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  <p:sldMasterId id="2147483796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63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5204" autoAdjust="0"/>
  </p:normalViewPr>
  <p:slideViewPr>
    <p:cSldViewPr snapToGrid="0">
      <p:cViewPr varScale="1">
        <p:scale>
          <a:sx n="108" d="100"/>
          <a:sy n="108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CDFCF-0609-4B00-8376-F1377D9B9108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00F36-2631-4A3F-84D7-5999A9A090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83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00F36-2631-4A3F-84D7-5999A9A090A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291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00F36-2631-4A3F-84D7-5999A9A090A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901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00F36-2631-4A3F-84D7-5999A9A090A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406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00F36-2631-4A3F-84D7-5999A9A090A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543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Параллелизм</a:t>
            </a:r>
            <a:r>
              <a:rPr lang="ru-RU" baseline="0" dirty="0" smtClean="0"/>
              <a:t> по данным и по задачам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00F36-2631-4A3F-84D7-5999A9A090A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674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00F36-2631-4A3F-84D7-5999A9A090A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645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00F36-2631-4A3F-84D7-5999A9A090A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960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00F36-2631-4A3F-84D7-5999A9A090A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147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Immutable</a:t>
            </a:r>
          </a:p>
          <a:p>
            <a:r>
              <a:rPr lang="en-US" dirty="0" err="1" smtClean="0"/>
              <a:t>ProducerConsumer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00F36-2631-4A3F-84D7-5999A9A090A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443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1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61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208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026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794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476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125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066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321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9721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2D3A20-6BB2-4AD6-ACA3-B11D728CC3D5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70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2349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5739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745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10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16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10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3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1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982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64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32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D3A20-6BB2-4AD6-ACA3-B11D728CC3D5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52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2D3A20-6BB2-4AD6-ACA3-B11D728CC3D5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92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hop.oreilly.com/product/0636920030171.do" TargetMode="External"/><Relationship Id="rId2" Type="http://schemas.openxmlformats.org/officeDocument/2006/relationships/hyperlink" Target="https://docs.microsoft.com/en-us/dotnet/standard/asynchronous-programming-patterns/task-based-asynchronous-pattern-tap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albahari.com/threading/" TargetMode="External"/><Relationship Id="rId4" Type="http://schemas.openxmlformats.org/officeDocument/2006/relationships/hyperlink" Target="https://www.pluralsight.com/courses/csharp-concurrent-collection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Как написать многопоточное </a:t>
            </a:r>
            <a:r>
              <a:rPr lang="en-US" b="1" dirty="0" err="1" smtClean="0"/>
              <a:t>.Net</a:t>
            </a:r>
            <a:r>
              <a:rPr lang="en-US" b="1" dirty="0"/>
              <a:t> </a:t>
            </a:r>
            <a:r>
              <a:rPr lang="ru-RU" b="1" dirty="0" smtClean="0"/>
              <a:t>приложение в </a:t>
            </a:r>
            <a:r>
              <a:rPr lang="ru-RU" b="1" dirty="0"/>
              <a:t>2018 </a:t>
            </a:r>
            <a:r>
              <a:rPr lang="ru-RU" b="1" dirty="0" smtClean="0"/>
              <a:t>году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и не выстрелить себе в ногу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70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асинхронность?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600" dirty="0" smtClean="0"/>
              <a:t> </a:t>
            </a:r>
            <a:r>
              <a:rPr lang="ru-RU" sz="3600" dirty="0" smtClean="0"/>
              <a:t>Отзывчивость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3600" dirty="0" smtClean="0"/>
              <a:t> Масштабируемость</a:t>
            </a:r>
            <a:endParaRPr lang="ru-RU" sz="3600" dirty="0"/>
          </a:p>
        </p:txBody>
      </p:sp>
      <p:pic>
        <p:nvPicPr>
          <p:cNvPr id="5122" name="Picture 2" descr="A Two-Threaded Server Receiving Three Reques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206875"/>
            <a:ext cx="523875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aiting Asynchronously for an External Resour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6" y="4206875"/>
            <a:ext cx="523875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5972175" y="3295650"/>
            <a:ext cx="0" cy="2847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8671" y="3452170"/>
            <a:ext cx="4496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Веб-сервер, синхронно ожидающий ответа </a:t>
            </a:r>
            <a:br>
              <a:rPr lang="ru-RU" dirty="0" smtClean="0"/>
            </a:br>
            <a:r>
              <a:rPr lang="ru-RU" dirty="0" smtClean="0"/>
              <a:t>от внешнего ресурса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534983" y="3452169"/>
            <a:ext cx="4607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Веб-сервер, асинхронно ожидающий ответа </a:t>
            </a:r>
            <a:br>
              <a:rPr lang="ru-RU" dirty="0" smtClean="0"/>
            </a:br>
            <a:r>
              <a:rPr lang="ru-RU" dirty="0" smtClean="0"/>
              <a:t>от внешнего ресурса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837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Экскурс в историю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В начале</a:t>
            </a:r>
            <a:r>
              <a:rPr lang="en-US" sz="3200" dirty="0" smtClean="0"/>
              <a:t>:</a:t>
            </a:r>
          </a:p>
          <a:p>
            <a:pPr lvl="1"/>
            <a:r>
              <a:rPr lang="en-US" sz="2800" dirty="0" err="1" smtClean="0"/>
              <a:t>Thread.Start</a:t>
            </a:r>
            <a:endParaRPr lang="en-US" sz="2800" dirty="0" smtClean="0"/>
          </a:p>
          <a:p>
            <a:r>
              <a:rPr lang="en-US" sz="3200" dirty="0" err="1" smtClean="0"/>
              <a:t>.Net</a:t>
            </a:r>
            <a:r>
              <a:rPr lang="en-US" sz="3200" dirty="0" smtClean="0"/>
              <a:t> 4 (2010 </a:t>
            </a:r>
            <a:r>
              <a:rPr lang="ru-RU" sz="3200" dirty="0" smtClean="0"/>
              <a:t>год)</a:t>
            </a:r>
            <a:r>
              <a:rPr lang="en-US" sz="3200" dirty="0" smtClean="0"/>
              <a:t>:</a:t>
            </a:r>
          </a:p>
          <a:p>
            <a:pPr lvl="1"/>
            <a:r>
              <a:rPr lang="en-US" sz="2800" dirty="0" smtClean="0"/>
              <a:t>Task Parallel Library + Parallel LINQ</a:t>
            </a:r>
            <a:r>
              <a:rPr lang="ru-RU" sz="2800" dirty="0" smtClean="0"/>
              <a:t> = </a:t>
            </a:r>
            <a:r>
              <a:rPr lang="en-US" sz="2800" dirty="0" smtClean="0"/>
              <a:t>Parallel Extensions</a:t>
            </a:r>
          </a:p>
          <a:p>
            <a:r>
              <a:rPr lang="en-US" sz="3200" dirty="0" err="1" smtClean="0"/>
              <a:t>.Net</a:t>
            </a:r>
            <a:r>
              <a:rPr lang="en-US" sz="3200" dirty="0" smtClean="0"/>
              <a:t> 4.5 (2012 </a:t>
            </a:r>
            <a:r>
              <a:rPr lang="ru-RU" sz="3200" dirty="0" smtClean="0"/>
              <a:t>год)</a:t>
            </a:r>
          </a:p>
          <a:p>
            <a:pPr lvl="1"/>
            <a:r>
              <a:rPr lang="en-US" sz="2800" dirty="0" err="1" smtClean="0"/>
              <a:t>async</a:t>
            </a:r>
            <a:r>
              <a:rPr lang="en-US" sz="2800" dirty="0" smtClean="0"/>
              <a:t> + await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93582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не выстрелить себе в ногу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1760780"/>
            <a:ext cx="8185150" cy="424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59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3600" dirty="0" smtClean="0"/>
              <a:t> Помните про контекст синхронизации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3600" dirty="0"/>
              <a:t> </a:t>
            </a:r>
            <a:r>
              <a:rPr lang="ru-RU" sz="3600" dirty="0" smtClean="0"/>
              <a:t>Не выполняйте блокирующих ожиданий асинхронного кода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3600" dirty="0" smtClean="0"/>
              <a:t> Используйте </a:t>
            </a:r>
            <a:r>
              <a:rPr lang="en-US" sz="3600" dirty="0" err="1" smtClean="0"/>
              <a:t>async</a:t>
            </a:r>
            <a:r>
              <a:rPr lang="ru-RU" sz="3600" dirty="0" smtClean="0"/>
              <a:t>/</a:t>
            </a:r>
            <a:r>
              <a:rPr lang="en-US" sz="3600" dirty="0" smtClean="0"/>
              <a:t>await</a:t>
            </a:r>
            <a:r>
              <a:rPr lang="ru-RU" sz="3600" dirty="0" smtClean="0"/>
              <a:t> во всей цепочке вызовов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11923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Состояние гонки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3200" dirty="0" smtClean="0"/>
              <a:t> Не работайте с </a:t>
            </a:r>
            <a:r>
              <a:rPr lang="ru-RU" sz="3200" dirty="0" err="1" smtClean="0"/>
              <a:t>потоконебезопасными</a:t>
            </a:r>
            <a:r>
              <a:rPr lang="ru-RU" sz="3200" dirty="0" smtClean="0"/>
              <a:t> структурами данных из нескольких </a:t>
            </a:r>
            <a:r>
              <a:rPr lang="ru-RU" sz="3200" dirty="0" smtClean="0"/>
              <a:t>потоков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000" dirty="0"/>
              <a:t> </a:t>
            </a:r>
            <a:r>
              <a:rPr lang="en-US" sz="3000" dirty="0" smtClean="0"/>
              <a:t>lock(object) {}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000" dirty="0"/>
              <a:t> </a:t>
            </a:r>
            <a:r>
              <a:rPr lang="en-US" sz="3000" dirty="0" smtClean="0"/>
              <a:t>Interlocked</a:t>
            </a:r>
            <a:endParaRPr lang="ru-RU" sz="30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3200" dirty="0" smtClean="0"/>
              <a:t> Пользуйтесь специальными коллекциями из </a:t>
            </a:r>
            <a:r>
              <a:rPr lang="en-US" sz="3200" dirty="0" err="1" smtClean="0"/>
              <a:t>System.Collections.Concurrent</a:t>
            </a:r>
            <a:endParaRPr lang="en-US" sz="32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000" dirty="0" smtClean="0"/>
              <a:t> </a:t>
            </a:r>
            <a:r>
              <a:rPr lang="en-US" sz="3000" dirty="0" err="1" smtClean="0"/>
              <a:t>ConcurrentDictionary</a:t>
            </a:r>
            <a:endParaRPr lang="ru-RU" sz="30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3200" dirty="0"/>
              <a:t> </a:t>
            </a:r>
            <a:r>
              <a:rPr lang="ru-RU" sz="3200" dirty="0" smtClean="0"/>
              <a:t>Выполняйте операции с коллекциями за один вызов метода</a:t>
            </a:r>
          </a:p>
        </p:txBody>
      </p:sp>
    </p:spTree>
    <p:extLst>
      <p:ext uri="{BB962C8B-B14F-4D97-AF65-F5344CB8AC3E}">
        <p14:creationId xmlns:p14="http://schemas.microsoft.com/office/powerpoint/2010/main" val="114770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ошибок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3600" dirty="0" smtClean="0"/>
              <a:t> Обрабатывайте </a:t>
            </a:r>
            <a:r>
              <a:rPr lang="en-US" sz="3600" dirty="0" err="1" smtClean="0"/>
              <a:t>AggregateException</a:t>
            </a:r>
            <a:endParaRPr lang="en-US" sz="36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3400" dirty="0"/>
              <a:t> </a:t>
            </a:r>
            <a:r>
              <a:rPr lang="ru-RU" sz="3400" dirty="0" smtClean="0"/>
              <a:t>Для обработки реального исключения используйте методы объекта </a:t>
            </a:r>
            <a:r>
              <a:rPr lang="en-US" sz="3400" dirty="0" err="1" smtClean="0"/>
              <a:t>AggregateException</a:t>
            </a:r>
            <a:r>
              <a:rPr lang="en-US" sz="3400" dirty="0" smtClean="0"/>
              <a:t> Flatten</a:t>
            </a:r>
            <a:r>
              <a:rPr lang="ru-RU" sz="3400" dirty="0" smtClean="0"/>
              <a:t> и </a:t>
            </a:r>
            <a:r>
              <a:rPr lang="en-US" sz="3400" dirty="0" smtClean="0"/>
              <a:t>Handle</a:t>
            </a:r>
            <a:endParaRPr lang="ru-RU" sz="3400" dirty="0"/>
          </a:p>
        </p:txBody>
      </p:sp>
    </p:spTree>
    <p:extLst>
      <p:ext uri="{BB962C8B-B14F-4D97-AF65-F5344CB8AC3E}">
        <p14:creationId xmlns:p14="http://schemas.microsoft.com/office/powerpoint/2010/main" val="221797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 фоновых задач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3200" dirty="0" smtClean="0"/>
              <a:t> </a:t>
            </a:r>
            <a:r>
              <a:rPr lang="en-US" sz="3200" dirty="0" err="1" smtClean="0"/>
              <a:t>Task.Run</a:t>
            </a:r>
            <a:r>
              <a:rPr lang="en-US" sz="3200" dirty="0" smtClean="0"/>
              <a:t>()</a:t>
            </a:r>
            <a:r>
              <a:rPr lang="ru-RU" sz="3200" dirty="0" smtClean="0"/>
              <a:t> или </a:t>
            </a:r>
            <a:r>
              <a:rPr lang="en-US" sz="3200" dirty="0" err="1" smtClean="0"/>
              <a:t>Task.Factory.StartNew</a:t>
            </a:r>
            <a:r>
              <a:rPr lang="en-US" sz="3200" dirty="0" smtClean="0"/>
              <a:t>()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 </a:t>
            </a:r>
            <a:r>
              <a:rPr lang="ru-RU" sz="3200" dirty="0" smtClean="0"/>
              <a:t>Для параллелизма по данным стоит использовать класс </a:t>
            </a:r>
            <a:r>
              <a:rPr lang="en-US" sz="3200" dirty="0" smtClean="0"/>
              <a:t>Parallel </a:t>
            </a:r>
            <a:r>
              <a:rPr lang="ru-RU" sz="3200" dirty="0" smtClean="0"/>
              <a:t>или </a:t>
            </a:r>
            <a:r>
              <a:rPr lang="en-US" sz="3200" dirty="0" smtClean="0"/>
              <a:t>PLINQ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3200" dirty="0"/>
              <a:t> </a:t>
            </a:r>
            <a:r>
              <a:rPr lang="ru-RU" sz="3200" dirty="0" smtClean="0"/>
              <a:t>Запущенные таким образом фоновые задачи можно ожидать блокирующим образом, в отличие от асинхронных </a:t>
            </a:r>
            <a:r>
              <a:rPr lang="ru-RU" sz="3200" dirty="0" smtClean="0"/>
              <a:t>методов</a:t>
            </a:r>
            <a:endParaRPr lang="en-US" sz="32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 </a:t>
            </a:r>
            <a:r>
              <a:rPr lang="ru-RU" sz="3200" dirty="0" smtClean="0"/>
              <a:t>Не использовать в </a:t>
            </a:r>
            <a:r>
              <a:rPr lang="en-US" sz="3200" dirty="0" err="1" smtClean="0"/>
              <a:t>ASP.Net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3995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Остановка выполнения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3200" dirty="0" smtClean="0"/>
              <a:t> Используйте механизм </a:t>
            </a:r>
            <a:r>
              <a:rPr lang="en-US" sz="3200" dirty="0" err="1" smtClean="0"/>
              <a:t>CancellationToken</a:t>
            </a:r>
            <a:endParaRPr lang="ru-RU" sz="32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3200" dirty="0"/>
              <a:t> </a:t>
            </a:r>
            <a:r>
              <a:rPr lang="ru-RU" sz="3200" dirty="0" smtClean="0"/>
              <a:t>Наличие запроса отмены задачи необходимо проверять вручную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1138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Сложная обработка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0" name="Picture 2" descr="ÐÐ°ÑÑÐ¸Ð½ÐºÐ¸ Ð¿Ð¾ Ð·Ð°Ð¿ÑÐ¾ÑÑ tpl data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45" y="1845734"/>
            <a:ext cx="11199277" cy="403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85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Programming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- </a:t>
            </a:r>
            <a:r>
              <a:rPr lang="ru-RU" sz="4000" dirty="0" smtClean="0"/>
              <a:t>декларативный стиль программирования, при котором приложение реагирует на возникающие события</a:t>
            </a:r>
            <a:endParaRPr lang="ru-RU" sz="4000" dirty="0"/>
          </a:p>
        </p:txBody>
      </p:sp>
      <p:pic>
        <p:nvPicPr>
          <p:cNvPr id="4098" name="Picture 2" descr="ÐÐ°ÑÑÐ¸Ð½ÐºÐ¸ Ð¿Ð¾ Ð·Ð°Ð¿ÑÐ¾ÑÑ rx .n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98" b="17061"/>
          <a:stretch/>
        </p:blipFill>
        <p:spPr bwMode="auto">
          <a:xfrm>
            <a:off x="5499100" y="3657599"/>
            <a:ext cx="64516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87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454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Ресурсы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Task-based Asynchronous Pattern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Concurrency in C# Cookbook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>
                <a:hlinkClick r:id="rId4"/>
              </a:rPr>
              <a:t>C# Concurrent Collections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>
                <a:hlinkClick r:id="rId5"/>
              </a:rPr>
              <a:t>http://www.albahari.com/threading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01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13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Разберемся с терминами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72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3341370" cy="402336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- выполнение более одного действия в заданный момент времени</a:t>
            </a:r>
          </a:p>
        </p:txBody>
      </p:sp>
      <p:pic>
        <p:nvPicPr>
          <p:cNvPr id="2050" name="Picture 2" descr="concurrenc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131" y="2049419"/>
            <a:ext cx="7558019" cy="312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63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4074795" cy="402336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- </a:t>
            </a:r>
            <a:r>
              <a:rPr lang="ru-RU" sz="4000" dirty="0" smtClean="0"/>
              <a:t>форма параллелизма, при которой для выполнения работы используется несколько потоков </a:t>
            </a:r>
            <a:endParaRPr lang="ru-RU" sz="4000" dirty="0"/>
          </a:p>
        </p:txBody>
      </p:sp>
      <p:pic>
        <p:nvPicPr>
          <p:cNvPr id="3074" name="Picture 2" descr="parallelis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027" y="2154344"/>
            <a:ext cx="650557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16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Processing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- </a:t>
            </a:r>
            <a:r>
              <a:rPr lang="ru-RU" sz="4000" dirty="0" smtClean="0"/>
              <a:t>выполнение большого объема работы путем разделения его между множеством одновременно работающих потоков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52156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Programming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- </a:t>
            </a:r>
            <a:r>
              <a:rPr lang="ru-RU" sz="4000" dirty="0" smtClean="0"/>
              <a:t>форма параллелизма, при которой используются </a:t>
            </a:r>
            <a:r>
              <a:rPr lang="en-US" sz="4000" dirty="0" smtClean="0"/>
              <a:t>futures</a:t>
            </a:r>
            <a:r>
              <a:rPr lang="ru-RU" sz="4000" dirty="0" smtClean="0"/>
              <a:t> или </a:t>
            </a:r>
            <a:r>
              <a:rPr lang="en-US" sz="4000" dirty="0" smtClean="0"/>
              <a:t>callbacks</a:t>
            </a:r>
            <a:r>
              <a:rPr lang="ru-RU" sz="4000" dirty="0" smtClean="0"/>
              <a:t>, чтобы избежать создания излишнего количества потоков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18002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Так зачем же?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79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</a:t>
            </a:r>
            <a:r>
              <a:rPr lang="ru-RU" dirty="0" err="1" smtClean="0"/>
              <a:t>многопоточность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3600" dirty="0" smtClean="0"/>
              <a:t> Распараллеливание обработки большого объема данных</a:t>
            </a:r>
            <a:endParaRPr lang="en-US" sz="36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3600" dirty="0" smtClean="0"/>
              <a:t> Одновременная обработка множества запросов к сервису</a:t>
            </a:r>
          </a:p>
        </p:txBody>
      </p:sp>
    </p:spTree>
    <p:extLst>
      <p:ext uri="{BB962C8B-B14F-4D97-AF65-F5344CB8AC3E}">
        <p14:creationId xmlns:p14="http://schemas.microsoft.com/office/powerpoint/2010/main" val="189080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TM02900743[[fn=Природа]]</Template>
  <TotalTime>1229</TotalTime>
  <Words>341</Words>
  <Application>Microsoft Office PowerPoint</Application>
  <PresentationFormat>Широкоэкранный</PresentationFormat>
  <Paragraphs>72</Paragraphs>
  <Slides>21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Calibri</vt:lpstr>
      <vt:lpstr>Calibri Light</vt:lpstr>
      <vt:lpstr>Courier New</vt:lpstr>
      <vt:lpstr>Wingdings 2</vt:lpstr>
      <vt:lpstr>HDOfficeLightV0</vt:lpstr>
      <vt:lpstr>Ретро</vt:lpstr>
      <vt:lpstr>Как написать многопоточное .Net приложение в 2018 году</vt:lpstr>
      <vt:lpstr>Зачем?</vt:lpstr>
      <vt:lpstr>Разберемся с терминами</vt:lpstr>
      <vt:lpstr>Concurrency</vt:lpstr>
      <vt:lpstr>Multithreading</vt:lpstr>
      <vt:lpstr>Parallel Processing</vt:lpstr>
      <vt:lpstr>Asynchronous Programming</vt:lpstr>
      <vt:lpstr>Так зачем же?</vt:lpstr>
      <vt:lpstr>Зачем многопоточность?</vt:lpstr>
      <vt:lpstr>Зачем асинхронность?</vt:lpstr>
      <vt:lpstr>Экскурс в историю</vt:lpstr>
      <vt:lpstr>Как не выстрелить себе в ногу</vt:lpstr>
      <vt:lpstr>Deadlock</vt:lpstr>
      <vt:lpstr>Состояние гонки</vt:lpstr>
      <vt:lpstr>Обработка ошибок</vt:lpstr>
      <vt:lpstr>Запуск фоновых задач</vt:lpstr>
      <vt:lpstr>Остановка выполнения</vt:lpstr>
      <vt:lpstr>Сложная обработка данных</vt:lpstr>
      <vt:lpstr>Reactive Programming</vt:lpstr>
      <vt:lpstr>Ресурсы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написать многопоточное приложение в 2018 году</dc:title>
  <dc:creator>Олег Матвиенко</dc:creator>
  <cp:lastModifiedBy>Олег Матвиенко</cp:lastModifiedBy>
  <cp:revision>26</cp:revision>
  <dcterms:created xsi:type="dcterms:W3CDTF">2018-06-05T10:19:19Z</dcterms:created>
  <dcterms:modified xsi:type="dcterms:W3CDTF">2018-06-06T06:49:22Z</dcterms:modified>
</cp:coreProperties>
</file>