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  <p:sldMasterId id="2147483808" r:id="rId2"/>
    <p:sldMasterId id="2147483820" r:id="rId3"/>
    <p:sldMasterId id="2147483832" r:id="rId4"/>
    <p:sldMasterId id="2147483844" r:id="rId5"/>
    <p:sldMasterId id="2147483856" r:id="rId6"/>
    <p:sldMasterId id="2147483868" r:id="rId7"/>
    <p:sldMasterId id="2147483880" r:id="rId8"/>
    <p:sldMasterId id="2147483893" r:id="rId9"/>
    <p:sldMasterId id="2147483906" r:id="rId10"/>
  </p:sldMasterIdLst>
  <p:notesMasterIdLst>
    <p:notesMasterId r:id="rId32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63" r:id="rId29"/>
    <p:sldId id="275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5204" autoAdjust="0"/>
  </p:normalViewPr>
  <p:slideViewPr>
    <p:cSldViewPr snapToGrid="0">
      <p:cViewPr varScale="1">
        <p:scale>
          <a:sx n="98" d="100"/>
          <a:sy n="98" d="100"/>
        </p:scale>
        <p:origin x="90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CDFCF-0609-4B00-8376-F1377D9B9108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00F36-2631-4A3F-84D7-5999A9A09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83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291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Immutable</a:t>
            </a:r>
          </a:p>
          <a:p>
            <a:r>
              <a:rPr lang="en-US" dirty="0" err="1" smtClean="0"/>
              <a:t>ProducerConsumer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443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84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901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406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830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543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Параллелизм</a:t>
            </a:r>
            <a:r>
              <a:rPr lang="ru-RU" baseline="0" dirty="0" smtClean="0"/>
              <a:t> по данным и по задачам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674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645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960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0F36-2631-4A3F-84D7-5999A9A090A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14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1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61807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530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верш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875" y="2125365"/>
            <a:ext cx="2299188" cy="407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41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98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418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6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80846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79830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14" y="1993796"/>
            <a:ext cx="2187363" cy="41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33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859" y="1776672"/>
            <a:ext cx="2850292" cy="44568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4174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3381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20876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74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134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160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133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верш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875" y="2125365"/>
            <a:ext cx="2299188" cy="407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092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076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39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7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8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17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584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481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244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234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870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686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57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535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10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2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551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6076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141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49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1626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719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86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343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210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25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669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44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5868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9815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22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1088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2644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344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49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408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008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3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535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84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466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99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357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4807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1468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988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980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95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784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48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808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4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1879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4292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7956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89050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29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500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44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402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1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289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58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98215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73678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53527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14" y="1911416"/>
            <a:ext cx="2187363" cy="41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38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5827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61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801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195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36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2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44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64631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49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88387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62801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14" y="1911416"/>
            <a:ext cx="2187363" cy="41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7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859" y="1212753"/>
            <a:ext cx="2850292" cy="49750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3035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041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203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43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9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верш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875" y="1968843"/>
            <a:ext cx="2299188" cy="407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90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2781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54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17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85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94571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27229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14" y="1993796"/>
            <a:ext cx="2187363" cy="41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68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859" y="1776672"/>
            <a:ext cx="2850292" cy="44568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7726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34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876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166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52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6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4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5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7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3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3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3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3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D3A20-6BB2-4AD6-ACA3-B11D728CC3D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6E3C8E-AE1D-4043-AE9D-71BF9C61410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4869"/>
            <a:ext cx="806357" cy="8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5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0636920030171.do" TargetMode="External"/><Relationship Id="rId2" Type="http://schemas.openxmlformats.org/officeDocument/2006/relationships/hyperlink" Target="https://docs.microsoft.com/en-us/dotnet/standard/asynchronous-programming-patterns/task-based-asynchronous-pattern-tap" TargetMode="External"/><Relationship Id="rId1" Type="http://schemas.openxmlformats.org/officeDocument/2006/relationships/slideLayout" Target="../slideLayouts/slideLayout103.xml"/><Relationship Id="rId5" Type="http://schemas.openxmlformats.org/officeDocument/2006/relationships/hyperlink" Target="http://www.albahari.com/threading/" TargetMode="External"/><Relationship Id="rId4" Type="http://schemas.openxmlformats.org/officeDocument/2006/relationships/hyperlink" Target="https://www.pluralsight.com/courses/csharp-concurrent-collection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Как написать многопоточное </a:t>
            </a:r>
            <a:r>
              <a:rPr lang="en-US" b="1" dirty="0" err="1" smtClean="0"/>
              <a:t>.Net</a:t>
            </a:r>
            <a:r>
              <a:rPr lang="en-US" b="1" dirty="0"/>
              <a:t> </a:t>
            </a:r>
            <a:r>
              <a:rPr lang="ru-RU" b="1" dirty="0" smtClean="0"/>
              <a:t>приложение в </a:t>
            </a:r>
            <a:r>
              <a:rPr lang="ru-RU" b="1" dirty="0"/>
              <a:t>2018 </a:t>
            </a:r>
            <a:r>
              <a:rPr lang="ru-RU" b="1" dirty="0" smtClean="0"/>
              <a:t>году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и не выстрелить себе в ногу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70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Waiting Asynchronously for an External Resou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6" y="4206875"/>
            <a:ext cx="4853898" cy="144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асинхронность?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600" dirty="0" smtClean="0"/>
              <a:t> </a:t>
            </a:r>
            <a:r>
              <a:rPr lang="ru-RU" sz="3600" dirty="0" smtClean="0"/>
              <a:t>Отзывчивость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3600" dirty="0" smtClean="0"/>
              <a:t> Масштабируемость</a:t>
            </a:r>
            <a:endParaRPr lang="ru-RU" sz="3600" dirty="0"/>
          </a:p>
        </p:txBody>
      </p:sp>
      <p:pic>
        <p:nvPicPr>
          <p:cNvPr id="5122" name="Picture 2" descr="A Two-Threaded Server Receiving Three Reques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57" y="4206875"/>
            <a:ext cx="4851265" cy="144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5972175" y="3295650"/>
            <a:ext cx="0" cy="284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8671" y="3452170"/>
            <a:ext cx="4496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Веб-сервер, синхронно ожидающий ответа </a:t>
            </a:r>
            <a:br>
              <a:rPr lang="ru-RU" dirty="0" smtClean="0"/>
            </a:br>
            <a:r>
              <a:rPr lang="ru-RU" dirty="0" smtClean="0"/>
              <a:t>от внешнего ресурса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534983" y="3452169"/>
            <a:ext cx="4607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Веб-сервер, асинхронно ожидающий ответа </a:t>
            </a:r>
            <a:br>
              <a:rPr lang="ru-RU" dirty="0" smtClean="0"/>
            </a:br>
            <a:r>
              <a:rPr lang="ru-RU" dirty="0" smtClean="0"/>
              <a:t>от внешнего ресурса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37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Экскурс в историю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В начале</a:t>
            </a:r>
            <a:r>
              <a:rPr lang="en-US" sz="3200" dirty="0" smtClean="0"/>
              <a:t>:</a:t>
            </a:r>
          </a:p>
          <a:p>
            <a:pPr lvl="1"/>
            <a:r>
              <a:rPr lang="en-US" sz="2800" dirty="0" err="1" smtClean="0"/>
              <a:t>Thread.Start</a:t>
            </a:r>
            <a:endParaRPr lang="en-US" sz="2800" dirty="0" smtClean="0"/>
          </a:p>
          <a:p>
            <a:r>
              <a:rPr lang="en-US" sz="3200" dirty="0" err="1" smtClean="0"/>
              <a:t>.Net</a:t>
            </a:r>
            <a:r>
              <a:rPr lang="en-US" sz="3200" dirty="0" smtClean="0"/>
              <a:t> 4 (2010 </a:t>
            </a:r>
            <a:r>
              <a:rPr lang="ru-RU" sz="3200" dirty="0" smtClean="0"/>
              <a:t>год)</a:t>
            </a:r>
            <a:r>
              <a:rPr lang="en-US" sz="3200" dirty="0" smtClean="0"/>
              <a:t>:</a:t>
            </a:r>
          </a:p>
          <a:p>
            <a:pPr lvl="1"/>
            <a:r>
              <a:rPr lang="en-US" sz="2800" dirty="0" smtClean="0"/>
              <a:t>Task Parallel Library + Parallel LINQ</a:t>
            </a:r>
            <a:r>
              <a:rPr lang="ru-RU" sz="2800" dirty="0" smtClean="0"/>
              <a:t> = </a:t>
            </a:r>
            <a:r>
              <a:rPr lang="en-US" sz="2800" dirty="0" smtClean="0"/>
              <a:t>Parallel Extensions</a:t>
            </a:r>
          </a:p>
          <a:p>
            <a:r>
              <a:rPr lang="en-US" sz="3200" dirty="0" err="1" smtClean="0"/>
              <a:t>.Net</a:t>
            </a:r>
            <a:r>
              <a:rPr lang="en-US" sz="3200" dirty="0" smtClean="0"/>
              <a:t> 4.5 (2012 </a:t>
            </a:r>
            <a:r>
              <a:rPr lang="ru-RU" sz="3200" dirty="0" smtClean="0"/>
              <a:t>год)</a:t>
            </a:r>
          </a:p>
          <a:p>
            <a:pPr lvl="1"/>
            <a:r>
              <a:rPr lang="en-US" sz="2800" dirty="0" err="1" smtClean="0"/>
              <a:t>async</a:t>
            </a:r>
            <a:r>
              <a:rPr lang="en-US" sz="2800" dirty="0" smtClean="0"/>
              <a:t> + await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3582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не выстрелить себе в ногу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760780"/>
            <a:ext cx="8185150" cy="424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5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3600" dirty="0" smtClean="0"/>
              <a:t> Помните про контекст синхронизации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3600" dirty="0"/>
              <a:t> </a:t>
            </a:r>
            <a:r>
              <a:rPr lang="ru-RU" sz="3600" dirty="0" smtClean="0"/>
              <a:t>Не выполняйте блокирующих ожиданий асинхронного кода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3600" dirty="0" smtClean="0"/>
              <a:t> Используйте </a:t>
            </a:r>
            <a:r>
              <a:rPr lang="en-US" sz="3600" dirty="0" err="1" smtClean="0"/>
              <a:t>async</a:t>
            </a:r>
            <a:r>
              <a:rPr lang="ru-RU" sz="3600" dirty="0" smtClean="0"/>
              <a:t>/</a:t>
            </a:r>
            <a:r>
              <a:rPr lang="en-US" sz="3600" dirty="0" smtClean="0"/>
              <a:t>await</a:t>
            </a:r>
            <a:r>
              <a:rPr lang="ru-RU" sz="3600" dirty="0" smtClean="0"/>
              <a:t> во всей цепочке вызовов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11923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Состояние гонки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3200" dirty="0" smtClean="0"/>
              <a:t> Не работайте с </a:t>
            </a:r>
            <a:r>
              <a:rPr lang="ru-RU" sz="3200" dirty="0" err="1" smtClean="0"/>
              <a:t>потоконебезопасными</a:t>
            </a:r>
            <a:r>
              <a:rPr lang="ru-RU" sz="3200" dirty="0" smtClean="0"/>
              <a:t> структурами данных из нескольких потоков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000" dirty="0"/>
              <a:t> </a:t>
            </a:r>
            <a:r>
              <a:rPr lang="en-US" sz="3000" dirty="0" smtClean="0"/>
              <a:t>lock(object) {}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000" dirty="0"/>
              <a:t> </a:t>
            </a:r>
            <a:r>
              <a:rPr lang="en-US" sz="3000" dirty="0" smtClean="0"/>
              <a:t>Interlocked</a:t>
            </a:r>
            <a:endParaRPr lang="ru-RU" sz="30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 smtClean="0"/>
              <a:t> Пользуйтесь специальными коллекциями из </a:t>
            </a:r>
            <a:r>
              <a:rPr lang="en-US" sz="3200" dirty="0" err="1" smtClean="0"/>
              <a:t>System.Collections.Concurrent</a:t>
            </a:r>
            <a:endParaRPr lang="en-US" sz="32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000" dirty="0" smtClean="0"/>
              <a:t> </a:t>
            </a:r>
            <a:r>
              <a:rPr lang="en-US" sz="3000" dirty="0" err="1" smtClean="0"/>
              <a:t>ConcurrentDictionary</a:t>
            </a:r>
            <a:endParaRPr lang="ru-RU" sz="30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 </a:t>
            </a:r>
            <a:r>
              <a:rPr lang="ru-RU" sz="3200" dirty="0" smtClean="0"/>
              <a:t>Выполняйте операции с коллекциями за один вызов метода</a:t>
            </a:r>
          </a:p>
        </p:txBody>
      </p:sp>
    </p:spTree>
    <p:extLst>
      <p:ext uri="{BB962C8B-B14F-4D97-AF65-F5344CB8AC3E}">
        <p14:creationId xmlns:p14="http://schemas.microsoft.com/office/powerpoint/2010/main" val="114770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ошибок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3600" dirty="0" smtClean="0"/>
              <a:t> Обрабатывайте </a:t>
            </a:r>
            <a:r>
              <a:rPr lang="en-US" sz="3600" dirty="0" err="1" smtClean="0"/>
              <a:t>AggregateException</a:t>
            </a:r>
            <a:endParaRPr lang="en-US" sz="36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400" dirty="0"/>
              <a:t> </a:t>
            </a:r>
            <a:r>
              <a:rPr lang="ru-RU" sz="3400" dirty="0" smtClean="0"/>
              <a:t>Для обработки реального исключения используйте методы объекта </a:t>
            </a:r>
            <a:r>
              <a:rPr lang="en-US" sz="3400" dirty="0" err="1" smtClean="0"/>
              <a:t>AggregateException</a:t>
            </a:r>
            <a:r>
              <a:rPr lang="en-US" sz="3400" dirty="0" smtClean="0"/>
              <a:t> Flatten</a:t>
            </a:r>
            <a:r>
              <a:rPr lang="ru-RU" sz="3400" dirty="0" smtClean="0"/>
              <a:t> и </a:t>
            </a:r>
            <a:r>
              <a:rPr lang="en-US" sz="3400" dirty="0" smtClean="0"/>
              <a:t>Handle</a:t>
            </a:r>
            <a:endParaRPr lang="ru-RU" sz="3400" dirty="0"/>
          </a:p>
        </p:txBody>
      </p:sp>
    </p:spTree>
    <p:extLst>
      <p:ext uri="{BB962C8B-B14F-4D97-AF65-F5344CB8AC3E}">
        <p14:creationId xmlns:p14="http://schemas.microsoft.com/office/powerpoint/2010/main" val="221797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фоновых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3200" dirty="0" smtClean="0"/>
              <a:t> </a:t>
            </a:r>
            <a:r>
              <a:rPr lang="en-US" sz="3200" dirty="0" err="1" smtClean="0"/>
              <a:t>Task.Run</a:t>
            </a:r>
            <a:r>
              <a:rPr lang="en-US" sz="3200" dirty="0" smtClean="0"/>
              <a:t>()</a:t>
            </a:r>
            <a:r>
              <a:rPr lang="ru-RU" sz="3200" dirty="0" smtClean="0"/>
              <a:t> или </a:t>
            </a:r>
            <a:r>
              <a:rPr lang="en-US" sz="3200" dirty="0" err="1" smtClean="0"/>
              <a:t>Task.Factory.StartNew</a:t>
            </a:r>
            <a:r>
              <a:rPr lang="en-US" sz="3200" dirty="0" smtClean="0"/>
              <a:t>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</a:t>
            </a:r>
            <a:r>
              <a:rPr lang="ru-RU" sz="3200" dirty="0" smtClean="0"/>
              <a:t>Для параллелизма по данным стоит использовать класс </a:t>
            </a:r>
            <a:r>
              <a:rPr lang="en-US" sz="3200" dirty="0" smtClean="0"/>
              <a:t>Parallel </a:t>
            </a:r>
            <a:r>
              <a:rPr lang="ru-RU" sz="3200" dirty="0" smtClean="0"/>
              <a:t>или </a:t>
            </a:r>
            <a:r>
              <a:rPr lang="en-US" sz="3200" dirty="0" smtClean="0"/>
              <a:t>PLINQ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 </a:t>
            </a:r>
            <a:r>
              <a:rPr lang="ru-RU" sz="3200" dirty="0" smtClean="0"/>
              <a:t>Запущенные таким образом фоновые задачи можно ожидать блокирующим образом, в отличие от асинхронных методов</a:t>
            </a:r>
            <a:endParaRPr lang="en-US" sz="32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</a:t>
            </a:r>
            <a:r>
              <a:rPr lang="ru-RU" sz="3200" dirty="0" smtClean="0"/>
              <a:t>Не использовать в </a:t>
            </a:r>
            <a:r>
              <a:rPr lang="en-US" sz="3200" dirty="0" err="1" smtClean="0"/>
              <a:t>ASP.Net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3995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Остановка выполнения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3200" dirty="0" smtClean="0"/>
              <a:t> Используйте механизм </a:t>
            </a:r>
            <a:r>
              <a:rPr lang="en-US" sz="3200" dirty="0" err="1" smtClean="0"/>
              <a:t>CancellationToken</a:t>
            </a:r>
            <a:endParaRPr lang="ru-RU" sz="32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 </a:t>
            </a:r>
            <a:r>
              <a:rPr lang="ru-RU" sz="3200" dirty="0" smtClean="0"/>
              <a:t>Наличие запроса отмены задачи необходимо проверять вручную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1138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Сложная обработка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 descr="ÐÐ°ÑÑÐ¸Ð½ÐºÐ¸ Ð¿Ð¾ Ð·Ð°Ð¿ÑÐ¾ÑÑ tpl data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45" y="1845734"/>
            <a:ext cx="10636857" cy="383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85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Programming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- </a:t>
            </a:r>
            <a:r>
              <a:rPr lang="ru-RU" sz="4000" dirty="0" smtClean="0"/>
              <a:t>декларативный стиль программирования, при котором приложение реагирует на возникающие события</a:t>
            </a:r>
            <a:endParaRPr lang="ru-RU" sz="4000" dirty="0"/>
          </a:p>
        </p:txBody>
      </p:sp>
      <p:pic>
        <p:nvPicPr>
          <p:cNvPr id="4098" name="Picture 2" descr="ÐÐ°ÑÑÐ¸Ð½ÐºÐ¸ Ð¿Ð¾ Ð·Ð°Ð¿ÑÐ¾ÑÑ rx .n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8" b="17061"/>
          <a:stretch/>
        </p:blipFill>
        <p:spPr bwMode="auto">
          <a:xfrm>
            <a:off x="5499100" y="3657600"/>
            <a:ext cx="5656580" cy="217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87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5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Ресурсы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Task-based Asynchronous Pattern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Concurrency in C# Cookbook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>
                <a:hlinkClick r:id="rId4"/>
              </a:rPr>
              <a:t>C# Concurrent Collections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>
                <a:hlinkClick r:id="rId5"/>
              </a:rPr>
              <a:t>http://www.albahari.com/threading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01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51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Разберемся с терминами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572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3341370" cy="402336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- выполнение более одного действия в заданный момент времени</a:t>
            </a:r>
          </a:p>
        </p:txBody>
      </p:sp>
      <p:pic>
        <p:nvPicPr>
          <p:cNvPr id="2050" name="Picture 2" descr="concurren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131" y="2049419"/>
            <a:ext cx="7558019" cy="312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6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4074795" cy="402336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- </a:t>
            </a:r>
            <a:r>
              <a:rPr lang="ru-RU" sz="4000" dirty="0" smtClean="0"/>
              <a:t>форма параллелизма, при которой для выполнения работы используется несколько потоков </a:t>
            </a:r>
            <a:endParaRPr lang="ru-RU" sz="4000" dirty="0"/>
          </a:p>
        </p:txBody>
      </p:sp>
      <p:pic>
        <p:nvPicPr>
          <p:cNvPr id="3074" name="Picture 2" descr="parallelis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028" y="2154344"/>
            <a:ext cx="6258420" cy="340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16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Processing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- </a:t>
            </a:r>
            <a:r>
              <a:rPr lang="ru-RU" sz="4000" dirty="0" smtClean="0"/>
              <a:t>выполнение большого объема работы путем разделения его между множеством одновременно работающих потоков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52156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- </a:t>
            </a:r>
            <a:r>
              <a:rPr lang="ru-RU" sz="4000" dirty="0" smtClean="0"/>
              <a:t>форма параллелизма, при которой используются </a:t>
            </a:r>
            <a:r>
              <a:rPr lang="en-US" sz="4000" dirty="0" smtClean="0"/>
              <a:t>futures</a:t>
            </a:r>
            <a:r>
              <a:rPr lang="ru-RU" sz="4000" dirty="0" smtClean="0"/>
              <a:t> или </a:t>
            </a:r>
            <a:r>
              <a:rPr lang="en-US" sz="4000" dirty="0" smtClean="0"/>
              <a:t>callbacks</a:t>
            </a:r>
            <a:r>
              <a:rPr lang="ru-RU" sz="4000" dirty="0" smtClean="0"/>
              <a:t>, чтобы избежать создания излишнего количества потоков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8002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 зачем же?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7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</a:t>
            </a:r>
            <a:r>
              <a:rPr lang="ru-RU" dirty="0" err="1" smtClean="0"/>
              <a:t>многопоточность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3600" dirty="0" smtClean="0"/>
              <a:t> Распараллеливание обработки большого объема данных</a:t>
            </a:r>
            <a:endParaRPr lang="en-US" sz="36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600" dirty="0" smtClean="0"/>
              <a:t> Одновременная обработка множества запросов к сервису</a:t>
            </a:r>
          </a:p>
        </p:txBody>
      </p:sp>
    </p:spTree>
    <p:extLst>
      <p:ext uri="{BB962C8B-B14F-4D97-AF65-F5344CB8AC3E}">
        <p14:creationId xmlns:p14="http://schemas.microsoft.com/office/powerpoint/2010/main" val="189080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DisConf">
  <a:themeElements>
    <a:clrScheme name="Disconf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onf" id="{E13E6C81-EF40-49E8-A199-9AC516EBBC70}" vid="{98243D1D-4EC6-4F67-95A0-B0BF91FF1FB5}"/>
    </a:ext>
  </a:extLst>
</a:theme>
</file>

<file path=ppt/theme/theme1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Conf">
  <a:themeElements>
    <a:clrScheme name="Disconf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onf" id="{13C7521D-C7EE-4A92-AC85-E4206B5EDD2A}" vid="{76258443-1C22-44AE-AF19-0111FC779F62}"/>
    </a:ext>
  </a:extLst>
</a:theme>
</file>

<file path=ppt/theme/theme3.xml><?xml version="1.0" encoding="utf-8"?>
<a:theme xmlns:a="http://schemas.openxmlformats.org/drawingml/2006/main" name="1_DisConf">
  <a:themeElements>
    <a:clrScheme name="Disconf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onf" id="{13C7521D-C7EE-4A92-AC85-E4206B5EDD2A}" vid="{76258443-1C22-44AE-AF19-0111FC779F62}"/>
    </a:ext>
  </a:extLst>
</a:theme>
</file>

<file path=ppt/theme/theme4.xml><?xml version="1.0" encoding="utf-8"?>
<a:theme xmlns:a="http://schemas.openxmlformats.org/drawingml/2006/main" name="2_DisConf">
  <a:themeElements>
    <a:clrScheme name="Disconf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onf" id="{ED1CE3A9-F890-4D4C-9976-7F4EC8967E8A}" vid="{CE253CF6-C1CE-418C-B56B-615587F381AC}"/>
    </a:ext>
  </a:extLst>
</a:theme>
</file>

<file path=ppt/theme/theme5.xml><?xml version="1.0" encoding="utf-8"?>
<a:theme xmlns:a="http://schemas.openxmlformats.org/drawingml/2006/main" name="3_DisConf">
  <a:themeElements>
    <a:clrScheme name="Disconf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onf" id="{9A25C54D-C609-47D9-920A-93F53D2507A5}" vid="{D39F174B-FB58-4A3D-A107-0D1438EC981B}"/>
    </a:ext>
  </a:extLst>
</a:theme>
</file>

<file path=ppt/theme/theme6.xml><?xml version="1.0" encoding="utf-8"?>
<a:theme xmlns:a="http://schemas.openxmlformats.org/drawingml/2006/main" name="4_DisConf">
  <a:themeElements>
    <a:clrScheme name="Disconf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onf" id="{C212E2CA-A738-4AF3-B969-364B58CD18D9}" vid="{6E2F7487-3997-4595-B77D-9D831615305C}"/>
    </a:ext>
  </a:extLst>
</a:theme>
</file>

<file path=ppt/theme/theme7.xml><?xml version="1.0" encoding="utf-8"?>
<a:theme xmlns:a="http://schemas.openxmlformats.org/drawingml/2006/main" name="5_DisConf">
  <a:themeElements>
    <a:clrScheme name="Disconf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onf" id="{0917448D-A08A-4129-B995-490135D3CC5D}" vid="{2CC22767-4728-4835-8307-BAEB24079E30}"/>
    </a:ext>
  </a:extLst>
</a:theme>
</file>

<file path=ppt/theme/theme8.xml><?xml version="1.0" encoding="utf-8"?>
<a:theme xmlns:a="http://schemas.openxmlformats.org/drawingml/2006/main" name="6_DisConf">
  <a:themeElements>
    <a:clrScheme name="Disconf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onf" id="{534195EB-DDCC-4B3C-94DA-FFE19CD68FD7}" vid="{6DF26FC1-435D-430C-A1ED-9A7B87D1119D}"/>
    </a:ext>
  </a:extLst>
</a:theme>
</file>

<file path=ppt/theme/theme9.xml><?xml version="1.0" encoding="utf-8"?>
<a:theme xmlns:a="http://schemas.openxmlformats.org/drawingml/2006/main" name="7_DisConf">
  <a:themeElements>
    <a:clrScheme name="Disconf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onf" id="{E2E5D4E1-AF96-4111-A876-FE65ED454D19}" vid="{E870D641-31BF-4B47-87D5-C5DC15332B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TM02900743[[fn=Природа]]</Template>
  <TotalTime>1276</TotalTime>
  <Words>343</Words>
  <Application>Microsoft Office PowerPoint</Application>
  <PresentationFormat>Широкоэкранный</PresentationFormat>
  <Paragraphs>74</Paragraphs>
  <Slides>21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10</vt:i4>
      </vt:variant>
      <vt:variant>
        <vt:lpstr>Заголовки слайдов</vt:lpstr>
      </vt:variant>
      <vt:variant>
        <vt:i4>21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 2</vt:lpstr>
      <vt:lpstr>HDOfficeLightV0</vt:lpstr>
      <vt:lpstr>DisConf</vt:lpstr>
      <vt:lpstr>1_DisConf</vt:lpstr>
      <vt:lpstr>2_DisConf</vt:lpstr>
      <vt:lpstr>3_DisConf</vt:lpstr>
      <vt:lpstr>4_DisConf</vt:lpstr>
      <vt:lpstr>5_DisConf</vt:lpstr>
      <vt:lpstr>6_DisConf</vt:lpstr>
      <vt:lpstr>7_DisConf</vt:lpstr>
      <vt:lpstr>8_DisConf</vt:lpstr>
      <vt:lpstr>Как написать многопоточное .Net приложение в 2018 году</vt:lpstr>
      <vt:lpstr>Зачем?</vt:lpstr>
      <vt:lpstr>Разберемся с терминами</vt:lpstr>
      <vt:lpstr>Concurrency</vt:lpstr>
      <vt:lpstr>Multithreading</vt:lpstr>
      <vt:lpstr>Parallel Processing</vt:lpstr>
      <vt:lpstr>Asynchronous Programming</vt:lpstr>
      <vt:lpstr>Так зачем же?</vt:lpstr>
      <vt:lpstr>Зачем многопоточность?</vt:lpstr>
      <vt:lpstr>Зачем асинхронность?</vt:lpstr>
      <vt:lpstr>Экскурс в историю</vt:lpstr>
      <vt:lpstr>Как не выстрелить себе в ногу</vt:lpstr>
      <vt:lpstr>Deadlock</vt:lpstr>
      <vt:lpstr>Состояние гонки</vt:lpstr>
      <vt:lpstr>Обработка ошибок</vt:lpstr>
      <vt:lpstr>Запуск фоновых задач</vt:lpstr>
      <vt:lpstr>Остановка выполнения</vt:lpstr>
      <vt:lpstr>Сложная обработка данных</vt:lpstr>
      <vt:lpstr>Reactive Programming</vt:lpstr>
      <vt:lpstr>Ресурсы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написать многопоточное приложение в 2018 году</dc:title>
  <dc:creator>Олег Матвиенко</dc:creator>
  <cp:lastModifiedBy>Zakharov Evgeniy</cp:lastModifiedBy>
  <cp:revision>31</cp:revision>
  <dcterms:created xsi:type="dcterms:W3CDTF">2018-06-05T10:19:19Z</dcterms:created>
  <dcterms:modified xsi:type="dcterms:W3CDTF">2018-06-07T10:49:48Z</dcterms:modified>
</cp:coreProperties>
</file>