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8" r:id="rId11"/>
  </p:sldIdLst>
  <p:sldSz cx="12192000" cy="6858000"/>
  <p:notesSz cx="6858000" cy="9144000"/>
  <p:embeddedFontLst>
    <p:embeddedFont>
      <p:font typeface="等线" panose="02010600030101010101" pitchFamily="2" charset="-122"/>
      <p:regular r:id="rId13"/>
      <p:bold r:id="rId14"/>
    </p:embeddedFont>
    <p:embeddedFont>
      <p:font typeface="黑体" panose="02010609060101010101" pitchFamily="49" charset="-122"/>
      <p:regular r:id="rId15"/>
    </p:embeddedFont>
    <p:embeddedFont>
      <p:font typeface="微软雅黑" panose="020B0503020204020204" pitchFamily="34" charset="-122"/>
      <p:regular r:id="rId16"/>
      <p:bold r:id="rId17"/>
    </p:embeddedFont>
    <p:embeddedFont>
      <p:font typeface="幼圆" panose="02010509060101010101" pitchFamily="49" charset="-122"/>
      <p:regular r:id="rId1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58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98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DEDFB-6A84-43C8-B210-1FC0930A3D80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1048699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00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01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02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DF777-A8BD-414C-AA11-4642653136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14C19-B284-4316-B981-6BBD5D193C5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5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14C19-B284-4316-B981-6BBD5D193C5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47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64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8AFE-F65A-43D3-92D3-D86C63BE3EE1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104864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F606-CE21-48EE-9765-BB9210975D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86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687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8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8AFE-F65A-43D3-92D3-D86C63BE3EE1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104868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F606-CE21-48EE-9765-BB9210975D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52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5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8AFE-F65A-43D3-92D3-D86C63BE3EE1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104865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F606-CE21-48EE-9765-BB9210975D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76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7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8AFE-F65A-43D3-92D3-D86C63BE3EE1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104867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F606-CE21-48EE-9765-BB9210975D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1"/>
          <p:cNvGrpSpPr/>
          <p:nvPr userDrawn="1"/>
        </p:nvGrpSpPr>
        <p:grpSpPr>
          <a:xfrm>
            <a:off x="-5641" y="1"/>
            <a:ext cx="12197641" cy="6907835"/>
            <a:chOff x="-5641" y="1"/>
            <a:chExt cx="12197641" cy="6907835"/>
          </a:xfrm>
        </p:grpSpPr>
        <p:grpSp>
          <p:nvGrpSpPr>
            <p:cNvPr id="28" name="组合 2"/>
            <p:cNvGrpSpPr/>
            <p:nvPr/>
          </p:nvGrpSpPr>
          <p:grpSpPr>
            <a:xfrm>
              <a:off x="0" y="1"/>
              <a:ext cx="1932039" cy="2120137"/>
              <a:chOff x="0" y="0"/>
              <a:chExt cx="3811934" cy="4183053"/>
            </a:xfrm>
          </p:grpSpPr>
          <p:sp>
            <p:nvSpPr>
              <p:cNvPr id="1048581" name="Freeform 7"/>
              <p:cNvSpPr/>
              <p:nvPr/>
            </p:nvSpPr>
            <p:spPr>
              <a:xfrm flipV="1">
                <a:off x="74814" y="0"/>
                <a:ext cx="3737120" cy="4029164"/>
              </a:xfrm>
              <a:custGeom>
                <a:avLst/>
                <a:gdLst>
                  <a:gd name="connsiteX0" fmla="*/ 0 w 3737120"/>
                  <a:gd name="connsiteY0" fmla="*/ 4029164 h 4029164"/>
                  <a:gd name="connsiteX1" fmla="*/ 3737120 w 3737120"/>
                  <a:gd name="connsiteY1" fmla="*/ 4029164 h 4029164"/>
                  <a:gd name="connsiteX2" fmla="*/ 1400203 w 3737120"/>
                  <a:gd name="connsiteY2" fmla="*/ 0 h 4029164"/>
                  <a:gd name="connsiteX3" fmla="*/ 0 w 3737120"/>
                  <a:gd name="connsiteY3" fmla="*/ 2414143 h 4029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37120" h="4029164">
                    <a:moveTo>
                      <a:pt x="0" y="4029164"/>
                    </a:moveTo>
                    <a:lnTo>
                      <a:pt x="3737120" y="4029164"/>
                    </a:lnTo>
                    <a:lnTo>
                      <a:pt x="1400203" y="0"/>
                    </a:lnTo>
                    <a:lnTo>
                      <a:pt x="0" y="241414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048582" name="Freeform 8"/>
              <p:cNvSpPr/>
              <p:nvPr/>
            </p:nvSpPr>
            <p:spPr>
              <a:xfrm flipV="1">
                <a:off x="0" y="1"/>
                <a:ext cx="3500554" cy="4183052"/>
              </a:xfrm>
              <a:custGeom>
                <a:avLst/>
                <a:gdLst>
                  <a:gd name="connsiteX0" fmla="*/ 0 w 3500554"/>
                  <a:gd name="connsiteY0" fmla="*/ 4183052 h 4183052"/>
                  <a:gd name="connsiteX1" fmla="*/ 3500554 w 3500554"/>
                  <a:gd name="connsiteY1" fmla="*/ 4183052 h 4183052"/>
                  <a:gd name="connsiteX2" fmla="*/ 1074382 w 3500554"/>
                  <a:gd name="connsiteY2" fmla="*/ 0 h 4183052"/>
                  <a:gd name="connsiteX3" fmla="*/ 0 w 3500554"/>
                  <a:gd name="connsiteY3" fmla="*/ 1852383 h 418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00554" h="4183052">
                    <a:moveTo>
                      <a:pt x="0" y="4183052"/>
                    </a:moveTo>
                    <a:lnTo>
                      <a:pt x="3500554" y="4183052"/>
                    </a:lnTo>
                    <a:lnTo>
                      <a:pt x="1074382" y="0"/>
                    </a:lnTo>
                    <a:lnTo>
                      <a:pt x="0" y="18523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3"/>
            <p:cNvGrpSpPr/>
            <p:nvPr/>
          </p:nvGrpSpPr>
          <p:grpSpPr>
            <a:xfrm>
              <a:off x="-5641" y="5053160"/>
              <a:ext cx="2276893" cy="1804839"/>
              <a:chOff x="-5641" y="3366720"/>
              <a:chExt cx="4404421" cy="3491280"/>
            </a:xfrm>
          </p:grpSpPr>
          <p:sp>
            <p:nvSpPr>
              <p:cNvPr id="1048583" name="Freeform 9"/>
              <p:cNvSpPr/>
              <p:nvPr/>
            </p:nvSpPr>
            <p:spPr>
              <a:xfrm>
                <a:off x="643857" y="3620998"/>
                <a:ext cx="3754923" cy="3237002"/>
              </a:xfrm>
              <a:custGeom>
                <a:avLst/>
                <a:gdLst>
                  <a:gd name="connsiteX0" fmla="*/ 1877461 w 3754923"/>
                  <a:gd name="connsiteY0" fmla="*/ 0 h 3237002"/>
                  <a:gd name="connsiteX1" fmla="*/ 3754923 w 3754923"/>
                  <a:gd name="connsiteY1" fmla="*/ 3237002 h 3237002"/>
                  <a:gd name="connsiteX2" fmla="*/ 0 w 3754923"/>
                  <a:gd name="connsiteY2" fmla="*/ 3237002 h 3237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54923" h="3237002">
                    <a:moveTo>
                      <a:pt x="1877461" y="0"/>
                    </a:moveTo>
                    <a:lnTo>
                      <a:pt x="3754923" y="3237002"/>
                    </a:lnTo>
                    <a:lnTo>
                      <a:pt x="0" y="323700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048584" name="Freeform 10"/>
              <p:cNvSpPr/>
              <p:nvPr/>
            </p:nvSpPr>
            <p:spPr>
              <a:xfrm>
                <a:off x="-5641" y="3366720"/>
                <a:ext cx="4049885" cy="3491280"/>
              </a:xfrm>
              <a:custGeom>
                <a:avLst/>
                <a:gdLst>
                  <a:gd name="connsiteX0" fmla="*/ 2024942 w 4049885"/>
                  <a:gd name="connsiteY0" fmla="*/ 0 h 3491280"/>
                  <a:gd name="connsiteX1" fmla="*/ 4049885 w 4049885"/>
                  <a:gd name="connsiteY1" fmla="*/ 3491280 h 3491280"/>
                  <a:gd name="connsiteX2" fmla="*/ 0 w 4049885"/>
                  <a:gd name="connsiteY2" fmla="*/ 3491280 h 3491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49885" h="3491280">
                    <a:moveTo>
                      <a:pt x="2024942" y="0"/>
                    </a:moveTo>
                    <a:lnTo>
                      <a:pt x="4049885" y="3491280"/>
                    </a:lnTo>
                    <a:lnTo>
                      <a:pt x="0" y="349128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4"/>
            <p:cNvGrpSpPr/>
            <p:nvPr/>
          </p:nvGrpSpPr>
          <p:grpSpPr>
            <a:xfrm>
              <a:off x="9603969" y="2119837"/>
              <a:ext cx="2588031" cy="4787999"/>
              <a:chOff x="7569705" y="-49835"/>
              <a:chExt cx="4622295" cy="6957671"/>
            </a:xfrm>
          </p:grpSpPr>
          <p:sp>
            <p:nvSpPr>
              <p:cNvPr id="1048585" name="Freeform 11"/>
              <p:cNvSpPr/>
              <p:nvPr/>
            </p:nvSpPr>
            <p:spPr>
              <a:xfrm>
                <a:off x="7569705" y="-49835"/>
                <a:ext cx="4035449" cy="6957671"/>
              </a:xfrm>
              <a:custGeom>
                <a:avLst/>
                <a:gdLst>
                  <a:gd name="connsiteX0" fmla="*/ 4035449 w 4035449"/>
                  <a:gd name="connsiteY0" fmla="*/ 0 h 6957671"/>
                  <a:gd name="connsiteX1" fmla="*/ 4035449 w 4035449"/>
                  <a:gd name="connsiteY1" fmla="*/ 6957671 h 6957671"/>
                  <a:gd name="connsiteX2" fmla="*/ 0 w 4035449"/>
                  <a:gd name="connsiteY2" fmla="*/ 6957671 h 6957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35449" h="6957671">
                    <a:moveTo>
                      <a:pt x="4035449" y="0"/>
                    </a:moveTo>
                    <a:lnTo>
                      <a:pt x="4035449" y="6957671"/>
                    </a:lnTo>
                    <a:lnTo>
                      <a:pt x="0" y="695767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048586" name="Freeform 12"/>
              <p:cNvSpPr/>
              <p:nvPr/>
            </p:nvSpPr>
            <p:spPr>
              <a:xfrm>
                <a:off x="8156551" y="0"/>
                <a:ext cx="4035449" cy="6858001"/>
              </a:xfrm>
              <a:custGeom>
                <a:avLst/>
                <a:gdLst>
                  <a:gd name="connsiteX0" fmla="*/ 3977640 w 4035449"/>
                  <a:gd name="connsiteY0" fmla="*/ 0 h 6858001"/>
                  <a:gd name="connsiteX1" fmla="*/ 4035449 w 4035449"/>
                  <a:gd name="connsiteY1" fmla="*/ 0 h 6858001"/>
                  <a:gd name="connsiteX2" fmla="*/ 4035449 w 4035449"/>
                  <a:gd name="connsiteY2" fmla="*/ 6858001 h 6858001"/>
                  <a:gd name="connsiteX3" fmla="*/ 0 w 4035449"/>
                  <a:gd name="connsiteY3" fmla="*/ 6858001 h 6858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35449" h="6858001">
                    <a:moveTo>
                      <a:pt x="3977640" y="0"/>
                    </a:moveTo>
                    <a:lnTo>
                      <a:pt x="4035449" y="0"/>
                    </a:lnTo>
                    <a:lnTo>
                      <a:pt x="4035449" y="6858001"/>
                    </a:lnTo>
                    <a:lnTo>
                      <a:pt x="0" y="685800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048587" name="矩形 5"/>
            <p:cNvSpPr/>
            <p:nvPr/>
          </p:nvSpPr>
          <p:spPr>
            <a:xfrm>
              <a:off x="322694" y="291281"/>
              <a:ext cx="11546612" cy="6275439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8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8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8AFE-F65A-43D3-92D3-D86C63BE3EE1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104868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F606-CE21-48EE-9765-BB9210975D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6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6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8AFE-F65A-43D3-92D3-D86C63BE3EE1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104866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F606-CE21-48EE-9765-BB9210975D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92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93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9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8AFE-F65A-43D3-92D3-D86C63BE3EE1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104869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F606-CE21-48EE-9765-BB9210975D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68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69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70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71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7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8AFE-F65A-43D3-92D3-D86C63BE3EE1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104867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F606-CE21-48EE-9765-BB9210975D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5"/>
          <p:cNvGrpSpPr/>
          <p:nvPr userDrawn="1"/>
        </p:nvGrpSpPr>
        <p:grpSpPr>
          <a:xfrm>
            <a:off x="-792303" y="-205900"/>
            <a:ext cx="13559489" cy="7299296"/>
            <a:chOff x="-792303" y="-205900"/>
            <a:chExt cx="13559489" cy="7299296"/>
          </a:xfrm>
        </p:grpSpPr>
        <p:grpSp>
          <p:nvGrpSpPr>
            <p:cNvPr id="39" name="组合 6"/>
            <p:cNvGrpSpPr/>
            <p:nvPr/>
          </p:nvGrpSpPr>
          <p:grpSpPr>
            <a:xfrm>
              <a:off x="-792303" y="-205900"/>
              <a:ext cx="5814226" cy="7299296"/>
              <a:chOff x="-1016402" y="712772"/>
              <a:chExt cx="5282630" cy="6631920"/>
            </a:xfrm>
          </p:grpSpPr>
          <p:sp>
            <p:nvSpPr>
              <p:cNvPr id="1048597" name="Freeform 12"/>
              <p:cNvSpPr/>
              <p:nvPr/>
            </p:nvSpPr>
            <p:spPr>
              <a:xfrm rot="2632080">
                <a:off x="-1016402" y="1099908"/>
                <a:ext cx="4121193" cy="5665347"/>
              </a:xfrm>
              <a:custGeom>
                <a:avLst/>
                <a:gdLst>
                  <a:gd name="connsiteX0" fmla="*/ 1273551 w 4121193"/>
                  <a:gd name="connsiteY0" fmla="*/ 0 h 5665347"/>
                  <a:gd name="connsiteX1" fmla="*/ 4121193 w 4121193"/>
                  <a:gd name="connsiteY1" fmla="*/ 4909728 h 5665347"/>
                  <a:gd name="connsiteX2" fmla="*/ 3335111 w 4121193"/>
                  <a:gd name="connsiteY2" fmla="*/ 5665347 h 5665347"/>
                  <a:gd name="connsiteX3" fmla="*/ 0 w 4121193"/>
                  <a:gd name="connsiteY3" fmla="*/ 2195778 h 5665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21193" h="5665347">
                    <a:moveTo>
                      <a:pt x="1273551" y="0"/>
                    </a:moveTo>
                    <a:lnTo>
                      <a:pt x="4121193" y="4909728"/>
                    </a:lnTo>
                    <a:lnTo>
                      <a:pt x="3335111" y="5665347"/>
                    </a:lnTo>
                    <a:lnTo>
                      <a:pt x="0" y="21957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048598" name="Freeform 10"/>
              <p:cNvSpPr/>
              <p:nvPr/>
            </p:nvSpPr>
            <p:spPr>
              <a:xfrm rot="2632080">
                <a:off x="-583013" y="712772"/>
                <a:ext cx="4849241" cy="6631920"/>
              </a:xfrm>
              <a:custGeom>
                <a:avLst/>
                <a:gdLst>
                  <a:gd name="connsiteX0" fmla="*/ 2001598 w 4849241"/>
                  <a:gd name="connsiteY0" fmla="*/ 0 h 6631920"/>
                  <a:gd name="connsiteX1" fmla="*/ 4849241 w 4849241"/>
                  <a:gd name="connsiteY1" fmla="*/ 4909729 h 6631920"/>
                  <a:gd name="connsiteX2" fmla="*/ 3057618 w 4849241"/>
                  <a:gd name="connsiteY2" fmla="*/ 6631920 h 6631920"/>
                  <a:gd name="connsiteX3" fmla="*/ 0 w 4849241"/>
                  <a:gd name="connsiteY3" fmla="*/ 3451032 h 663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49241" h="6631920">
                    <a:moveTo>
                      <a:pt x="2001598" y="0"/>
                    </a:moveTo>
                    <a:lnTo>
                      <a:pt x="4849241" y="4909729"/>
                    </a:lnTo>
                    <a:lnTo>
                      <a:pt x="3057618" y="6631920"/>
                    </a:lnTo>
                    <a:lnTo>
                      <a:pt x="0" y="3451032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40" name="组合 7"/>
            <p:cNvGrpSpPr/>
            <p:nvPr/>
          </p:nvGrpSpPr>
          <p:grpSpPr>
            <a:xfrm>
              <a:off x="10559046" y="536"/>
              <a:ext cx="2208140" cy="3021957"/>
              <a:chOff x="9765010" y="23967"/>
              <a:chExt cx="3268446" cy="4473042"/>
            </a:xfrm>
          </p:grpSpPr>
          <p:sp>
            <p:nvSpPr>
              <p:cNvPr id="1048599" name="Freeform 32"/>
              <p:cNvSpPr/>
              <p:nvPr/>
            </p:nvSpPr>
            <p:spPr>
              <a:xfrm rot="2626582" flipV="1">
                <a:off x="10057921" y="397073"/>
                <a:ext cx="2975535" cy="4099936"/>
              </a:xfrm>
              <a:custGeom>
                <a:avLst/>
                <a:gdLst>
                  <a:gd name="connsiteX0" fmla="*/ 0 w 2975535"/>
                  <a:gd name="connsiteY0" fmla="*/ 3698793 h 4099936"/>
                  <a:gd name="connsiteX1" fmla="*/ 418653 w 2975535"/>
                  <a:gd name="connsiteY1" fmla="*/ 4099936 h 4099936"/>
                  <a:gd name="connsiteX2" fmla="*/ 2975535 w 2975535"/>
                  <a:gd name="connsiteY2" fmla="*/ 1431442 h 4099936"/>
                  <a:gd name="connsiteX3" fmla="*/ 2145299 w 2975535"/>
                  <a:gd name="connsiteY3" fmla="*/ 0 h 409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75535" h="4099936">
                    <a:moveTo>
                      <a:pt x="0" y="3698793"/>
                    </a:moveTo>
                    <a:lnTo>
                      <a:pt x="418653" y="4099936"/>
                    </a:lnTo>
                    <a:lnTo>
                      <a:pt x="2975535" y="1431442"/>
                    </a:lnTo>
                    <a:lnTo>
                      <a:pt x="2145299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048600" name="Freeform 16"/>
              <p:cNvSpPr/>
              <p:nvPr/>
            </p:nvSpPr>
            <p:spPr>
              <a:xfrm rot="2626582" flipV="1">
                <a:off x="9765010" y="23967"/>
                <a:ext cx="3159111" cy="4343137"/>
              </a:xfrm>
              <a:custGeom>
                <a:avLst/>
                <a:gdLst>
                  <a:gd name="connsiteX0" fmla="*/ 0 w 3159111"/>
                  <a:gd name="connsiteY0" fmla="*/ 3698793 h 4343137"/>
                  <a:gd name="connsiteX1" fmla="*/ 672471 w 3159111"/>
                  <a:gd name="connsiteY1" fmla="*/ 4343137 h 4343137"/>
                  <a:gd name="connsiteX2" fmla="*/ 3159111 w 3159111"/>
                  <a:gd name="connsiteY2" fmla="*/ 1747952 h 4343137"/>
                  <a:gd name="connsiteX3" fmla="*/ 2145299 w 3159111"/>
                  <a:gd name="connsiteY3" fmla="*/ 0 h 4343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59111" h="4343137">
                    <a:moveTo>
                      <a:pt x="0" y="3698793"/>
                    </a:moveTo>
                    <a:lnTo>
                      <a:pt x="672471" y="4343137"/>
                    </a:lnTo>
                    <a:lnTo>
                      <a:pt x="3159111" y="1747952"/>
                    </a:lnTo>
                    <a:lnTo>
                      <a:pt x="2145299" y="0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1048601" name="矩形 8"/>
            <p:cNvSpPr/>
            <p:nvPr/>
          </p:nvSpPr>
          <p:spPr>
            <a:xfrm>
              <a:off x="322694" y="291281"/>
              <a:ext cx="11546612" cy="6275439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6"/>
          <p:cNvGrpSpPr/>
          <p:nvPr/>
        </p:nvGrpSpPr>
        <p:grpSpPr>
          <a:xfrm>
            <a:off x="-163346" y="3611832"/>
            <a:ext cx="2532613" cy="3179493"/>
            <a:chOff x="-1016402" y="712772"/>
            <a:chExt cx="5282630" cy="6631920"/>
          </a:xfrm>
        </p:grpSpPr>
        <p:sp>
          <p:nvSpPr>
            <p:cNvPr id="1048611" name="Freeform 12"/>
            <p:cNvSpPr/>
            <p:nvPr/>
          </p:nvSpPr>
          <p:spPr>
            <a:xfrm rot="2632080">
              <a:off x="-1016402" y="1099908"/>
              <a:ext cx="4121193" cy="5665347"/>
            </a:xfrm>
            <a:custGeom>
              <a:avLst/>
              <a:gdLst>
                <a:gd name="connsiteX0" fmla="*/ 1273551 w 4121193"/>
                <a:gd name="connsiteY0" fmla="*/ 0 h 5665347"/>
                <a:gd name="connsiteX1" fmla="*/ 4121193 w 4121193"/>
                <a:gd name="connsiteY1" fmla="*/ 4909728 h 5665347"/>
                <a:gd name="connsiteX2" fmla="*/ 3335111 w 4121193"/>
                <a:gd name="connsiteY2" fmla="*/ 5665347 h 5665347"/>
                <a:gd name="connsiteX3" fmla="*/ 0 w 4121193"/>
                <a:gd name="connsiteY3" fmla="*/ 2195778 h 56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1193" h="5665347">
                  <a:moveTo>
                    <a:pt x="1273551" y="0"/>
                  </a:moveTo>
                  <a:lnTo>
                    <a:pt x="4121193" y="4909728"/>
                  </a:lnTo>
                  <a:lnTo>
                    <a:pt x="3335111" y="5665347"/>
                  </a:lnTo>
                  <a:lnTo>
                    <a:pt x="0" y="219577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048612" name="Freeform 10"/>
            <p:cNvSpPr/>
            <p:nvPr/>
          </p:nvSpPr>
          <p:spPr>
            <a:xfrm rot="2632080">
              <a:off x="-583013" y="712772"/>
              <a:ext cx="4849241" cy="6631920"/>
            </a:xfrm>
            <a:custGeom>
              <a:avLst/>
              <a:gdLst>
                <a:gd name="connsiteX0" fmla="*/ 2001598 w 4849241"/>
                <a:gd name="connsiteY0" fmla="*/ 0 h 6631920"/>
                <a:gd name="connsiteX1" fmla="*/ 4849241 w 4849241"/>
                <a:gd name="connsiteY1" fmla="*/ 4909729 h 6631920"/>
                <a:gd name="connsiteX2" fmla="*/ 3057618 w 4849241"/>
                <a:gd name="connsiteY2" fmla="*/ 6631920 h 6631920"/>
                <a:gd name="connsiteX3" fmla="*/ 0 w 4849241"/>
                <a:gd name="connsiteY3" fmla="*/ 3451032 h 663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49241" h="6631920">
                  <a:moveTo>
                    <a:pt x="2001598" y="0"/>
                  </a:moveTo>
                  <a:lnTo>
                    <a:pt x="4849241" y="4909729"/>
                  </a:lnTo>
                  <a:lnTo>
                    <a:pt x="3057618" y="6631920"/>
                  </a:lnTo>
                  <a:lnTo>
                    <a:pt x="0" y="34510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</p:grpSp>
      <p:grpSp>
        <p:nvGrpSpPr>
          <p:cNvPr id="44" name="组合 13"/>
          <p:cNvGrpSpPr/>
          <p:nvPr userDrawn="1"/>
        </p:nvGrpSpPr>
        <p:grpSpPr>
          <a:xfrm>
            <a:off x="8765457" y="0"/>
            <a:ext cx="4542881" cy="6147167"/>
            <a:chOff x="8765457" y="0"/>
            <a:chExt cx="4542881" cy="6147167"/>
          </a:xfrm>
        </p:grpSpPr>
        <p:sp>
          <p:nvSpPr>
            <p:cNvPr id="1048613" name="Freeform 32"/>
            <p:cNvSpPr/>
            <p:nvPr/>
          </p:nvSpPr>
          <p:spPr>
            <a:xfrm rot="2626582" flipV="1">
              <a:off x="9274912" y="500586"/>
              <a:ext cx="4033426" cy="5557585"/>
            </a:xfrm>
            <a:custGeom>
              <a:avLst/>
              <a:gdLst>
                <a:gd name="connsiteX0" fmla="*/ 0 w 2975535"/>
                <a:gd name="connsiteY0" fmla="*/ 3698793 h 4099936"/>
                <a:gd name="connsiteX1" fmla="*/ 418653 w 2975535"/>
                <a:gd name="connsiteY1" fmla="*/ 4099936 h 4099936"/>
                <a:gd name="connsiteX2" fmla="*/ 2975535 w 2975535"/>
                <a:gd name="connsiteY2" fmla="*/ 1431442 h 4099936"/>
                <a:gd name="connsiteX3" fmla="*/ 2145299 w 2975535"/>
                <a:gd name="connsiteY3" fmla="*/ 0 h 409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5535" h="4099936">
                  <a:moveTo>
                    <a:pt x="0" y="3698793"/>
                  </a:moveTo>
                  <a:lnTo>
                    <a:pt x="418653" y="4099936"/>
                  </a:lnTo>
                  <a:lnTo>
                    <a:pt x="2975535" y="1431442"/>
                  </a:lnTo>
                  <a:lnTo>
                    <a:pt x="214529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048614" name="Freeform 16"/>
            <p:cNvSpPr/>
            <p:nvPr/>
          </p:nvSpPr>
          <p:spPr>
            <a:xfrm rot="2626582" flipV="1">
              <a:off x="8765457" y="0"/>
              <a:ext cx="4471326" cy="6147167"/>
            </a:xfrm>
            <a:custGeom>
              <a:avLst/>
              <a:gdLst>
                <a:gd name="connsiteX0" fmla="*/ 0 w 3159111"/>
                <a:gd name="connsiteY0" fmla="*/ 3698793 h 4343137"/>
                <a:gd name="connsiteX1" fmla="*/ 672471 w 3159111"/>
                <a:gd name="connsiteY1" fmla="*/ 4343137 h 4343137"/>
                <a:gd name="connsiteX2" fmla="*/ 3159111 w 3159111"/>
                <a:gd name="connsiteY2" fmla="*/ 1747952 h 4343137"/>
                <a:gd name="connsiteX3" fmla="*/ 2145299 w 3159111"/>
                <a:gd name="connsiteY3" fmla="*/ 0 h 4343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9111" h="4343137">
                  <a:moveTo>
                    <a:pt x="0" y="3698793"/>
                  </a:moveTo>
                  <a:lnTo>
                    <a:pt x="672471" y="4343137"/>
                  </a:lnTo>
                  <a:lnTo>
                    <a:pt x="3159111" y="1747952"/>
                  </a:lnTo>
                  <a:lnTo>
                    <a:pt x="214529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1048615" name="矩形 8"/>
          <p:cNvSpPr/>
          <p:nvPr/>
        </p:nvSpPr>
        <p:spPr>
          <a:xfrm>
            <a:off x="322694" y="291281"/>
            <a:ext cx="11546612" cy="627543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矩形 4"/>
          <p:cNvSpPr/>
          <p:nvPr userDrawn="1"/>
        </p:nvSpPr>
        <p:spPr>
          <a:xfrm>
            <a:off x="322694" y="291281"/>
            <a:ext cx="11546612" cy="627543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8627" name="Freeform 10"/>
          <p:cNvSpPr/>
          <p:nvPr userDrawn="1"/>
        </p:nvSpPr>
        <p:spPr>
          <a:xfrm rot="10800000">
            <a:off x="5753966" y="291280"/>
            <a:ext cx="684068" cy="367006"/>
          </a:xfrm>
          <a:custGeom>
            <a:avLst/>
            <a:gdLst>
              <a:gd name="connsiteX0" fmla="*/ 2024942 w 4049885"/>
              <a:gd name="connsiteY0" fmla="*/ 0 h 3491280"/>
              <a:gd name="connsiteX1" fmla="*/ 4049885 w 4049885"/>
              <a:gd name="connsiteY1" fmla="*/ 3491280 h 3491280"/>
              <a:gd name="connsiteX2" fmla="*/ 0 w 4049885"/>
              <a:gd name="connsiteY2" fmla="*/ 3491280 h 349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9885" h="3491280">
                <a:moveTo>
                  <a:pt x="2024942" y="0"/>
                </a:moveTo>
                <a:lnTo>
                  <a:pt x="4049885" y="3491280"/>
                </a:lnTo>
                <a:lnTo>
                  <a:pt x="0" y="34912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57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58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5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8AFE-F65A-43D3-92D3-D86C63BE3EE1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104866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F606-CE21-48EE-9765-BB9210975D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B8AFE-F65A-43D3-92D3-D86C63BE3EE1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DF606-CE21-48EE-9765-BB9210975D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13"/>
          <p:cNvGrpSpPr/>
          <p:nvPr/>
        </p:nvGrpSpPr>
        <p:grpSpPr>
          <a:xfrm>
            <a:off x="3742257" y="4669022"/>
            <a:ext cx="4707255" cy="311785"/>
            <a:chOff x="3858683" y="5360537"/>
            <a:chExt cx="4707255" cy="311785"/>
          </a:xfrm>
        </p:grpSpPr>
        <p:sp>
          <p:nvSpPr>
            <p:cNvPr id="1048588" name="矩形: 圆角 28"/>
            <p:cNvSpPr/>
            <p:nvPr/>
          </p:nvSpPr>
          <p:spPr>
            <a:xfrm>
              <a:off x="3858683" y="5360537"/>
              <a:ext cx="2074545" cy="31178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答辩人：程璐</a:t>
              </a:r>
            </a:p>
          </p:txBody>
        </p:sp>
        <p:sp>
          <p:nvSpPr>
            <p:cNvPr id="1048589" name="矩形: 圆角 29"/>
            <p:cNvSpPr/>
            <p:nvPr/>
          </p:nvSpPr>
          <p:spPr>
            <a:xfrm>
              <a:off x="6327563" y="5360537"/>
              <a:ext cx="2238375" cy="31178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指导老师：李琳芳</a:t>
              </a:r>
            </a:p>
          </p:txBody>
        </p:sp>
      </p:grpSp>
      <p:sp>
        <p:nvSpPr>
          <p:cNvPr id="1048590" name="矩形 19"/>
          <p:cNvSpPr/>
          <p:nvPr/>
        </p:nvSpPr>
        <p:spPr>
          <a:xfrm>
            <a:off x="6003635" y="2335855"/>
            <a:ext cx="184730" cy="76944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8591" name="矩形 22"/>
          <p:cNvSpPr/>
          <p:nvPr/>
        </p:nvSpPr>
        <p:spPr>
          <a:xfrm>
            <a:off x="1656080" y="2367280"/>
            <a:ext cx="8999220" cy="6883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基于</a:t>
            </a:r>
            <a:r>
              <a:rPr kumimoji="0" lang="en-US" altLang="zh-CN" sz="40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Java</a:t>
            </a:r>
            <a:r>
              <a:rPr kumimoji="0" lang="zh-CN" altLang="en-US" sz="40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的</a:t>
            </a:r>
            <a:r>
              <a:rPr kumimoji="0" lang="zh-CN" altLang="en-US" sz="40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双学位招生管理系统的设计</a:t>
            </a:r>
          </a:p>
        </p:txBody>
      </p:sp>
      <p:cxnSp>
        <p:nvCxnSpPr>
          <p:cNvPr id="3145728" name="直接连接符 26"/>
          <p:cNvCxnSpPr/>
          <p:nvPr/>
        </p:nvCxnSpPr>
        <p:spPr>
          <a:xfrm>
            <a:off x="2305050" y="3105150"/>
            <a:ext cx="770128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"/>
          <p:cNvGrpSpPr/>
          <p:nvPr/>
        </p:nvGrpSpPr>
        <p:grpSpPr>
          <a:xfrm>
            <a:off x="3742257" y="5279892"/>
            <a:ext cx="4707255" cy="311785"/>
            <a:chOff x="3858683" y="5360537"/>
            <a:chExt cx="4707255" cy="311785"/>
          </a:xfrm>
        </p:grpSpPr>
        <p:sp>
          <p:nvSpPr>
            <p:cNvPr id="1048592" name="矩形: 圆角 28"/>
            <p:cNvSpPr/>
            <p:nvPr/>
          </p:nvSpPr>
          <p:spPr>
            <a:xfrm>
              <a:off x="3858683" y="5360537"/>
              <a:ext cx="2074545" cy="31178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学院：信息工程</a:t>
              </a:r>
            </a:p>
          </p:txBody>
        </p:sp>
        <p:sp>
          <p:nvSpPr>
            <p:cNvPr id="1048593" name="矩形: 圆角 29"/>
            <p:cNvSpPr/>
            <p:nvPr/>
          </p:nvSpPr>
          <p:spPr>
            <a:xfrm>
              <a:off x="6327563" y="5360537"/>
              <a:ext cx="2238375" cy="31178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班级：中外</a:t>
              </a: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171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13"/>
          <p:cNvGrpSpPr/>
          <p:nvPr/>
        </p:nvGrpSpPr>
        <p:grpSpPr>
          <a:xfrm>
            <a:off x="3546475" y="5159375"/>
            <a:ext cx="4662170" cy="612140"/>
            <a:chOff x="3858683" y="5360467"/>
            <a:chExt cx="4207141" cy="312153"/>
          </a:xfrm>
        </p:grpSpPr>
        <p:sp>
          <p:nvSpPr>
            <p:cNvPr id="1048638" name="矩形: 圆角 28"/>
            <p:cNvSpPr/>
            <p:nvPr/>
          </p:nvSpPr>
          <p:spPr>
            <a:xfrm>
              <a:off x="3858683" y="5360467"/>
              <a:ext cx="1868058" cy="311829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答辩人：程璐</a:t>
              </a:r>
            </a:p>
          </p:txBody>
        </p:sp>
        <p:sp>
          <p:nvSpPr>
            <p:cNvPr id="1048639" name="矩形: 圆角 29"/>
            <p:cNvSpPr/>
            <p:nvPr/>
          </p:nvSpPr>
          <p:spPr>
            <a:xfrm>
              <a:off x="6076858" y="5360791"/>
              <a:ext cx="1988966" cy="311829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指导老师：李琳芳</a:t>
              </a:r>
            </a:p>
          </p:txBody>
        </p:sp>
      </p:grpSp>
      <p:sp>
        <p:nvSpPr>
          <p:cNvPr id="1048640" name="矩形 19"/>
          <p:cNvSpPr/>
          <p:nvPr/>
        </p:nvSpPr>
        <p:spPr>
          <a:xfrm>
            <a:off x="6003634" y="2672752"/>
            <a:ext cx="184730" cy="76944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8641" name="矩形 22"/>
          <p:cNvSpPr/>
          <p:nvPr/>
        </p:nvSpPr>
        <p:spPr>
          <a:xfrm>
            <a:off x="2332050" y="3152353"/>
            <a:ext cx="7527898" cy="9220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5400" spc="300" dirty="0">
                <a:cs typeface="+mn-ea"/>
                <a:sym typeface="+mn-lt"/>
              </a:rPr>
              <a:t>请各位老师批评指正</a:t>
            </a:r>
          </a:p>
        </p:txBody>
      </p:sp>
      <p:cxnSp>
        <p:nvCxnSpPr>
          <p:cNvPr id="3145729" name="直接连接符 26"/>
          <p:cNvCxnSpPr/>
          <p:nvPr/>
        </p:nvCxnSpPr>
        <p:spPr>
          <a:xfrm>
            <a:off x="2420579" y="4251486"/>
            <a:ext cx="7350841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2" name="矩形 2"/>
          <p:cNvSpPr/>
          <p:nvPr/>
        </p:nvSpPr>
        <p:spPr>
          <a:xfrm>
            <a:off x="4204335" y="1986280"/>
            <a:ext cx="3604895" cy="9220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5400" spc="300" dirty="0">
                <a:cs typeface="+mn-ea"/>
                <a:sym typeface="+mn-lt"/>
              </a:rPr>
              <a:t>谢谢观看</a:t>
            </a:r>
            <a:endParaRPr lang="en-US" altLang="zh-CN" sz="5400" spc="300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菱形 18"/>
          <p:cNvSpPr/>
          <p:nvPr/>
        </p:nvSpPr>
        <p:spPr>
          <a:xfrm>
            <a:off x="1559379" y="4079090"/>
            <a:ext cx="640553" cy="640553"/>
          </a:xfrm>
          <a:prstGeom prst="diamond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</a:p>
        </p:txBody>
      </p:sp>
      <p:sp>
        <p:nvSpPr>
          <p:cNvPr id="1048603" name="文本框 1"/>
          <p:cNvSpPr txBox="1"/>
          <p:nvPr/>
        </p:nvSpPr>
        <p:spPr>
          <a:xfrm>
            <a:off x="3957955" y="382198"/>
            <a:ext cx="4503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5400" dirty="0">
                <a:solidFill>
                  <a:prstClr val="black"/>
                </a:solidFill>
                <a:cs typeface="+mn-ea"/>
                <a:sym typeface="+mn-lt"/>
              </a:rPr>
              <a:t>主要内容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8604" name="菱形 17"/>
          <p:cNvSpPr/>
          <p:nvPr/>
        </p:nvSpPr>
        <p:spPr>
          <a:xfrm>
            <a:off x="1549854" y="3103563"/>
            <a:ext cx="650240" cy="650240"/>
          </a:xfrm>
          <a:prstGeom prst="diamond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1048605" name="菱形 16"/>
          <p:cNvSpPr/>
          <p:nvPr/>
        </p:nvSpPr>
        <p:spPr>
          <a:xfrm>
            <a:off x="1514294" y="2128653"/>
            <a:ext cx="650240" cy="650240"/>
          </a:xfrm>
          <a:prstGeom prst="diamond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</a:p>
        </p:txBody>
      </p:sp>
      <p:sp>
        <p:nvSpPr>
          <p:cNvPr id="1048606" name="矩形 20"/>
          <p:cNvSpPr>
            <a:spLocks noChangeArrowheads="1"/>
          </p:cNvSpPr>
          <p:nvPr/>
        </p:nvSpPr>
        <p:spPr bwMode="auto">
          <a:xfrm>
            <a:off x="2451100" y="2133440"/>
            <a:ext cx="3329940" cy="52197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750"/>
              </a:spcBef>
            </a:pP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研究背景 </a:t>
            </a:r>
          </a:p>
        </p:txBody>
      </p:sp>
      <p:sp>
        <p:nvSpPr>
          <p:cNvPr id="1048607" name="矩形 21"/>
          <p:cNvSpPr>
            <a:spLocks noChangeArrowheads="1"/>
          </p:cNvSpPr>
          <p:nvPr/>
        </p:nvSpPr>
        <p:spPr bwMode="auto">
          <a:xfrm>
            <a:off x="2450886" y="3096578"/>
            <a:ext cx="2828719" cy="52197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750"/>
              </a:spcBef>
            </a:pP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系统总体设计</a:t>
            </a:r>
          </a:p>
        </p:txBody>
      </p:sp>
      <p:sp>
        <p:nvSpPr>
          <p:cNvPr id="1048608" name="矩形 22"/>
          <p:cNvSpPr>
            <a:spLocks noChangeArrowheads="1"/>
          </p:cNvSpPr>
          <p:nvPr/>
        </p:nvSpPr>
        <p:spPr bwMode="auto">
          <a:xfrm>
            <a:off x="2451100" y="4137978"/>
            <a:ext cx="3013710" cy="521970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750"/>
              </a:spcBef>
            </a:pP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系统功能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矩形 1"/>
          <p:cNvSpPr/>
          <p:nvPr/>
        </p:nvSpPr>
        <p:spPr>
          <a:xfrm>
            <a:off x="492125" y="422275"/>
            <a:ext cx="762000" cy="818515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875" tIns="136525" rIns="269875" bIns="136525" rtlCol="0" anchor="ctr" anchorCtr="1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</a:p>
        </p:txBody>
      </p:sp>
      <p:sp>
        <p:nvSpPr>
          <p:cNvPr id="1048617" name="矩形 2"/>
          <p:cNvSpPr/>
          <p:nvPr/>
        </p:nvSpPr>
        <p:spPr>
          <a:xfrm>
            <a:off x="1442721" y="472507"/>
            <a:ext cx="3738880" cy="68834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10000"/>
              </a:lnSpc>
            </a:pPr>
            <a:r>
              <a:rPr lang="zh-CN" altLang="en-US" sz="4000" spc="100" dirty="0">
                <a:solidFill>
                  <a:prstClr val="black"/>
                </a:solidFill>
                <a:cs typeface="+mn-ea"/>
                <a:sym typeface="+mn-lt"/>
              </a:rPr>
              <a:t>研究背景与意义</a:t>
            </a:r>
          </a:p>
        </p:txBody>
      </p:sp>
      <p:sp>
        <p:nvSpPr>
          <p:cNvPr id="1048618" name="文本框 5"/>
          <p:cNvSpPr txBox="1"/>
          <p:nvPr/>
        </p:nvSpPr>
        <p:spPr>
          <a:xfrm>
            <a:off x="492125" y="1499870"/>
            <a:ext cx="29311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l" fontAlgn="auto"/>
            <a:r>
              <a:rPr lang="en-US" altLang="zh-CN"/>
              <a:t> 随着</a:t>
            </a:r>
            <a:endParaRPr lang="zh-CN" altLang="en-US" sz="2400">
              <a:latin typeface="+mn-ea"/>
              <a:cs typeface="+mn-ea"/>
            </a:endParaRPr>
          </a:p>
          <a:p>
            <a:pPr marL="457200" algn="l" fontAlgn="auto"/>
            <a:r>
              <a:rPr lang="en-US" altLang="zh-CN" sz="2400">
                <a:latin typeface="+mn-ea"/>
                <a:cs typeface="+mn-ea"/>
              </a:rPr>
              <a:t>  </a:t>
            </a:r>
            <a:r>
              <a:rPr lang="zh-CN" sz="2400">
                <a:solidFill>
                  <a:srgbClr val="000000"/>
                </a:solidFill>
                <a:latin typeface="AvantGarde Bk BT"/>
                <a:ea typeface="AvantGarde Bk BT"/>
              </a:rPr>
              <a:t>传统工作</a:t>
            </a:r>
            <a:r>
              <a:rPr lang="zh-CN" altLang="en-US" sz="2400">
                <a:latin typeface="+mn-ea"/>
                <a:cs typeface="+mn-ea"/>
              </a:rPr>
              <a:t>方</a:t>
            </a:r>
            <a:r>
              <a:rPr lang="zh-CN" sz="2400">
                <a:solidFill>
                  <a:srgbClr val="000000"/>
                </a:solidFill>
                <a:latin typeface="AvantGarde Bk BT"/>
                <a:ea typeface="AvantGarde Bk BT"/>
              </a:rPr>
              <a:t>式</a:t>
            </a:r>
          </a:p>
        </p:txBody>
      </p:sp>
      <p:pic>
        <p:nvPicPr>
          <p:cNvPr id="2097152" name="图片 0" descr="76a56cc4eac008f5c611d07c3dd199c1_0da603ddc08d491cbdc1a9b9288249b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55370" y="2496185"/>
            <a:ext cx="2825115" cy="2063115"/>
          </a:xfrm>
          <a:prstGeom prst="rect">
            <a:avLst/>
          </a:prstGeom>
        </p:spPr>
      </p:pic>
      <p:pic>
        <p:nvPicPr>
          <p:cNvPr id="2097153" name="图片 1" descr="bc468909cc1a2dcdb3a0b87677dcd830_2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808220" y="2462530"/>
            <a:ext cx="3111500" cy="2096770"/>
          </a:xfrm>
          <a:prstGeom prst="rect">
            <a:avLst/>
          </a:prstGeom>
        </p:spPr>
      </p:pic>
      <p:sp>
        <p:nvSpPr>
          <p:cNvPr id="1048619" name="文本框 5"/>
          <p:cNvSpPr txBox="1"/>
          <p:nvPr/>
        </p:nvSpPr>
        <p:spPr>
          <a:xfrm>
            <a:off x="5358130" y="1819910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400">
                <a:solidFill>
                  <a:srgbClr val="000000"/>
                </a:solidFill>
                <a:latin typeface="AvantGarde Bk BT"/>
                <a:ea typeface="AvantGarde Bk BT"/>
              </a:rPr>
              <a:t>现在工作方式</a:t>
            </a:r>
            <a:endParaRPr lang="zh-CN" altLang="en-US" sz="2400"/>
          </a:p>
        </p:txBody>
      </p:sp>
      <p:pic>
        <p:nvPicPr>
          <p:cNvPr id="2097154" name="图片 8" descr="834c78b5f47ec86cb871bba83780dd8b_016734554351bb0000019ae92497a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5955" y="2462530"/>
            <a:ext cx="3006090" cy="2096770"/>
          </a:xfrm>
          <a:prstGeom prst="rect">
            <a:avLst/>
          </a:prstGeom>
        </p:spPr>
      </p:pic>
      <p:sp>
        <p:nvSpPr>
          <p:cNvPr id="1048620" name="文本框 1048699"/>
          <p:cNvSpPr txBox="1"/>
          <p:nvPr/>
        </p:nvSpPr>
        <p:spPr>
          <a:xfrm>
            <a:off x="900430" y="4818607"/>
            <a:ext cx="4000000" cy="4603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sz="2400">
                <a:solidFill>
                  <a:srgbClr val="000000"/>
                </a:solidFill>
                <a:latin typeface="AvantGarde Bk BT"/>
                <a:ea typeface="AvantGarde Bk BT"/>
              </a:rPr>
              <a:t>纸质记录，费时费力</a:t>
            </a:r>
            <a:endParaRPr lang="en-US" sz="2400">
              <a:solidFill>
                <a:srgbClr val="000000"/>
              </a:solidFill>
              <a:latin typeface="AvantGarde Bk BT"/>
              <a:ea typeface="AvantGarde Bk BT"/>
            </a:endParaRPr>
          </a:p>
        </p:txBody>
      </p:sp>
      <p:sp>
        <p:nvSpPr>
          <p:cNvPr id="1048621" name="文本框 1048700"/>
          <p:cNvSpPr txBox="1"/>
          <p:nvPr/>
        </p:nvSpPr>
        <p:spPr>
          <a:xfrm>
            <a:off x="5614021" y="4818607"/>
            <a:ext cx="4386608" cy="4603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sz="2400">
                <a:solidFill>
                  <a:srgbClr val="000000"/>
                </a:solidFill>
                <a:latin typeface="AvantGarde Bk BT"/>
                <a:ea typeface="AvantGarde Bk BT"/>
              </a:rPr>
              <a:t>效率高，不易出错</a:t>
            </a:r>
            <a:endParaRPr lang="en-US" sz="2400">
              <a:solidFill>
                <a:srgbClr val="000000"/>
              </a:solidFill>
              <a:latin typeface="AvantGarde Bk BT"/>
              <a:ea typeface="AvantGarde Bk B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矩形 1"/>
          <p:cNvSpPr/>
          <p:nvPr/>
        </p:nvSpPr>
        <p:spPr>
          <a:xfrm>
            <a:off x="408305" y="357505"/>
            <a:ext cx="827405" cy="797560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875" tIns="136525" rIns="269875" bIns="136525" rtlCol="0" anchor="ctr" anchorCtr="1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1048623" name="矩形 2"/>
          <p:cNvSpPr/>
          <p:nvPr/>
        </p:nvSpPr>
        <p:spPr>
          <a:xfrm>
            <a:off x="1325677" y="448377"/>
            <a:ext cx="3230880" cy="70675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50"/>
              </a:spcBef>
            </a:pPr>
            <a:r>
              <a:rPr lang="zh-CN" altLang="en-US" sz="4000" dirty="0">
                <a:cs typeface="+mn-ea"/>
                <a:sym typeface="+mn-lt"/>
              </a:rPr>
              <a:t>系统总体设计</a:t>
            </a:r>
          </a:p>
        </p:txBody>
      </p:sp>
      <p:sp>
        <p:nvSpPr>
          <p:cNvPr id="1048624" name="文本框 4"/>
          <p:cNvSpPr txBox="1"/>
          <p:nvPr/>
        </p:nvSpPr>
        <p:spPr>
          <a:xfrm>
            <a:off x="1325880" y="1155065"/>
            <a:ext cx="7948930" cy="1513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>
              <a:latin typeface="黑体" panose="02010609060101010101" charset="-122"/>
              <a:ea typeface="黑体" panose="02010609060101010101" charset="-122"/>
              <a:cs typeface="幼圆" panose="02010509060101010101" charset="-122"/>
            </a:endParaRPr>
          </a:p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幼圆" panose="02010509060101010101" charset="-122"/>
              </a:rPr>
              <a:t>    </a:t>
            </a:r>
            <a:r>
              <a:rPr lang="zh-CN" sz="2400">
                <a:solidFill>
                  <a:srgbClr val="000000"/>
                </a:solidFill>
                <a:latin typeface="AvantGarde Bk BT"/>
                <a:ea typeface="AvantGarde Bk BT"/>
              </a:rPr>
              <a:t>本系统采用</a:t>
            </a:r>
            <a:r>
              <a:rPr lang="en-US" altLang="zh-CN" sz="2400">
                <a:solidFill>
                  <a:srgbClr val="000000"/>
                </a:solidFill>
                <a:latin typeface="AvantGarde Bk BT"/>
                <a:ea typeface="AvantGarde Bk BT"/>
              </a:rPr>
              <a:t>SSM</a:t>
            </a:r>
            <a:r>
              <a:rPr lang="zh-CN" sz="2400">
                <a:solidFill>
                  <a:srgbClr val="000000"/>
                </a:solidFill>
                <a:latin typeface="AvantGarde Bk BT"/>
                <a:ea typeface="AvantGarde Bk BT"/>
              </a:rPr>
              <a:t>框架，Tomcat搭建开发环境，MySQL数据库对用户数据进行存取，B/S架构模式，实现学生的报名、录取、注册、课程、考试、成绩和审核等功能。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幼圆" panose="02010509060101010101" charset="-122"/>
            </a:endParaRPr>
          </a:p>
        </p:txBody>
      </p:sp>
      <p:pic>
        <p:nvPicPr>
          <p:cNvPr id="2097155" name="图片 22" descr="不用的图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2895600"/>
            <a:ext cx="5734685" cy="2435860"/>
          </a:xfrm>
          <a:prstGeom prst="rect">
            <a:avLst/>
          </a:prstGeom>
        </p:spPr>
      </p:pic>
      <p:sp>
        <p:nvSpPr>
          <p:cNvPr id="1048625" name="文本框 0"/>
          <p:cNvSpPr txBox="1"/>
          <p:nvPr/>
        </p:nvSpPr>
        <p:spPr>
          <a:xfrm>
            <a:off x="4455160" y="5427345"/>
            <a:ext cx="20802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400">
                <a:solidFill>
                  <a:srgbClr val="000000"/>
                </a:solidFill>
                <a:latin typeface="AvantGarde Bk BT"/>
                <a:ea typeface="AvantGarde Bk BT"/>
              </a:rPr>
              <a:t>SSM</a:t>
            </a:r>
            <a:r>
              <a:rPr lang="zh-CN" sz="2400">
                <a:solidFill>
                  <a:srgbClr val="000000"/>
                </a:solidFill>
                <a:latin typeface="AvantGarde Bk BT"/>
                <a:ea typeface="AvantGarde Bk BT"/>
                <a:sym typeface="+mn-ea"/>
              </a:rPr>
              <a:t>运行过</a:t>
            </a:r>
            <a:r>
              <a:rPr lang="zh-CN" sz="2400">
                <a:solidFill>
                  <a:srgbClr val="000000"/>
                </a:solidFill>
                <a:latin typeface="AvantGarde Bk BT"/>
                <a:ea typeface="AvantGarde Bk BT"/>
              </a:rPr>
              <a:t>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矩形 24"/>
          <p:cNvSpPr/>
          <p:nvPr/>
        </p:nvSpPr>
        <p:spPr>
          <a:xfrm>
            <a:off x="1420496" y="356801"/>
            <a:ext cx="2265680" cy="76835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10000"/>
              </a:lnSpc>
            </a:pPr>
            <a:r>
              <a:rPr lang="zh-CN" altLang="en-US" sz="4000" spc="100" dirty="0">
                <a:solidFill>
                  <a:prstClr val="black"/>
                </a:solidFill>
                <a:cs typeface="+mn-ea"/>
                <a:sym typeface="+mn-lt"/>
              </a:rPr>
              <a:t>系统功能</a:t>
            </a:r>
          </a:p>
        </p:txBody>
      </p:sp>
      <p:sp>
        <p:nvSpPr>
          <p:cNvPr id="1048629" name="矩形 29"/>
          <p:cNvSpPr/>
          <p:nvPr/>
        </p:nvSpPr>
        <p:spPr>
          <a:xfrm>
            <a:off x="417195" y="356870"/>
            <a:ext cx="751840" cy="761365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875" tIns="136525" rIns="269875" bIns="136525" rtlCol="0" anchor="ctr" anchorCtr="1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</a:p>
        </p:txBody>
      </p:sp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0" y="1313815"/>
            <a:ext cx="6505575" cy="44837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68400" y="1820545"/>
            <a:ext cx="29203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>
                <a:solidFill>
                  <a:srgbClr val="000000"/>
                </a:solidFill>
                <a:latin typeface="AvantGarde Bk BT"/>
                <a:ea typeface="AvantGarde Bk BT"/>
              </a:rPr>
              <a:t>     </a:t>
            </a:r>
            <a:r>
              <a:rPr lang="zh-CN" sz="2400">
                <a:solidFill>
                  <a:srgbClr val="000000"/>
                </a:solidFill>
                <a:latin typeface="AvantGarde Bk BT"/>
                <a:ea typeface="AvantGarde Bk BT"/>
              </a:rPr>
              <a:t>实现学生的报名、录取、注册、课程、考试、成绩和审核功能。</a:t>
            </a:r>
          </a:p>
          <a:p>
            <a:pPr algn="l"/>
            <a:r>
              <a:rPr lang="zh-CN" sz="2400">
                <a:solidFill>
                  <a:srgbClr val="000000"/>
                </a:solidFill>
                <a:latin typeface="AvantGarde Bk BT"/>
                <a:ea typeface="AvantGarde Bk BT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AvantGarde Bk BT"/>
                <a:ea typeface="AvantGarde Bk BT"/>
              </a:rPr>
              <a:t>    </a:t>
            </a:r>
            <a:r>
              <a:rPr lang="zh-CN" sz="2400">
                <a:solidFill>
                  <a:srgbClr val="000000"/>
                </a:solidFill>
                <a:latin typeface="AvantGarde Bk BT"/>
                <a:ea typeface="AvantGarde Bk BT"/>
              </a:rPr>
              <a:t>设有学生报名录取、学生管理、查询统计和审核四个功能管理模块。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416165" y="588391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>
                <a:solidFill>
                  <a:srgbClr val="000000"/>
                </a:solidFill>
                <a:latin typeface="AvantGarde Bk BT"/>
                <a:ea typeface="AvantGarde Bk BT"/>
              </a:rPr>
              <a:t>系统总页面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3" descr="无标题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025" y="2854960"/>
            <a:ext cx="4980305" cy="1511300"/>
          </a:xfrm>
          <a:prstGeom prst="rect">
            <a:avLst/>
          </a:prstGeom>
        </p:spPr>
      </p:pic>
      <p:pic>
        <p:nvPicPr>
          <p:cNvPr id="15" name="图片 15" descr="无标题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390" y="4556760"/>
            <a:ext cx="4980940" cy="176466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4970" y="38100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3200">
                <a:solidFill>
                  <a:srgbClr val="000000"/>
                </a:solidFill>
                <a:latin typeface="AvantGarde Bk BT"/>
                <a:ea typeface="AvantGarde Bk BT"/>
                <a:sym typeface="+mn-ea"/>
              </a:rPr>
              <a:t>报名注册模块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9749155" y="1622425"/>
            <a:ext cx="1097280" cy="36830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zh-CN">
                <a:solidFill>
                  <a:srgbClr val="000000"/>
                </a:solidFill>
                <a:latin typeface="AvantGarde Bk BT"/>
                <a:ea typeface="AvantGarde Bk BT"/>
                <a:sym typeface="+mn-ea"/>
              </a:rPr>
              <a:t>报名学生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749155" y="3274695"/>
            <a:ext cx="1097280" cy="36830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zh-CN">
                <a:solidFill>
                  <a:srgbClr val="000000"/>
                </a:solidFill>
                <a:latin typeface="AvantGarde Bk BT"/>
                <a:ea typeface="AvantGarde Bk BT"/>
                <a:sym typeface="+mn-ea"/>
              </a:rPr>
              <a:t>录取名单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49155" y="5062220"/>
            <a:ext cx="1097280" cy="36830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zh-CN">
                <a:solidFill>
                  <a:srgbClr val="000000"/>
                </a:solidFill>
                <a:latin typeface="AvantGarde Bk BT"/>
                <a:ea typeface="AvantGarde Bk BT"/>
                <a:sym typeface="+mn-ea"/>
              </a:rPr>
              <a:t>交费注册</a:t>
            </a:r>
            <a:endParaRPr lang="zh-CN" altLang="en-US"/>
          </a:p>
        </p:txBody>
      </p:sp>
      <p:pic>
        <p:nvPicPr>
          <p:cNvPr id="8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025" y="851535"/>
            <a:ext cx="4980305" cy="18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无标题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715" y="2781935"/>
            <a:ext cx="4763135" cy="1704340"/>
          </a:xfrm>
          <a:prstGeom prst="rect">
            <a:avLst/>
          </a:prstGeom>
        </p:spPr>
      </p:pic>
      <p:pic>
        <p:nvPicPr>
          <p:cNvPr id="17" name="图片 17" descr="无标题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410" y="819785"/>
            <a:ext cx="4763135" cy="1702435"/>
          </a:xfrm>
          <a:prstGeom prst="rect">
            <a:avLst/>
          </a:prstGeom>
        </p:spPr>
      </p:pic>
      <p:pic>
        <p:nvPicPr>
          <p:cNvPr id="9" name="图片 9" descr="无标题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105" y="4625340"/>
            <a:ext cx="4790440" cy="1534160"/>
          </a:xfrm>
          <a:prstGeom prst="rect">
            <a:avLst/>
          </a:prstGeom>
        </p:spPr>
      </p:pic>
      <p:sp>
        <p:nvSpPr>
          <p:cNvPr id="2" name="文本框 0"/>
          <p:cNvSpPr txBox="1"/>
          <p:nvPr/>
        </p:nvSpPr>
        <p:spPr>
          <a:xfrm>
            <a:off x="377190" y="375285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3200">
                <a:solidFill>
                  <a:srgbClr val="000000"/>
                </a:solidFill>
                <a:latin typeface="AvantGarde Bk BT"/>
                <a:ea typeface="AvantGarde Bk BT"/>
                <a:sym typeface="+mn-ea"/>
              </a:rPr>
              <a:t>学生管理模块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9712325" y="1486535"/>
            <a:ext cx="11569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>
                <a:solidFill>
                  <a:srgbClr val="000000"/>
                </a:solidFill>
                <a:latin typeface="AvantGarde Bk BT"/>
                <a:ea typeface="AvantGarde Bk BT"/>
                <a:sym typeface="+mn-ea"/>
              </a:rPr>
              <a:t>课程管理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772015" y="344995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>
                <a:solidFill>
                  <a:srgbClr val="000000"/>
                </a:solidFill>
                <a:latin typeface="AvantGarde Bk BT"/>
                <a:ea typeface="AvantGarde Bk BT"/>
                <a:sym typeface="+mn-ea"/>
              </a:rPr>
              <a:t>考试管理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72015" y="520827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>
                <a:solidFill>
                  <a:srgbClr val="000000"/>
                </a:solidFill>
                <a:latin typeface="AvantGarde Bk BT"/>
                <a:ea typeface="AvantGarde Bk BT"/>
                <a:sym typeface="+mn-ea"/>
              </a:rPr>
              <a:t>成绩管理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4" descr="无标题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130" y="3648075"/>
            <a:ext cx="4817110" cy="2439670"/>
          </a:xfrm>
          <a:prstGeom prst="rect">
            <a:avLst/>
          </a:prstGeom>
        </p:spPr>
      </p:pic>
      <p:sp>
        <p:nvSpPr>
          <p:cNvPr id="2" name="文本框 0"/>
          <p:cNvSpPr txBox="1"/>
          <p:nvPr/>
        </p:nvSpPr>
        <p:spPr>
          <a:xfrm>
            <a:off x="407035" y="485775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3200">
                <a:solidFill>
                  <a:srgbClr val="000000"/>
                </a:solidFill>
                <a:latin typeface="AvantGarde Bk BT"/>
                <a:ea typeface="AvantGarde Bk BT"/>
                <a:sym typeface="+mn-ea"/>
              </a:rPr>
              <a:t>查询统计模块</a:t>
            </a:r>
            <a:endParaRPr lang="zh-CN" altLang="en-US" sz="3200"/>
          </a:p>
        </p:txBody>
      </p:sp>
      <p:pic>
        <p:nvPicPr>
          <p:cNvPr id="12" name="图片 12" descr="无标题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178" y="844550"/>
            <a:ext cx="4817745" cy="24701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802495" y="189547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>
                <a:solidFill>
                  <a:srgbClr val="000000"/>
                </a:solidFill>
                <a:latin typeface="AvantGarde Bk BT"/>
                <a:ea typeface="AvantGarde Bk BT"/>
                <a:sym typeface="+mn-ea"/>
              </a:rPr>
              <a:t>查询信息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907905" y="468376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>
                <a:solidFill>
                  <a:srgbClr val="000000"/>
                </a:solidFill>
                <a:latin typeface="AvantGarde Bk BT"/>
                <a:ea typeface="AvantGarde Bk BT"/>
                <a:sym typeface="+mn-ea"/>
              </a:rPr>
              <a:t>信息统计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文本框 2"/>
          <p:cNvSpPr txBox="1"/>
          <p:nvPr/>
        </p:nvSpPr>
        <p:spPr>
          <a:xfrm>
            <a:off x="1031240" y="2644775"/>
            <a:ext cx="409575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lvl="1" indent="0" algn="l">
              <a:buNone/>
            </a:pPr>
            <a:endParaRPr lang="zh-CN" altLang="en-US" sz="2400">
              <a:latin typeface="黑体" panose="02010609060101010101" charset="-122"/>
              <a:ea typeface="黑体" panose="02010609060101010101" charset="-122"/>
              <a:cs typeface="+mn-ea"/>
            </a:endParaRPr>
          </a:p>
          <a:p>
            <a:pPr marL="457200" lvl="1" indent="0" algn="l">
              <a:buNone/>
            </a:pP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+mn-ea"/>
              </a:rPr>
              <a:t>    </a:t>
            </a:r>
            <a:r>
              <a:rPr lang="zh-CN" sz="2400">
                <a:solidFill>
                  <a:srgbClr val="000000"/>
                </a:solidFill>
                <a:latin typeface="AvantGarde Bk BT"/>
                <a:ea typeface="AvantGarde Bk BT"/>
              </a:rPr>
              <a:t>审核模块，对预学生的毕业审核情况进行查询和修改。</a:t>
            </a:r>
          </a:p>
        </p:txBody>
      </p:sp>
      <p:pic>
        <p:nvPicPr>
          <p:cNvPr id="2097159" name="图片 3" descr="无标题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435" y="1432560"/>
            <a:ext cx="6022340" cy="4073525"/>
          </a:xfrm>
          <a:prstGeom prst="rect">
            <a:avLst/>
          </a:prstGeom>
        </p:spPr>
      </p:pic>
      <p:sp>
        <p:nvSpPr>
          <p:cNvPr id="1048637" name="文本框 4"/>
          <p:cNvSpPr txBox="1"/>
          <p:nvPr/>
        </p:nvSpPr>
        <p:spPr>
          <a:xfrm>
            <a:off x="7546975" y="5774055"/>
            <a:ext cx="2052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>
                <a:solidFill>
                  <a:srgbClr val="000000"/>
                </a:solidFill>
                <a:latin typeface="AvantGarde Bk BT"/>
                <a:ea typeface="AvantGarde Bk BT"/>
              </a:rPr>
              <a:t>审核模块</a:t>
            </a:r>
          </a:p>
        </p:txBody>
      </p:sp>
      <p:sp>
        <p:nvSpPr>
          <p:cNvPr id="2" name="文本框 0"/>
          <p:cNvSpPr txBox="1"/>
          <p:nvPr/>
        </p:nvSpPr>
        <p:spPr>
          <a:xfrm>
            <a:off x="407035" y="42545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3200">
                <a:solidFill>
                  <a:srgbClr val="000000"/>
                </a:solidFill>
                <a:latin typeface="AvantGarde Bk BT"/>
                <a:ea typeface="AvantGarde Bk BT"/>
                <a:sym typeface="+mn-ea"/>
              </a:rPr>
              <a:t>审核模块</a:t>
            </a:r>
            <a:endParaRPr lang="zh-CN" altLang="en-US" sz="320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249,&quot;width&quot;:4449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200,&quot;width&quot;:6300}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2658C"/>
      </a:accent1>
      <a:accent2>
        <a:srgbClr val="4DA3D3"/>
      </a:accent2>
      <a:accent3>
        <a:srgbClr val="5E5E5E"/>
      </a:accent3>
      <a:accent4>
        <a:srgbClr val="797979"/>
      </a:accent4>
      <a:accent5>
        <a:srgbClr val="A5A5A5"/>
      </a:accent5>
      <a:accent6>
        <a:srgbClr val="C9C9C9"/>
      </a:accent6>
      <a:hlink>
        <a:srgbClr val="22658C"/>
      </a:hlink>
      <a:folHlink>
        <a:srgbClr val="BFBFBF"/>
      </a:folHlink>
    </a:clrScheme>
    <a:fontScheme name="vfks0ese">
      <a:majorFont>
        <a:latin typeface="AvantGarde Bk BT"/>
        <a:ea typeface="幼圆"/>
        <a:cs typeface=""/>
      </a:majorFont>
      <a:minorFont>
        <a:latin typeface="AvantGarde Bk BT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2658C"/>
    </a:accent1>
    <a:accent2>
      <a:srgbClr val="4DA3D3"/>
    </a:accent2>
    <a:accent3>
      <a:srgbClr val="5E5E5E"/>
    </a:accent3>
    <a:accent4>
      <a:srgbClr val="797979"/>
    </a:accent4>
    <a:accent5>
      <a:srgbClr val="A5A5A5"/>
    </a:accent5>
    <a:accent6>
      <a:srgbClr val="C9C9C9"/>
    </a:accent6>
    <a:hlink>
      <a:srgbClr val="22658C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217</Words>
  <Application>Microsoft Office PowerPoint</Application>
  <PresentationFormat>宽屏</PresentationFormat>
  <Paragraphs>50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微软雅黑</vt:lpstr>
      <vt:lpstr>幼圆</vt:lpstr>
      <vt:lpstr>AvantGarde Bk BT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office2016mac62028</dc:creator>
  <cp:lastModifiedBy>往事 随风</cp:lastModifiedBy>
  <cp:revision>5</cp:revision>
  <dcterms:created xsi:type="dcterms:W3CDTF">2022-05-13T12:16:00Z</dcterms:created>
  <dcterms:modified xsi:type="dcterms:W3CDTF">2023-05-11T08:56:46Z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2052-11.1.0.11339</vt:lpwstr>
  </property>
  <property fmtid="{D5CDD505-2E9C-101B-9397-08002B2CF9AE}" pid="3" name="KSOTemplateUUID">
    <vt:lpwstr>v1.0_mb_gQ9afcqSnyWVUhogzFEUfw==</vt:lpwstr>
  </property>
  <property fmtid="{D5CDD505-2E9C-101B-9397-08002B2CF9AE}" pid="4" name="ICV">
    <vt:lpwstr>4232DD1CB1764C70AA4D569214DD6561</vt:lpwstr>
  </property>
</Properties>
</file>