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sldIdLst>
    <p:sldId id="256" r:id="rId4"/>
    <p:sldId id="265" r:id="rId6"/>
    <p:sldId id="306" r:id="rId7"/>
    <p:sldId id="289" r:id="rId8"/>
    <p:sldId id="288" r:id="rId9"/>
    <p:sldId id="307" r:id="rId10"/>
    <p:sldId id="261" r:id="rId11"/>
    <p:sldId id="292" r:id="rId12"/>
    <p:sldId id="290" r:id="rId13"/>
    <p:sldId id="308" r:id="rId14"/>
    <p:sldId id="298" r:id="rId15"/>
    <p:sldId id="303" r:id="rId16"/>
    <p:sldId id="294" r:id="rId17"/>
    <p:sldId id="284" r:id="rId18"/>
  </p:sldIdLst>
  <p:sldSz cx="9144000" cy="514477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12"/>
      </p:cViewPr>
      <p:guideLst>
        <p:guide orient="horz" pos="1585"/>
        <p:guide pos="2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1E34C-ED3A-4C55-835D-4C1E633DCC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11237-8830-43CA-9A78-CEDADB9B58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11237-8830-43CA-9A78-CEDADB9B5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11237-8830-43CA-9A78-CEDADB9B5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97164" y="5026658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217782"/>
            <a:ext cx="740228" cy="315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934935" y="233459"/>
            <a:ext cx="201386" cy="315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70164" y="233459"/>
            <a:ext cx="1235528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D895-B362-48E1-8D29-DD1DB86B2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BC69-F001-45D9-9846-CFA4EC667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63" b="28168"/>
          <a:stretch>
            <a:fillRect/>
          </a:stretch>
        </p:blipFill>
        <p:spPr>
          <a:xfrm>
            <a:off x="0" y="0"/>
            <a:ext cx="9144000" cy="2550694"/>
          </a:xfrm>
          <a:prstGeom prst="rect">
            <a:avLst/>
          </a:prstGeom>
        </p:spPr>
      </p:pic>
      <p:sp>
        <p:nvSpPr>
          <p:cNvPr id="7" name="TextBox 38"/>
          <p:cNvSpPr txBox="1"/>
          <p:nvPr/>
        </p:nvSpPr>
        <p:spPr>
          <a:xfrm>
            <a:off x="1437005" y="2727960"/>
            <a:ext cx="6269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16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Unity3D+Golang的网络TPS</a:t>
            </a:r>
            <a:r>
              <a:rPr lang="zh-CN" altLang="en-US" sz="2800" b="1" spc="16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游戏</a:t>
            </a:r>
            <a:endParaRPr lang="zh-CN" altLang="en-US" sz="2800" b="1" spc="160" dirty="0" err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61760" y="3938001"/>
            <a:ext cx="2808720" cy="240633"/>
            <a:chOff x="2638251" y="3938001"/>
            <a:chExt cx="2808720" cy="240633"/>
          </a:xfrm>
        </p:grpSpPr>
        <p:sp>
          <p:nvSpPr>
            <p:cNvPr id="8" name="矩形 7"/>
            <p:cNvSpPr/>
            <p:nvPr/>
          </p:nvSpPr>
          <p:spPr>
            <a:xfrm>
              <a:off x="2638251" y="3938001"/>
              <a:ext cx="1404360" cy="2406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accent1"/>
                  </a:solidFill>
                  <a:cs typeface="+mn-ea"/>
                  <a:sym typeface="+mn-lt"/>
                </a:rPr>
                <a:t>汇报人：杨勐奇</a:t>
              </a:r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611" y="3938001"/>
              <a:ext cx="1404360" cy="2406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cs typeface="+mn-ea"/>
                  <a:sym typeface="+mn-lt"/>
                </a:rPr>
                <a:t>时间：</a:t>
              </a:r>
              <a:r>
                <a:rPr lang="en-US" altLang="zh-CN" sz="1200" dirty="0">
                  <a:cs typeface="+mn-ea"/>
                  <a:sym typeface="+mn-lt"/>
                </a:rPr>
                <a:t>2022.5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"/>
          <p:cNvSpPr>
            <a:spLocks noChangeAspect="1"/>
          </p:cNvSpPr>
          <p:nvPr/>
        </p:nvSpPr>
        <p:spPr bwMode="auto">
          <a:xfrm>
            <a:off x="3820799" y="1674354"/>
            <a:ext cx="278004" cy="576722"/>
          </a:xfrm>
          <a:custGeom>
            <a:avLst/>
            <a:gdLst>
              <a:gd name="T0" fmla="*/ 74 w 74"/>
              <a:gd name="T1" fmla="*/ 140 h 154"/>
              <a:gd name="T2" fmla="*/ 60 w 74"/>
              <a:gd name="T3" fmla="*/ 154 h 154"/>
              <a:gd name="T4" fmla="*/ 13 w 74"/>
              <a:gd name="T5" fmla="*/ 154 h 154"/>
              <a:gd name="T6" fmla="*/ 0 w 74"/>
              <a:gd name="T7" fmla="*/ 140 h 154"/>
              <a:gd name="T8" fmla="*/ 0 w 74"/>
              <a:gd name="T9" fmla="*/ 104 h 154"/>
              <a:gd name="T10" fmla="*/ 22 w 74"/>
              <a:gd name="T11" fmla="*/ 104 h 154"/>
              <a:gd name="T12" fmla="*/ 22 w 74"/>
              <a:gd name="T13" fmla="*/ 134 h 154"/>
              <a:gd name="T14" fmla="*/ 52 w 74"/>
              <a:gd name="T15" fmla="*/ 134 h 154"/>
              <a:gd name="T16" fmla="*/ 52 w 74"/>
              <a:gd name="T17" fmla="*/ 96 h 154"/>
              <a:gd name="T18" fmla="*/ 24 w 74"/>
              <a:gd name="T19" fmla="*/ 76 h 154"/>
              <a:gd name="T20" fmla="*/ 24 w 74"/>
              <a:gd name="T21" fmla="*/ 71 h 154"/>
              <a:gd name="T22" fmla="*/ 52 w 74"/>
              <a:gd name="T23" fmla="*/ 52 h 154"/>
              <a:gd name="T24" fmla="*/ 52 w 74"/>
              <a:gd name="T25" fmla="*/ 20 h 154"/>
              <a:gd name="T26" fmla="*/ 22 w 74"/>
              <a:gd name="T27" fmla="*/ 20 h 154"/>
              <a:gd name="T28" fmla="*/ 22 w 74"/>
              <a:gd name="T29" fmla="*/ 48 h 154"/>
              <a:gd name="T30" fmla="*/ 0 w 74"/>
              <a:gd name="T31" fmla="*/ 48 h 154"/>
              <a:gd name="T32" fmla="*/ 0 w 74"/>
              <a:gd name="T33" fmla="*/ 14 h 154"/>
              <a:gd name="T34" fmla="*/ 14 w 74"/>
              <a:gd name="T35" fmla="*/ 0 h 154"/>
              <a:gd name="T36" fmla="*/ 60 w 74"/>
              <a:gd name="T37" fmla="*/ 0 h 154"/>
              <a:gd name="T38" fmla="*/ 74 w 74"/>
              <a:gd name="T39" fmla="*/ 14 h 154"/>
              <a:gd name="T40" fmla="*/ 74 w 74"/>
              <a:gd name="T41" fmla="*/ 51 h 154"/>
              <a:gd name="T42" fmla="*/ 67 w 74"/>
              <a:gd name="T43" fmla="*/ 65 h 154"/>
              <a:gd name="T44" fmla="*/ 52 w 74"/>
              <a:gd name="T45" fmla="*/ 74 h 154"/>
              <a:gd name="T46" fmla="*/ 67 w 74"/>
              <a:gd name="T47" fmla="*/ 83 h 154"/>
              <a:gd name="T48" fmla="*/ 74 w 74"/>
              <a:gd name="T49" fmla="*/ 97 h 154"/>
              <a:gd name="T50" fmla="*/ 74 w 74"/>
              <a:gd name="T51" fmla="*/ 14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54">
                <a:moveTo>
                  <a:pt x="74" y="140"/>
                </a:moveTo>
                <a:cubicBezTo>
                  <a:pt x="74" y="149"/>
                  <a:pt x="70" y="154"/>
                  <a:pt x="60" y="154"/>
                </a:cubicBezTo>
                <a:cubicBezTo>
                  <a:pt x="13" y="154"/>
                  <a:pt x="13" y="154"/>
                  <a:pt x="13" y="154"/>
                </a:cubicBezTo>
                <a:cubicBezTo>
                  <a:pt x="4" y="154"/>
                  <a:pt x="0" y="149"/>
                  <a:pt x="0" y="140"/>
                </a:cubicBezTo>
                <a:cubicBezTo>
                  <a:pt x="0" y="104"/>
                  <a:pt x="0" y="104"/>
                  <a:pt x="0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52" y="96"/>
                  <a:pt x="52" y="96"/>
                  <a:pt x="52" y="96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1"/>
                  <a:pt x="24" y="71"/>
                  <a:pt x="24" y="71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20"/>
                  <a:pt x="52" y="20"/>
                  <a:pt x="5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48"/>
                  <a:pt x="22" y="48"/>
                  <a:pt x="22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4" y="0"/>
                  <a:pt x="14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70" y="0"/>
                  <a:pt x="74" y="5"/>
                  <a:pt x="74" y="14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57"/>
                  <a:pt x="72" y="61"/>
                  <a:pt x="67" y="65"/>
                </a:cubicBezTo>
                <a:cubicBezTo>
                  <a:pt x="52" y="74"/>
                  <a:pt x="52" y="74"/>
                  <a:pt x="52" y="74"/>
                </a:cubicBezTo>
                <a:cubicBezTo>
                  <a:pt x="67" y="83"/>
                  <a:pt x="67" y="83"/>
                  <a:pt x="67" y="83"/>
                </a:cubicBezTo>
                <a:cubicBezTo>
                  <a:pt x="72" y="86"/>
                  <a:pt x="74" y="91"/>
                  <a:pt x="74" y="97"/>
                </a:cubicBezTo>
                <a:lnTo>
                  <a:pt x="74" y="1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2192676" y="2468671"/>
            <a:ext cx="372095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项目演示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2519045" y="1698544"/>
            <a:ext cx="1172111" cy="6771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400" b="1">
                <a:ln w="12700"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9"/>
          <p:cNvGrpSpPr/>
          <p:nvPr/>
        </p:nvGrpSpPr>
        <p:grpSpPr>
          <a:xfrm>
            <a:off x="5853428" y="2039715"/>
            <a:ext cx="1378734" cy="1448505"/>
            <a:chOff x="7377113" y="2413000"/>
            <a:chExt cx="852487" cy="895351"/>
          </a:xfrm>
        </p:grpSpPr>
        <p:sp>
          <p:nvSpPr>
            <p:cNvPr id="31" name="Freeform 58"/>
            <p:cNvSpPr/>
            <p:nvPr/>
          </p:nvSpPr>
          <p:spPr bwMode="auto">
            <a:xfrm>
              <a:off x="7654925" y="2413000"/>
              <a:ext cx="117475" cy="117475"/>
            </a:xfrm>
            <a:custGeom>
              <a:avLst/>
              <a:gdLst>
                <a:gd name="T0" fmla="*/ 3 w 60"/>
                <a:gd name="T1" fmla="*/ 36 h 60"/>
                <a:gd name="T2" fmla="*/ 20 w 60"/>
                <a:gd name="T3" fmla="*/ 41 h 60"/>
                <a:gd name="T4" fmla="*/ 25 w 60"/>
                <a:gd name="T5" fmla="*/ 57 h 60"/>
                <a:gd name="T6" fmla="*/ 30 w 60"/>
                <a:gd name="T7" fmla="*/ 58 h 60"/>
                <a:gd name="T8" fmla="*/ 40 w 60"/>
                <a:gd name="T9" fmla="*/ 44 h 60"/>
                <a:gd name="T10" fmla="*/ 55 w 60"/>
                <a:gd name="T11" fmla="*/ 44 h 60"/>
                <a:gd name="T12" fmla="*/ 58 w 60"/>
                <a:gd name="T13" fmla="*/ 38 h 60"/>
                <a:gd name="T14" fmla="*/ 48 w 60"/>
                <a:gd name="T15" fmla="*/ 26 h 60"/>
                <a:gd name="T16" fmla="*/ 53 w 60"/>
                <a:gd name="T17" fmla="*/ 10 h 60"/>
                <a:gd name="T18" fmla="*/ 50 w 60"/>
                <a:gd name="T19" fmla="*/ 6 h 60"/>
                <a:gd name="T20" fmla="*/ 34 w 60"/>
                <a:gd name="T21" fmla="*/ 12 h 60"/>
                <a:gd name="T22" fmla="*/ 20 w 60"/>
                <a:gd name="T23" fmla="*/ 2 h 60"/>
                <a:gd name="T24" fmla="*/ 16 w 60"/>
                <a:gd name="T25" fmla="*/ 4 h 60"/>
                <a:gd name="T26" fmla="*/ 16 w 60"/>
                <a:gd name="T27" fmla="*/ 21 h 60"/>
                <a:gd name="T28" fmla="*/ 2 w 60"/>
                <a:gd name="T29" fmla="*/ 32 h 60"/>
                <a:gd name="T30" fmla="*/ 3 w 60"/>
                <a:gd name="T31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60">
                  <a:moveTo>
                    <a:pt x="3" y="36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7" y="60"/>
                    <a:pt x="30" y="58"/>
                    <a:pt x="30" y="5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0" y="43"/>
                    <a:pt x="58" y="38"/>
                    <a:pt x="58" y="38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0"/>
                    <a:pt x="54" y="7"/>
                    <a:pt x="50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7" y="0"/>
                    <a:pt x="16" y="4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35"/>
                    <a:pt x="3" y="36"/>
                  </a:cubicBezTo>
                  <a:close/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59"/>
            <p:cNvSpPr/>
            <p:nvPr/>
          </p:nvSpPr>
          <p:spPr bwMode="auto">
            <a:xfrm>
              <a:off x="8010525" y="2532063"/>
              <a:ext cx="111125" cy="112713"/>
            </a:xfrm>
            <a:custGeom>
              <a:avLst/>
              <a:gdLst>
                <a:gd name="T0" fmla="*/ 4 w 57"/>
                <a:gd name="T1" fmla="*/ 43 h 57"/>
                <a:gd name="T2" fmla="*/ 20 w 57"/>
                <a:gd name="T3" fmla="*/ 42 h 57"/>
                <a:gd name="T4" fmla="*/ 30 w 57"/>
                <a:gd name="T5" fmla="*/ 54 h 57"/>
                <a:gd name="T6" fmla="*/ 35 w 57"/>
                <a:gd name="T7" fmla="*/ 53 h 57"/>
                <a:gd name="T8" fmla="*/ 39 w 57"/>
                <a:gd name="T9" fmla="*/ 38 h 57"/>
                <a:gd name="T10" fmla="*/ 53 w 57"/>
                <a:gd name="T11" fmla="*/ 32 h 57"/>
                <a:gd name="T12" fmla="*/ 53 w 57"/>
                <a:gd name="T13" fmla="*/ 26 h 57"/>
                <a:gd name="T14" fmla="*/ 40 w 57"/>
                <a:gd name="T15" fmla="*/ 18 h 57"/>
                <a:gd name="T16" fmla="*/ 39 w 57"/>
                <a:gd name="T17" fmla="*/ 3 h 57"/>
                <a:gd name="T18" fmla="*/ 35 w 57"/>
                <a:gd name="T19" fmla="*/ 0 h 57"/>
                <a:gd name="T20" fmla="*/ 22 w 57"/>
                <a:gd name="T21" fmla="*/ 11 h 57"/>
                <a:gd name="T22" fmla="*/ 6 w 57"/>
                <a:gd name="T23" fmla="*/ 7 h 57"/>
                <a:gd name="T24" fmla="*/ 3 w 57"/>
                <a:gd name="T25" fmla="*/ 10 h 57"/>
                <a:gd name="T26" fmla="*/ 10 w 57"/>
                <a:gd name="T27" fmla="*/ 26 h 57"/>
                <a:gd name="T28" fmla="*/ 1 w 57"/>
                <a:gd name="T29" fmla="*/ 40 h 57"/>
                <a:gd name="T30" fmla="*/ 4 w 57"/>
                <a:gd name="T31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57">
                  <a:moveTo>
                    <a:pt x="4" y="43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3" y="57"/>
                    <a:pt x="35" y="53"/>
                    <a:pt x="35" y="53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7" y="30"/>
                    <a:pt x="53" y="26"/>
                    <a:pt x="53" y="26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0"/>
                    <a:pt x="35" y="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4" y="6"/>
                    <a:pt x="3" y="10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3"/>
                    <a:pt x="4" y="43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60"/>
            <p:cNvSpPr/>
            <p:nvPr/>
          </p:nvSpPr>
          <p:spPr bwMode="auto">
            <a:xfrm>
              <a:off x="7654925" y="2413000"/>
              <a:ext cx="117475" cy="117475"/>
            </a:xfrm>
            <a:custGeom>
              <a:avLst/>
              <a:gdLst>
                <a:gd name="T0" fmla="*/ 3 w 60"/>
                <a:gd name="T1" fmla="*/ 36 h 60"/>
                <a:gd name="T2" fmla="*/ 20 w 60"/>
                <a:gd name="T3" fmla="*/ 41 h 60"/>
                <a:gd name="T4" fmla="*/ 25 w 60"/>
                <a:gd name="T5" fmla="*/ 57 h 60"/>
                <a:gd name="T6" fmla="*/ 30 w 60"/>
                <a:gd name="T7" fmla="*/ 58 h 60"/>
                <a:gd name="T8" fmla="*/ 40 w 60"/>
                <a:gd name="T9" fmla="*/ 44 h 60"/>
                <a:gd name="T10" fmla="*/ 55 w 60"/>
                <a:gd name="T11" fmla="*/ 44 h 60"/>
                <a:gd name="T12" fmla="*/ 58 w 60"/>
                <a:gd name="T13" fmla="*/ 38 h 60"/>
                <a:gd name="T14" fmla="*/ 48 w 60"/>
                <a:gd name="T15" fmla="*/ 26 h 60"/>
                <a:gd name="T16" fmla="*/ 53 w 60"/>
                <a:gd name="T17" fmla="*/ 10 h 60"/>
                <a:gd name="T18" fmla="*/ 50 w 60"/>
                <a:gd name="T19" fmla="*/ 6 h 60"/>
                <a:gd name="T20" fmla="*/ 34 w 60"/>
                <a:gd name="T21" fmla="*/ 12 h 60"/>
                <a:gd name="T22" fmla="*/ 20 w 60"/>
                <a:gd name="T23" fmla="*/ 2 h 60"/>
                <a:gd name="T24" fmla="*/ 16 w 60"/>
                <a:gd name="T25" fmla="*/ 4 h 60"/>
                <a:gd name="T26" fmla="*/ 16 w 60"/>
                <a:gd name="T27" fmla="*/ 21 h 60"/>
                <a:gd name="T28" fmla="*/ 2 w 60"/>
                <a:gd name="T29" fmla="*/ 32 h 60"/>
                <a:gd name="T30" fmla="*/ 3 w 60"/>
                <a:gd name="T31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60">
                  <a:moveTo>
                    <a:pt x="3" y="36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7" y="60"/>
                    <a:pt x="30" y="58"/>
                    <a:pt x="30" y="5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0" y="43"/>
                    <a:pt x="58" y="38"/>
                    <a:pt x="58" y="38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0"/>
                    <a:pt x="54" y="7"/>
                    <a:pt x="50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7" y="0"/>
                    <a:pt x="16" y="4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35"/>
                    <a:pt x="3" y="36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61"/>
            <p:cNvSpPr/>
            <p:nvPr/>
          </p:nvSpPr>
          <p:spPr bwMode="auto">
            <a:xfrm>
              <a:off x="7804150" y="2559050"/>
              <a:ext cx="71437" cy="68263"/>
            </a:xfrm>
            <a:custGeom>
              <a:avLst/>
              <a:gdLst>
                <a:gd name="T0" fmla="*/ 2 w 37"/>
                <a:gd name="T1" fmla="*/ 24 h 35"/>
                <a:gd name="T2" fmla="*/ 12 w 37"/>
                <a:gd name="T3" fmla="*/ 25 h 35"/>
                <a:gd name="T4" fmla="*/ 17 w 37"/>
                <a:gd name="T5" fmla="*/ 33 h 35"/>
                <a:gd name="T6" fmla="*/ 21 w 37"/>
                <a:gd name="T7" fmla="*/ 33 h 35"/>
                <a:gd name="T8" fmla="*/ 25 w 37"/>
                <a:gd name="T9" fmla="*/ 24 h 35"/>
                <a:gd name="T10" fmla="*/ 34 w 37"/>
                <a:gd name="T11" fmla="*/ 22 h 35"/>
                <a:gd name="T12" fmla="*/ 35 w 37"/>
                <a:gd name="T13" fmla="*/ 19 h 35"/>
                <a:gd name="T14" fmla="*/ 28 w 37"/>
                <a:gd name="T15" fmla="*/ 12 h 35"/>
                <a:gd name="T16" fmla="*/ 29 w 37"/>
                <a:gd name="T17" fmla="*/ 2 h 35"/>
                <a:gd name="T18" fmla="*/ 27 w 37"/>
                <a:gd name="T19" fmla="*/ 0 h 35"/>
                <a:gd name="T20" fmla="*/ 18 w 37"/>
                <a:gd name="T21" fmla="*/ 6 h 35"/>
                <a:gd name="T22" fmla="*/ 8 w 37"/>
                <a:gd name="T23" fmla="*/ 1 h 35"/>
                <a:gd name="T24" fmla="*/ 6 w 37"/>
                <a:gd name="T25" fmla="*/ 3 h 35"/>
                <a:gd name="T26" fmla="*/ 8 w 37"/>
                <a:gd name="T27" fmla="*/ 13 h 35"/>
                <a:gd name="T28" fmla="*/ 1 w 37"/>
                <a:gd name="T29" fmla="*/ 21 h 35"/>
                <a:gd name="T30" fmla="*/ 2 w 37"/>
                <a:gd name="T31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35">
                  <a:moveTo>
                    <a:pt x="2" y="24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5"/>
                    <a:pt x="21" y="33"/>
                    <a:pt x="21" y="3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21"/>
                    <a:pt x="35" y="19"/>
                    <a:pt x="35" y="19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0"/>
                    <a:pt x="27" y="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6" y="0"/>
                    <a:pt x="6" y="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3"/>
                    <a:pt x="2" y="24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62"/>
            <p:cNvSpPr/>
            <p:nvPr/>
          </p:nvSpPr>
          <p:spPr bwMode="auto">
            <a:xfrm>
              <a:off x="7475538" y="2505075"/>
              <a:ext cx="73025" cy="71438"/>
            </a:xfrm>
            <a:custGeom>
              <a:avLst/>
              <a:gdLst>
                <a:gd name="T0" fmla="*/ 2 w 37"/>
                <a:gd name="T1" fmla="*/ 24 h 36"/>
                <a:gd name="T2" fmla="*/ 13 w 37"/>
                <a:gd name="T3" fmla="*/ 25 h 36"/>
                <a:gd name="T4" fmla="*/ 17 w 37"/>
                <a:gd name="T5" fmla="*/ 34 h 36"/>
                <a:gd name="T6" fmla="*/ 21 w 37"/>
                <a:gd name="T7" fmla="*/ 34 h 36"/>
                <a:gd name="T8" fmla="*/ 25 w 37"/>
                <a:gd name="T9" fmla="*/ 24 h 36"/>
                <a:gd name="T10" fmla="*/ 34 w 37"/>
                <a:gd name="T11" fmla="*/ 23 h 36"/>
                <a:gd name="T12" fmla="*/ 35 w 37"/>
                <a:gd name="T13" fmla="*/ 19 h 36"/>
                <a:gd name="T14" fmla="*/ 28 w 37"/>
                <a:gd name="T15" fmla="*/ 13 h 36"/>
                <a:gd name="T16" fmla="*/ 29 w 37"/>
                <a:gd name="T17" fmla="*/ 3 h 36"/>
                <a:gd name="T18" fmla="*/ 27 w 37"/>
                <a:gd name="T19" fmla="*/ 1 h 36"/>
                <a:gd name="T20" fmla="*/ 18 w 37"/>
                <a:gd name="T21" fmla="*/ 6 h 36"/>
                <a:gd name="T22" fmla="*/ 8 w 37"/>
                <a:gd name="T23" fmla="*/ 1 h 36"/>
                <a:gd name="T24" fmla="*/ 6 w 37"/>
                <a:gd name="T25" fmla="*/ 3 h 36"/>
                <a:gd name="T26" fmla="*/ 8 w 37"/>
                <a:gd name="T27" fmla="*/ 13 h 36"/>
                <a:gd name="T28" fmla="*/ 1 w 37"/>
                <a:gd name="T29" fmla="*/ 21 h 36"/>
                <a:gd name="T30" fmla="*/ 2 w 37"/>
                <a:gd name="T3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36">
                  <a:moveTo>
                    <a:pt x="2" y="24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6"/>
                    <a:pt x="21" y="34"/>
                    <a:pt x="21" y="3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7" y="22"/>
                    <a:pt x="35" y="19"/>
                    <a:pt x="35" y="19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1"/>
                    <a:pt x="27" y="1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6" y="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3"/>
                    <a:pt x="2" y="24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63"/>
            <p:cNvSpPr/>
            <p:nvPr/>
          </p:nvSpPr>
          <p:spPr bwMode="auto">
            <a:xfrm>
              <a:off x="7377113" y="2995613"/>
              <a:ext cx="204787" cy="312738"/>
            </a:xfrm>
            <a:custGeom>
              <a:avLst/>
              <a:gdLst>
                <a:gd name="T0" fmla="*/ 15 w 104"/>
                <a:gd name="T1" fmla="*/ 6 h 159"/>
                <a:gd name="T2" fmla="*/ 54 w 104"/>
                <a:gd name="T3" fmla="*/ 1 h 159"/>
                <a:gd name="T4" fmla="*/ 96 w 104"/>
                <a:gd name="T5" fmla="*/ 26 h 159"/>
                <a:gd name="T6" fmla="*/ 86 w 104"/>
                <a:gd name="T7" fmla="*/ 77 h 159"/>
                <a:gd name="T8" fmla="*/ 98 w 104"/>
                <a:gd name="T9" fmla="*/ 123 h 159"/>
                <a:gd name="T10" fmla="*/ 15 w 104"/>
                <a:gd name="T11" fmla="*/ 150 h 159"/>
                <a:gd name="T12" fmla="*/ 5 w 104"/>
                <a:gd name="T13" fmla="*/ 128 h 159"/>
                <a:gd name="T14" fmla="*/ 4 w 104"/>
                <a:gd name="T15" fmla="*/ 60 h 159"/>
                <a:gd name="T16" fmla="*/ 4 w 104"/>
                <a:gd name="T17" fmla="*/ 20 h 159"/>
                <a:gd name="T18" fmla="*/ 6 w 104"/>
                <a:gd name="T19" fmla="*/ 1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59">
                  <a:moveTo>
                    <a:pt x="15" y="6"/>
                  </a:moveTo>
                  <a:cubicBezTo>
                    <a:pt x="26" y="0"/>
                    <a:pt x="43" y="1"/>
                    <a:pt x="54" y="1"/>
                  </a:cubicBezTo>
                  <a:cubicBezTo>
                    <a:pt x="72" y="3"/>
                    <a:pt x="92" y="3"/>
                    <a:pt x="96" y="26"/>
                  </a:cubicBezTo>
                  <a:cubicBezTo>
                    <a:pt x="96" y="26"/>
                    <a:pt x="104" y="76"/>
                    <a:pt x="86" y="77"/>
                  </a:cubicBezTo>
                  <a:cubicBezTo>
                    <a:pt x="86" y="77"/>
                    <a:pt x="104" y="83"/>
                    <a:pt x="98" y="123"/>
                  </a:cubicBezTo>
                  <a:cubicBezTo>
                    <a:pt x="92" y="159"/>
                    <a:pt x="40" y="156"/>
                    <a:pt x="15" y="150"/>
                  </a:cubicBezTo>
                  <a:cubicBezTo>
                    <a:pt x="3" y="147"/>
                    <a:pt x="5" y="128"/>
                    <a:pt x="5" y="128"/>
                  </a:cubicBezTo>
                  <a:cubicBezTo>
                    <a:pt x="5" y="115"/>
                    <a:pt x="4" y="60"/>
                    <a:pt x="4" y="60"/>
                  </a:cubicBezTo>
                  <a:cubicBezTo>
                    <a:pt x="3" y="47"/>
                    <a:pt x="0" y="33"/>
                    <a:pt x="4" y="20"/>
                  </a:cubicBezTo>
                  <a:cubicBezTo>
                    <a:pt x="5" y="18"/>
                    <a:pt x="5" y="17"/>
                    <a:pt x="6" y="15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64"/>
            <p:cNvSpPr/>
            <p:nvPr/>
          </p:nvSpPr>
          <p:spPr bwMode="auto">
            <a:xfrm>
              <a:off x="7432675" y="3054350"/>
              <a:ext cx="85725" cy="61913"/>
            </a:xfrm>
            <a:custGeom>
              <a:avLst/>
              <a:gdLst>
                <a:gd name="T0" fmla="*/ 34 w 44"/>
                <a:gd name="T1" fmla="*/ 3 h 31"/>
                <a:gd name="T2" fmla="*/ 40 w 44"/>
                <a:gd name="T3" fmla="*/ 9 h 31"/>
                <a:gd name="T4" fmla="*/ 36 w 44"/>
                <a:gd name="T5" fmla="*/ 28 h 31"/>
                <a:gd name="T6" fmla="*/ 21 w 44"/>
                <a:gd name="T7" fmla="*/ 30 h 31"/>
                <a:gd name="T8" fmla="*/ 2 w 44"/>
                <a:gd name="T9" fmla="*/ 21 h 31"/>
                <a:gd name="T10" fmla="*/ 3 w 44"/>
                <a:gd name="T11" fmla="*/ 6 h 31"/>
                <a:gd name="T12" fmla="*/ 20 w 44"/>
                <a:gd name="T13" fmla="*/ 1 h 31"/>
                <a:gd name="T14" fmla="*/ 34 w 44"/>
                <a:gd name="T1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1">
                  <a:moveTo>
                    <a:pt x="34" y="3"/>
                  </a:moveTo>
                  <a:cubicBezTo>
                    <a:pt x="36" y="4"/>
                    <a:pt x="39" y="5"/>
                    <a:pt x="40" y="9"/>
                  </a:cubicBezTo>
                  <a:cubicBezTo>
                    <a:pt x="44" y="15"/>
                    <a:pt x="43" y="24"/>
                    <a:pt x="36" y="28"/>
                  </a:cubicBezTo>
                  <a:cubicBezTo>
                    <a:pt x="31" y="31"/>
                    <a:pt x="21" y="30"/>
                    <a:pt x="21" y="30"/>
                  </a:cubicBezTo>
                  <a:cubicBezTo>
                    <a:pt x="14" y="30"/>
                    <a:pt x="5" y="29"/>
                    <a:pt x="2" y="21"/>
                  </a:cubicBezTo>
                  <a:cubicBezTo>
                    <a:pt x="0" y="17"/>
                    <a:pt x="0" y="10"/>
                    <a:pt x="3" y="6"/>
                  </a:cubicBezTo>
                  <a:cubicBezTo>
                    <a:pt x="7" y="0"/>
                    <a:pt x="14" y="1"/>
                    <a:pt x="20" y="1"/>
                  </a:cubicBezTo>
                  <a:cubicBezTo>
                    <a:pt x="25" y="1"/>
                    <a:pt x="30" y="1"/>
                    <a:pt x="34" y="3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65"/>
            <p:cNvSpPr/>
            <p:nvPr/>
          </p:nvSpPr>
          <p:spPr bwMode="auto">
            <a:xfrm>
              <a:off x="7432675" y="3179763"/>
              <a:ext cx="85725" cy="61913"/>
            </a:xfrm>
            <a:custGeom>
              <a:avLst/>
              <a:gdLst>
                <a:gd name="T0" fmla="*/ 34 w 44"/>
                <a:gd name="T1" fmla="*/ 3 h 31"/>
                <a:gd name="T2" fmla="*/ 40 w 44"/>
                <a:gd name="T3" fmla="*/ 9 h 31"/>
                <a:gd name="T4" fmla="*/ 36 w 44"/>
                <a:gd name="T5" fmla="*/ 28 h 31"/>
                <a:gd name="T6" fmla="*/ 21 w 44"/>
                <a:gd name="T7" fmla="*/ 30 h 31"/>
                <a:gd name="T8" fmla="*/ 2 w 44"/>
                <a:gd name="T9" fmla="*/ 21 h 31"/>
                <a:gd name="T10" fmla="*/ 3 w 44"/>
                <a:gd name="T11" fmla="*/ 6 h 31"/>
                <a:gd name="T12" fmla="*/ 19 w 44"/>
                <a:gd name="T13" fmla="*/ 1 h 31"/>
                <a:gd name="T14" fmla="*/ 34 w 44"/>
                <a:gd name="T1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1">
                  <a:moveTo>
                    <a:pt x="34" y="3"/>
                  </a:moveTo>
                  <a:cubicBezTo>
                    <a:pt x="36" y="4"/>
                    <a:pt x="39" y="6"/>
                    <a:pt x="40" y="9"/>
                  </a:cubicBezTo>
                  <a:cubicBezTo>
                    <a:pt x="44" y="15"/>
                    <a:pt x="43" y="24"/>
                    <a:pt x="36" y="28"/>
                  </a:cubicBezTo>
                  <a:cubicBezTo>
                    <a:pt x="31" y="31"/>
                    <a:pt x="21" y="30"/>
                    <a:pt x="21" y="30"/>
                  </a:cubicBezTo>
                  <a:cubicBezTo>
                    <a:pt x="14" y="30"/>
                    <a:pt x="5" y="30"/>
                    <a:pt x="2" y="21"/>
                  </a:cubicBezTo>
                  <a:cubicBezTo>
                    <a:pt x="0" y="17"/>
                    <a:pt x="0" y="10"/>
                    <a:pt x="3" y="6"/>
                  </a:cubicBezTo>
                  <a:cubicBezTo>
                    <a:pt x="6" y="0"/>
                    <a:pt x="14" y="1"/>
                    <a:pt x="19" y="1"/>
                  </a:cubicBezTo>
                  <a:cubicBezTo>
                    <a:pt x="24" y="2"/>
                    <a:pt x="30" y="1"/>
                    <a:pt x="34" y="3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66"/>
            <p:cNvSpPr/>
            <p:nvPr/>
          </p:nvSpPr>
          <p:spPr bwMode="auto">
            <a:xfrm>
              <a:off x="7597775" y="3009900"/>
              <a:ext cx="190500" cy="285750"/>
            </a:xfrm>
            <a:custGeom>
              <a:avLst/>
              <a:gdLst>
                <a:gd name="T0" fmla="*/ 23 w 97"/>
                <a:gd name="T1" fmla="*/ 0 h 146"/>
                <a:gd name="T2" fmla="*/ 5 w 97"/>
                <a:gd name="T3" fmla="*/ 18 h 146"/>
                <a:gd name="T4" fmla="*/ 6 w 97"/>
                <a:gd name="T5" fmla="*/ 96 h 146"/>
                <a:gd name="T6" fmla="*/ 17 w 97"/>
                <a:gd name="T7" fmla="*/ 139 h 146"/>
                <a:gd name="T8" fmla="*/ 61 w 97"/>
                <a:gd name="T9" fmla="*/ 141 h 146"/>
                <a:gd name="T10" fmla="*/ 95 w 97"/>
                <a:gd name="T11" fmla="*/ 135 h 146"/>
                <a:gd name="T12" fmla="*/ 95 w 97"/>
                <a:gd name="T13" fmla="*/ 133 h 146"/>
                <a:gd name="T14" fmla="*/ 96 w 97"/>
                <a:gd name="T15" fmla="*/ 118 h 146"/>
                <a:gd name="T16" fmla="*/ 81 w 97"/>
                <a:gd name="T17" fmla="*/ 109 h 146"/>
                <a:gd name="T18" fmla="*/ 58 w 97"/>
                <a:gd name="T19" fmla="*/ 109 h 146"/>
                <a:gd name="T20" fmla="*/ 38 w 97"/>
                <a:gd name="T21" fmla="*/ 106 h 146"/>
                <a:gd name="T22" fmla="*/ 46 w 97"/>
                <a:gd name="T23" fmla="*/ 91 h 146"/>
                <a:gd name="T24" fmla="*/ 67 w 97"/>
                <a:gd name="T25" fmla="*/ 91 h 146"/>
                <a:gd name="T26" fmla="*/ 93 w 97"/>
                <a:gd name="T27" fmla="*/ 87 h 146"/>
                <a:gd name="T28" fmla="*/ 89 w 97"/>
                <a:gd name="T29" fmla="*/ 60 h 146"/>
                <a:gd name="T30" fmla="*/ 78 w 97"/>
                <a:gd name="T31" fmla="*/ 59 h 146"/>
                <a:gd name="T32" fmla="*/ 57 w 97"/>
                <a:gd name="T33" fmla="*/ 59 h 146"/>
                <a:gd name="T34" fmla="*/ 43 w 97"/>
                <a:gd name="T35" fmla="*/ 59 h 146"/>
                <a:gd name="T36" fmla="*/ 35 w 97"/>
                <a:gd name="T37" fmla="*/ 40 h 146"/>
                <a:gd name="T38" fmla="*/ 50 w 97"/>
                <a:gd name="T39" fmla="*/ 30 h 146"/>
                <a:gd name="T40" fmla="*/ 71 w 97"/>
                <a:gd name="T41" fmla="*/ 30 h 146"/>
                <a:gd name="T42" fmla="*/ 90 w 97"/>
                <a:gd name="T43" fmla="*/ 29 h 146"/>
                <a:gd name="T44" fmla="*/ 92 w 97"/>
                <a:gd name="T45" fmla="*/ 7 h 146"/>
                <a:gd name="T46" fmla="*/ 79 w 97"/>
                <a:gd name="T47" fmla="*/ 0 h 146"/>
                <a:gd name="T48" fmla="*/ 35 w 97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" h="146">
                  <a:moveTo>
                    <a:pt x="23" y="0"/>
                  </a:moveTo>
                  <a:cubicBezTo>
                    <a:pt x="23" y="0"/>
                    <a:pt x="6" y="0"/>
                    <a:pt x="5" y="18"/>
                  </a:cubicBezTo>
                  <a:cubicBezTo>
                    <a:pt x="6" y="43"/>
                    <a:pt x="7" y="70"/>
                    <a:pt x="6" y="96"/>
                  </a:cubicBezTo>
                  <a:cubicBezTo>
                    <a:pt x="5" y="109"/>
                    <a:pt x="0" y="135"/>
                    <a:pt x="17" y="139"/>
                  </a:cubicBezTo>
                  <a:cubicBezTo>
                    <a:pt x="32" y="142"/>
                    <a:pt x="47" y="142"/>
                    <a:pt x="61" y="141"/>
                  </a:cubicBezTo>
                  <a:cubicBezTo>
                    <a:pt x="70" y="141"/>
                    <a:pt x="89" y="146"/>
                    <a:pt x="95" y="135"/>
                  </a:cubicBezTo>
                  <a:cubicBezTo>
                    <a:pt x="95" y="134"/>
                    <a:pt x="95" y="133"/>
                    <a:pt x="95" y="133"/>
                  </a:cubicBezTo>
                  <a:cubicBezTo>
                    <a:pt x="97" y="128"/>
                    <a:pt x="96" y="123"/>
                    <a:pt x="96" y="118"/>
                  </a:cubicBezTo>
                  <a:cubicBezTo>
                    <a:pt x="95" y="107"/>
                    <a:pt x="81" y="109"/>
                    <a:pt x="81" y="109"/>
                  </a:cubicBezTo>
                  <a:cubicBezTo>
                    <a:pt x="73" y="109"/>
                    <a:pt x="65" y="109"/>
                    <a:pt x="58" y="109"/>
                  </a:cubicBezTo>
                  <a:cubicBezTo>
                    <a:pt x="52" y="109"/>
                    <a:pt x="42" y="112"/>
                    <a:pt x="38" y="106"/>
                  </a:cubicBezTo>
                  <a:cubicBezTo>
                    <a:pt x="34" y="100"/>
                    <a:pt x="41" y="93"/>
                    <a:pt x="46" y="91"/>
                  </a:cubicBezTo>
                  <a:cubicBezTo>
                    <a:pt x="53" y="89"/>
                    <a:pt x="60" y="91"/>
                    <a:pt x="67" y="91"/>
                  </a:cubicBezTo>
                  <a:cubicBezTo>
                    <a:pt x="75" y="92"/>
                    <a:pt x="87" y="95"/>
                    <a:pt x="93" y="87"/>
                  </a:cubicBezTo>
                  <a:cubicBezTo>
                    <a:pt x="97" y="80"/>
                    <a:pt x="97" y="64"/>
                    <a:pt x="89" y="60"/>
                  </a:cubicBezTo>
                  <a:cubicBezTo>
                    <a:pt x="85" y="58"/>
                    <a:pt x="81" y="59"/>
                    <a:pt x="78" y="59"/>
                  </a:cubicBezTo>
                  <a:cubicBezTo>
                    <a:pt x="71" y="59"/>
                    <a:pt x="64" y="59"/>
                    <a:pt x="57" y="59"/>
                  </a:cubicBezTo>
                  <a:cubicBezTo>
                    <a:pt x="52" y="59"/>
                    <a:pt x="48" y="59"/>
                    <a:pt x="43" y="59"/>
                  </a:cubicBezTo>
                  <a:cubicBezTo>
                    <a:pt x="35" y="58"/>
                    <a:pt x="34" y="46"/>
                    <a:pt x="35" y="40"/>
                  </a:cubicBezTo>
                  <a:cubicBezTo>
                    <a:pt x="36" y="31"/>
                    <a:pt x="43" y="30"/>
                    <a:pt x="50" y="30"/>
                  </a:cubicBezTo>
                  <a:cubicBezTo>
                    <a:pt x="57" y="30"/>
                    <a:pt x="64" y="30"/>
                    <a:pt x="71" y="30"/>
                  </a:cubicBezTo>
                  <a:cubicBezTo>
                    <a:pt x="77" y="30"/>
                    <a:pt x="85" y="32"/>
                    <a:pt x="90" y="29"/>
                  </a:cubicBezTo>
                  <a:cubicBezTo>
                    <a:pt x="97" y="24"/>
                    <a:pt x="96" y="13"/>
                    <a:pt x="92" y="7"/>
                  </a:cubicBezTo>
                  <a:cubicBezTo>
                    <a:pt x="89" y="1"/>
                    <a:pt x="84" y="0"/>
                    <a:pt x="79" y="0"/>
                  </a:cubicBezTo>
                  <a:cubicBezTo>
                    <a:pt x="79" y="0"/>
                    <a:pt x="53" y="1"/>
                    <a:pt x="35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67"/>
            <p:cNvSpPr/>
            <p:nvPr/>
          </p:nvSpPr>
          <p:spPr bwMode="auto">
            <a:xfrm>
              <a:off x="7797800" y="3003550"/>
              <a:ext cx="206375" cy="274638"/>
            </a:xfrm>
            <a:custGeom>
              <a:avLst/>
              <a:gdLst>
                <a:gd name="T0" fmla="*/ 91 w 105"/>
                <a:gd name="T1" fmla="*/ 30 h 140"/>
                <a:gd name="T2" fmla="*/ 78 w 105"/>
                <a:gd name="T3" fmla="*/ 31 h 140"/>
                <a:gd name="T4" fmla="*/ 44 w 105"/>
                <a:gd name="T5" fmla="*/ 30 h 140"/>
                <a:gd name="T6" fmla="*/ 37 w 105"/>
                <a:gd name="T7" fmla="*/ 45 h 140"/>
                <a:gd name="T8" fmla="*/ 52 w 105"/>
                <a:gd name="T9" fmla="*/ 58 h 140"/>
                <a:gd name="T10" fmla="*/ 93 w 105"/>
                <a:gd name="T11" fmla="*/ 75 h 140"/>
                <a:gd name="T12" fmla="*/ 100 w 105"/>
                <a:gd name="T13" fmla="*/ 113 h 140"/>
                <a:gd name="T14" fmla="*/ 67 w 105"/>
                <a:gd name="T15" fmla="*/ 138 h 140"/>
                <a:gd name="T16" fmla="*/ 35 w 105"/>
                <a:gd name="T17" fmla="*/ 139 h 140"/>
                <a:gd name="T18" fmla="*/ 20 w 105"/>
                <a:gd name="T19" fmla="*/ 134 h 140"/>
                <a:gd name="T20" fmla="*/ 23 w 105"/>
                <a:gd name="T21" fmla="*/ 110 h 140"/>
                <a:gd name="T22" fmla="*/ 49 w 105"/>
                <a:gd name="T23" fmla="*/ 111 h 140"/>
                <a:gd name="T24" fmla="*/ 58 w 105"/>
                <a:gd name="T25" fmla="*/ 111 h 140"/>
                <a:gd name="T26" fmla="*/ 69 w 105"/>
                <a:gd name="T27" fmla="*/ 103 h 140"/>
                <a:gd name="T28" fmla="*/ 50 w 105"/>
                <a:gd name="T29" fmla="*/ 84 h 140"/>
                <a:gd name="T30" fmla="*/ 28 w 105"/>
                <a:gd name="T31" fmla="*/ 77 h 140"/>
                <a:gd name="T32" fmla="*/ 23 w 105"/>
                <a:gd name="T33" fmla="*/ 9 h 140"/>
                <a:gd name="T34" fmla="*/ 43 w 105"/>
                <a:gd name="T35" fmla="*/ 1 h 140"/>
                <a:gd name="T36" fmla="*/ 76 w 105"/>
                <a:gd name="T37" fmla="*/ 3 h 140"/>
                <a:gd name="T38" fmla="*/ 91 w 105"/>
                <a:gd name="T39" fmla="*/ 10 h 140"/>
                <a:gd name="T40" fmla="*/ 91 w 105"/>
                <a:gd name="T41" fmla="*/ 30 h 140"/>
                <a:gd name="T42" fmla="*/ 91 w 105"/>
                <a:gd name="T43" fmla="*/ 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" h="140">
                  <a:moveTo>
                    <a:pt x="91" y="30"/>
                  </a:moveTo>
                  <a:cubicBezTo>
                    <a:pt x="88" y="32"/>
                    <a:pt x="82" y="31"/>
                    <a:pt x="78" y="31"/>
                  </a:cubicBezTo>
                  <a:cubicBezTo>
                    <a:pt x="67" y="31"/>
                    <a:pt x="55" y="27"/>
                    <a:pt x="44" y="30"/>
                  </a:cubicBezTo>
                  <a:cubicBezTo>
                    <a:pt x="38" y="32"/>
                    <a:pt x="35" y="38"/>
                    <a:pt x="37" y="45"/>
                  </a:cubicBezTo>
                  <a:cubicBezTo>
                    <a:pt x="38" y="53"/>
                    <a:pt x="45" y="56"/>
                    <a:pt x="52" y="58"/>
                  </a:cubicBezTo>
                  <a:cubicBezTo>
                    <a:pt x="66" y="62"/>
                    <a:pt x="82" y="64"/>
                    <a:pt x="93" y="75"/>
                  </a:cubicBezTo>
                  <a:cubicBezTo>
                    <a:pt x="104" y="85"/>
                    <a:pt x="105" y="99"/>
                    <a:pt x="100" y="113"/>
                  </a:cubicBezTo>
                  <a:cubicBezTo>
                    <a:pt x="93" y="128"/>
                    <a:pt x="82" y="136"/>
                    <a:pt x="67" y="138"/>
                  </a:cubicBezTo>
                  <a:cubicBezTo>
                    <a:pt x="56" y="140"/>
                    <a:pt x="46" y="138"/>
                    <a:pt x="35" y="139"/>
                  </a:cubicBezTo>
                  <a:cubicBezTo>
                    <a:pt x="30" y="139"/>
                    <a:pt x="24" y="138"/>
                    <a:pt x="20" y="134"/>
                  </a:cubicBezTo>
                  <a:cubicBezTo>
                    <a:pt x="12" y="128"/>
                    <a:pt x="13" y="113"/>
                    <a:pt x="23" y="110"/>
                  </a:cubicBezTo>
                  <a:cubicBezTo>
                    <a:pt x="30" y="108"/>
                    <a:pt x="41" y="111"/>
                    <a:pt x="49" y="111"/>
                  </a:cubicBezTo>
                  <a:cubicBezTo>
                    <a:pt x="52" y="112"/>
                    <a:pt x="55" y="112"/>
                    <a:pt x="58" y="111"/>
                  </a:cubicBezTo>
                  <a:cubicBezTo>
                    <a:pt x="63" y="111"/>
                    <a:pt x="69" y="109"/>
                    <a:pt x="69" y="103"/>
                  </a:cubicBezTo>
                  <a:cubicBezTo>
                    <a:pt x="70" y="91"/>
                    <a:pt x="58" y="87"/>
                    <a:pt x="50" y="84"/>
                  </a:cubicBezTo>
                  <a:cubicBezTo>
                    <a:pt x="43" y="82"/>
                    <a:pt x="35" y="80"/>
                    <a:pt x="28" y="77"/>
                  </a:cubicBezTo>
                  <a:cubicBezTo>
                    <a:pt x="4" y="65"/>
                    <a:pt x="0" y="25"/>
                    <a:pt x="23" y="9"/>
                  </a:cubicBezTo>
                  <a:cubicBezTo>
                    <a:pt x="29" y="5"/>
                    <a:pt x="37" y="2"/>
                    <a:pt x="43" y="1"/>
                  </a:cubicBezTo>
                  <a:cubicBezTo>
                    <a:pt x="54" y="0"/>
                    <a:pt x="65" y="0"/>
                    <a:pt x="76" y="3"/>
                  </a:cubicBezTo>
                  <a:cubicBezTo>
                    <a:pt x="82" y="4"/>
                    <a:pt x="87" y="7"/>
                    <a:pt x="91" y="10"/>
                  </a:cubicBezTo>
                  <a:cubicBezTo>
                    <a:pt x="96" y="15"/>
                    <a:pt x="96" y="25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68"/>
            <p:cNvSpPr/>
            <p:nvPr/>
          </p:nvSpPr>
          <p:spPr bwMode="auto">
            <a:xfrm>
              <a:off x="8004175" y="2989263"/>
              <a:ext cx="225425" cy="298450"/>
            </a:xfrm>
            <a:custGeom>
              <a:avLst/>
              <a:gdLst>
                <a:gd name="T0" fmla="*/ 70 w 115"/>
                <a:gd name="T1" fmla="*/ 90 h 152"/>
                <a:gd name="T2" fmla="*/ 70 w 115"/>
                <a:gd name="T3" fmla="*/ 129 h 152"/>
                <a:gd name="T4" fmla="*/ 52 w 115"/>
                <a:gd name="T5" fmla="*/ 146 h 152"/>
                <a:gd name="T6" fmla="*/ 40 w 115"/>
                <a:gd name="T7" fmla="*/ 130 h 152"/>
                <a:gd name="T8" fmla="*/ 40 w 115"/>
                <a:gd name="T9" fmla="*/ 41 h 152"/>
                <a:gd name="T10" fmla="*/ 35 w 115"/>
                <a:gd name="T11" fmla="*/ 41 h 152"/>
                <a:gd name="T12" fmla="*/ 21 w 115"/>
                <a:gd name="T13" fmla="*/ 42 h 152"/>
                <a:gd name="T14" fmla="*/ 0 w 115"/>
                <a:gd name="T15" fmla="*/ 28 h 152"/>
                <a:gd name="T16" fmla="*/ 53 w 115"/>
                <a:gd name="T17" fmla="*/ 10 h 152"/>
                <a:gd name="T18" fmla="*/ 75 w 115"/>
                <a:gd name="T19" fmla="*/ 8 h 152"/>
                <a:gd name="T20" fmla="*/ 97 w 115"/>
                <a:gd name="T21" fmla="*/ 10 h 152"/>
                <a:gd name="T22" fmla="*/ 95 w 115"/>
                <a:gd name="T23" fmla="*/ 40 h 152"/>
                <a:gd name="T24" fmla="*/ 81 w 115"/>
                <a:gd name="T25" fmla="*/ 40 h 152"/>
                <a:gd name="T26" fmla="*/ 71 w 115"/>
                <a:gd name="T27" fmla="*/ 40 h 152"/>
                <a:gd name="T28" fmla="*/ 70 w 115"/>
                <a:gd name="T29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52">
                  <a:moveTo>
                    <a:pt x="70" y="90"/>
                  </a:moveTo>
                  <a:cubicBezTo>
                    <a:pt x="70" y="129"/>
                    <a:pt x="70" y="129"/>
                    <a:pt x="70" y="129"/>
                  </a:cubicBezTo>
                  <a:cubicBezTo>
                    <a:pt x="70" y="152"/>
                    <a:pt x="52" y="146"/>
                    <a:pt x="52" y="146"/>
                  </a:cubicBezTo>
                  <a:cubicBezTo>
                    <a:pt x="39" y="145"/>
                    <a:pt x="40" y="130"/>
                    <a:pt x="40" y="130"/>
                  </a:cubicBezTo>
                  <a:cubicBezTo>
                    <a:pt x="42" y="111"/>
                    <a:pt x="40" y="41"/>
                    <a:pt x="40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2" y="42"/>
                    <a:pt x="0" y="40"/>
                    <a:pt x="0" y="28"/>
                  </a:cubicBezTo>
                  <a:cubicBezTo>
                    <a:pt x="0" y="0"/>
                    <a:pt x="37" y="9"/>
                    <a:pt x="53" y="10"/>
                  </a:cubicBezTo>
                  <a:cubicBezTo>
                    <a:pt x="60" y="9"/>
                    <a:pt x="68" y="9"/>
                    <a:pt x="75" y="8"/>
                  </a:cubicBezTo>
                  <a:cubicBezTo>
                    <a:pt x="81" y="8"/>
                    <a:pt x="89" y="9"/>
                    <a:pt x="97" y="10"/>
                  </a:cubicBezTo>
                  <a:cubicBezTo>
                    <a:pt x="112" y="11"/>
                    <a:pt x="115" y="42"/>
                    <a:pt x="95" y="40"/>
                  </a:cubicBezTo>
                  <a:cubicBezTo>
                    <a:pt x="95" y="40"/>
                    <a:pt x="88" y="40"/>
                    <a:pt x="8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78"/>
                    <a:pt x="70" y="78"/>
                    <a:pt x="70" y="78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69"/>
            <p:cNvSpPr/>
            <p:nvPr/>
          </p:nvSpPr>
          <p:spPr bwMode="auto">
            <a:xfrm>
              <a:off x="7745413" y="3071813"/>
              <a:ext cx="66675" cy="30163"/>
            </a:xfrm>
            <a:custGeom>
              <a:avLst/>
              <a:gdLst>
                <a:gd name="T0" fmla="*/ 0 w 34"/>
                <a:gd name="T1" fmla="*/ 0 h 15"/>
                <a:gd name="T2" fmla="*/ 2 w 34"/>
                <a:gd name="T3" fmla="*/ 8 h 15"/>
                <a:gd name="T4" fmla="*/ 26 w 34"/>
                <a:gd name="T5" fmla="*/ 15 h 15"/>
                <a:gd name="T6" fmla="*/ 34 w 34"/>
                <a:gd name="T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5">
                  <a:moveTo>
                    <a:pt x="0" y="0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7" y="15"/>
                    <a:pt x="19" y="15"/>
                    <a:pt x="26" y="15"/>
                  </a:cubicBezTo>
                  <a:cubicBezTo>
                    <a:pt x="34" y="13"/>
                    <a:pt x="34" y="13"/>
                    <a:pt x="34" y="13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70"/>
            <p:cNvSpPr/>
            <p:nvPr/>
          </p:nvSpPr>
          <p:spPr bwMode="auto">
            <a:xfrm>
              <a:off x="7815263" y="2614613"/>
              <a:ext cx="233362" cy="430213"/>
            </a:xfrm>
            <a:custGeom>
              <a:avLst/>
              <a:gdLst>
                <a:gd name="T0" fmla="*/ 2 w 119"/>
                <a:gd name="T1" fmla="*/ 219 h 219"/>
                <a:gd name="T2" fmla="*/ 1 w 119"/>
                <a:gd name="T3" fmla="*/ 209 h 219"/>
                <a:gd name="T4" fmla="*/ 7 w 119"/>
                <a:gd name="T5" fmla="*/ 143 h 219"/>
                <a:gd name="T6" fmla="*/ 60 w 119"/>
                <a:gd name="T7" fmla="*/ 120 h 219"/>
                <a:gd name="T8" fmla="*/ 89 w 119"/>
                <a:gd name="T9" fmla="*/ 81 h 219"/>
                <a:gd name="T10" fmla="*/ 105 w 119"/>
                <a:gd name="T11" fmla="*/ 32 h 219"/>
                <a:gd name="T12" fmla="*/ 109 w 119"/>
                <a:gd name="T13" fmla="*/ 12 h 219"/>
                <a:gd name="T14" fmla="*/ 115 w 119"/>
                <a:gd name="T15" fmla="*/ 4 h 219"/>
                <a:gd name="T16" fmla="*/ 119 w 119"/>
                <a:gd name="T1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19">
                  <a:moveTo>
                    <a:pt x="2" y="219"/>
                  </a:moveTo>
                  <a:cubicBezTo>
                    <a:pt x="1" y="209"/>
                    <a:pt x="1" y="209"/>
                    <a:pt x="1" y="209"/>
                  </a:cubicBezTo>
                  <a:cubicBezTo>
                    <a:pt x="0" y="180"/>
                    <a:pt x="7" y="143"/>
                    <a:pt x="7" y="143"/>
                  </a:cubicBezTo>
                  <a:cubicBezTo>
                    <a:pt x="27" y="141"/>
                    <a:pt x="45" y="133"/>
                    <a:pt x="60" y="120"/>
                  </a:cubicBezTo>
                  <a:cubicBezTo>
                    <a:pt x="73" y="109"/>
                    <a:pt x="82" y="96"/>
                    <a:pt x="89" y="81"/>
                  </a:cubicBezTo>
                  <a:cubicBezTo>
                    <a:pt x="96" y="66"/>
                    <a:pt x="101" y="49"/>
                    <a:pt x="105" y="3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12" y="10"/>
                    <a:pt x="114" y="7"/>
                    <a:pt x="115" y="4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1"/>
            <p:cNvSpPr/>
            <p:nvPr/>
          </p:nvSpPr>
          <p:spPr bwMode="auto">
            <a:xfrm>
              <a:off x="7683500" y="2540000"/>
              <a:ext cx="314325" cy="20638"/>
            </a:xfrm>
            <a:custGeom>
              <a:avLst/>
              <a:gdLst>
                <a:gd name="T0" fmla="*/ 0 w 160"/>
                <a:gd name="T1" fmla="*/ 1 h 10"/>
                <a:gd name="T2" fmla="*/ 58 w 160"/>
                <a:gd name="T3" fmla="*/ 0 h 10"/>
                <a:gd name="T4" fmla="*/ 140 w 160"/>
                <a:gd name="T5" fmla="*/ 5 h 10"/>
                <a:gd name="T6" fmla="*/ 160 w 16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0">
                  <a:moveTo>
                    <a:pt x="0" y="1"/>
                  </a:moveTo>
                  <a:cubicBezTo>
                    <a:pt x="19" y="0"/>
                    <a:pt x="39" y="0"/>
                    <a:pt x="58" y="0"/>
                  </a:cubicBezTo>
                  <a:cubicBezTo>
                    <a:pt x="85" y="0"/>
                    <a:pt x="113" y="0"/>
                    <a:pt x="140" y="5"/>
                  </a:cubicBezTo>
                  <a:cubicBezTo>
                    <a:pt x="140" y="5"/>
                    <a:pt x="150" y="7"/>
                    <a:pt x="160" y="1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2"/>
            <p:cNvSpPr/>
            <p:nvPr/>
          </p:nvSpPr>
          <p:spPr bwMode="auto">
            <a:xfrm>
              <a:off x="7505700" y="2544763"/>
              <a:ext cx="260350" cy="465138"/>
            </a:xfrm>
            <a:custGeom>
              <a:avLst/>
              <a:gdLst>
                <a:gd name="T0" fmla="*/ 133 w 133"/>
                <a:gd name="T1" fmla="*/ 237 h 237"/>
                <a:gd name="T2" fmla="*/ 133 w 133"/>
                <a:gd name="T3" fmla="*/ 228 h 237"/>
                <a:gd name="T4" fmla="*/ 128 w 133"/>
                <a:gd name="T5" fmla="*/ 191 h 237"/>
                <a:gd name="T6" fmla="*/ 127 w 133"/>
                <a:gd name="T7" fmla="*/ 180 h 237"/>
                <a:gd name="T8" fmla="*/ 11 w 133"/>
                <a:gd name="T9" fmla="*/ 62 h 237"/>
                <a:gd name="T10" fmla="*/ 10 w 133"/>
                <a:gd name="T11" fmla="*/ 50 h 237"/>
                <a:gd name="T12" fmla="*/ 0 w 133"/>
                <a:gd name="T13" fmla="*/ 38 h 237"/>
                <a:gd name="T14" fmla="*/ 43 w 133"/>
                <a:gd name="T15" fmla="*/ 6 h 237"/>
                <a:gd name="T16" fmla="*/ 74 w 133"/>
                <a:gd name="T1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37">
                  <a:moveTo>
                    <a:pt x="133" y="237"/>
                  </a:moveTo>
                  <a:cubicBezTo>
                    <a:pt x="133" y="234"/>
                    <a:pt x="133" y="231"/>
                    <a:pt x="133" y="228"/>
                  </a:cubicBezTo>
                  <a:cubicBezTo>
                    <a:pt x="133" y="212"/>
                    <a:pt x="130" y="207"/>
                    <a:pt x="128" y="191"/>
                  </a:cubicBezTo>
                  <a:cubicBezTo>
                    <a:pt x="128" y="188"/>
                    <a:pt x="127" y="184"/>
                    <a:pt x="127" y="180"/>
                  </a:cubicBezTo>
                  <a:cubicBezTo>
                    <a:pt x="57" y="168"/>
                    <a:pt x="19" y="121"/>
                    <a:pt x="11" y="62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44"/>
                    <a:pt x="0" y="38"/>
                    <a:pt x="0" y="38"/>
                  </a:cubicBezTo>
                  <a:cubicBezTo>
                    <a:pt x="1" y="14"/>
                    <a:pt x="43" y="6"/>
                    <a:pt x="43" y="6"/>
                  </a:cubicBezTo>
                  <a:cubicBezTo>
                    <a:pt x="53" y="3"/>
                    <a:pt x="64" y="2"/>
                    <a:pt x="74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3"/>
            <p:cNvSpPr/>
            <p:nvPr/>
          </p:nvSpPr>
          <p:spPr bwMode="auto">
            <a:xfrm>
              <a:off x="7551738" y="2613025"/>
              <a:ext cx="436562" cy="49213"/>
            </a:xfrm>
            <a:custGeom>
              <a:avLst/>
              <a:gdLst>
                <a:gd name="T0" fmla="*/ 0 w 222"/>
                <a:gd name="T1" fmla="*/ 3 h 25"/>
                <a:gd name="T2" fmla="*/ 222 w 222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25">
                  <a:moveTo>
                    <a:pt x="0" y="3"/>
                  </a:moveTo>
                  <a:cubicBezTo>
                    <a:pt x="0" y="3"/>
                    <a:pt x="141" y="25"/>
                    <a:pt x="222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74"/>
            <p:cNvSpPr/>
            <p:nvPr/>
          </p:nvSpPr>
          <p:spPr bwMode="auto">
            <a:xfrm>
              <a:off x="7962900" y="2636838"/>
              <a:ext cx="155575" cy="211138"/>
            </a:xfrm>
            <a:custGeom>
              <a:avLst/>
              <a:gdLst>
                <a:gd name="T0" fmla="*/ 34 w 79"/>
                <a:gd name="T1" fmla="*/ 2 h 108"/>
                <a:gd name="T2" fmla="*/ 71 w 79"/>
                <a:gd name="T3" fmla="*/ 20 h 108"/>
                <a:gd name="T4" fmla="*/ 61 w 79"/>
                <a:gd name="T5" fmla="*/ 60 h 108"/>
                <a:gd name="T6" fmla="*/ 35 w 79"/>
                <a:gd name="T7" fmla="*/ 77 h 108"/>
                <a:gd name="T8" fmla="*/ 23 w 79"/>
                <a:gd name="T9" fmla="*/ 82 h 108"/>
                <a:gd name="T10" fmla="*/ 19 w 79"/>
                <a:gd name="T11" fmla="*/ 94 h 108"/>
                <a:gd name="T12" fmla="*/ 18 w 79"/>
                <a:gd name="T13" fmla="*/ 102 h 108"/>
                <a:gd name="T14" fmla="*/ 3 w 79"/>
                <a:gd name="T15" fmla="*/ 101 h 108"/>
                <a:gd name="T16" fmla="*/ 0 w 79"/>
                <a:gd name="T1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8">
                  <a:moveTo>
                    <a:pt x="34" y="2"/>
                  </a:moveTo>
                  <a:cubicBezTo>
                    <a:pt x="50" y="0"/>
                    <a:pt x="65" y="9"/>
                    <a:pt x="71" y="20"/>
                  </a:cubicBezTo>
                  <a:cubicBezTo>
                    <a:pt x="79" y="34"/>
                    <a:pt x="73" y="49"/>
                    <a:pt x="61" y="60"/>
                  </a:cubicBezTo>
                  <a:cubicBezTo>
                    <a:pt x="54" y="67"/>
                    <a:pt x="44" y="72"/>
                    <a:pt x="35" y="77"/>
                  </a:cubicBezTo>
                  <a:cubicBezTo>
                    <a:pt x="31" y="79"/>
                    <a:pt x="27" y="81"/>
                    <a:pt x="23" y="82"/>
                  </a:cubicBezTo>
                  <a:cubicBezTo>
                    <a:pt x="23" y="82"/>
                    <a:pt x="14" y="87"/>
                    <a:pt x="19" y="94"/>
                  </a:cubicBezTo>
                  <a:cubicBezTo>
                    <a:pt x="19" y="94"/>
                    <a:pt x="23" y="99"/>
                    <a:pt x="18" y="102"/>
                  </a:cubicBezTo>
                  <a:cubicBezTo>
                    <a:pt x="18" y="102"/>
                    <a:pt x="10" y="108"/>
                    <a:pt x="3" y="101"/>
                  </a:cubicBezTo>
                  <a:cubicBezTo>
                    <a:pt x="0" y="96"/>
                    <a:pt x="0" y="96"/>
                    <a:pt x="0" y="96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75"/>
            <p:cNvSpPr/>
            <p:nvPr/>
          </p:nvSpPr>
          <p:spPr bwMode="auto">
            <a:xfrm>
              <a:off x="7994650" y="2670175"/>
              <a:ext cx="98425" cy="93663"/>
            </a:xfrm>
            <a:custGeom>
              <a:avLst/>
              <a:gdLst>
                <a:gd name="T0" fmla="*/ 15 w 50"/>
                <a:gd name="T1" fmla="*/ 0 h 48"/>
                <a:gd name="T2" fmla="*/ 36 w 50"/>
                <a:gd name="T3" fmla="*/ 9 h 48"/>
                <a:gd name="T4" fmla="*/ 0 w 5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8">
                  <a:moveTo>
                    <a:pt x="15" y="0"/>
                  </a:moveTo>
                  <a:cubicBezTo>
                    <a:pt x="22" y="1"/>
                    <a:pt x="32" y="3"/>
                    <a:pt x="36" y="9"/>
                  </a:cubicBezTo>
                  <a:cubicBezTo>
                    <a:pt x="50" y="27"/>
                    <a:pt x="12" y="41"/>
                    <a:pt x="0" y="48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76"/>
            <p:cNvSpPr/>
            <p:nvPr/>
          </p:nvSpPr>
          <p:spPr bwMode="auto">
            <a:xfrm>
              <a:off x="7432675" y="2636838"/>
              <a:ext cx="158750" cy="211138"/>
            </a:xfrm>
            <a:custGeom>
              <a:avLst/>
              <a:gdLst>
                <a:gd name="T0" fmla="*/ 45 w 81"/>
                <a:gd name="T1" fmla="*/ 2 h 108"/>
                <a:gd name="T2" fmla="*/ 8 w 81"/>
                <a:gd name="T3" fmla="*/ 20 h 108"/>
                <a:gd name="T4" fmla="*/ 19 w 81"/>
                <a:gd name="T5" fmla="*/ 60 h 108"/>
                <a:gd name="T6" fmla="*/ 44 w 81"/>
                <a:gd name="T7" fmla="*/ 77 h 108"/>
                <a:gd name="T8" fmla="*/ 56 w 81"/>
                <a:gd name="T9" fmla="*/ 82 h 108"/>
                <a:gd name="T10" fmla="*/ 60 w 81"/>
                <a:gd name="T11" fmla="*/ 94 h 108"/>
                <a:gd name="T12" fmla="*/ 61 w 81"/>
                <a:gd name="T13" fmla="*/ 102 h 108"/>
                <a:gd name="T14" fmla="*/ 76 w 81"/>
                <a:gd name="T15" fmla="*/ 101 h 108"/>
                <a:gd name="T16" fmla="*/ 79 w 81"/>
                <a:gd name="T17" fmla="*/ 96 h 108"/>
                <a:gd name="T18" fmla="*/ 81 w 81"/>
                <a:gd name="T19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8">
                  <a:moveTo>
                    <a:pt x="45" y="2"/>
                  </a:moveTo>
                  <a:cubicBezTo>
                    <a:pt x="29" y="0"/>
                    <a:pt x="14" y="9"/>
                    <a:pt x="8" y="20"/>
                  </a:cubicBezTo>
                  <a:cubicBezTo>
                    <a:pt x="0" y="34"/>
                    <a:pt x="6" y="49"/>
                    <a:pt x="19" y="60"/>
                  </a:cubicBezTo>
                  <a:cubicBezTo>
                    <a:pt x="26" y="67"/>
                    <a:pt x="35" y="72"/>
                    <a:pt x="44" y="77"/>
                  </a:cubicBezTo>
                  <a:cubicBezTo>
                    <a:pt x="48" y="79"/>
                    <a:pt x="52" y="81"/>
                    <a:pt x="56" y="82"/>
                  </a:cubicBezTo>
                  <a:cubicBezTo>
                    <a:pt x="56" y="82"/>
                    <a:pt x="65" y="87"/>
                    <a:pt x="60" y="94"/>
                  </a:cubicBezTo>
                  <a:cubicBezTo>
                    <a:pt x="60" y="94"/>
                    <a:pt x="56" y="99"/>
                    <a:pt x="61" y="102"/>
                  </a:cubicBezTo>
                  <a:cubicBezTo>
                    <a:pt x="61" y="102"/>
                    <a:pt x="69" y="108"/>
                    <a:pt x="76" y="101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81" y="91"/>
                    <a:pt x="81" y="91"/>
                    <a:pt x="81" y="9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77"/>
            <p:cNvSpPr/>
            <p:nvPr/>
          </p:nvSpPr>
          <p:spPr bwMode="auto">
            <a:xfrm>
              <a:off x="7458075" y="2670175"/>
              <a:ext cx="98425" cy="93663"/>
            </a:xfrm>
            <a:custGeom>
              <a:avLst/>
              <a:gdLst>
                <a:gd name="T0" fmla="*/ 35 w 50"/>
                <a:gd name="T1" fmla="*/ 0 h 48"/>
                <a:gd name="T2" fmla="*/ 14 w 50"/>
                <a:gd name="T3" fmla="*/ 9 h 48"/>
                <a:gd name="T4" fmla="*/ 50 w 5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8">
                  <a:moveTo>
                    <a:pt x="35" y="0"/>
                  </a:moveTo>
                  <a:cubicBezTo>
                    <a:pt x="28" y="1"/>
                    <a:pt x="18" y="3"/>
                    <a:pt x="14" y="9"/>
                  </a:cubicBezTo>
                  <a:cubicBezTo>
                    <a:pt x="0" y="27"/>
                    <a:pt x="38" y="41"/>
                    <a:pt x="50" y="48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8"/>
            <p:cNvSpPr/>
            <p:nvPr/>
          </p:nvSpPr>
          <p:spPr bwMode="auto">
            <a:xfrm>
              <a:off x="7948613" y="3067050"/>
              <a:ext cx="39687" cy="84138"/>
            </a:xfrm>
            <a:custGeom>
              <a:avLst/>
              <a:gdLst>
                <a:gd name="T0" fmla="*/ 19 w 20"/>
                <a:gd name="T1" fmla="*/ 43 h 43"/>
                <a:gd name="T2" fmla="*/ 18 w 20"/>
                <a:gd name="T3" fmla="*/ 33 h 43"/>
                <a:gd name="T4" fmla="*/ 0 w 20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43">
                  <a:moveTo>
                    <a:pt x="19" y="43"/>
                  </a:moveTo>
                  <a:cubicBezTo>
                    <a:pt x="20" y="40"/>
                    <a:pt x="20" y="37"/>
                    <a:pt x="18" y="33"/>
                  </a:cubicBezTo>
                  <a:cubicBezTo>
                    <a:pt x="13" y="22"/>
                    <a:pt x="6" y="1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79"/>
            <p:cNvSpPr/>
            <p:nvPr/>
          </p:nvSpPr>
          <p:spPr bwMode="auto">
            <a:xfrm>
              <a:off x="7786688" y="3170238"/>
              <a:ext cx="104775" cy="0"/>
            </a:xfrm>
            <a:custGeom>
              <a:avLst/>
              <a:gdLst>
                <a:gd name="T0" fmla="*/ 0 w 54"/>
                <a:gd name="T1" fmla="*/ 54 w 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4">
                  <a:moveTo>
                    <a:pt x="0" y="0"/>
                  </a:moveTo>
                  <a:cubicBezTo>
                    <a:pt x="16" y="0"/>
                    <a:pt x="37" y="0"/>
                    <a:pt x="54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80"/>
            <p:cNvSpPr/>
            <p:nvPr/>
          </p:nvSpPr>
          <p:spPr bwMode="auto">
            <a:xfrm>
              <a:off x="7988300" y="3144838"/>
              <a:ext cx="1587" cy="12700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4"/>
                    <a:pt x="0" y="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Line 81"/>
            <p:cNvSpPr>
              <a:spLocks noChangeShapeType="1"/>
            </p:cNvSpPr>
            <p:nvPr/>
          </p:nvSpPr>
          <p:spPr bwMode="auto">
            <a:xfrm>
              <a:off x="7786688" y="3270250"/>
              <a:ext cx="52387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82"/>
            <p:cNvSpPr/>
            <p:nvPr/>
          </p:nvSpPr>
          <p:spPr bwMode="auto">
            <a:xfrm>
              <a:off x="8018463" y="2846388"/>
              <a:ext cx="74612" cy="88900"/>
            </a:xfrm>
            <a:custGeom>
              <a:avLst/>
              <a:gdLst>
                <a:gd name="T0" fmla="*/ 9 w 38"/>
                <a:gd name="T1" fmla="*/ 0 h 45"/>
                <a:gd name="T2" fmla="*/ 38 w 38"/>
                <a:gd name="T3" fmla="*/ 35 h 45"/>
                <a:gd name="T4" fmla="*/ 28 w 38"/>
                <a:gd name="T5" fmla="*/ 45 h 45"/>
                <a:gd name="T6" fmla="*/ 0 w 38"/>
                <a:gd name="T7" fmla="*/ 12 h 45"/>
                <a:gd name="T8" fmla="*/ 9 w 3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9" y="0"/>
                  </a:moveTo>
                  <a:cubicBezTo>
                    <a:pt x="9" y="0"/>
                    <a:pt x="30" y="13"/>
                    <a:pt x="38" y="3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10" y="18"/>
                    <a:pt x="0" y="12"/>
                  </a:cubicBezTo>
                  <a:lnTo>
                    <a:pt x="9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83"/>
            <p:cNvSpPr/>
            <p:nvPr/>
          </p:nvSpPr>
          <p:spPr bwMode="auto">
            <a:xfrm>
              <a:off x="7947025" y="2892425"/>
              <a:ext cx="47625" cy="49213"/>
            </a:xfrm>
            <a:custGeom>
              <a:avLst/>
              <a:gdLst>
                <a:gd name="T0" fmla="*/ 16 w 30"/>
                <a:gd name="T1" fmla="*/ 0 h 31"/>
                <a:gd name="T2" fmla="*/ 0 w 30"/>
                <a:gd name="T3" fmla="*/ 13 h 31"/>
                <a:gd name="T4" fmla="*/ 14 w 30"/>
                <a:gd name="T5" fmla="*/ 31 h 31"/>
                <a:gd name="T6" fmla="*/ 30 w 30"/>
                <a:gd name="T7" fmla="*/ 19 h 31"/>
                <a:gd name="T8" fmla="*/ 16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6" y="0"/>
                  </a:moveTo>
                  <a:lnTo>
                    <a:pt x="0" y="13"/>
                  </a:lnTo>
                  <a:lnTo>
                    <a:pt x="14" y="31"/>
                  </a:lnTo>
                  <a:lnTo>
                    <a:pt x="30" y="19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84"/>
            <p:cNvSpPr/>
            <p:nvPr/>
          </p:nvSpPr>
          <p:spPr bwMode="auto">
            <a:xfrm>
              <a:off x="8101013" y="2811463"/>
              <a:ext cx="28575" cy="52388"/>
            </a:xfrm>
            <a:custGeom>
              <a:avLst/>
              <a:gdLst>
                <a:gd name="T0" fmla="*/ 3 w 15"/>
                <a:gd name="T1" fmla="*/ 1 h 27"/>
                <a:gd name="T2" fmla="*/ 0 w 15"/>
                <a:gd name="T3" fmla="*/ 25 h 27"/>
                <a:gd name="T4" fmla="*/ 10 w 15"/>
                <a:gd name="T5" fmla="*/ 27 h 27"/>
                <a:gd name="T6" fmla="*/ 13 w 15"/>
                <a:gd name="T7" fmla="*/ 0 h 27"/>
                <a:gd name="T8" fmla="*/ 3 w 1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3" y="1"/>
                  </a:moveTo>
                  <a:cubicBezTo>
                    <a:pt x="3" y="1"/>
                    <a:pt x="3" y="18"/>
                    <a:pt x="0" y="2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5" y="19"/>
                    <a:pt x="13" y="0"/>
                  </a:cubicBezTo>
                  <a:lnTo>
                    <a:pt x="3" y="1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85"/>
            <p:cNvSpPr/>
            <p:nvPr/>
          </p:nvSpPr>
          <p:spPr bwMode="auto">
            <a:xfrm>
              <a:off x="7464425" y="2860675"/>
              <a:ext cx="74612" cy="90488"/>
            </a:xfrm>
            <a:custGeom>
              <a:avLst/>
              <a:gdLst>
                <a:gd name="T0" fmla="*/ 30 w 38"/>
                <a:gd name="T1" fmla="*/ 0 h 46"/>
                <a:gd name="T2" fmla="*/ 0 w 38"/>
                <a:gd name="T3" fmla="*/ 35 h 46"/>
                <a:gd name="T4" fmla="*/ 11 w 38"/>
                <a:gd name="T5" fmla="*/ 46 h 46"/>
                <a:gd name="T6" fmla="*/ 38 w 38"/>
                <a:gd name="T7" fmla="*/ 13 h 46"/>
                <a:gd name="T8" fmla="*/ 30 w 3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6">
                  <a:moveTo>
                    <a:pt x="30" y="0"/>
                  </a:moveTo>
                  <a:cubicBezTo>
                    <a:pt x="30" y="0"/>
                    <a:pt x="9" y="14"/>
                    <a:pt x="0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29" y="18"/>
                    <a:pt x="38" y="13"/>
                  </a:cubicBezTo>
                  <a:lnTo>
                    <a:pt x="30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86"/>
            <p:cNvSpPr/>
            <p:nvPr/>
          </p:nvSpPr>
          <p:spPr bwMode="auto">
            <a:xfrm>
              <a:off x="7573963" y="2860675"/>
              <a:ext cx="44450" cy="50800"/>
            </a:xfrm>
            <a:custGeom>
              <a:avLst/>
              <a:gdLst>
                <a:gd name="T0" fmla="*/ 13 w 28"/>
                <a:gd name="T1" fmla="*/ 0 h 32"/>
                <a:gd name="T2" fmla="*/ 28 w 28"/>
                <a:gd name="T3" fmla="*/ 13 h 32"/>
                <a:gd name="T4" fmla="*/ 16 w 28"/>
                <a:gd name="T5" fmla="*/ 32 h 32"/>
                <a:gd name="T6" fmla="*/ 0 w 28"/>
                <a:gd name="T7" fmla="*/ 20 h 32"/>
                <a:gd name="T8" fmla="*/ 13 w 2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13" y="0"/>
                  </a:moveTo>
                  <a:lnTo>
                    <a:pt x="28" y="13"/>
                  </a:lnTo>
                  <a:lnTo>
                    <a:pt x="16" y="32"/>
                  </a:lnTo>
                  <a:lnTo>
                    <a:pt x="0" y="20"/>
                  </a:lnTo>
                  <a:lnTo>
                    <a:pt x="13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87"/>
            <p:cNvSpPr/>
            <p:nvPr/>
          </p:nvSpPr>
          <p:spPr bwMode="auto">
            <a:xfrm>
              <a:off x="7535863" y="2936875"/>
              <a:ext cx="46037" cy="50800"/>
            </a:xfrm>
            <a:custGeom>
              <a:avLst/>
              <a:gdLst>
                <a:gd name="T0" fmla="*/ 16 w 29"/>
                <a:gd name="T1" fmla="*/ 0 h 32"/>
                <a:gd name="T2" fmla="*/ 0 w 29"/>
                <a:gd name="T3" fmla="*/ 14 h 32"/>
                <a:gd name="T4" fmla="*/ 14 w 29"/>
                <a:gd name="T5" fmla="*/ 32 h 32"/>
                <a:gd name="T6" fmla="*/ 29 w 29"/>
                <a:gd name="T7" fmla="*/ 20 h 32"/>
                <a:gd name="T8" fmla="*/ 16 w 2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16" y="0"/>
                  </a:moveTo>
                  <a:lnTo>
                    <a:pt x="0" y="14"/>
                  </a:lnTo>
                  <a:lnTo>
                    <a:pt x="14" y="32"/>
                  </a:lnTo>
                  <a:lnTo>
                    <a:pt x="29" y="20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88"/>
            <p:cNvSpPr/>
            <p:nvPr/>
          </p:nvSpPr>
          <p:spPr bwMode="auto">
            <a:xfrm>
              <a:off x="7424738" y="2811463"/>
              <a:ext cx="28575" cy="52388"/>
            </a:xfrm>
            <a:custGeom>
              <a:avLst/>
              <a:gdLst>
                <a:gd name="T0" fmla="*/ 13 w 15"/>
                <a:gd name="T1" fmla="*/ 1 h 27"/>
                <a:gd name="T2" fmla="*/ 15 w 15"/>
                <a:gd name="T3" fmla="*/ 25 h 27"/>
                <a:gd name="T4" fmla="*/ 5 w 15"/>
                <a:gd name="T5" fmla="*/ 27 h 27"/>
                <a:gd name="T6" fmla="*/ 2 w 15"/>
                <a:gd name="T7" fmla="*/ 0 h 27"/>
                <a:gd name="T8" fmla="*/ 13 w 1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13" y="1"/>
                  </a:moveTo>
                  <a:cubicBezTo>
                    <a:pt x="13" y="1"/>
                    <a:pt x="13" y="18"/>
                    <a:pt x="1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0" y="19"/>
                    <a:pt x="2" y="0"/>
                  </a:cubicBezTo>
                  <a:lnTo>
                    <a:pt x="13" y="1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89"/>
            <p:cNvSpPr/>
            <p:nvPr/>
          </p:nvSpPr>
          <p:spPr bwMode="auto">
            <a:xfrm>
              <a:off x="7796213" y="2895600"/>
              <a:ext cx="38100" cy="1588"/>
            </a:xfrm>
            <a:custGeom>
              <a:avLst/>
              <a:gdLst>
                <a:gd name="T0" fmla="*/ 0 w 20"/>
                <a:gd name="T1" fmla="*/ 1 h 1"/>
                <a:gd name="T2" fmla="*/ 20 w 2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cubicBezTo>
                    <a:pt x="7" y="1"/>
                    <a:pt x="16" y="1"/>
                    <a:pt x="2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47863" y="4766258"/>
            <a:ext cx="3188747" cy="7322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bg1">
                <a:lumMod val="50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-964017" y="2835838"/>
            <a:ext cx="3189731" cy="73199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bg1">
                <a:lumMod val="50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6446944" y="2653494"/>
            <a:ext cx="1356360" cy="437515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登录界面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0896" y="196812"/>
            <a:ext cx="1042288" cy="29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33106" y="196812"/>
            <a:ext cx="1319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项目演示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" y="808990"/>
            <a:ext cx="4901565" cy="381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47863" y="4766258"/>
            <a:ext cx="3188747" cy="7322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bg1">
                <a:lumMod val="50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-964017" y="2835838"/>
            <a:ext cx="3189731" cy="73199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bg1">
                <a:lumMod val="50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6389794" y="2653494"/>
            <a:ext cx="1356360" cy="437515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游戏内部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0896" y="196812"/>
            <a:ext cx="1042288" cy="29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33106" y="196812"/>
            <a:ext cx="1319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项目演示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848360"/>
            <a:ext cx="4637405" cy="361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2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47863" y="4766258"/>
            <a:ext cx="3188747" cy="7322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bg1">
                <a:lumMod val="50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-964017" y="2835838"/>
            <a:ext cx="3189731" cy="73199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bg1">
                <a:lumMod val="50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6629189" y="2412194"/>
            <a:ext cx="135636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失败界面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0896" y="196812"/>
            <a:ext cx="1042288" cy="29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2171" y="196812"/>
            <a:ext cx="1319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项目演示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786130"/>
            <a:ext cx="5026025" cy="36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63" b="28168"/>
          <a:stretch>
            <a:fillRect/>
          </a:stretch>
        </p:blipFill>
        <p:spPr>
          <a:xfrm>
            <a:off x="0" y="0"/>
            <a:ext cx="9144000" cy="2550694"/>
          </a:xfrm>
          <a:prstGeom prst="rect">
            <a:avLst/>
          </a:prstGeom>
        </p:spPr>
      </p:pic>
      <p:sp>
        <p:nvSpPr>
          <p:cNvPr id="7" name="TextBox 38"/>
          <p:cNvSpPr txBox="1"/>
          <p:nvPr/>
        </p:nvSpPr>
        <p:spPr>
          <a:xfrm>
            <a:off x="1878784" y="2600686"/>
            <a:ext cx="534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16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演讲完毕 谢谢您的观看</a:t>
            </a:r>
            <a:endParaRPr lang="zh-CN" altLang="en-US" sz="2800" spc="16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61764" y="3938001"/>
            <a:ext cx="2808720" cy="240633"/>
            <a:chOff x="2638251" y="3938001"/>
            <a:chExt cx="2808720" cy="240633"/>
          </a:xfrm>
        </p:grpSpPr>
        <p:sp>
          <p:nvSpPr>
            <p:cNvPr id="8" name="矩形 7"/>
            <p:cNvSpPr/>
            <p:nvPr/>
          </p:nvSpPr>
          <p:spPr>
            <a:xfrm>
              <a:off x="2638251" y="3938001"/>
              <a:ext cx="1404360" cy="2406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accent1"/>
                  </a:solidFill>
                  <a:cs typeface="+mn-ea"/>
                  <a:sym typeface="+mn-lt"/>
                </a:rPr>
                <a:t>汇报人：杨勐奇</a:t>
              </a:r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611" y="3938001"/>
              <a:ext cx="1404360" cy="2406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cs typeface="+mn-ea"/>
                  <a:sym typeface="+mn-lt"/>
                </a:rPr>
                <a:t>时间：</a:t>
              </a:r>
              <a:r>
                <a:rPr lang="en-US" altLang="zh-CN" sz="1200" dirty="0">
                  <a:cs typeface="+mn-ea"/>
                  <a:sym typeface="+mn-lt"/>
                </a:rPr>
                <a:t>2022.5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0"/>
          <p:cNvGrpSpPr/>
          <p:nvPr/>
        </p:nvGrpSpPr>
        <p:grpSpPr>
          <a:xfrm>
            <a:off x="3135889" y="1608551"/>
            <a:ext cx="1046880" cy="390828"/>
            <a:chOff x="1720905" y="2300514"/>
            <a:chExt cx="2914156" cy="1087596"/>
          </a:xfrm>
        </p:grpSpPr>
        <p:sp>
          <p:nvSpPr>
            <p:cNvPr id="5" name="Freeform 104"/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104"/>
            <p:cNvSpPr>
              <a:spLocks noEditPoints="1"/>
            </p:cNvSpPr>
            <p:nvPr/>
          </p:nvSpPr>
          <p:spPr bwMode="auto">
            <a:xfrm>
              <a:off x="1720905" y="2360862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2119233" y="2531628"/>
              <a:ext cx="2466354" cy="8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01</a:t>
              </a:r>
              <a:endParaRPr lang="en-US" altLang="zh-CN" sz="1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4754882" y="1608551"/>
            <a:ext cx="2643072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项目简介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4754882" y="2387564"/>
            <a:ext cx="2643072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项目设计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754882" y="3193786"/>
            <a:ext cx="264307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结果演示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5" name="组合 20"/>
          <p:cNvGrpSpPr/>
          <p:nvPr/>
        </p:nvGrpSpPr>
        <p:grpSpPr>
          <a:xfrm>
            <a:off x="3118116" y="2382691"/>
            <a:ext cx="1046880" cy="390828"/>
            <a:chOff x="1720905" y="2300514"/>
            <a:chExt cx="2914156" cy="1087596"/>
          </a:xfrm>
        </p:grpSpPr>
        <p:sp>
          <p:nvSpPr>
            <p:cNvPr id="26" name="Freeform 104"/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4"/>
            <p:cNvSpPr>
              <a:spLocks noEditPoints="1"/>
            </p:cNvSpPr>
            <p:nvPr/>
          </p:nvSpPr>
          <p:spPr bwMode="auto">
            <a:xfrm>
              <a:off x="1720905" y="2360862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2119233" y="2531628"/>
              <a:ext cx="2466357" cy="8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02</a:t>
              </a:r>
              <a:endParaRPr lang="en-US" altLang="zh-CN" sz="1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0"/>
          <p:cNvGrpSpPr/>
          <p:nvPr/>
        </p:nvGrpSpPr>
        <p:grpSpPr>
          <a:xfrm>
            <a:off x="3116228" y="3206719"/>
            <a:ext cx="1046880" cy="390828"/>
            <a:chOff x="1720905" y="2300514"/>
            <a:chExt cx="2914156" cy="1087596"/>
          </a:xfrm>
        </p:grpSpPr>
        <p:sp>
          <p:nvSpPr>
            <p:cNvPr id="30" name="Freeform 104"/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/>
            <p:cNvSpPr>
              <a:spLocks noEditPoints="1"/>
            </p:cNvSpPr>
            <p:nvPr/>
          </p:nvSpPr>
          <p:spPr bwMode="auto">
            <a:xfrm>
              <a:off x="1720905" y="2360862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2119233" y="2531628"/>
              <a:ext cx="2466357" cy="8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03</a:t>
              </a:r>
              <a:endParaRPr lang="en-US" altLang="zh-CN" sz="1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23"/>
          <p:cNvGrpSpPr/>
          <p:nvPr/>
        </p:nvGrpSpPr>
        <p:grpSpPr>
          <a:xfrm>
            <a:off x="3562218" y="2067923"/>
            <a:ext cx="97111" cy="1065860"/>
            <a:chOff x="2996972" y="2862696"/>
            <a:chExt cx="129481" cy="1420703"/>
          </a:xfrm>
          <a:solidFill>
            <a:schemeClr val="accent2"/>
          </a:solidFill>
        </p:grpSpPr>
        <p:sp>
          <p:nvSpPr>
            <p:cNvPr id="11" name="椭圆 10"/>
            <p:cNvSpPr/>
            <p:nvPr/>
          </p:nvSpPr>
          <p:spPr>
            <a:xfrm>
              <a:off x="2996972" y="3062969"/>
              <a:ext cx="129481" cy="1294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996972" y="2862696"/>
              <a:ext cx="129481" cy="1294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996972" y="4153918"/>
              <a:ext cx="129481" cy="1294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996972" y="3948939"/>
              <a:ext cx="129481" cy="1294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2274355"/>
            <a:ext cx="1164658" cy="485490"/>
            <a:chOff x="3597105" y="3693145"/>
            <a:chExt cx="1164658" cy="485490"/>
          </a:xfrm>
        </p:grpSpPr>
        <p:sp>
          <p:nvSpPr>
            <p:cNvPr id="42" name="矩形 41"/>
            <p:cNvSpPr/>
            <p:nvPr/>
          </p:nvSpPr>
          <p:spPr>
            <a:xfrm>
              <a:off x="3597105" y="3693145"/>
              <a:ext cx="558266" cy="4854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目</a:t>
              </a:r>
              <a:endParaRPr lang="zh-CN" altLang="en-US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55371" y="3693145"/>
              <a:ext cx="606392" cy="4854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录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gray">
          <a:xfrm>
            <a:off x="2466347" y="2566801"/>
            <a:ext cx="372095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项目简介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2846706" y="1742683"/>
            <a:ext cx="1125988" cy="6771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400" b="1">
                <a:ln w="12700"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Freeform 10"/>
          <p:cNvSpPr/>
          <p:nvPr/>
        </p:nvSpPr>
        <p:spPr bwMode="auto">
          <a:xfrm>
            <a:off x="4102335" y="1742682"/>
            <a:ext cx="124705" cy="552531"/>
          </a:xfrm>
          <a:custGeom>
            <a:avLst/>
            <a:gdLst>
              <a:gd name="T0" fmla="*/ 74 w 74"/>
              <a:gd name="T1" fmla="*/ 365 h 365"/>
              <a:gd name="T2" fmla="*/ 22 w 74"/>
              <a:gd name="T3" fmla="*/ 365 h 365"/>
              <a:gd name="T4" fmla="*/ 22 w 74"/>
              <a:gd name="T5" fmla="*/ 109 h 365"/>
              <a:gd name="T6" fmla="*/ 0 w 74"/>
              <a:gd name="T7" fmla="*/ 109 h 365"/>
              <a:gd name="T8" fmla="*/ 0 w 74"/>
              <a:gd name="T9" fmla="*/ 100 h 365"/>
              <a:gd name="T10" fmla="*/ 29 w 74"/>
              <a:gd name="T11" fmla="*/ 0 h 365"/>
              <a:gd name="T12" fmla="*/ 74 w 74"/>
              <a:gd name="T13" fmla="*/ 0 h 365"/>
              <a:gd name="T14" fmla="*/ 74 w 74"/>
              <a:gd name="T15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365">
                <a:moveTo>
                  <a:pt x="74" y="365"/>
                </a:moveTo>
                <a:lnTo>
                  <a:pt x="22" y="365"/>
                </a:lnTo>
                <a:lnTo>
                  <a:pt x="22" y="109"/>
                </a:lnTo>
                <a:lnTo>
                  <a:pt x="0" y="109"/>
                </a:lnTo>
                <a:lnTo>
                  <a:pt x="0" y="100"/>
                </a:lnTo>
                <a:lnTo>
                  <a:pt x="29" y="0"/>
                </a:lnTo>
                <a:lnTo>
                  <a:pt x="74" y="0"/>
                </a:lnTo>
                <a:lnTo>
                  <a:pt x="74" y="3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1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6178743" y="2130888"/>
            <a:ext cx="1080120" cy="1386749"/>
            <a:chOff x="7230304" y="933723"/>
            <a:chExt cx="394594" cy="506457"/>
          </a:xfrm>
        </p:grpSpPr>
        <p:sp>
          <p:nvSpPr>
            <p:cNvPr id="9" name="Freeform 5"/>
            <p:cNvSpPr/>
            <p:nvPr/>
          </p:nvSpPr>
          <p:spPr bwMode="auto">
            <a:xfrm>
              <a:off x="7388265" y="1170356"/>
              <a:ext cx="4303" cy="31961"/>
            </a:xfrm>
            <a:custGeom>
              <a:avLst/>
              <a:gdLst>
                <a:gd name="T0" fmla="*/ 5 w 5"/>
                <a:gd name="T1" fmla="*/ 0 h 38"/>
                <a:gd name="T2" fmla="*/ 0 w 5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38">
                  <a:moveTo>
                    <a:pt x="5" y="0"/>
                  </a:moveTo>
                  <a:cubicBezTo>
                    <a:pt x="5" y="0"/>
                    <a:pt x="0" y="27"/>
                    <a:pt x="0" y="38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7431903" y="1167898"/>
              <a:ext cx="8605" cy="27659"/>
            </a:xfrm>
            <a:custGeom>
              <a:avLst/>
              <a:gdLst>
                <a:gd name="T0" fmla="*/ 0 w 10"/>
                <a:gd name="T1" fmla="*/ 0 h 33"/>
                <a:gd name="T2" fmla="*/ 10 w 10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33">
                  <a:moveTo>
                    <a:pt x="0" y="0"/>
                  </a:moveTo>
                  <a:cubicBezTo>
                    <a:pt x="0" y="0"/>
                    <a:pt x="7" y="13"/>
                    <a:pt x="10" y="33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Freeform 7"/>
            <p:cNvSpPr/>
            <p:nvPr/>
          </p:nvSpPr>
          <p:spPr bwMode="auto">
            <a:xfrm>
              <a:off x="7462020" y="1147000"/>
              <a:ext cx="23971" cy="20283"/>
            </a:xfrm>
            <a:custGeom>
              <a:avLst/>
              <a:gdLst>
                <a:gd name="T0" fmla="*/ 0 w 29"/>
                <a:gd name="T1" fmla="*/ 0 h 24"/>
                <a:gd name="T2" fmla="*/ 29 w 29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24">
                  <a:moveTo>
                    <a:pt x="0" y="0"/>
                  </a:moveTo>
                  <a:cubicBezTo>
                    <a:pt x="0" y="0"/>
                    <a:pt x="27" y="13"/>
                    <a:pt x="29" y="2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7367982" y="1353517"/>
              <a:ext cx="242165" cy="86663"/>
            </a:xfrm>
            <a:custGeom>
              <a:avLst/>
              <a:gdLst>
                <a:gd name="T0" fmla="*/ 281 w 289"/>
                <a:gd name="T1" fmla="*/ 0 h 104"/>
                <a:gd name="T2" fmla="*/ 289 w 289"/>
                <a:gd name="T3" fmla="*/ 3 h 104"/>
                <a:gd name="T4" fmla="*/ 166 w 289"/>
                <a:gd name="T5" fmla="*/ 97 h 104"/>
                <a:gd name="T6" fmla="*/ 0 w 289"/>
                <a:gd name="T7" fmla="*/ 40 h 104"/>
                <a:gd name="T8" fmla="*/ 21 w 289"/>
                <a:gd name="T9" fmla="*/ 30 h 104"/>
                <a:gd name="T10" fmla="*/ 32 w 289"/>
                <a:gd name="T11" fmla="*/ 2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104">
                  <a:moveTo>
                    <a:pt x="281" y="0"/>
                  </a:moveTo>
                  <a:cubicBezTo>
                    <a:pt x="289" y="3"/>
                    <a:pt x="289" y="3"/>
                    <a:pt x="289" y="3"/>
                  </a:cubicBezTo>
                  <a:cubicBezTo>
                    <a:pt x="289" y="3"/>
                    <a:pt x="215" y="72"/>
                    <a:pt x="166" y="97"/>
                  </a:cubicBezTo>
                  <a:cubicBezTo>
                    <a:pt x="166" y="97"/>
                    <a:pt x="75" y="104"/>
                    <a:pt x="0" y="40"/>
                  </a:cubicBezTo>
                  <a:cubicBezTo>
                    <a:pt x="0" y="40"/>
                    <a:pt x="6" y="38"/>
                    <a:pt x="21" y="30"/>
                  </a:cubicBezTo>
                  <a:cubicBezTo>
                    <a:pt x="32" y="24"/>
                    <a:pt x="32" y="24"/>
                    <a:pt x="32" y="2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7348928" y="1286522"/>
              <a:ext cx="275970" cy="120468"/>
            </a:xfrm>
            <a:custGeom>
              <a:avLst/>
              <a:gdLst>
                <a:gd name="T0" fmla="*/ 172 w 330"/>
                <a:gd name="T1" fmla="*/ 11 h 144"/>
                <a:gd name="T2" fmla="*/ 193 w 330"/>
                <a:gd name="T3" fmla="*/ 0 h 144"/>
                <a:gd name="T4" fmla="*/ 212 w 330"/>
                <a:gd name="T5" fmla="*/ 14 h 144"/>
                <a:gd name="T6" fmla="*/ 235 w 330"/>
                <a:gd name="T7" fmla="*/ 27 h 144"/>
                <a:gd name="T8" fmla="*/ 330 w 330"/>
                <a:gd name="T9" fmla="*/ 61 h 144"/>
                <a:gd name="T10" fmla="*/ 234 w 330"/>
                <a:gd name="T11" fmla="*/ 109 h 144"/>
                <a:gd name="T12" fmla="*/ 151 w 330"/>
                <a:gd name="T13" fmla="*/ 133 h 144"/>
                <a:gd name="T14" fmla="*/ 0 w 330"/>
                <a:gd name="T15" fmla="*/ 36 h 144"/>
                <a:gd name="T16" fmla="*/ 35 w 330"/>
                <a:gd name="T17" fmla="*/ 39 h 144"/>
                <a:gd name="T18" fmla="*/ 46 w 330"/>
                <a:gd name="T19" fmla="*/ 39 h 144"/>
                <a:gd name="T20" fmla="*/ 62 w 330"/>
                <a:gd name="T21" fmla="*/ 37 h 144"/>
                <a:gd name="T22" fmla="*/ 115 w 330"/>
                <a:gd name="T23" fmla="*/ 26 h 144"/>
                <a:gd name="T24" fmla="*/ 156 w 330"/>
                <a:gd name="T25" fmla="*/ 17 h 144"/>
                <a:gd name="T26" fmla="*/ 162 w 330"/>
                <a:gd name="T27" fmla="*/ 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44">
                  <a:moveTo>
                    <a:pt x="172" y="11"/>
                  </a:moveTo>
                  <a:cubicBezTo>
                    <a:pt x="172" y="11"/>
                    <a:pt x="181" y="9"/>
                    <a:pt x="193" y="0"/>
                  </a:cubicBezTo>
                  <a:cubicBezTo>
                    <a:pt x="193" y="0"/>
                    <a:pt x="200" y="6"/>
                    <a:pt x="212" y="14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61" y="42"/>
                    <a:pt x="295" y="57"/>
                    <a:pt x="330" y="61"/>
                  </a:cubicBezTo>
                  <a:cubicBezTo>
                    <a:pt x="330" y="61"/>
                    <a:pt x="291" y="91"/>
                    <a:pt x="234" y="109"/>
                  </a:cubicBezTo>
                  <a:cubicBezTo>
                    <a:pt x="189" y="123"/>
                    <a:pt x="151" y="133"/>
                    <a:pt x="151" y="133"/>
                  </a:cubicBezTo>
                  <a:cubicBezTo>
                    <a:pt x="56" y="144"/>
                    <a:pt x="0" y="36"/>
                    <a:pt x="0" y="36"/>
                  </a:cubicBezTo>
                  <a:cubicBezTo>
                    <a:pt x="9" y="39"/>
                    <a:pt x="21" y="40"/>
                    <a:pt x="35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79" y="34"/>
                    <a:pt x="98" y="30"/>
                    <a:pt x="115" y="2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62" y="15"/>
                    <a:pt x="162" y="15"/>
                    <a:pt x="162" y="15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7403630" y="1370726"/>
              <a:ext cx="75600" cy="27044"/>
            </a:xfrm>
            <a:custGeom>
              <a:avLst/>
              <a:gdLst>
                <a:gd name="T0" fmla="*/ 91 w 91"/>
                <a:gd name="T1" fmla="*/ 30 h 32"/>
                <a:gd name="T2" fmla="*/ 49 w 91"/>
                <a:gd name="T3" fmla="*/ 0 h 32"/>
                <a:gd name="T4" fmla="*/ 0 w 91"/>
                <a:gd name="T5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32">
                  <a:moveTo>
                    <a:pt x="91" y="30"/>
                  </a:moveTo>
                  <a:cubicBezTo>
                    <a:pt x="91" y="30"/>
                    <a:pt x="55" y="32"/>
                    <a:pt x="49" y="0"/>
                  </a:cubicBezTo>
                  <a:cubicBezTo>
                    <a:pt x="49" y="0"/>
                    <a:pt x="30" y="24"/>
                    <a:pt x="0" y="9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7304060" y="1008708"/>
              <a:ext cx="163492" cy="138292"/>
            </a:xfrm>
            <a:custGeom>
              <a:avLst/>
              <a:gdLst>
                <a:gd name="T0" fmla="*/ 196 w 196"/>
                <a:gd name="T1" fmla="*/ 101 h 165"/>
                <a:gd name="T2" fmla="*/ 131 w 196"/>
                <a:gd name="T3" fmla="*/ 142 h 165"/>
                <a:gd name="T4" fmla="*/ 69 w 196"/>
                <a:gd name="T5" fmla="*/ 159 h 165"/>
                <a:gd name="T6" fmla="*/ 12 w 196"/>
                <a:gd name="T7" fmla="*/ 142 h 165"/>
                <a:gd name="T8" fmla="*/ 17 w 196"/>
                <a:gd name="T9" fmla="*/ 36 h 165"/>
                <a:gd name="T10" fmla="*/ 36 w 196"/>
                <a:gd name="T11" fmla="*/ 12 h 165"/>
                <a:gd name="T12" fmla="*/ 87 w 196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65">
                  <a:moveTo>
                    <a:pt x="196" y="101"/>
                  </a:moveTo>
                  <a:cubicBezTo>
                    <a:pt x="177" y="119"/>
                    <a:pt x="151" y="133"/>
                    <a:pt x="131" y="142"/>
                  </a:cubicBezTo>
                  <a:cubicBezTo>
                    <a:pt x="112" y="150"/>
                    <a:pt x="90" y="157"/>
                    <a:pt x="69" y="159"/>
                  </a:cubicBezTo>
                  <a:cubicBezTo>
                    <a:pt x="48" y="162"/>
                    <a:pt x="21" y="165"/>
                    <a:pt x="12" y="142"/>
                  </a:cubicBezTo>
                  <a:cubicBezTo>
                    <a:pt x="0" y="111"/>
                    <a:pt x="2" y="66"/>
                    <a:pt x="17" y="36"/>
                  </a:cubicBezTo>
                  <a:cubicBezTo>
                    <a:pt x="19" y="32"/>
                    <a:pt x="30" y="12"/>
                    <a:pt x="36" y="12"/>
                  </a:cubicBezTo>
                  <a:cubicBezTo>
                    <a:pt x="36" y="12"/>
                    <a:pt x="60" y="14"/>
                    <a:pt x="87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7320655" y="942328"/>
              <a:ext cx="169024" cy="141365"/>
            </a:xfrm>
            <a:custGeom>
              <a:avLst/>
              <a:gdLst>
                <a:gd name="T0" fmla="*/ 13 w 202"/>
                <a:gd name="T1" fmla="*/ 85 h 169"/>
                <a:gd name="T2" fmla="*/ 2 w 202"/>
                <a:gd name="T3" fmla="*/ 32 h 169"/>
                <a:gd name="T4" fmla="*/ 8 w 202"/>
                <a:gd name="T5" fmla="*/ 18 h 169"/>
                <a:gd name="T6" fmla="*/ 37 w 202"/>
                <a:gd name="T7" fmla="*/ 3 h 169"/>
                <a:gd name="T8" fmla="*/ 53 w 202"/>
                <a:gd name="T9" fmla="*/ 10 h 169"/>
                <a:gd name="T10" fmla="*/ 88 w 202"/>
                <a:gd name="T11" fmla="*/ 57 h 169"/>
                <a:gd name="T12" fmla="*/ 97 w 202"/>
                <a:gd name="T13" fmla="*/ 57 h 169"/>
                <a:gd name="T14" fmla="*/ 121 w 202"/>
                <a:gd name="T15" fmla="*/ 62 h 169"/>
                <a:gd name="T16" fmla="*/ 183 w 202"/>
                <a:gd name="T17" fmla="*/ 107 h 169"/>
                <a:gd name="T18" fmla="*/ 186 w 202"/>
                <a:gd name="T1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169">
                  <a:moveTo>
                    <a:pt x="13" y="85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0" y="20"/>
                    <a:pt x="8" y="18"/>
                    <a:pt x="8" y="18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7" y="0"/>
                    <a:pt x="53" y="10"/>
                    <a:pt x="53" y="10"/>
                  </a:cubicBezTo>
                  <a:cubicBezTo>
                    <a:pt x="53" y="10"/>
                    <a:pt x="88" y="57"/>
                    <a:pt x="88" y="57"/>
                  </a:cubicBezTo>
                  <a:cubicBezTo>
                    <a:pt x="88" y="58"/>
                    <a:pt x="96" y="57"/>
                    <a:pt x="97" y="57"/>
                  </a:cubicBezTo>
                  <a:cubicBezTo>
                    <a:pt x="105" y="58"/>
                    <a:pt x="113" y="60"/>
                    <a:pt x="121" y="62"/>
                  </a:cubicBezTo>
                  <a:cubicBezTo>
                    <a:pt x="147" y="70"/>
                    <a:pt x="166" y="86"/>
                    <a:pt x="183" y="107"/>
                  </a:cubicBezTo>
                  <a:cubicBezTo>
                    <a:pt x="202" y="129"/>
                    <a:pt x="199" y="150"/>
                    <a:pt x="186" y="169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7359992" y="970601"/>
              <a:ext cx="7990" cy="12293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7342167" y="977362"/>
              <a:ext cx="4917" cy="14751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7322499" y="933723"/>
              <a:ext cx="25815" cy="23356"/>
            </a:xfrm>
            <a:custGeom>
              <a:avLst/>
              <a:gdLst>
                <a:gd name="T0" fmla="*/ 31 w 31"/>
                <a:gd name="T1" fmla="*/ 13 h 28"/>
                <a:gd name="T2" fmla="*/ 25 w 31"/>
                <a:gd name="T3" fmla="*/ 5 h 28"/>
                <a:gd name="T4" fmla="*/ 16 w 31"/>
                <a:gd name="T5" fmla="*/ 2 h 28"/>
                <a:gd name="T6" fmla="*/ 4 w 31"/>
                <a:gd name="T7" fmla="*/ 7 h 28"/>
                <a:gd name="T8" fmla="*/ 2 w 31"/>
                <a:gd name="T9" fmla="*/ 17 h 28"/>
                <a:gd name="T10" fmla="*/ 4 w 3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8">
                  <a:moveTo>
                    <a:pt x="31" y="13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1" y="0"/>
                    <a:pt x="16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0" y="11"/>
                    <a:pt x="2" y="17"/>
                  </a:cubicBezTo>
                  <a:cubicBezTo>
                    <a:pt x="4" y="28"/>
                    <a:pt x="4" y="28"/>
                    <a:pt x="4" y="28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7230304" y="954620"/>
              <a:ext cx="95268" cy="170868"/>
            </a:xfrm>
            <a:custGeom>
              <a:avLst/>
              <a:gdLst>
                <a:gd name="T0" fmla="*/ 112 w 114"/>
                <a:gd name="T1" fmla="*/ 0 h 204"/>
                <a:gd name="T2" fmla="*/ 7 w 114"/>
                <a:gd name="T3" fmla="*/ 186 h 204"/>
                <a:gd name="T4" fmla="*/ 11 w 114"/>
                <a:gd name="T5" fmla="*/ 199 h 204"/>
                <a:gd name="T6" fmla="*/ 28 w 114"/>
                <a:gd name="T7" fmla="*/ 194 h 204"/>
                <a:gd name="T8" fmla="*/ 114 w 114"/>
                <a:gd name="T9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4">
                  <a:moveTo>
                    <a:pt x="112" y="0"/>
                  </a:move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0" y="194"/>
                    <a:pt x="11" y="199"/>
                  </a:cubicBezTo>
                  <a:cubicBezTo>
                    <a:pt x="11" y="199"/>
                    <a:pt x="23" y="204"/>
                    <a:pt x="28" y="194"/>
                  </a:cubicBezTo>
                  <a:cubicBezTo>
                    <a:pt x="54" y="142"/>
                    <a:pt x="114" y="36"/>
                    <a:pt x="114" y="36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7233377" y="1121186"/>
              <a:ext cx="101414" cy="228029"/>
            </a:xfrm>
            <a:custGeom>
              <a:avLst/>
              <a:gdLst>
                <a:gd name="T0" fmla="*/ 121 w 121"/>
                <a:gd name="T1" fmla="*/ 272 h 273"/>
                <a:gd name="T2" fmla="*/ 103 w 121"/>
                <a:gd name="T3" fmla="*/ 223 h 273"/>
                <a:gd name="T4" fmla="*/ 90 w 121"/>
                <a:gd name="T5" fmla="*/ 186 h 273"/>
                <a:gd name="T6" fmla="*/ 82 w 121"/>
                <a:gd name="T7" fmla="*/ 162 h 273"/>
                <a:gd name="T8" fmla="*/ 25 w 121"/>
                <a:gd name="T9" fmla="*/ 8 h 273"/>
                <a:gd name="T10" fmla="*/ 10 w 121"/>
                <a:gd name="T11" fmla="*/ 5 h 273"/>
                <a:gd name="T12" fmla="*/ 3 w 121"/>
                <a:gd name="T13" fmla="*/ 14 h 273"/>
                <a:gd name="T14" fmla="*/ 61 w 121"/>
                <a:gd name="T15" fmla="*/ 165 h 273"/>
                <a:gd name="T16" fmla="*/ 69 w 121"/>
                <a:gd name="T17" fmla="*/ 186 h 273"/>
                <a:gd name="T18" fmla="*/ 83 w 121"/>
                <a:gd name="T19" fmla="*/ 226 h 273"/>
                <a:gd name="T20" fmla="*/ 100 w 121"/>
                <a:gd name="T2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273">
                  <a:moveTo>
                    <a:pt x="121" y="272"/>
                  </a:moveTo>
                  <a:cubicBezTo>
                    <a:pt x="103" y="223"/>
                    <a:pt x="103" y="223"/>
                    <a:pt x="103" y="223"/>
                  </a:cubicBezTo>
                  <a:cubicBezTo>
                    <a:pt x="90" y="186"/>
                    <a:pt x="90" y="186"/>
                    <a:pt x="90" y="186"/>
                  </a:cubicBezTo>
                  <a:cubicBezTo>
                    <a:pt x="82" y="162"/>
                    <a:pt x="82" y="162"/>
                    <a:pt x="82" y="162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1" y="0"/>
                    <a:pt x="10" y="5"/>
                    <a:pt x="10" y="5"/>
                  </a:cubicBezTo>
                  <a:cubicBezTo>
                    <a:pt x="0" y="8"/>
                    <a:pt x="3" y="14"/>
                    <a:pt x="3" y="14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69" y="186"/>
                    <a:pt x="69" y="186"/>
                    <a:pt x="69" y="18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100" y="273"/>
                    <a:pt x="100" y="273"/>
                    <a:pt x="100" y="273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7238909" y="1349829"/>
              <a:ext cx="159190" cy="66380"/>
            </a:xfrm>
            <a:custGeom>
              <a:avLst/>
              <a:gdLst>
                <a:gd name="T0" fmla="*/ 191 w 191"/>
                <a:gd name="T1" fmla="*/ 68 h 79"/>
                <a:gd name="T2" fmla="*/ 105 w 191"/>
                <a:gd name="T3" fmla="*/ 78 h 79"/>
                <a:gd name="T4" fmla="*/ 44 w 191"/>
                <a:gd name="T5" fmla="*/ 75 h 79"/>
                <a:gd name="T6" fmla="*/ 21 w 191"/>
                <a:gd name="T7" fmla="*/ 70 h 79"/>
                <a:gd name="T8" fmla="*/ 4 w 191"/>
                <a:gd name="T9" fmla="*/ 62 h 79"/>
                <a:gd name="T10" fmla="*/ 2 w 191"/>
                <a:gd name="T11" fmla="*/ 44 h 79"/>
                <a:gd name="T12" fmla="*/ 2 w 191"/>
                <a:gd name="T13" fmla="*/ 44 h 79"/>
                <a:gd name="T14" fmla="*/ 21 w 191"/>
                <a:gd name="T15" fmla="*/ 22 h 79"/>
                <a:gd name="T16" fmla="*/ 51 w 191"/>
                <a:gd name="T17" fmla="*/ 8 h 79"/>
                <a:gd name="T18" fmla="*/ 69 w 191"/>
                <a:gd name="T19" fmla="*/ 3 h 79"/>
                <a:gd name="T20" fmla="*/ 105 w 191"/>
                <a:gd name="T21" fmla="*/ 0 h 79"/>
                <a:gd name="T22" fmla="*/ 168 w 191"/>
                <a:gd name="T23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79">
                  <a:moveTo>
                    <a:pt x="191" y="68"/>
                  </a:moveTo>
                  <a:cubicBezTo>
                    <a:pt x="161" y="79"/>
                    <a:pt x="105" y="78"/>
                    <a:pt x="105" y="78"/>
                  </a:cubicBezTo>
                  <a:cubicBezTo>
                    <a:pt x="85" y="78"/>
                    <a:pt x="64" y="78"/>
                    <a:pt x="44" y="75"/>
                  </a:cubicBezTo>
                  <a:cubicBezTo>
                    <a:pt x="36" y="74"/>
                    <a:pt x="29" y="73"/>
                    <a:pt x="21" y="70"/>
                  </a:cubicBezTo>
                  <a:cubicBezTo>
                    <a:pt x="15" y="69"/>
                    <a:pt x="8" y="66"/>
                    <a:pt x="4" y="62"/>
                  </a:cubicBezTo>
                  <a:cubicBezTo>
                    <a:pt x="0" y="57"/>
                    <a:pt x="1" y="50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34"/>
                    <a:pt x="13" y="28"/>
                    <a:pt x="21" y="22"/>
                  </a:cubicBezTo>
                  <a:cubicBezTo>
                    <a:pt x="30" y="16"/>
                    <a:pt x="40" y="11"/>
                    <a:pt x="51" y="8"/>
                  </a:cubicBezTo>
                  <a:cubicBezTo>
                    <a:pt x="57" y="6"/>
                    <a:pt x="63" y="4"/>
                    <a:pt x="69" y="3"/>
                  </a:cubicBezTo>
                  <a:cubicBezTo>
                    <a:pt x="81" y="1"/>
                    <a:pt x="93" y="0"/>
                    <a:pt x="105" y="0"/>
                  </a:cubicBezTo>
                  <a:cubicBezTo>
                    <a:pt x="128" y="0"/>
                    <a:pt x="150" y="4"/>
                    <a:pt x="168" y="11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7258577" y="1381790"/>
              <a:ext cx="97727" cy="6146"/>
            </a:xfrm>
            <a:custGeom>
              <a:avLst/>
              <a:gdLst>
                <a:gd name="T0" fmla="*/ 117 w 117"/>
                <a:gd name="T1" fmla="*/ 4 h 7"/>
                <a:gd name="T2" fmla="*/ 17 w 117"/>
                <a:gd name="T3" fmla="*/ 3 h 7"/>
                <a:gd name="T4" fmla="*/ 0 w 11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7">
                  <a:moveTo>
                    <a:pt x="117" y="4"/>
                  </a:moveTo>
                  <a:cubicBezTo>
                    <a:pt x="77" y="7"/>
                    <a:pt x="41" y="5"/>
                    <a:pt x="1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7"/>
          <p:cNvGrpSpPr/>
          <p:nvPr/>
        </p:nvGrpSpPr>
        <p:grpSpPr>
          <a:xfrm flipV="1">
            <a:off x="4068383" y="1684580"/>
            <a:ext cx="621132" cy="1076296"/>
            <a:chOff x="5429250" y="3605213"/>
            <a:chExt cx="1387476" cy="2403475"/>
          </a:xfrm>
          <a:solidFill>
            <a:srgbClr val="A6A6A6"/>
          </a:solidFill>
        </p:grpSpPr>
        <p:sp>
          <p:nvSpPr>
            <p:cNvPr id="19" name="Freeform 3579"/>
            <p:cNvSpPr/>
            <p:nvPr/>
          </p:nvSpPr>
          <p:spPr bwMode="auto">
            <a:xfrm>
              <a:off x="5789613" y="3605213"/>
              <a:ext cx="1027113" cy="2403475"/>
            </a:xfrm>
            <a:custGeom>
              <a:avLst/>
              <a:gdLst>
                <a:gd name="T0" fmla="*/ 9 w 37"/>
                <a:gd name="T1" fmla="*/ 1 h 89"/>
                <a:gd name="T2" fmla="*/ 9 w 37"/>
                <a:gd name="T3" fmla="*/ 61 h 89"/>
                <a:gd name="T4" fmla="*/ 33 w 37"/>
                <a:gd name="T5" fmla="*/ 87 h 89"/>
                <a:gd name="T6" fmla="*/ 36 w 37"/>
                <a:gd name="T7" fmla="*/ 88 h 89"/>
                <a:gd name="T8" fmla="*/ 37 w 37"/>
                <a:gd name="T9" fmla="*/ 87 h 89"/>
                <a:gd name="T10" fmla="*/ 18 w 37"/>
                <a:gd name="T11" fmla="*/ 71 h 89"/>
                <a:gd name="T12" fmla="*/ 4 w 37"/>
                <a:gd name="T13" fmla="*/ 20 h 89"/>
                <a:gd name="T14" fmla="*/ 10 w 37"/>
                <a:gd name="T15" fmla="*/ 0 h 89"/>
                <a:gd name="T16" fmla="*/ 9 w 37"/>
                <a:gd name="T17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89">
                  <a:moveTo>
                    <a:pt x="9" y="1"/>
                  </a:moveTo>
                  <a:cubicBezTo>
                    <a:pt x="1" y="21"/>
                    <a:pt x="0" y="42"/>
                    <a:pt x="9" y="61"/>
                  </a:cubicBezTo>
                  <a:cubicBezTo>
                    <a:pt x="15" y="71"/>
                    <a:pt x="23" y="81"/>
                    <a:pt x="33" y="87"/>
                  </a:cubicBezTo>
                  <a:cubicBezTo>
                    <a:pt x="34" y="87"/>
                    <a:pt x="35" y="88"/>
                    <a:pt x="36" y="88"/>
                  </a:cubicBezTo>
                  <a:cubicBezTo>
                    <a:pt x="36" y="89"/>
                    <a:pt x="37" y="87"/>
                    <a:pt x="37" y="87"/>
                  </a:cubicBezTo>
                  <a:cubicBezTo>
                    <a:pt x="30" y="83"/>
                    <a:pt x="23" y="77"/>
                    <a:pt x="18" y="71"/>
                  </a:cubicBezTo>
                  <a:cubicBezTo>
                    <a:pt x="7" y="57"/>
                    <a:pt x="2" y="38"/>
                    <a:pt x="4" y="20"/>
                  </a:cubicBezTo>
                  <a:cubicBezTo>
                    <a:pt x="5" y="13"/>
                    <a:pt x="7" y="7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Line 3580"/>
            <p:cNvSpPr>
              <a:spLocks noChangeShapeType="1"/>
            </p:cNvSpPr>
            <p:nvPr/>
          </p:nvSpPr>
          <p:spPr bwMode="auto">
            <a:xfrm>
              <a:off x="5456237" y="4468813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Line 3581"/>
            <p:cNvSpPr>
              <a:spLocks noChangeShapeType="1"/>
            </p:cNvSpPr>
            <p:nvPr/>
          </p:nvSpPr>
          <p:spPr bwMode="auto">
            <a:xfrm>
              <a:off x="5456237" y="4468813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3582"/>
            <p:cNvSpPr/>
            <p:nvPr/>
          </p:nvSpPr>
          <p:spPr bwMode="auto">
            <a:xfrm>
              <a:off x="5429250" y="3605213"/>
              <a:ext cx="915988" cy="971550"/>
            </a:xfrm>
            <a:custGeom>
              <a:avLst/>
              <a:gdLst>
                <a:gd name="T0" fmla="*/ 2 w 33"/>
                <a:gd name="T1" fmla="*/ 32 h 36"/>
                <a:gd name="T2" fmla="*/ 24 w 33"/>
                <a:gd name="T3" fmla="*/ 1 h 36"/>
                <a:gd name="T4" fmla="*/ 22 w 33"/>
                <a:gd name="T5" fmla="*/ 1 h 36"/>
                <a:gd name="T6" fmla="*/ 31 w 33"/>
                <a:gd name="T7" fmla="*/ 36 h 36"/>
                <a:gd name="T8" fmla="*/ 33 w 33"/>
                <a:gd name="T9" fmla="*/ 35 h 36"/>
                <a:gd name="T10" fmla="*/ 24 w 33"/>
                <a:gd name="T11" fmla="*/ 1 h 36"/>
                <a:gd name="T12" fmla="*/ 22 w 33"/>
                <a:gd name="T13" fmla="*/ 1 h 36"/>
                <a:gd name="T14" fmla="*/ 0 w 33"/>
                <a:gd name="T15" fmla="*/ 31 h 36"/>
                <a:gd name="T16" fmla="*/ 2 w 33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6">
                  <a:moveTo>
                    <a:pt x="2" y="32"/>
                  </a:moveTo>
                  <a:cubicBezTo>
                    <a:pt x="9" y="21"/>
                    <a:pt x="16" y="11"/>
                    <a:pt x="24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3"/>
                    <a:pt x="24" y="26"/>
                    <a:pt x="31" y="36"/>
                  </a:cubicBezTo>
                  <a:cubicBezTo>
                    <a:pt x="31" y="36"/>
                    <a:pt x="33" y="36"/>
                    <a:pt x="33" y="35"/>
                  </a:cubicBezTo>
                  <a:cubicBezTo>
                    <a:pt x="26" y="25"/>
                    <a:pt x="24" y="12"/>
                    <a:pt x="24" y="1"/>
                  </a:cubicBezTo>
                  <a:cubicBezTo>
                    <a:pt x="24" y="0"/>
                    <a:pt x="22" y="0"/>
                    <a:pt x="22" y="1"/>
                  </a:cubicBezTo>
                  <a:cubicBezTo>
                    <a:pt x="14" y="10"/>
                    <a:pt x="7" y="21"/>
                    <a:pt x="0" y="31"/>
                  </a:cubicBezTo>
                  <a:cubicBezTo>
                    <a:pt x="0" y="32"/>
                    <a:pt x="1" y="33"/>
                    <a:pt x="2" y="3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22"/>
          <p:cNvGrpSpPr/>
          <p:nvPr/>
        </p:nvGrpSpPr>
        <p:grpSpPr>
          <a:xfrm rot="15281405">
            <a:off x="1882217" y="1744790"/>
            <a:ext cx="1187012" cy="764330"/>
            <a:chOff x="6584951" y="3543301"/>
            <a:chExt cx="1900237" cy="1223962"/>
          </a:xfrm>
          <a:solidFill>
            <a:schemeClr val="accent1"/>
          </a:solidFill>
        </p:grpSpPr>
        <p:sp>
          <p:nvSpPr>
            <p:cNvPr id="24" name="Freeform 3586"/>
            <p:cNvSpPr>
              <a:spLocks noEditPoints="1"/>
            </p:cNvSpPr>
            <p:nvPr/>
          </p:nvSpPr>
          <p:spPr bwMode="auto">
            <a:xfrm>
              <a:off x="6872288" y="3543301"/>
              <a:ext cx="1612900" cy="1090612"/>
            </a:xfrm>
            <a:custGeom>
              <a:avLst/>
              <a:gdLst>
                <a:gd name="T0" fmla="*/ 1 w 62"/>
                <a:gd name="T1" fmla="*/ 40 h 41"/>
                <a:gd name="T2" fmla="*/ 37 w 62"/>
                <a:gd name="T3" fmla="*/ 20 h 41"/>
                <a:gd name="T4" fmla="*/ 42 w 62"/>
                <a:gd name="T5" fmla="*/ 20 h 41"/>
                <a:gd name="T6" fmla="*/ 46 w 62"/>
                <a:gd name="T7" fmla="*/ 41 h 41"/>
                <a:gd name="T8" fmla="*/ 46 w 62"/>
                <a:gd name="T9" fmla="*/ 41 h 41"/>
                <a:gd name="T10" fmla="*/ 47 w 62"/>
                <a:gd name="T11" fmla="*/ 20 h 41"/>
                <a:gd name="T12" fmla="*/ 45 w 62"/>
                <a:gd name="T13" fmla="*/ 19 h 41"/>
                <a:gd name="T14" fmla="*/ 46 w 62"/>
                <a:gd name="T15" fmla="*/ 18 h 41"/>
                <a:gd name="T16" fmla="*/ 61 w 62"/>
                <a:gd name="T17" fmla="*/ 3 h 41"/>
                <a:gd name="T18" fmla="*/ 60 w 62"/>
                <a:gd name="T19" fmla="*/ 1 h 41"/>
                <a:gd name="T20" fmla="*/ 45 w 62"/>
                <a:gd name="T21" fmla="*/ 14 h 41"/>
                <a:gd name="T22" fmla="*/ 43 w 62"/>
                <a:gd name="T23" fmla="*/ 18 h 41"/>
                <a:gd name="T24" fmla="*/ 38 w 62"/>
                <a:gd name="T25" fmla="*/ 17 h 41"/>
                <a:gd name="T26" fmla="*/ 29 w 62"/>
                <a:gd name="T27" fmla="*/ 21 h 41"/>
                <a:gd name="T28" fmla="*/ 1 w 62"/>
                <a:gd name="T29" fmla="*/ 37 h 41"/>
                <a:gd name="T30" fmla="*/ 1 w 62"/>
                <a:gd name="T31" fmla="*/ 40 h 41"/>
                <a:gd name="T32" fmla="*/ 50 w 62"/>
                <a:gd name="T33" fmla="*/ 26 h 41"/>
                <a:gd name="T34" fmla="*/ 48 w 62"/>
                <a:gd name="T35" fmla="*/ 36 h 41"/>
                <a:gd name="T36" fmla="*/ 46 w 62"/>
                <a:gd name="T37" fmla="*/ 38 h 41"/>
                <a:gd name="T38" fmla="*/ 45 w 62"/>
                <a:gd name="T39" fmla="*/ 39 h 41"/>
                <a:gd name="T40" fmla="*/ 43 w 62"/>
                <a:gd name="T41" fmla="*/ 35 h 41"/>
                <a:gd name="T42" fmla="*/ 44 w 62"/>
                <a:gd name="T43" fmla="*/ 21 h 41"/>
                <a:gd name="T44" fmla="*/ 50 w 62"/>
                <a:gd name="T4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1">
                  <a:moveTo>
                    <a:pt x="1" y="40"/>
                  </a:moveTo>
                  <a:cubicBezTo>
                    <a:pt x="12" y="31"/>
                    <a:pt x="24" y="24"/>
                    <a:pt x="37" y="20"/>
                  </a:cubicBezTo>
                  <a:cubicBezTo>
                    <a:pt x="39" y="20"/>
                    <a:pt x="41" y="20"/>
                    <a:pt x="42" y="20"/>
                  </a:cubicBezTo>
                  <a:cubicBezTo>
                    <a:pt x="40" y="27"/>
                    <a:pt x="41" y="35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2" y="35"/>
                    <a:pt x="55" y="26"/>
                    <a:pt x="47" y="20"/>
                  </a:cubicBezTo>
                  <a:cubicBezTo>
                    <a:pt x="47" y="20"/>
                    <a:pt x="46" y="19"/>
                    <a:pt x="45" y="19"/>
                  </a:cubicBezTo>
                  <a:cubicBezTo>
                    <a:pt x="45" y="19"/>
                    <a:pt x="45" y="18"/>
                    <a:pt x="46" y="18"/>
                  </a:cubicBezTo>
                  <a:cubicBezTo>
                    <a:pt x="50" y="12"/>
                    <a:pt x="55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ubicBezTo>
                    <a:pt x="55" y="4"/>
                    <a:pt x="49" y="9"/>
                    <a:pt x="45" y="14"/>
                  </a:cubicBezTo>
                  <a:cubicBezTo>
                    <a:pt x="45" y="16"/>
                    <a:pt x="44" y="17"/>
                    <a:pt x="43" y="18"/>
                  </a:cubicBezTo>
                  <a:cubicBezTo>
                    <a:pt x="42" y="17"/>
                    <a:pt x="40" y="17"/>
                    <a:pt x="38" y="17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19" y="25"/>
                    <a:pt x="9" y="30"/>
                    <a:pt x="1" y="37"/>
                  </a:cubicBezTo>
                  <a:cubicBezTo>
                    <a:pt x="0" y="38"/>
                    <a:pt x="1" y="40"/>
                    <a:pt x="1" y="40"/>
                  </a:cubicBezTo>
                  <a:close/>
                  <a:moveTo>
                    <a:pt x="50" y="26"/>
                  </a:moveTo>
                  <a:cubicBezTo>
                    <a:pt x="52" y="29"/>
                    <a:pt x="49" y="33"/>
                    <a:pt x="48" y="36"/>
                  </a:cubicBezTo>
                  <a:cubicBezTo>
                    <a:pt x="47" y="37"/>
                    <a:pt x="46" y="37"/>
                    <a:pt x="46" y="38"/>
                  </a:cubicBezTo>
                  <a:cubicBezTo>
                    <a:pt x="46" y="38"/>
                    <a:pt x="45" y="39"/>
                    <a:pt x="45" y="39"/>
                  </a:cubicBezTo>
                  <a:cubicBezTo>
                    <a:pt x="45" y="39"/>
                    <a:pt x="43" y="35"/>
                    <a:pt x="43" y="35"/>
                  </a:cubicBezTo>
                  <a:cubicBezTo>
                    <a:pt x="41" y="30"/>
                    <a:pt x="42" y="25"/>
                    <a:pt x="44" y="21"/>
                  </a:cubicBezTo>
                  <a:cubicBezTo>
                    <a:pt x="47" y="22"/>
                    <a:pt x="49" y="23"/>
                    <a:pt x="5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3587"/>
            <p:cNvSpPr/>
            <p:nvPr/>
          </p:nvSpPr>
          <p:spPr bwMode="auto">
            <a:xfrm>
              <a:off x="6584951" y="4021138"/>
              <a:ext cx="858838" cy="746125"/>
            </a:xfrm>
            <a:custGeom>
              <a:avLst/>
              <a:gdLst>
                <a:gd name="T0" fmla="*/ 2 w 33"/>
                <a:gd name="T1" fmla="*/ 28 h 28"/>
                <a:gd name="T2" fmla="*/ 32 w 33"/>
                <a:gd name="T3" fmla="*/ 23 h 28"/>
                <a:gd name="T4" fmla="*/ 32 w 33"/>
                <a:gd name="T5" fmla="*/ 21 h 28"/>
                <a:gd name="T6" fmla="*/ 7 w 33"/>
                <a:gd name="T7" fmla="*/ 23 h 28"/>
                <a:gd name="T8" fmla="*/ 21 w 33"/>
                <a:gd name="T9" fmla="*/ 3 h 28"/>
                <a:gd name="T10" fmla="*/ 19 w 33"/>
                <a:gd name="T11" fmla="*/ 2 h 28"/>
                <a:gd name="T12" fmla="*/ 1 w 33"/>
                <a:gd name="T13" fmla="*/ 25 h 28"/>
                <a:gd name="T14" fmla="*/ 2 w 33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8">
                  <a:moveTo>
                    <a:pt x="2" y="28"/>
                  </a:moveTo>
                  <a:cubicBezTo>
                    <a:pt x="11" y="24"/>
                    <a:pt x="22" y="23"/>
                    <a:pt x="32" y="23"/>
                  </a:cubicBezTo>
                  <a:cubicBezTo>
                    <a:pt x="33" y="23"/>
                    <a:pt x="33" y="21"/>
                    <a:pt x="32" y="21"/>
                  </a:cubicBezTo>
                  <a:cubicBezTo>
                    <a:pt x="24" y="21"/>
                    <a:pt x="15" y="21"/>
                    <a:pt x="7" y="23"/>
                  </a:cubicBezTo>
                  <a:cubicBezTo>
                    <a:pt x="13" y="18"/>
                    <a:pt x="19" y="11"/>
                    <a:pt x="21" y="3"/>
                  </a:cubicBezTo>
                  <a:cubicBezTo>
                    <a:pt x="22" y="2"/>
                    <a:pt x="20" y="0"/>
                    <a:pt x="19" y="2"/>
                  </a:cubicBezTo>
                  <a:cubicBezTo>
                    <a:pt x="17" y="11"/>
                    <a:pt x="8" y="19"/>
                    <a:pt x="1" y="25"/>
                  </a:cubicBezTo>
                  <a:cubicBezTo>
                    <a:pt x="0" y="26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5"/>
          <p:cNvGrpSpPr/>
          <p:nvPr/>
        </p:nvGrpSpPr>
        <p:grpSpPr>
          <a:xfrm rot="6318595" flipH="1">
            <a:off x="5868056" y="1741195"/>
            <a:ext cx="1187012" cy="764330"/>
            <a:chOff x="6584951" y="3543301"/>
            <a:chExt cx="1900237" cy="1223962"/>
          </a:xfrm>
          <a:solidFill>
            <a:schemeClr val="accent1"/>
          </a:solidFill>
        </p:grpSpPr>
        <p:sp>
          <p:nvSpPr>
            <p:cNvPr id="27" name="Freeform 3586"/>
            <p:cNvSpPr>
              <a:spLocks noEditPoints="1"/>
            </p:cNvSpPr>
            <p:nvPr/>
          </p:nvSpPr>
          <p:spPr bwMode="auto">
            <a:xfrm>
              <a:off x="6872288" y="3543301"/>
              <a:ext cx="1612900" cy="1090612"/>
            </a:xfrm>
            <a:custGeom>
              <a:avLst/>
              <a:gdLst>
                <a:gd name="T0" fmla="*/ 1 w 62"/>
                <a:gd name="T1" fmla="*/ 40 h 41"/>
                <a:gd name="T2" fmla="*/ 37 w 62"/>
                <a:gd name="T3" fmla="*/ 20 h 41"/>
                <a:gd name="T4" fmla="*/ 42 w 62"/>
                <a:gd name="T5" fmla="*/ 20 h 41"/>
                <a:gd name="T6" fmla="*/ 46 w 62"/>
                <a:gd name="T7" fmla="*/ 41 h 41"/>
                <a:gd name="T8" fmla="*/ 46 w 62"/>
                <a:gd name="T9" fmla="*/ 41 h 41"/>
                <a:gd name="T10" fmla="*/ 47 w 62"/>
                <a:gd name="T11" fmla="*/ 20 h 41"/>
                <a:gd name="T12" fmla="*/ 45 w 62"/>
                <a:gd name="T13" fmla="*/ 19 h 41"/>
                <a:gd name="T14" fmla="*/ 46 w 62"/>
                <a:gd name="T15" fmla="*/ 18 h 41"/>
                <a:gd name="T16" fmla="*/ 61 w 62"/>
                <a:gd name="T17" fmla="*/ 3 h 41"/>
                <a:gd name="T18" fmla="*/ 60 w 62"/>
                <a:gd name="T19" fmla="*/ 1 h 41"/>
                <a:gd name="T20" fmla="*/ 45 w 62"/>
                <a:gd name="T21" fmla="*/ 14 h 41"/>
                <a:gd name="T22" fmla="*/ 43 w 62"/>
                <a:gd name="T23" fmla="*/ 18 h 41"/>
                <a:gd name="T24" fmla="*/ 38 w 62"/>
                <a:gd name="T25" fmla="*/ 17 h 41"/>
                <a:gd name="T26" fmla="*/ 29 w 62"/>
                <a:gd name="T27" fmla="*/ 21 h 41"/>
                <a:gd name="T28" fmla="*/ 1 w 62"/>
                <a:gd name="T29" fmla="*/ 37 h 41"/>
                <a:gd name="T30" fmla="*/ 1 w 62"/>
                <a:gd name="T31" fmla="*/ 40 h 41"/>
                <a:gd name="T32" fmla="*/ 50 w 62"/>
                <a:gd name="T33" fmla="*/ 26 h 41"/>
                <a:gd name="T34" fmla="*/ 48 w 62"/>
                <a:gd name="T35" fmla="*/ 36 h 41"/>
                <a:gd name="T36" fmla="*/ 46 w 62"/>
                <a:gd name="T37" fmla="*/ 38 h 41"/>
                <a:gd name="T38" fmla="*/ 45 w 62"/>
                <a:gd name="T39" fmla="*/ 39 h 41"/>
                <a:gd name="T40" fmla="*/ 43 w 62"/>
                <a:gd name="T41" fmla="*/ 35 h 41"/>
                <a:gd name="T42" fmla="*/ 44 w 62"/>
                <a:gd name="T43" fmla="*/ 21 h 41"/>
                <a:gd name="T44" fmla="*/ 50 w 62"/>
                <a:gd name="T4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1">
                  <a:moveTo>
                    <a:pt x="1" y="40"/>
                  </a:moveTo>
                  <a:cubicBezTo>
                    <a:pt x="12" y="31"/>
                    <a:pt x="24" y="24"/>
                    <a:pt x="37" y="20"/>
                  </a:cubicBezTo>
                  <a:cubicBezTo>
                    <a:pt x="39" y="20"/>
                    <a:pt x="41" y="20"/>
                    <a:pt x="42" y="20"/>
                  </a:cubicBezTo>
                  <a:cubicBezTo>
                    <a:pt x="40" y="27"/>
                    <a:pt x="41" y="35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2" y="35"/>
                    <a:pt x="55" y="26"/>
                    <a:pt x="47" y="20"/>
                  </a:cubicBezTo>
                  <a:cubicBezTo>
                    <a:pt x="47" y="20"/>
                    <a:pt x="46" y="19"/>
                    <a:pt x="45" y="19"/>
                  </a:cubicBezTo>
                  <a:cubicBezTo>
                    <a:pt x="45" y="19"/>
                    <a:pt x="45" y="18"/>
                    <a:pt x="46" y="18"/>
                  </a:cubicBezTo>
                  <a:cubicBezTo>
                    <a:pt x="50" y="12"/>
                    <a:pt x="55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ubicBezTo>
                    <a:pt x="55" y="4"/>
                    <a:pt x="49" y="9"/>
                    <a:pt x="45" y="14"/>
                  </a:cubicBezTo>
                  <a:cubicBezTo>
                    <a:pt x="45" y="16"/>
                    <a:pt x="44" y="17"/>
                    <a:pt x="43" y="18"/>
                  </a:cubicBezTo>
                  <a:cubicBezTo>
                    <a:pt x="42" y="17"/>
                    <a:pt x="40" y="17"/>
                    <a:pt x="38" y="17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19" y="25"/>
                    <a:pt x="9" y="30"/>
                    <a:pt x="1" y="37"/>
                  </a:cubicBezTo>
                  <a:cubicBezTo>
                    <a:pt x="0" y="38"/>
                    <a:pt x="1" y="40"/>
                    <a:pt x="1" y="40"/>
                  </a:cubicBezTo>
                  <a:close/>
                  <a:moveTo>
                    <a:pt x="50" y="26"/>
                  </a:moveTo>
                  <a:cubicBezTo>
                    <a:pt x="52" y="29"/>
                    <a:pt x="49" y="33"/>
                    <a:pt x="48" y="36"/>
                  </a:cubicBezTo>
                  <a:cubicBezTo>
                    <a:pt x="47" y="37"/>
                    <a:pt x="46" y="37"/>
                    <a:pt x="46" y="38"/>
                  </a:cubicBezTo>
                  <a:cubicBezTo>
                    <a:pt x="46" y="38"/>
                    <a:pt x="45" y="39"/>
                    <a:pt x="45" y="39"/>
                  </a:cubicBezTo>
                  <a:cubicBezTo>
                    <a:pt x="45" y="39"/>
                    <a:pt x="43" y="35"/>
                    <a:pt x="43" y="35"/>
                  </a:cubicBezTo>
                  <a:cubicBezTo>
                    <a:pt x="41" y="30"/>
                    <a:pt x="42" y="25"/>
                    <a:pt x="44" y="21"/>
                  </a:cubicBezTo>
                  <a:cubicBezTo>
                    <a:pt x="47" y="22"/>
                    <a:pt x="49" y="23"/>
                    <a:pt x="5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3587"/>
            <p:cNvSpPr/>
            <p:nvPr/>
          </p:nvSpPr>
          <p:spPr bwMode="auto">
            <a:xfrm>
              <a:off x="6584951" y="4021138"/>
              <a:ext cx="858838" cy="746125"/>
            </a:xfrm>
            <a:custGeom>
              <a:avLst/>
              <a:gdLst>
                <a:gd name="T0" fmla="*/ 2 w 33"/>
                <a:gd name="T1" fmla="*/ 28 h 28"/>
                <a:gd name="T2" fmla="*/ 32 w 33"/>
                <a:gd name="T3" fmla="*/ 23 h 28"/>
                <a:gd name="T4" fmla="*/ 32 w 33"/>
                <a:gd name="T5" fmla="*/ 21 h 28"/>
                <a:gd name="T6" fmla="*/ 7 w 33"/>
                <a:gd name="T7" fmla="*/ 23 h 28"/>
                <a:gd name="T8" fmla="*/ 21 w 33"/>
                <a:gd name="T9" fmla="*/ 3 h 28"/>
                <a:gd name="T10" fmla="*/ 19 w 33"/>
                <a:gd name="T11" fmla="*/ 2 h 28"/>
                <a:gd name="T12" fmla="*/ 1 w 33"/>
                <a:gd name="T13" fmla="*/ 25 h 28"/>
                <a:gd name="T14" fmla="*/ 2 w 33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8">
                  <a:moveTo>
                    <a:pt x="2" y="28"/>
                  </a:moveTo>
                  <a:cubicBezTo>
                    <a:pt x="11" y="24"/>
                    <a:pt x="22" y="23"/>
                    <a:pt x="32" y="23"/>
                  </a:cubicBezTo>
                  <a:cubicBezTo>
                    <a:pt x="33" y="23"/>
                    <a:pt x="33" y="21"/>
                    <a:pt x="32" y="21"/>
                  </a:cubicBezTo>
                  <a:cubicBezTo>
                    <a:pt x="24" y="21"/>
                    <a:pt x="15" y="21"/>
                    <a:pt x="7" y="23"/>
                  </a:cubicBezTo>
                  <a:cubicBezTo>
                    <a:pt x="13" y="18"/>
                    <a:pt x="19" y="11"/>
                    <a:pt x="21" y="3"/>
                  </a:cubicBezTo>
                  <a:cubicBezTo>
                    <a:pt x="22" y="2"/>
                    <a:pt x="20" y="0"/>
                    <a:pt x="19" y="2"/>
                  </a:cubicBezTo>
                  <a:cubicBezTo>
                    <a:pt x="17" y="11"/>
                    <a:pt x="8" y="19"/>
                    <a:pt x="1" y="25"/>
                  </a:cubicBezTo>
                  <a:cubicBezTo>
                    <a:pt x="0" y="26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8"/>
          <p:cNvGrpSpPr/>
          <p:nvPr/>
        </p:nvGrpSpPr>
        <p:grpSpPr>
          <a:xfrm>
            <a:off x="1222375" y="654685"/>
            <a:ext cx="1711325" cy="1029970"/>
            <a:chOff x="1809259" y="2375857"/>
            <a:chExt cx="2281766" cy="1568389"/>
          </a:xfrm>
        </p:grpSpPr>
        <p:sp>
          <p:nvSpPr>
            <p:cNvPr id="30" name="Freeform 7"/>
            <p:cNvSpPr>
              <a:spLocks noEditPoints="1"/>
            </p:cNvSpPr>
            <p:nvPr/>
          </p:nvSpPr>
          <p:spPr bwMode="auto">
            <a:xfrm flipH="1" flipV="1">
              <a:off x="1809259" y="2375857"/>
              <a:ext cx="2281766" cy="1568389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899799" y="2806758"/>
              <a:ext cx="2100326" cy="8344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 algn="ctr">
                <a:defRPr/>
              </a:pPr>
              <a:r>
                <a:rPr lang="zh-CN" sz="1500" kern="0" dirty="0">
                  <a:solidFill>
                    <a:srgbClr val="254E6B"/>
                  </a:solidFill>
                  <a:cs typeface="+mn-ea"/>
                  <a:sym typeface="+mn-lt"/>
                </a:rPr>
                <a:t>客户端</a:t>
              </a:r>
              <a:r>
                <a:rPr sz="1500" kern="0" dirty="0">
                  <a:solidFill>
                    <a:srgbClr val="254E6B"/>
                  </a:solidFill>
                  <a:cs typeface="+mn-ea"/>
                  <a:sym typeface="+mn-lt"/>
                </a:rPr>
                <a:t>Unity3D引擎</a:t>
              </a:r>
              <a:endParaRPr sz="1500" kern="0" dirty="0">
                <a:solidFill>
                  <a:srgbClr val="254E6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31"/>
          <p:cNvGrpSpPr/>
          <p:nvPr/>
        </p:nvGrpSpPr>
        <p:grpSpPr>
          <a:xfrm>
            <a:off x="3590100" y="606000"/>
            <a:ext cx="1711325" cy="1078865"/>
            <a:chOff x="4966629" y="2482957"/>
            <a:chExt cx="2281766" cy="1438042"/>
          </a:xfrm>
        </p:grpSpPr>
        <p:sp>
          <p:nvSpPr>
            <p:cNvPr id="33" name="Freeform 7"/>
            <p:cNvSpPr>
              <a:spLocks noEditPoints="1"/>
            </p:cNvSpPr>
            <p:nvPr/>
          </p:nvSpPr>
          <p:spPr bwMode="auto">
            <a:xfrm flipH="1" flipV="1">
              <a:off x="4966629" y="2482957"/>
              <a:ext cx="2281766" cy="1438042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5056266" y="2906702"/>
              <a:ext cx="2100326" cy="7304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 algn="ctr">
                <a:defRPr/>
              </a:pPr>
              <a:r>
                <a:rPr sz="1500" kern="0" dirty="0">
                  <a:solidFill>
                    <a:srgbClr val="254E6B"/>
                  </a:solidFill>
                  <a:cs typeface="+mn-ea"/>
                  <a:sym typeface="+mn-lt"/>
                </a:rPr>
                <a:t>后端Golang语言</a:t>
              </a:r>
              <a:endParaRPr sz="1500" kern="0" dirty="0">
                <a:solidFill>
                  <a:srgbClr val="254E6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4"/>
          <p:cNvGrpSpPr/>
          <p:nvPr/>
        </p:nvGrpSpPr>
        <p:grpSpPr>
          <a:xfrm>
            <a:off x="5935980" y="565785"/>
            <a:ext cx="1710690" cy="1118870"/>
            <a:chOff x="8100292" y="1945037"/>
            <a:chExt cx="2281403" cy="1999280"/>
          </a:xfrm>
        </p:grpSpPr>
        <p:sp>
          <p:nvSpPr>
            <p:cNvPr id="36" name="Freeform 7"/>
            <p:cNvSpPr>
              <a:spLocks noEditPoints="1"/>
            </p:cNvSpPr>
            <p:nvPr/>
          </p:nvSpPr>
          <p:spPr bwMode="auto">
            <a:xfrm flipH="1" flipV="1">
              <a:off x="8100292" y="1945037"/>
              <a:ext cx="2281403" cy="1999280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8190589" y="2379097"/>
              <a:ext cx="2100326" cy="139109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 algn="ctr">
                <a:defRPr/>
              </a:pPr>
              <a:r>
                <a:rPr lang="zh-CN" altLang="en-US" sz="1500" kern="0" dirty="0">
                  <a:solidFill>
                    <a:srgbClr val="254E6B"/>
                  </a:solidFill>
                  <a:cs typeface="+mn-ea"/>
                  <a:sym typeface="+mn-lt"/>
                </a:rPr>
                <a:t>数据持久化使用MongoDB数据库</a:t>
              </a:r>
              <a:endParaRPr lang="zh-CN" altLang="en-US" sz="1500" kern="0" dirty="0">
                <a:solidFill>
                  <a:srgbClr val="254E6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7"/>
          <p:cNvGrpSpPr/>
          <p:nvPr/>
        </p:nvGrpSpPr>
        <p:grpSpPr>
          <a:xfrm>
            <a:off x="2284095" y="2868295"/>
            <a:ext cx="4321810" cy="528955"/>
            <a:chOff x="3225881" y="5541379"/>
            <a:chExt cx="5762898" cy="1116018"/>
          </a:xfrm>
        </p:grpSpPr>
        <p:sp>
          <p:nvSpPr>
            <p:cNvPr id="39" name="椭圆 31"/>
            <p:cNvSpPr/>
            <p:nvPr/>
          </p:nvSpPr>
          <p:spPr>
            <a:xfrm>
              <a:off x="3225881" y="5541379"/>
              <a:ext cx="5762898" cy="111601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100" noProof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3623814" y="5806304"/>
              <a:ext cx="4965699" cy="77973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93890" tIns="46945" rIns="93890" bIns="46945">
              <a:spAutoFit/>
            </a:bodyPr>
            <a:lstStyle/>
            <a:p>
              <a:pPr algn="ctr">
                <a:defRPr/>
              </a:pPr>
              <a:r>
                <a:rPr lang="en-US" altLang="zh-CN" b="1" spc="16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Unity3D+Golang的网络TPS</a:t>
              </a:r>
              <a:endParaRPr lang="zh-CN" altLang="en-US" kern="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810896" y="196812"/>
            <a:ext cx="1042288" cy="29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72465" y="196850"/>
            <a:ext cx="129667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16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TPS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9475" y="3554095"/>
            <a:ext cx="715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射击类游戏是动作类游戏的一个子类，玩家通常被描绘成一个有武器的士兵 他手中的武器、小工具和其他配件在帮助他消灭敌人。射击游戏的摄像机视图有时可能会有所不同，但最常见的情况是是第一人 称射击手（FPS）和第三人称射击手（TPS）。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3482162" y="1683232"/>
            <a:ext cx="2179676" cy="2257234"/>
          </a:xfrm>
          <a:custGeom>
            <a:avLst/>
            <a:gdLst>
              <a:gd name="connsiteX0" fmla="*/ 1864938 w 2362415"/>
              <a:gd name="connsiteY0" fmla="*/ 299 h 2445723"/>
              <a:gd name="connsiteX1" fmla="*/ 2143714 w 2362415"/>
              <a:gd name="connsiteY1" fmla="*/ 97732 h 2445723"/>
              <a:gd name="connsiteX2" fmla="*/ 2191785 w 2362415"/>
              <a:gd name="connsiteY2" fmla="*/ 598122 h 2445723"/>
              <a:gd name="connsiteX3" fmla="*/ 2201394 w 2362415"/>
              <a:gd name="connsiteY3" fmla="*/ 617371 h 2445723"/>
              <a:gd name="connsiteX4" fmla="*/ 2355208 w 2362415"/>
              <a:gd name="connsiteY4" fmla="*/ 800203 h 2445723"/>
              <a:gd name="connsiteX5" fmla="*/ 2355208 w 2362415"/>
              <a:gd name="connsiteY5" fmla="*/ 857942 h 2445723"/>
              <a:gd name="connsiteX6" fmla="*/ 1691905 w 2362415"/>
              <a:gd name="connsiteY6" fmla="*/ 1627775 h 2445723"/>
              <a:gd name="connsiteX7" fmla="*/ 1595772 w 2362415"/>
              <a:gd name="connsiteY7" fmla="*/ 1550796 h 2445723"/>
              <a:gd name="connsiteX8" fmla="*/ 2230238 w 2362415"/>
              <a:gd name="connsiteY8" fmla="*/ 819452 h 2445723"/>
              <a:gd name="connsiteX9" fmla="*/ 2153331 w 2362415"/>
              <a:gd name="connsiteY9" fmla="*/ 732848 h 2445723"/>
              <a:gd name="connsiteX10" fmla="*/ 894016 w 2362415"/>
              <a:gd name="connsiteY10" fmla="*/ 2070427 h 2445723"/>
              <a:gd name="connsiteX11" fmla="*/ 884406 w 2362415"/>
              <a:gd name="connsiteY11" fmla="*/ 2080051 h 2445723"/>
              <a:gd name="connsiteX12" fmla="*/ 67290 w 2362415"/>
              <a:gd name="connsiteY12" fmla="*/ 2445723 h 2445723"/>
              <a:gd name="connsiteX13" fmla="*/ 0 w 2362415"/>
              <a:gd name="connsiteY13" fmla="*/ 2397609 h 2445723"/>
              <a:gd name="connsiteX14" fmla="*/ 0 w 2362415"/>
              <a:gd name="connsiteY14" fmla="*/ 2359119 h 2445723"/>
              <a:gd name="connsiteX15" fmla="*/ 259557 w 2362415"/>
              <a:gd name="connsiteY15" fmla="*/ 1531547 h 2445723"/>
              <a:gd name="connsiteX16" fmla="*/ 269167 w 2362415"/>
              <a:gd name="connsiteY16" fmla="*/ 1521923 h 2445723"/>
              <a:gd name="connsiteX17" fmla="*/ 1528482 w 2362415"/>
              <a:gd name="connsiteY17" fmla="*/ 107357 h 2445723"/>
              <a:gd name="connsiteX18" fmla="*/ 1586162 w 2362415"/>
              <a:gd name="connsiteY18" fmla="*/ 97732 h 2445723"/>
              <a:gd name="connsiteX19" fmla="*/ 1864938 w 2362415"/>
              <a:gd name="connsiteY19" fmla="*/ 299 h 2445723"/>
              <a:gd name="connsiteX20" fmla="*/ 1843454 w 2362415"/>
              <a:gd name="connsiteY20" fmla="*/ 133372 h 2445723"/>
              <a:gd name="connsiteX21" fmla="*/ 1704056 w 2362415"/>
              <a:gd name="connsiteY21" fmla="*/ 177735 h 2445723"/>
              <a:gd name="connsiteX22" fmla="*/ 2106984 w 2362415"/>
              <a:gd name="connsiteY22" fmla="*/ 521413 h 2445723"/>
              <a:gd name="connsiteX23" fmla="*/ 1889780 w 2362415"/>
              <a:gd name="connsiteY23" fmla="*/ 133433 h 2445723"/>
              <a:gd name="connsiteX24" fmla="*/ 1843454 w 2362415"/>
              <a:gd name="connsiteY24" fmla="*/ 133372 h 2445723"/>
              <a:gd name="connsiteX25" fmla="*/ 1571317 w 2362415"/>
              <a:gd name="connsiteY25" fmla="*/ 220015 h 2445723"/>
              <a:gd name="connsiteX26" fmla="*/ 394136 w 2362415"/>
              <a:gd name="connsiteY26" fmla="*/ 1553118 h 2445723"/>
              <a:gd name="connsiteX27" fmla="*/ 837993 w 2362415"/>
              <a:gd name="connsiteY27" fmla="*/ 1958850 h 2445723"/>
              <a:gd name="connsiteX28" fmla="*/ 2063419 w 2362415"/>
              <a:gd name="connsiteY28" fmla="*/ 645061 h 2445723"/>
              <a:gd name="connsiteX29" fmla="*/ 1571317 w 2362415"/>
              <a:gd name="connsiteY29" fmla="*/ 220015 h 2445723"/>
              <a:gd name="connsiteX30" fmla="*/ 321509 w 2362415"/>
              <a:gd name="connsiteY30" fmla="*/ 1645856 h 2445723"/>
              <a:gd name="connsiteX31" fmla="*/ 139107 w 2362415"/>
              <a:gd name="connsiteY31" fmla="*/ 2177170 h 2445723"/>
              <a:gd name="connsiteX32" fmla="*/ 158305 w 2362415"/>
              <a:gd name="connsiteY32" fmla="*/ 2186831 h 2445723"/>
              <a:gd name="connsiteX33" fmla="*/ 263909 w 2362415"/>
              <a:gd name="connsiteY33" fmla="*/ 2283432 h 2445723"/>
              <a:gd name="connsiteX34" fmla="*/ 753500 w 2362415"/>
              <a:gd name="connsiteY34" fmla="*/ 2041927 h 2445723"/>
              <a:gd name="connsiteX35" fmla="*/ 321509 w 2362415"/>
              <a:gd name="connsiteY35" fmla="*/ 1645856 h 244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362415" h="2445723">
                <a:moveTo>
                  <a:pt x="1864938" y="299"/>
                </a:moveTo>
                <a:cubicBezTo>
                  <a:pt x="1963474" y="-3308"/>
                  <a:pt x="2062003" y="25565"/>
                  <a:pt x="2143714" y="97732"/>
                </a:cubicBezTo>
                <a:cubicBezTo>
                  <a:pt x="2297528" y="242075"/>
                  <a:pt x="2307137" y="434539"/>
                  <a:pt x="2191785" y="598122"/>
                </a:cubicBezTo>
                <a:cubicBezTo>
                  <a:pt x="2201394" y="607747"/>
                  <a:pt x="2201394" y="607747"/>
                  <a:pt x="2201394" y="617371"/>
                </a:cubicBezTo>
                <a:cubicBezTo>
                  <a:pt x="2268684" y="665485"/>
                  <a:pt x="2316754" y="723224"/>
                  <a:pt x="2355208" y="800203"/>
                </a:cubicBezTo>
                <a:cubicBezTo>
                  <a:pt x="2364818" y="809828"/>
                  <a:pt x="2364818" y="838700"/>
                  <a:pt x="2355208" y="857942"/>
                </a:cubicBezTo>
                <a:cubicBezTo>
                  <a:pt x="2143714" y="1127385"/>
                  <a:pt x="1922618" y="1377580"/>
                  <a:pt x="1691905" y="1627775"/>
                </a:cubicBezTo>
                <a:cubicBezTo>
                  <a:pt x="1643835" y="1685514"/>
                  <a:pt x="1547709" y="1608527"/>
                  <a:pt x="1595772" y="1550796"/>
                </a:cubicBezTo>
                <a:cubicBezTo>
                  <a:pt x="1816875" y="1319842"/>
                  <a:pt x="2028361" y="1069647"/>
                  <a:pt x="2230238" y="819452"/>
                </a:cubicBezTo>
                <a:cubicBezTo>
                  <a:pt x="2211011" y="780962"/>
                  <a:pt x="2182168" y="761713"/>
                  <a:pt x="2153331" y="732848"/>
                </a:cubicBezTo>
                <a:cubicBezTo>
                  <a:pt x="1768805" y="1204365"/>
                  <a:pt x="1336215" y="1637400"/>
                  <a:pt x="894016" y="2070427"/>
                </a:cubicBezTo>
                <a:cubicBezTo>
                  <a:pt x="894016" y="2070427"/>
                  <a:pt x="894016" y="2080051"/>
                  <a:pt x="884406" y="2080051"/>
                </a:cubicBezTo>
                <a:cubicBezTo>
                  <a:pt x="672913" y="2311005"/>
                  <a:pt x="374910" y="2387985"/>
                  <a:pt x="67290" y="2445723"/>
                </a:cubicBezTo>
                <a:cubicBezTo>
                  <a:pt x="28837" y="2445723"/>
                  <a:pt x="9610" y="2426475"/>
                  <a:pt x="0" y="2397609"/>
                </a:cubicBezTo>
                <a:cubicBezTo>
                  <a:pt x="0" y="2387985"/>
                  <a:pt x="0" y="2368743"/>
                  <a:pt x="0" y="2359119"/>
                </a:cubicBezTo>
                <a:cubicBezTo>
                  <a:pt x="38454" y="2070427"/>
                  <a:pt x="105743" y="1791366"/>
                  <a:pt x="259557" y="1531547"/>
                </a:cubicBezTo>
                <a:cubicBezTo>
                  <a:pt x="259557" y="1531547"/>
                  <a:pt x="259557" y="1531547"/>
                  <a:pt x="269167" y="1521923"/>
                </a:cubicBezTo>
                <a:cubicBezTo>
                  <a:pt x="663303" y="1021533"/>
                  <a:pt x="1076666" y="550008"/>
                  <a:pt x="1528482" y="107357"/>
                </a:cubicBezTo>
                <a:cubicBezTo>
                  <a:pt x="1547709" y="88108"/>
                  <a:pt x="1566935" y="88108"/>
                  <a:pt x="1586162" y="97732"/>
                </a:cubicBezTo>
                <a:cubicBezTo>
                  <a:pt x="1667866" y="39994"/>
                  <a:pt x="1766402" y="3906"/>
                  <a:pt x="1864938" y="299"/>
                </a:cubicBezTo>
                <a:close/>
                <a:moveTo>
                  <a:pt x="1843454" y="133372"/>
                </a:moveTo>
                <a:cubicBezTo>
                  <a:pt x="1796692" y="136792"/>
                  <a:pt x="1749025" y="150889"/>
                  <a:pt x="1704056" y="177735"/>
                </a:cubicBezTo>
                <a:cubicBezTo>
                  <a:pt x="1838366" y="282748"/>
                  <a:pt x="1972675" y="406856"/>
                  <a:pt x="2106984" y="521413"/>
                </a:cubicBezTo>
                <a:cubicBezTo>
                  <a:pt x="2222111" y="320938"/>
                  <a:pt x="2072810" y="147307"/>
                  <a:pt x="1889780" y="133433"/>
                </a:cubicBezTo>
                <a:cubicBezTo>
                  <a:pt x="1874528" y="132278"/>
                  <a:pt x="1859041" y="132232"/>
                  <a:pt x="1843454" y="133372"/>
                </a:cubicBezTo>
                <a:close/>
                <a:moveTo>
                  <a:pt x="1571317" y="220015"/>
                </a:moveTo>
                <a:cubicBezTo>
                  <a:pt x="1146760" y="645061"/>
                  <a:pt x="760802" y="1089429"/>
                  <a:pt x="394136" y="1553118"/>
                </a:cubicBezTo>
                <a:cubicBezTo>
                  <a:pt x="529220" y="1698022"/>
                  <a:pt x="683610" y="1823606"/>
                  <a:pt x="837993" y="1958850"/>
                </a:cubicBezTo>
                <a:cubicBezTo>
                  <a:pt x="1262551" y="1533803"/>
                  <a:pt x="1687108" y="1108750"/>
                  <a:pt x="2063419" y="645061"/>
                </a:cubicBezTo>
                <a:cubicBezTo>
                  <a:pt x="1899383" y="500164"/>
                  <a:pt x="1745000" y="355259"/>
                  <a:pt x="1571317" y="220015"/>
                </a:cubicBezTo>
                <a:close/>
                <a:moveTo>
                  <a:pt x="321509" y="1645856"/>
                </a:moveTo>
                <a:cubicBezTo>
                  <a:pt x="235109" y="1819743"/>
                  <a:pt x="177509" y="1993623"/>
                  <a:pt x="139107" y="2177170"/>
                </a:cubicBezTo>
                <a:cubicBezTo>
                  <a:pt x="148710" y="2186831"/>
                  <a:pt x="148710" y="2186831"/>
                  <a:pt x="158305" y="2186831"/>
                </a:cubicBezTo>
                <a:cubicBezTo>
                  <a:pt x="187105" y="2225467"/>
                  <a:pt x="225507" y="2254449"/>
                  <a:pt x="263909" y="2283432"/>
                </a:cubicBezTo>
                <a:cubicBezTo>
                  <a:pt x="446303" y="2235128"/>
                  <a:pt x="619103" y="2167510"/>
                  <a:pt x="753500" y="2041927"/>
                </a:cubicBezTo>
                <a:cubicBezTo>
                  <a:pt x="609500" y="1916343"/>
                  <a:pt x="455906" y="1790760"/>
                  <a:pt x="321509" y="1645856"/>
                </a:cubicBezTo>
                <a:close/>
              </a:path>
            </a:pathLst>
          </a:custGeom>
          <a:blipFill>
            <a:blip r:embed="rId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5157669" y="2601572"/>
            <a:ext cx="3335924" cy="1121252"/>
            <a:chOff x="6876892" y="3467692"/>
            <a:chExt cx="4447899" cy="1494541"/>
          </a:xfrm>
        </p:grpSpPr>
        <p:sp>
          <p:nvSpPr>
            <p:cNvPr id="8" name="任意多边形: 形状 7"/>
            <p:cNvSpPr/>
            <p:nvPr/>
          </p:nvSpPr>
          <p:spPr>
            <a:xfrm>
              <a:off x="7148791" y="4810135"/>
              <a:ext cx="4176000" cy="72000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rot="2884910">
              <a:off x="6534892" y="4584233"/>
              <a:ext cx="720000" cy="36000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15"/>
            <p:cNvGrpSpPr/>
            <p:nvPr/>
          </p:nvGrpSpPr>
          <p:grpSpPr>
            <a:xfrm>
              <a:off x="7680492" y="3467692"/>
              <a:ext cx="3327636" cy="928130"/>
              <a:chOff x="2024703" y="2200395"/>
              <a:chExt cx="3327636" cy="92813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024703" y="2657261"/>
                <a:ext cx="3327636" cy="4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主要包含了连接的管理，以及对客户端发送过来的数据包进行处理比如是否进行转发操作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24745" y="2200395"/>
                <a:ext cx="2808697" cy="564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accent5"/>
                    </a:solidFill>
                    <a:cs typeface="+mn-ea"/>
                    <a:sym typeface="+mn-lt"/>
                  </a:rPr>
                  <a:t>Golang</a:t>
                </a:r>
                <a:endParaRPr lang="en-US" altLang="zh-CN" dirty="0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1"/>
          <p:cNvGrpSpPr/>
          <p:nvPr/>
        </p:nvGrpSpPr>
        <p:grpSpPr>
          <a:xfrm>
            <a:off x="1285999" y="935886"/>
            <a:ext cx="3056866" cy="1361645"/>
            <a:chOff x="1714665" y="1247462"/>
            <a:chExt cx="4075821" cy="1814967"/>
          </a:xfrm>
        </p:grpSpPr>
        <p:sp>
          <p:nvSpPr>
            <p:cNvPr id="10" name="任意多边形: 形状 9"/>
            <p:cNvSpPr/>
            <p:nvPr/>
          </p:nvSpPr>
          <p:spPr>
            <a:xfrm rot="1441931">
              <a:off x="5106486" y="3026429"/>
              <a:ext cx="684000" cy="36000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1714665" y="2882534"/>
              <a:ext cx="3348000" cy="72000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19"/>
            <p:cNvGrpSpPr/>
            <p:nvPr/>
          </p:nvGrpSpPr>
          <p:grpSpPr>
            <a:xfrm>
              <a:off x="2171776" y="1247462"/>
              <a:ext cx="3354493" cy="1575056"/>
              <a:chOff x="2823598" y="1975901"/>
              <a:chExt cx="3354493" cy="157505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823598" y="2444705"/>
                <a:ext cx="3354493" cy="1106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Unity3D引擎免费而且默认使用C#编程语言作为游戏脚本，而且Unity3D也有良好的跨平台性能，支持一键打包为PC，Android和MAC平台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472571" y="1975901"/>
                <a:ext cx="2241974" cy="564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accent1"/>
                    </a:solidFill>
                    <a:cs typeface="+mn-ea"/>
                    <a:sym typeface="+mn-lt"/>
                  </a:rPr>
                  <a:t>Unity3D</a:t>
                </a:r>
                <a:endParaRPr lang="en-US" altLang="zh-CN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3"/>
          <p:cNvGrpSpPr/>
          <p:nvPr/>
        </p:nvGrpSpPr>
        <p:grpSpPr>
          <a:xfrm>
            <a:off x="801298" y="2932641"/>
            <a:ext cx="2646000" cy="1059205"/>
            <a:chOff x="1068397" y="3908982"/>
            <a:chExt cx="3528000" cy="1411837"/>
          </a:xfrm>
        </p:grpSpPr>
        <p:sp>
          <p:nvSpPr>
            <p:cNvPr id="7" name="任意多边形: 形状 6"/>
            <p:cNvSpPr/>
            <p:nvPr/>
          </p:nvSpPr>
          <p:spPr>
            <a:xfrm>
              <a:off x="1068397" y="5248819"/>
              <a:ext cx="3528000" cy="72000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22"/>
            <p:cNvGrpSpPr/>
            <p:nvPr/>
          </p:nvGrpSpPr>
          <p:grpSpPr>
            <a:xfrm>
              <a:off x="1406122" y="3908982"/>
              <a:ext cx="2852549" cy="1054581"/>
              <a:chOff x="2799562" y="2362987"/>
              <a:chExt cx="2852549" cy="105458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799562" y="2803924"/>
                <a:ext cx="2852549" cy="613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这是一个文档数据库更适合存储游戏玩家之类的非表结构化数据</a:t>
                </a:r>
                <a:endParaRPr lang="zh-CN" altLang="en-US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410137" y="2362987"/>
                <a:ext cx="2241974" cy="564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accent5"/>
                    </a:solidFill>
                    <a:cs typeface="+mn-ea"/>
                    <a:sym typeface="+mn-lt"/>
                  </a:rPr>
                  <a:t>MongoDB</a:t>
                </a:r>
                <a:endParaRPr lang="zh-CN" altLang="en-US" dirty="0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810896" y="196812"/>
            <a:ext cx="1042288" cy="29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0942" y="196850"/>
            <a:ext cx="1042289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技术选型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1"/>
          <p:cNvSpPr>
            <a:spLocks noChangeAspect="1"/>
          </p:cNvSpPr>
          <p:nvPr/>
        </p:nvSpPr>
        <p:spPr bwMode="auto">
          <a:xfrm>
            <a:off x="4080077" y="1710075"/>
            <a:ext cx="269577" cy="552953"/>
          </a:xfrm>
          <a:custGeom>
            <a:avLst/>
            <a:gdLst>
              <a:gd name="T0" fmla="*/ 75 w 75"/>
              <a:gd name="T1" fmla="*/ 44 h 154"/>
              <a:gd name="T2" fmla="*/ 70 w 75"/>
              <a:gd name="T3" fmla="*/ 60 h 154"/>
              <a:gd name="T4" fmla="*/ 28 w 75"/>
              <a:gd name="T5" fmla="*/ 134 h 154"/>
              <a:gd name="T6" fmla="*/ 75 w 75"/>
              <a:gd name="T7" fmla="*/ 134 h 154"/>
              <a:gd name="T8" fmla="*/ 75 w 75"/>
              <a:gd name="T9" fmla="*/ 154 h 154"/>
              <a:gd name="T10" fmla="*/ 0 w 75"/>
              <a:gd name="T11" fmla="*/ 154 h 154"/>
              <a:gd name="T12" fmla="*/ 0 w 75"/>
              <a:gd name="T13" fmla="*/ 140 h 154"/>
              <a:gd name="T14" fmla="*/ 52 w 75"/>
              <a:gd name="T15" fmla="*/ 48 h 154"/>
              <a:gd name="T16" fmla="*/ 52 w 75"/>
              <a:gd name="T17" fmla="*/ 20 h 154"/>
              <a:gd name="T18" fmla="*/ 24 w 75"/>
              <a:gd name="T19" fmla="*/ 20 h 154"/>
              <a:gd name="T20" fmla="*/ 24 w 75"/>
              <a:gd name="T21" fmla="*/ 48 h 154"/>
              <a:gd name="T22" fmla="*/ 2 w 75"/>
              <a:gd name="T23" fmla="*/ 48 h 154"/>
              <a:gd name="T24" fmla="*/ 2 w 75"/>
              <a:gd name="T25" fmla="*/ 14 h 154"/>
              <a:gd name="T26" fmla="*/ 16 w 75"/>
              <a:gd name="T27" fmla="*/ 0 h 154"/>
              <a:gd name="T28" fmla="*/ 61 w 75"/>
              <a:gd name="T29" fmla="*/ 0 h 154"/>
              <a:gd name="T30" fmla="*/ 75 w 75"/>
              <a:gd name="T31" fmla="*/ 14 h 154"/>
              <a:gd name="T32" fmla="*/ 75 w 75"/>
              <a:gd name="T33" fmla="*/ 4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5" h="154">
                <a:moveTo>
                  <a:pt x="75" y="44"/>
                </a:moveTo>
                <a:cubicBezTo>
                  <a:pt x="75" y="49"/>
                  <a:pt x="73" y="54"/>
                  <a:pt x="70" y="60"/>
                </a:cubicBezTo>
                <a:cubicBezTo>
                  <a:pt x="28" y="134"/>
                  <a:pt x="28" y="134"/>
                  <a:pt x="28" y="134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40"/>
                  <a:pt x="0" y="140"/>
                  <a:pt x="0" y="140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20"/>
                  <a:pt x="52" y="20"/>
                  <a:pt x="52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48"/>
                  <a:pt x="24" y="48"/>
                  <a:pt x="24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5"/>
                  <a:pt x="6" y="0"/>
                  <a:pt x="16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70" y="0"/>
                  <a:pt x="75" y="5"/>
                  <a:pt x="75" y="14"/>
                </a:cubicBezTo>
                <a:lnTo>
                  <a:pt x="75" y="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gray">
          <a:xfrm>
            <a:off x="2605961" y="2569129"/>
            <a:ext cx="3720953" cy="368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项目设计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TextBox 12"/>
          <p:cNvSpPr txBox="1"/>
          <p:nvPr/>
        </p:nvSpPr>
        <p:spPr>
          <a:xfrm>
            <a:off x="2766695" y="1710497"/>
            <a:ext cx="1183741" cy="6771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400" b="1">
                <a:ln w="12700"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" name="组合 29"/>
          <p:cNvGrpSpPr/>
          <p:nvPr/>
        </p:nvGrpSpPr>
        <p:grpSpPr>
          <a:xfrm>
            <a:off x="6310090" y="2414420"/>
            <a:ext cx="1003267" cy="1181707"/>
            <a:chOff x="7046913" y="1625600"/>
            <a:chExt cx="366712" cy="431801"/>
          </a:xfrm>
        </p:grpSpPr>
        <p:sp>
          <p:nvSpPr>
            <p:cNvPr id="28" name="Freeform 146"/>
            <p:cNvSpPr/>
            <p:nvPr/>
          </p:nvSpPr>
          <p:spPr bwMode="auto">
            <a:xfrm>
              <a:off x="7373938" y="1839913"/>
              <a:ext cx="25400" cy="23813"/>
            </a:xfrm>
            <a:custGeom>
              <a:avLst/>
              <a:gdLst>
                <a:gd name="T0" fmla="*/ 0 w 24"/>
                <a:gd name="T1" fmla="*/ 0 h 22"/>
                <a:gd name="T2" fmla="*/ 24 w 24"/>
                <a:gd name="T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2">
                  <a:moveTo>
                    <a:pt x="0" y="0"/>
                  </a:moveTo>
                  <a:cubicBezTo>
                    <a:pt x="0" y="0"/>
                    <a:pt x="21" y="4"/>
                    <a:pt x="24" y="22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47"/>
            <p:cNvSpPr/>
            <p:nvPr/>
          </p:nvSpPr>
          <p:spPr bwMode="auto">
            <a:xfrm>
              <a:off x="7381875" y="1824038"/>
              <a:ext cx="31750" cy="28575"/>
            </a:xfrm>
            <a:custGeom>
              <a:avLst/>
              <a:gdLst>
                <a:gd name="T0" fmla="*/ 0 w 30"/>
                <a:gd name="T1" fmla="*/ 0 h 27"/>
                <a:gd name="T2" fmla="*/ 30 w 30"/>
                <a:gd name="T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27">
                  <a:moveTo>
                    <a:pt x="0" y="0"/>
                  </a:moveTo>
                  <a:cubicBezTo>
                    <a:pt x="0" y="0"/>
                    <a:pt x="25" y="1"/>
                    <a:pt x="30" y="27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48"/>
            <p:cNvSpPr/>
            <p:nvPr/>
          </p:nvSpPr>
          <p:spPr bwMode="auto">
            <a:xfrm>
              <a:off x="7234238" y="1838325"/>
              <a:ext cx="53975" cy="58738"/>
            </a:xfrm>
            <a:custGeom>
              <a:avLst/>
              <a:gdLst>
                <a:gd name="T0" fmla="*/ 6 w 51"/>
                <a:gd name="T1" fmla="*/ 27 h 55"/>
                <a:gd name="T2" fmla="*/ 17 w 51"/>
                <a:gd name="T3" fmla="*/ 9 h 55"/>
                <a:gd name="T4" fmla="*/ 41 w 51"/>
                <a:gd name="T5" fmla="*/ 20 h 55"/>
                <a:gd name="T6" fmla="*/ 51 w 51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6" y="27"/>
                  </a:moveTo>
                  <a:cubicBezTo>
                    <a:pt x="6" y="27"/>
                    <a:pt x="0" y="13"/>
                    <a:pt x="17" y="9"/>
                  </a:cubicBezTo>
                  <a:cubicBezTo>
                    <a:pt x="17" y="9"/>
                    <a:pt x="34" y="0"/>
                    <a:pt x="41" y="20"/>
                  </a:cubicBezTo>
                  <a:cubicBezTo>
                    <a:pt x="51" y="55"/>
                    <a:pt x="51" y="55"/>
                    <a:pt x="51" y="55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149"/>
            <p:cNvSpPr/>
            <p:nvPr/>
          </p:nvSpPr>
          <p:spPr bwMode="auto">
            <a:xfrm>
              <a:off x="7272338" y="1838325"/>
              <a:ext cx="53975" cy="53975"/>
            </a:xfrm>
            <a:custGeom>
              <a:avLst/>
              <a:gdLst>
                <a:gd name="T0" fmla="*/ 6 w 52"/>
                <a:gd name="T1" fmla="*/ 25 h 51"/>
                <a:gd name="T2" fmla="*/ 18 w 52"/>
                <a:gd name="T3" fmla="*/ 9 h 51"/>
                <a:gd name="T4" fmla="*/ 45 w 52"/>
                <a:gd name="T5" fmla="*/ 22 h 51"/>
                <a:gd name="T6" fmla="*/ 52 w 52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6" y="25"/>
                  </a:moveTo>
                  <a:cubicBezTo>
                    <a:pt x="6" y="25"/>
                    <a:pt x="0" y="13"/>
                    <a:pt x="18" y="9"/>
                  </a:cubicBezTo>
                  <a:cubicBezTo>
                    <a:pt x="18" y="9"/>
                    <a:pt x="38" y="0"/>
                    <a:pt x="45" y="22"/>
                  </a:cubicBezTo>
                  <a:cubicBezTo>
                    <a:pt x="52" y="51"/>
                    <a:pt x="52" y="51"/>
                    <a:pt x="52" y="5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150"/>
            <p:cNvSpPr/>
            <p:nvPr/>
          </p:nvSpPr>
          <p:spPr bwMode="auto">
            <a:xfrm>
              <a:off x="7158038" y="1784350"/>
              <a:ext cx="95250" cy="166688"/>
            </a:xfrm>
            <a:custGeom>
              <a:avLst/>
              <a:gdLst>
                <a:gd name="T0" fmla="*/ 0 w 90"/>
                <a:gd name="T1" fmla="*/ 144 h 157"/>
                <a:gd name="T2" fmla="*/ 2 w 90"/>
                <a:gd name="T3" fmla="*/ 140 h 157"/>
                <a:gd name="T4" fmla="*/ 54 w 90"/>
                <a:gd name="T5" fmla="*/ 153 h 157"/>
                <a:gd name="T6" fmla="*/ 59 w 90"/>
                <a:gd name="T7" fmla="*/ 157 h 157"/>
                <a:gd name="T8" fmla="*/ 39 w 90"/>
                <a:gd name="T9" fmla="*/ 93 h 157"/>
                <a:gd name="T10" fmla="*/ 20 w 90"/>
                <a:gd name="T11" fmla="*/ 40 h 157"/>
                <a:gd name="T12" fmla="*/ 26 w 90"/>
                <a:gd name="T13" fmla="*/ 16 h 157"/>
                <a:gd name="T14" fmla="*/ 66 w 90"/>
                <a:gd name="T15" fmla="*/ 45 h 157"/>
                <a:gd name="T16" fmla="*/ 85 w 90"/>
                <a:gd name="T17" fmla="*/ 101 h 157"/>
                <a:gd name="T18" fmla="*/ 90 w 90"/>
                <a:gd name="T19" fmla="*/ 11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57">
                  <a:moveTo>
                    <a:pt x="0" y="144"/>
                  </a:moveTo>
                  <a:cubicBezTo>
                    <a:pt x="1" y="143"/>
                    <a:pt x="1" y="142"/>
                    <a:pt x="2" y="140"/>
                  </a:cubicBezTo>
                  <a:cubicBezTo>
                    <a:pt x="2" y="140"/>
                    <a:pt x="16" y="118"/>
                    <a:pt x="54" y="153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2" y="136"/>
                    <a:pt x="46" y="114"/>
                    <a:pt x="39" y="93"/>
                  </a:cubicBezTo>
                  <a:cubicBezTo>
                    <a:pt x="33" y="76"/>
                    <a:pt x="23" y="58"/>
                    <a:pt x="20" y="40"/>
                  </a:cubicBezTo>
                  <a:cubicBezTo>
                    <a:pt x="18" y="31"/>
                    <a:pt x="18" y="22"/>
                    <a:pt x="26" y="16"/>
                  </a:cubicBezTo>
                  <a:cubicBezTo>
                    <a:pt x="47" y="0"/>
                    <a:pt x="60" y="30"/>
                    <a:pt x="66" y="45"/>
                  </a:cubicBezTo>
                  <a:cubicBezTo>
                    <a:pt x="72" y="64"/>
                    <a:pt x="78" y="83"/>
                    <a:pt x="85" y="101"/>
                  </a:cubicBezTo>
                  <a:cubicBezTo>
                    <a:pt x="87" y="107"/>
                    <a:pt x="88" y="112"/>
                    <a:pt x="90" y="117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151"/>
            <p:cNvSpPr/>
            <p:nvPr/>
          </p:nvSpPr>
          <p:spPr bwMode="auto">
            <a:xfrm>
              <a:off x="7158038" y="1947863"/>
              <a:ext cx="214313" cy="109538"/>
            </a:xfrm>
            <a:custGeom>
              <a:avLst/>
              <a:gdLst>
                <a:gd name="T0" fmla="*/ 202 w 202"/>
                <a:gd name="T1" fmla="*/ 2 h 103"/>
                <a:gd name="T2" fmla="*/ 202 w 202"/>
                <a:gd name="T3" fmla="*/ 4 h 103"/>
                <a:gd name="T4" fmla="*/ 201 w 202"/>
                <a:gd name="T5" fmla="*/ 55 h 103"/>
                <a:gd name="T6" fmla="*/ 199 w 202"/>
                <a:gd name="T7" fmla="*/ 71 h 103"/>
                <a:gd name="T8" fmla="*/ 172 w 202"/>
                <a:gd name="T9" fmla="*/ 84 h 103"/>
                <a:gd name="T10" fmla="*/ 140 w 202"/>
                <a:gd name="T11" fmla="*/ 93 h 103"/>
                <a:gd name="T12" fmla="*/ 112 w 202"/>
                <a:gd name="T13" fmla="*/ 101 h 103"/>
                <a:gd name="T14" fmla="*/ 89 w 202"/>
                <a:gd name="T15" fmla="*/ 80 h 103"/>
                <a:gd name="T16" fmla="*/ 42 w 202"/>
                <a:gd name="T17" fmla="*/ 38 h 103"/>
                <a:gd name="T18" fmla="*/ 0 w 202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103">
                  <a:moveTo>
                    <a:pt x="202" y="2"/>
                  </a:moveTo>
                  <a:cubicBezTo>
                    <a:pt x="202" y="3"/>
                    <a:pt x="202" y="4"/>
                    <a:pt x="202" y="4"/>
                  </a:cubicBezTo>
                  <a:cubicBezTo>
                    <a:pt x="201" y="21"/>
                    <a:pt x="201" y="38"/>
                    <a:pt x="201" y="55"/>
                  </a:cubicBezTo>
                  <a:cubicBezTo>
                    <a:pt x="201" y="60"/>
                    <a:pt x="201" y="66"/>
                    <a:pt x="199" y="71"/>
                  </a:cubicBezTo>
                  <a:cubicBezTo>
                    <a:pt x="194" y="80"/>
                    <a:pt x="181" y="82"/>
                    <a:pt x="172" y="84"/>
                  </a:cubicBezTo>
                  <a:cubicBezTo>
                    <a:pt x="161" y="87"/>
                    <a:pt x="151" y="90"/>
                    <a:pt x="140" y="93"/>
                  </a:cubicBezTo>
                  <a:cubicBezTo>
                    <a:pt x="131" y="97"/>
                    <a:pt x="122" y="103"/>
                    <a:pt x="112" y="101"/>
                  </a:cubicBezTo>
                  <a:cubicBezTo>
                    <a:pt x="101" y="99"/>
                    <a:pt x="96" y="87"/>
                    <a:pt x="89" y="80"/>
                  </a:cubicBezTo>
                  <a:cubicBezTo>
                    <a:pt x="74" y="65"/>
                    <a:pt x="59" y="50"/>
                    <a:pt x="42" y="38"/>
                  </a:cubicBezTo>
                  <a:cubicBezTo>
                    <a:pt x="31" y="31"/>
                    <a:pt x="4" y="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52"/>
            <p:cNvSpPr/>
            <p:nvPr/>
          </p:nvSpPr>
          <p:spPr bwMode="auto">
            <a:xfrm>
              <a:off x="7319963" y="1854200"/>
              <a:ext cx="55563" cy="82550"/>
            </a:xfrm>
            <a:custGeom>
              <a:avLst/>
              <a:gdLst>
                <a:gd name="T0" fmla="*/ 0 w 52"/>
                <a:gd name="T1" fmla="*/ 6 h 78"/>
                <a:gd name="T2" fmla="*/ 15 w 52"/>
                <a:gd name="T3" fmla="*/ 1 h 78"/>
                <a:gd name="T4" fmla="*/ 48 w 52"/>
                <a:gd name="T5" fmla="*/ 41 h 78"/>
                <a:gd name="T6" fmla="*/ 51 w 52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8">
                  <a:moveTo>
                    <a:pt x="0" y="6"/>
                  </a:moveTo>
                  <a:cubicBezTo>
                    <a:pt x="0" y="0"/>
                    <a:pt x="11" y="0"/>
                    <a:pt x="15" y="1"/>
                  </a:cubicBezTo>
                  <a:cubicBezTo>
                    <a:pt x="35" y="2"/>
                    <a:pt x="42" y="25"/>
                    <a:pt x="48" y="41"/>
                  </a:cubicBezTo>
                  <a:cubicBezTo>
                    <a:pt x="52" y="52"/>
                    <a:pt x="51" y="66"/>
                    <a:pt x="51" y="78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153"/>
            <p:cNvSpPr/>
            <p:nvPr/>
          </p:nvSpPr>
          <p:spPr bwMode="auto">
            <a:xfrm>
              <a:off x="7046913" y="1646238"/>
              <a:ext cx="152400" cy="266700"/>
            </a:xfrm>
            <a:custGeom>
              <a:avLst/>
              <a:gdLst>
                <a:gd name="T0" fmla="*/ 6 w 143"/>
                <a:gd name="T1" fmla="*/ 0 h 252"/>
                <a:gd name="T2" fmla="*/ 3 w 143"/>
                <a:gd name="T3" fmla="*/ 17 h 252"/>
                <a:gd name="T4" fmla="*/ 0 w 143"/>
                <a:gd name="T5" fmla="*/ 223 h 252"/>
                <a:gd name="T6" fmla="*/ 33 w 143"/>
                <a:gd name="T7" fmla="*/ 248 h 252"/>
                <a:gd name="T8" fmla="*/ 143 w 143"/>
                <a:gd name="T9" fmla="*/ 24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52">
                  <a:moveTo>
                    <a:pt x="6" y="0"/>
                  </a:moveTo>
                  <a:cubicBezTo>
                    <a:pt x="4" y="4"/>
                    <a:pt x="3" y="10"/>
                    <a:pt x="3" y="17"/>
                  </a:cubicBezTo>
                  <a:cubicBezTo>
                    <a:pt x="3" y="31"/>
                    <a:pt x="0" y="223"/>
                    <a:pt x="0" y="223"/>
                  </a:cubicBezTo>
                  <a:cubicBezTo>
                    <a:pt x="0" y="252"/>
                    <a:pt x="33" y="248"/>
                    <a:pt x="33" y="248"/>
                  </a:cubicBezTo>
                  <a:cubicBezTo>
                    <a:pt x="33" y="248"/>
                    <a:pt x="87" y="248"/>
                    <a:pt x="143" y="247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154"/>
            <p:cNvSpPr/>
            <p:nvPr/>
          </p:nvSpPr>
          <p:spPr bwMode="auto">
            <a:xfrm>
              <a:off x="7065963" y="1625600"/>
              <a:ext cx="285750" cy="223838"/>
            </a:xfrm>
            <a:custGeom>
              <a:avLst/>
              <a:gdLst>
                <a:gd name="T0" fmla="*/ 267 w 268"/>
                <a:gd name="T1" fmla="*/ 211 h 211"/>
                <a:gd name="T2" fmla="*/ 265 w 268"/>
                <a:gd name="T3" fmla="*/ 182 h 211"/>
                <a:gd name="T4" fmla="*/ 268 w 268"/>
                <a:gd name="T5" fmla="*/ 60 h 211"/>
                <a:gd name="T6" fmla="*/ 268 w 268"/>
                <a:gd name="T7" fmla="*/ 28 h 211"/>
                <a:gd name="T8" fmla="*/ 239 w 268"/>
                <a:gd name="T9" fmla="*/ 1 h 211"/>
                <a:gd name="T10" fmla="*/ 15 w 268"/>
                <a:gd name="T11" fmla="*/ 0 h 211"/>
                <a:gd name="T12" fmla="*/ 0 w 268"/>
                <a:gd name="T13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11">
                  <a:moveTo>
                    <a:pt x="267" y="211"/>
                  </a:moveTo>
                  <a:cubicBezTo>
                    <a:pt x="266" y="200"/>
                    <a:pt x="265" y="189"/>
                    <a:pt x="265" y="182"/>
                  </a:cubicBezTo>
                  <a:cubicBezTo>
                    <a:pt x="266" y="142"/>
                    <a:pt x="267" y="101"/>
                    <a:pt x="268" y="60"/>
                  </a:cubicBezTo>
                  <a:cubicBezTo>
                    <a:pt x="268" y="49"/>
                    <a:pt x="268" y="39"/>
                    <a:pt x="268" y="28"/>
                  </a:cubicBezTo>
                  <a:cubicBezTo>
                    <a:pt x="268" y="1"/>
                    <a:pt x="239" y="1"/>
                    <a:pt x="239" y="1"/>
                  </a:cubicBezTo>
                  <a:cubicBezTo>
                    <a:pt x="195" y="4"/>
                    <a:pt x="65" y="1"/>
                    <a:pt x="15" y="0"/>
                  </a:cubicBezTo>
                  <a:cubicBezTo>
                    <a:pt x="15" y="0"/>
                    <a:pt x="8" y="0"/>
                    <a:pt x="0" y="4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155"/>
            <p:cNvSpPr/>
            <p:nvPr/>
          </p:nvSpPr>
          <p:spPr bwMode="auto">
            <a:xfrm>
              <a:off x="7156450" y="1695450"/>
              <a:ext cx="112713" cy="142875"/>
            </a:xfrm>
            <a:custGeom>
              <a:avLst/>
              <a:gdLst>
                <a:gd name="T0" fmla="*/ 66 w 106"/>
                <a:gd name="T1" fmla="*/ 97 h 135"/>
                <a:gd name="T2" fmla="*/ 91 w 106"/>
                <a:gd name="T3" fmla="*/ 80 h 135"/>
                <a:gd name="T4" fmla="*/ 92 w 106"/>
                <a:gd name="T5" fmla="*/ 55 h 135"/>
                <a:gd name="T6" fmla="*/ 16 w 106"/>
                <a:gd name="T7" fmla="*/ 8 h 135"/>
                <a:gd name="T8" fmla="*/ 0 w 106"/>
                <a:gd name="T9" fmla="*/ 21 h 135"/>
                <a:gd name="T10" fmla="*/ 1 w 106"/>
                <a:gd name="T11" fmla="*/ 129 h 135"/>
                <a:gd name="T12" fmla="*/ 11 w 106"/>
                <a:gd name="T13" fmla="*/ 135 h 135"/>
                <a:gd name="T14" fmla="*/ 19 w 106"/>
                <a:gd name="T15" fmla="*/ 13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35">
                  <a:moveTo>
                    <a:pt x="66" y="97"/>
                  </a:moveTo>
                  <a:cubicBezTo>
                    <a:pt x="91" y="80"/>
                    <a:pt x="91" y="80"/>
                    <a:pt x="91" y="80"/>
                  </a:cubicBezTo>
                  <a:cubicBezTo>
                    <a:pt x="91" y="80"/>
                    <a:pt x="106" y="68"/>
                    <a:pt x="92" y="5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0" y="0"/>
                    <a:pt x="0" y="21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2" y="135"/>
                    <a:pt x="11" y="135"/>
                  </a:cubicBezTo>
                  <a:cubicBezTo>
                    <a:pt x="19" y="130"/>
                    <a:pt x="19" y="130"/>
                    <a:pt x="19" y="13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文本框 7"/>
          <p:cNvSpPr txBox="1">
            <a:spLocks noChangeArrowheads="1"/>
          </p:cNvSpPr>
          <p:nvPr/>
        </p:nvSpPr>
        <p:spPr bwMode="auto">
          <a:xfrm>
            <a:off x="398780" y="1522730"/>
            <a:ext cx="275971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采用C/S架构(客户端/服务器)是常用的两层架构来搭建项目，其次服务器端按照功能模块分，降低项目代码的耦合性，使代码逻辑结构更加清晰，易于项目的维护和版本升级，也增加了程序的可移植性，Unity也支持一套代码多端导出，服务端代码不需要丝毫变动。系统前台使用Unity3D和UnityUI搭建和开发，后端基于GoWorld和MongoDB搭建开发环境和存储数据，之后服务器只要对外暴露服务端口即可。</a:t>
            </a:r>
            <a:endParaRPr sz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10896" y="196812"/>
            <a:ext cx="1042288" cy="29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64907" y="196812"/>
            <a:ext cx="1319737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系统结构</a:t>
            </a:r>
            <a:endParaRPr lang="zh-CN" altLang="en-US" sz="1600" dirty="0" err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6290" y="1091248"/>
            <a:ext cx="5274310" cy="296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文本框 7"/>
          <p:cNvSpPr txBox="1">
            <a:spLocks noChangeArrowheads="1"/>
          </p:cNvSpPr>
          <p:nvPr/>
        </p:nvSpPr>
        <p:spPr bwMode="auto">
          <a:xfrm>
            <a:off x="464820" y="939800"/>
            <a:ext cx="3975100" cy="357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登录注册部分游戏客户端和服务端是根据RPC调用进行账号密码的传递和检测，注册时会先查询MongoDB是否有账号密码，如果存在则返回ERROR；如果不存在则生成玩家的唯一ID进行入库返回OK；之后用户即可登录，登录和注册类似，也是先进行RPC调用，MongoDB进行数据的校验，正确且存在则返回账号的唯一ID并在服务端生成Player(登录之前为随机生成的Entity登录之后会删除，并将客户端控制权交给新生成的Player)。</a:t>
            </a:r>
            <a:endParaRPr sz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游戏房间管理则完全在服务端Game部分，通过维护一个map管理所有的房间(为了统一房间ID为0作为大厅并且不设置人数上限),普通房间人数上线为12人并且存储在一个slice内(存储Player唯一的ID)；如果有玩家死亡则删除slice内的Player，直到最后一人胜利；如果房间内slice为0，且5分钟内没有玩家加入，则服务端会自动删除该房间，防止一直占用服务端资源；每个房间还会存在一个房主进行游戏的开始，如果房主退出房间则权限会自动交给下一名玩家，这些步骤都会在服务端去完成，这是为了防止外挂的产生。</a:t>
            </a:r>
            <a:endParaRPr sz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3" name="Rectangle 47"/>
          <p:cNvSpPr/>
          <p:nvPr/>
        </p:nvSpPr>
        <p:spPr>
          <a:xfrm>
            <a:off x="966160" y="570170"/>
            <a:ext cx="2162852" cy="3694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添加你的小标题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10896" y="196812"/>
            <a:ext cx="1042288" cy="29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64907" y="196812"/>
            <a:ext cx="1319737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Picture 12" descr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6625" y="414655"/>
            <a:ext cx="3612515" cy="4228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文本框 7"/>
          <p:cNvSpPr txBox="1">
            <a:spLocks noChangeArrowheads="1"/>
          </p:cNvSpPr>
          <p:nvPr/>
        </p:nvSpPr>
        <p:spPr bwMode="auto">
          <a:xfrm>
            <a:off x="226060" y="826135"/>
            <a:ext cx="3501390" cy="376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8" tIns="34284" rIns="68568" bIns="34284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核心的就是碰撞检测的实现，当玩家点击鼠标左键之后会触发一个Shoot的RPC服务，这个RPC服务会携带三个参数(玩家的YAW、PITCH、枪口的xyz坐标)，服务端会加上玩家的ID和这三个参数同步给所有在当前房间的玩家，客户端收到数据包进行解析调用CreateBullet函数生成子弹并通过三个参数调整子弹的发射方向和位置，通过Physics.Raycast可以获取到子弹是否碰撞到物体，假如子弹碰撞到物体，要通过GetComponentIn获取到Player的对象ID，至此不仅知道子弹碰撞到的是玩家还知道碰撞到了是哪位玩家，如果没有碰到玩家获取到Player的对象为空，之后需要做的就是调用ShootHit这个RPC服务，这个服务传递两个参数(碰撞到的玩家ID、玩家body)，服务器收到这个RPC服务之后会根据玩家ID根据不同的body部分做出不同的扣血操作，当血量扣为0或者小于0时，触发玩家死亡，某位玩家死亡会同步给房间内的所有玩家对其对象进行delete删除，否则的话仅仅对扣血的玩家做出RPC响应即可，这个响应传递扣完血的数据。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10896" y="196812"/>
            <a:ext cx="1042288" cy="29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741680" y="196850"/>
            <a:ext cx="11811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核心模块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9530" y="748665"/>
            <a:ext cx="4939030" cy="383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0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B3A1"/>
      </a:accent1>
      <a:accent2>
        <a:srgbClr val="040000"/>
      </a:accent2>
      <a:accent3>
        <a:srgbClr val="1DB3A1"/>
      </a:accent3>
      <a:accent4>
        <a:srgbClr val="040000"/>
      </a:accent4>
      <a:accent5>
        <a:srgbClr val="1DB3A1"/>
      </a:accent5>
      <a:accent6>
        <a:srgbClr val="040000"/>
      </a:accent6>
      <a:hlink>
        <a:srgbClr val="0563C1"/>
      </a:hlink>
      <a:folHlink>
        <a:srgbClr val="954F72"/>
      </a:folHlink>
    </a:clrScheme>
    <a:fontScheme name="cb23gtx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1650</Words>
  <Application>WPS Presentation</Application>
  <PresentationFormat>自定义</PresentationFormat>
  <Paragraphs>93</Paragraphs>
  <Slides>14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微软雅黑</vt:lpstr>
      <vt:lpstr>汉仪旗黑</vt:lpstr>
      <vt:lpstr>Calibri</vt:lpstr>
      <vt:lpstr>Helvetica Neue</vt:lpstr>
      <vt:lpstr>宋体-简</vt:lpstr>
      <vt:lpstr>Agency FB</vt:lpstr>
      <vt:lpstr>苹方-简</vt:lpstr>
      <vt:lpstr>Arial Unicode MS</vt:lpstr>
      <vt:lpstr>等线</vt:lpstr>
      <vt:lpstr>微软雅黑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</dc:creator>
  <cp:keywords>www.1ppt.com</cp:keywords>
  <dc:description>www.1ppt.com</dc:description>
  <cp:lastModifiedBy>ymq</cp:lastModifiedBy>
  <cp:revision>192</cp:revision>
  <dcterms:created xsi:type="dcterms:W3CDTF">2022-05-14T06:45:00Z</dcterms:created>
  <dcterms:modified xsi:type="dcterms:W3CDTF">2022-05-14T06:45:00Z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F73C5CCFC12340B582BC0A9062EC84DD</vt:lpwstr>
  </property>
  <property fmtid="{D5CDD505-2E9C-101B-9397-08002B2CF9AE}" pid="3" name="KSOProductBuildVer">
    <vt:lpwstr>1033-3.2.0.6370</vt:lpwstr>
  </property>
</Properties>
</file>