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342" r:id="rId2"/>
    <p:sldId id="325" r:id="rId3"/>
    <p:sldId id="337" r:id="rId4"/>
    <p:sldId id="327" r:id="rId5"/>
    <p:sldId id="308" r:id="rId6"/>
    <p:sldId id="328" r:id="rId7"/>
    <p:sldId id="323" r:id="rId8"/>
    <p:sldId id="324" r:id="rId9"/>
    <p:sldId id="306" r:id="rId10"/>
    <p:sldId id="332" r:id="rId11"/>
    <p:sldId id="333" r:id="rId12"/>
    <p:sldId id="335" r:id="rId13"/>
    <p:sldId id="330" r:id="rId14"/>
    <p:sldId id="338" r:id="rId15"/>
  </p:sldIdLst>
  <p:sldSz cx="9144000" cy="5143500" type="screen16x9"/>
  <p:notesSz cx="6858000" cy="9144000"/>
  <p:embeddedFontLst>
    <p:embeddedFont>
      <p:font typeface="方正正黑简体" panose="02010600030101010101" charset="-122"/>
      <p:regular r:id="rId17"/>
    </p:embeddedFont>
    <p:embeddedFont>
      <p:font typeface="方正正纤黑简体" panose="02010600030101010101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egoe UI Semilight" panose="020B0402040204020203" pitchFamily="34" charset="0"/>
      <p:regular r:id="rId23"/>
      <p:italic r:id="rId24"/>
    </p:embeddedFont>
    <p:embeddedFont>
      <p:font typeface="微软雅黑" panose="020B0503020204020204" pitchFamily="34" charset="-122"/>
      <p:regular r:id="rId25"/>
      <p:bold r:id="rId26"/>
    </p:embeddedFont>
  </p:embeddedFontLst>
  <p:custDataLst>
    <p:tags r:id="rId27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468" y="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2B3528-981D-4363-A587-D683C98CDFB3}" type="datetimeFigureOut">
              <a:rPr lang="zh-CN" altLang="en-US"/>
              <a:pPr>
                <a:defRPr/>
              </a:pPr>
              <a:t>2022/5/28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8D436607-AAFE-4D20-8825-19A84ACD65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C4481DDA-AE0E-4A25-8EA7-C7F8FDE091D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287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286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484C8AB-A3F2-42FA-A545-9AE0154DF043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185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88539C0-117E-44DB-8EEC-C50E15AC069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0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2605E8A-3431-499C-A587-B24BCCB3E13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615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9A17FA0-49C6-4871-9994-725F6A6C2B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195C67F3-7D0B-4A71-8EAB-77F300B6A384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823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001680D-2ECC-4B69-AEEF-D38EE492D52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27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386878F-5878-4161-B206-7B78024F96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59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10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58E39765-C236-421C-B0C4-71E19789A214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1AB00DAE-86AD-4D87-A3DE-564EB62E27B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73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2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315E1B-B345-4B8B-882E-264E3BBD6C58}" type="datetimeFigureOut">
              <a:rPr lang="zh-CN" altLang="en-US"/>
              <a:pPr>
                <a:defRPr/>
              </a:pPr>
              <a:t>2022/5/28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4932FA15-0E4B-4DA3-81EA-A041277864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25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7A7F46E-DF77-43B7-B9D6-BB3739091B45}" type="datetimeFigureOut">
              <a:rPr lang="zh-CN" altLang="en-US"/>
              <a:pPr>
                <a:defRPr/>
              </a:pPr>
              <a:t>2022/5/28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AAA53F22-8BFA-4145-AB55-47DB99FFFD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4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5F34B3-CF30-49FF-8230-2D2307F14466}" type="datetimeFigureOut">
              <a:rPr lang="zh-CN" altLang="en-US"/>
              <a:pPr>
                <a:defRPr/>
              </a:pPr>
              <a:t>2022/5/28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DECEF3C3-C0CF-4DF7-88A6-4CD39231D5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1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88571A-3F6C-48B0-80F3-73AF143655C3}" type="datetimeFigureOut">
              <a:rPr lang="zh-CN" altLang="en-US"/>
              <a:pPr>
                <a:defRPr/>
              </a:pPr>
              <a:t>2022/5/28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41CE9C92-15CF-4316-8562-DA1A8E38D5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1A223E1-63B1-4E0D-92EA-CA9F05877906}" type="datetimeFigureOut">
              <a:rPr lang="zh-CN" altLang="en-US"/>
              <a:pPr>
                <a:defRPr/>
              </a:pPr>
              <a:t>2022/5/28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D48D263A-ED8E-4C7D-B5B5-2C4AAE332A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4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76B5FFC-A4A9-4F0C-B04C-FD978C26AE25}" type="datetimeFigureOut">
              <a:rPr lang="zh-CN" altLang="en-US"/>
              <a:pPr>
                <a:defRPr/>
              </a:pPr>
              <a:t>2022/5/28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B3A72456-D0DF-49FA-9C4C-FBEC85E60E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CDE7D54-1A34-4789-BBE5-D56E065BD225}" type="datetimeFigureOut">
              <a:rPr lang="zh-CN" altLang="en-US"/>
              <a:pPr>
                <a:defRPr/>
              </a:pPr>
              <a:t>2022/5/28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AD30895E-7897-4B72-A4D5-4A08683668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4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99E48-8F3D-4358-B110-7EA48AB7155A}" type="datetimeFigureOut">
              <a:rPr lang="zh-CN" altLang="en-US"/>
              <a:pPr>
                <a:defRPr/>
              </a:pPr>
              <a:t>2022/5/28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2B610F1B-4F20-4C96-92AC-6394C94806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7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8450;&#20002;.mp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emf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hyperlink" Target="javascript:void(0)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J-Hype-Meant To Be">
            <a:hlinkClick r:id="" action="ppaction://media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-9271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1714948" y="1721588"/>
            <a:ext cx="55292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基于单片机的宠物防丢系统设计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2147888" y="3765550"/>
            <a:ext cx="2370137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</a:rPr>
              <a:t>答辩学生：赵梦梦</a:t>
            </a:r>
          </a:p>
        </p:txBody>
      </p:sp>
      <p:sp>
        <p:nvSpPr>
          <p:cNvPr id="217" name="文本框 216"/>
          <p:cNvSpPr txBox="1"/>
          <p:nvPr/>
        </p:nvSpPr>
        <p:spPr>
          <a:xfrm>
            <a:off x="4656138" y="3765550"/>
            <a:ext cx="2371725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</a:rPr>
              <a:t>指导老师：李琳芳</a:t>
            </a:r>
          </a:p>
        </p:txBody>
      </p:sp>
      <p:sp>
        <p:nvSpPr>
          <p:cNvPr id="218" name="矩形 217"/>
          <p:cNvSpPr/>
          <p:nvPr/>
        </p:nvSpPr>
        <p:spPr>
          <a:xfrm>
            <a:off x="2719409" y="3168138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16347" y="3168138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13284" y="3172901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0222" y="3174488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>
            <a:grpSpLocks/>
          </p:cNvGrpSpPr>
          <p:nvPr/>
        </p:nvGrpSpPr>
        <p:grpSpPr bwMode="auto">
          <a:xfrm>
            <a:off x="3944938" y="425450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" name="文本框 215"/>
          <p:cNvSpPr txBox="1"/>
          <p:nvPr/>
        </p:nvSpPr>
        <p:spPr>
          <a:xfrm>
            <a:off x="1460584" y="4254960"/>
            <a:ext cx="590984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</a:rPr>
              <a:t>学号：</a:t>
            </a:r>
            <a:r>
              <a:rPr lang="en-US" altLang="zh-CN" sz="1350" dirty="0">
                <a:solidFill>
                  <a:schemeClr val="bg1"/>
                </a:solidFill>
                <a:latin typeface="+mn-lt"/>
                <a:ea typeface="+mn-ea"/>
              </a:rPr>
              <a:t>20181544219	</a:t>
            </a:r>
            <a:r>
              <a:rPr lang="zh-CN" altLang="en-US" sz="1350" dirty="0">
                <a:solidFill>
                  <a:schemeClr val="bg1"/>
                </a:solidFill>
              </a:rPr>
              <a:t>专业：通信工程</a:t>
            </a:r>
            <a:r>
              <a:rPr lang="en-US" altLang="zh-CN" sz="1350" dirty="0">
                <a:solidFill>
                  <a:schemeClr val="bg1"/>
                </a:solidFill>
              </a:rPr>
              <a:t>	  </a:t>
            </a:r>
            <a:r>
              <a:rPr lang="zh-CN" altLang="en-US" sz="1350" dirty="0">
                <a:solidFill>
                  <a:schemeClr val="bg1"/>
                </a:solidFill>
              </a:rPr>
              <a:t>班级：通信</a:t>
            </a:r>
            <a:r>
              <a:rPr lang="en-US" altLang="zh-CN" sz="1350" dirty="0">
                <a:solidFill>
                  <a:schemeClr val="bg1"/>
                </a:solidFill>
              </a:rPr>
              <a:t>182</a:t>
            </a:r>
            <a:endParaRPr lang="zh-CN" altLang="en-US" sz="1350" dirty="0">
              <a:solidFill>
                <a:schemeClr val="bg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 advClick="0" advTm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文本框 12"/>
          <p:cNvSpPr txBox="1">
            <a:spLocks noChangeArrowheads="1"/>
          </p:cNvSpPr>
          <p:nvPr/>
        </p:nvSpPr>
        <p:spPr bwMode="auto">
          <a:xfrm>
            <a:off x="3119928" y="2122424"/>
            <a:ext cx="4348163" cy="7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模拟测试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38125" y="296863"/>
            <a:ext cx="5254412" cy="611400"/>
            <a:chOff x="184527" y="297451"/>
            <a:chExt cx="1363137" cy="734299"/>
          </a:xfrm>
        </p:grpSpPr>
        <p:pic>
          <p:nvPicPr>
            <p:cNvPr id="2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149971" cy="73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文本框 2"/>
            <p:cNvSpPr txBox="1"/>
            <p:nvPr/>
          </p:nvSpPr>
          <p:spPr>
            <a:xfrm>
              <a:off x="334498" y="538768"/>
              <a:ext cx="1213166" cy="4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基于单片机的宠物防丢系统设计</a:t>
              </a: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481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48135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48135" grpId="1"/>
      <p:bldP spid="4813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模拟实验</a:t>
            </a:r>
          </a:p>
        </p:txBody>
      </p:sp>
      <p:pic>
        <p:nvPicPr>
          <p:cNvPr id="16" name="图片 1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11" r="-4718"/>
          <a:stretch/>
        </p:blipFill>
        <p:spPr bwMode="auto">
          <a:xfrm rot="5400000">
            <a:off x="3081126" y="1187521"/>
            <a:ext cx="3364656" cy="256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477044" y="4329870"/>
            <a:ext cx="185948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eaLnBrk="1" hangingPunct="1">
              <a:lnSpc>
                <a:spcPct val="130000"/>
              </a:lnSpc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主机成品实物图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38938" y="4309972"/>
            <a:ext cx="225838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从机成品实物图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170123" y="1103001"/>
            <a:ext cx="2958129" cy="291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800753-F3D7-2B60-41FA-68990496F12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11236" y="779756"/>
            <a:ext cx="2031999" cy="33814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8">
            <a:extLst>
              <a:ext uri="{FF2B5EF4-FFF2-40B4-BE49-F238E27FC236}">
                <a16:creationId xmlns:a16="http://schemas.microsoft.com/office/drawing/2014/main" id="{8A64451C-B888-49E3-D5F9-9C69EE0E7375}"/>
              </a:ext>
            </a:extLst>
          </p:cNvPr>
          <p:cNvSpPr txBox="1"/>
          <p:nvPr/>
        </p:nvSpPr>
        <p:spPr>
          <a:xfrm>
            <a:off x="6284851" y="4309972"/>
            <a:ext cx="225838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接收位置信息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文本框 23"/>
          <p:cNvSpPr txBox="1">
            <a:spLocks noChangeArrowheads="1"/>
          </p:cNvSpPr>
          <p:nvPr/>
        </p:nvSpPr>
        <p:spPr bwMode="auto">
          <a:xfrm>
            <a:off x="4070350" y="2251077"/>
            <a:ext cx="22558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设计总结</a:t>
            </a:r>
          </a:p>
        </p:txBody>
      </p: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2817813" y="1944688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33469" y="229357"/>
            <a:ext cx="5254412" cy="611400"/>
            <a:chOff x="184527" y="297451"/>
            <a:chExt cx="1363137" cy="734299"/>
          </a:xfrm>
        </p:grpSpPr>
        <p:pic>
          <p:nvPicPr>
            <p:cNvPr id="1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149971" cy="73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本框 2"/>
            <p:cNvSpPr txBox="1"/>
            <p:nvPr/>
          </p:nvSpPr>
          <p:spPr>
            <a:xfrm>
              <a:off x="334498" y="538768"/>
              <a:ext cx="1213166" cy="4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基于单片机的宠物防丢系统设计</a:t>
              </a: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250" fill="hold"/>
                                        <p:tgtEl>
                                          <p:spTgt spid="563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5632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  <p:bldP spid="56327" grpId="1"/>
      <p:bldP spid="56327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5" name="矩形 4"/>
          <p:cNvSpPr/>
          <p:nvPr/>
        </p:nvSpPr>
        <p:spPr>
          <a:xfrm>
            <a:off x="945085" y="1325573"/>
            <a:ext cx="6713782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本设计采用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STM32F103C8T6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单片机控制主机和从机来模拟宠物防丢系统，该设计操作简单、性价比高。由于时间有限和本人能力不足，该设计还存在一些不足之处，例如系统实物较大，不利于现实生活中携带；传输距离较近。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890168" y="1224186"/>
            <a:ext cx="531456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70225" y="3976688"/>
            <a:ext cx="3048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恳请各位老师批评指正！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0" name="文本框 38"/>
          <p:cNvSpPr txBox="1">
            <a:spLocks noChangeArrowheads="1"/>
          </p:cNvSpPr>
          <p:nvPr/>
        </p:nvSpPr>
        <p:spPr bwMode="auto">
          <a:xfrm>
            <a:off x="282575" y="2186855"/>
            <a:ext cx="2741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r" eaLnBrk="1" hangingPunct="1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4052888" y="18907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实验简介</a:t>
            </a: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578225" y="1827213"/>
            <a:ext cx="466725" cy="523875"/>
            <a:chOff x="3516783" y="2047768"/>
            <a:chExt cx="466304" cy="523220"/>
          </a:xfrm>
        </p:grpSpPr>
        <p:sp>
          <p:nvSpPr>
            <p:cNvPr id="13338" name="文本框 16"/>
            <p:cNvSpPr txBox="1">
              <a:spLocks noChangeArrowheads="1"/>
            </p:cNvSpPr>
            <p:nvPr/>
          </p:nvSpPr>
          <p:spPr bwMode="auto">
            <a:xfrm>
              <a:off x="3516783" y="20477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>
            <a:spLocks noChangeArrowheads="1"/>
          </p:cNvSpPr>
          <p:nvPr/>
        </p:nvSpPr>
        <p:spPr bwMode="auto">
          <a:xfrm>
            <a:off x="6638925" y="19161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模拟测试</a:t>
            </a:r>
          </a:p>
        </p:txBody>
      </p: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6135688" y="1827213"/>
            <a:ext cx="496887" cy="523875"/>
            <a:chOff x="6073087" y="2057986"/>
            <a:chExt cx="497639" cy="523220"/>
          </a:xfrm>
        </p:grpSpPr>
        <p:sp>
          <p:nvSpPr>
            <p:cNvPr id="13336" name="文本框 20"/>
            <p:cNvSpPr txBox="1">
              <a:spLocks noChangeArrowheads="1"/>
            </p:cNvSpPr>
            <p:nvPr/>
          </p:nvSpPr>
          <p:spPr bwMode="auto">
            <a:xfrm>
              <a:off x="6073087" y="2057986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4052888" y="247015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设备器件</a:t>
            </a: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3578225" y="2397125"/>
            <a:ext cx="466725" cy="523875"/>
            <a:chOff x="3516783" y="2627150"/>
            <a:chExt cx="466304" cy="523220"/>
          </a:xfrm>
        </p:grpSpPr>
        <p:sp>
          <p:nvSpPr>
            <p:cNvPr id="13334" name="文本框 23"/>
            <p:cNvSpPr txBox="1">
              <a:spLocks noChangeArrowheads="1"/>
            </p:cNvSpPr>
            <p:nvPr/>
          </p:nvSpPr>
          <p:spPr bwMode="auto">
            <a:xfrm>
              <a:off x="3516783" y="2627150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>
            <a:spLocks noChangeArrowheads="1"/>
          </p:cNvSpPr>
          <p:nvPr/>
        </p:nvSpPr>
        <p:spPr bwMode="auto">
          <a:xfrm>
            <a:off x="6638925" y="249396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设计总结</a:t>
            </a:r>
          </a:p>
        </p:txBody>
      </p: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6135688" y="2406650"/>
            <a:ext cx="496887" cy="523875"/>
            <a:chOff x="6073087" y="2637368"/>
            <a:chExt cx="497639" cy="523220"/>
          </a:xfrm>
        </p:grpSpPr>
        <p:sp>
          <p:nvSpPr>
            <p:cNvPr id="13332" name="文本框 26"/>
            <p:cNvSpPr txBox="1">
              <a:spLocks noChangeArrowheads="1"/>
            </p:cNvSpPr>
            <p:nvPr/>
          </p:nvSpPr>
          <p:spPr bwMode="auto">
            <a:xfrm>
              <a:off x="6073087" y="26373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>
            <a:spLocks noChangeArrowheads="1"/>
          </p:cNvSpPr>
          <p:nvPr/>
        </p:nvSpPr>
        <p:spPr bwMode="auto">
          <a:xfrm>
            <a:off x="4052888" y="304323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设计过程</a:t>
            </a:r>
          </a:p>
        </p:txBody>
      </p: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3578225" y="2970213"/>
            <a:ext cx="466725" cy="523875"/>
            <a:chOff x="3516783" y="3200893"/>
            <a:chExt cx="466304" cy="523220"/>
          </a:xfrm>
        </p:grpSpPr>
        <p:sp>
          <p:nvSpPr>
            <p:cNvPr id="13330" name="文本框 29"/>
            <p:cNvSpPr txBox="1">
              <a:spLocks noChangeArrowheads="1"/>
            </p:cNvSpPr>
            <p:nvPr/>
          </p:nvSpPr>
          <p:spPr bwMode="auto">
            <a:xfrm>
              <a:off x="3516783" y="3200893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8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10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12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实验简介</a:t>
            </a:r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573088" y="1528763"/>
            <a:ext cx="1830387" cy="550862"/>
            <a:chOff x="533400" y="1528997"/>
            <a:chExt cx="1829490" cy="550887"/>
          </a:xfrm>
        </p:grpSpPr>
        <p:sp>
          <p:nvSpPr>
            <p:cNvPr id="29" name="五边形 28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17"/>
            <p:cNvSpPr txBox="1">
              <a:spLocks noChangeArrowheads="1"/>
            </p:cNvSpPr>
            <p:nvPr/>
          </p:nvSpPr>
          <p:spPr bwMode="auto">
            <a:xfrm>
              <a:off x="861747" y="1648179"/>
              <a:ext cx="10813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微软雅黑" pitchFamily="34" charset="-122"/>
                  <a:cs typeface="Segoe UI Semilight" pitchFamily="34" charset="0"/>
                </a:rPr>
                <a:t>步骤一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324100" y="1528763"/>
            <a:ext cx="1641475" cy="550862"/>
            <a:chOff x="2283957" y="1528997"/>
            <a:chExt cx="1640420" cy="550887"/>
          </a:xfrm>
        </p:grpSpPr>
        <p:sp>
          <p:nvSpPr>
            <p:cNvPr id="32" name="任意多边形 31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rgbClr val="06417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18"/>
            <p:cNvSpPr txBox="1">
              <a:spLocks noChangeArrowheads="1"/>
            </p:cNvSpPr>
            <p:nvPr/>
          </p:nvSpPr>
          <p:spPr bwMode="auto">
            <a:xfrm>
              <a:off x="2720597" y="1652040"/>
              <a:ext cx="9459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Segoe UI Semilight" pitchFamily="34" charset="0"/>
                  <a:ea typeface="微软雅黑" pitchFamily="34" charset="-122"/>
                  <a:cs typeface="Segoe UI Semilight" pitchFamily="34" charset="0"/>
                </a:rPr>
                <a:t>步骤二</a:t>
              </a:r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3825875" y="1528763"/>
            <a:ext cx="1639888" cy="550862"/>
            <a:chOff x="3785566" y="1528997"/>
            <a:chExt cx="1640420" cy="550887"/>
          </a:xfrm>
        </p:grpSpPr>
        <p:sp>
          <p:nvSpPr>
            <p:cNvPr id="35" name="任意多边形 34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19"/>
            <p:cNvSpPr txBox="1">
              <a:spLocks noChangeArrowheads="1"/>
            </p:cNvSpPr>
            <p:nvPr/>
          </p:nvSpPr>
          <p:spPr bwMode="auto">
            <a:xfrm>
              <a:off x="4265266" y="1652040"/>
              <a:ext cx="945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微软雅黑" pitchFamily="34" charset="-122"/>
                  <a:cs typeface="Segoe UI Semilight" pitchFamily="34" charset="0"/>
                </a:rPr>
                <a:t>步骤三</a:t>
              </a: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5340350" y="1528763"/>
            <a:ext cx="1639888" cy="550862"/>
            <a:chOff x="5299151" y="1528997"/>
            <a:chExt cx="1640420" cy="550887"/>
          </a:xfrm>
        </p:grpSpPr>
        <p:sp>
          <p:nvSpPr>
            <p:cNvPr id="38" name="任意多边形 37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20"/>
            <p:cNvSpPr txBox="1">
              <a:spLocks noChangeArrowheads="1"/>
            </p:cNvSpPr>
            <p:nvPr/>
          </p:nvSpPr>
          <p:spPr bwMode="auto">
            <a:xfrm>
              <a:off x="5735042" y="1652040"/>
              <a:ext cx="9346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Segoe UI Semilight" pitchFamily="34" charset="0"/>
                  <a:ea typeface="微软雅黑" pitchFamily="34" charset="-122"/>
                  <a:cs typeface="Segoe UI Semilight" pitchFamily="34" charset="0"/>
                </a:rPr>
                <a:t>步骤四</a:t>
              </a: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6816725" y="1528763"/>
            <a:ext cx="1641475" cy="550862"/>
            <a:chOff x="6776809" y="1528997"/>
            <a:chExt cx="1640420" cy="550887"/>
          </a:xfrm>
        </p:grpSpPr>
        <p:sp>
          <p:nvSpPr>
            <p:cNvPr id="41" name="任意多边形 40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21"/>
            <p:cNvSpPr txBox="1">
              <a:spLocks noChangeArrowheads="1"/>
            </p:cNvSpPr>
            <p:nvPr/>
          </p:nvSpPr>
          <p:spPr bwMode="auto">
            <a:xfrm>
              <a:off x="7242600" y="1652040"/>
              <a:ext cx="921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微软雅黑" pitchFamily="34" charset="-122"/>
                  <a:cs typeface="Segoe UI Semilight" pitchFamily="34" charset="0"/>
                </a:rPr>
                <a:t>目的</a:t>
              </a:r>
            </a:p>
          </p:txBody>
        </p:sp>
      </p:grpSp>
      <p:sp>
        <p:nvSpPr>
          <p:cNvPr id="44" name="矩形 13"/>
          <p:cNvSpPr>
            <a:spLocks noChangeArrowheads="1"/>
          </p:cNvSpPr>
          <p:nvPr/>
        </p:nvSpPr>
        <p:spPr bwMode="auto">
          <a:xfrm>
            <a:off x="484259" y="2105847"/>
            <a:ext cx="16051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主机和从机通过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NRF24L01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无线通信模块进行连接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83"/>
          <p:cNvSpPr txBox="1">
            <a:spLocks noChangeArrowheads="1"/>
          </p:cNvSpPr>
          <p:nvPr/>
        </p:nvSpPr>
        <p:spPr bwMode="auto">
          <a:xfrm>
            <a:off x="2316667" y="2120685"/>
            <a:ext cx="136474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12763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 defTabSz="512763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 defTabSz="512763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 defTabSz="512763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 defTabSz="512763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51276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51276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51276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51276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系统通过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DS1302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显示模块显示当前时间和主从机连接状态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13"/>
          <p:cNvSpPr>
            <a:spLocks noChangeArrowheads="1"/>
          </p:cNvSpPr>
          <p:nvPr/>
        </p:nvSpPr>
        <p:spPr bwMode="auto">
          <a:xfrm>
            <a:off x="3965575" y="2202662"/>
            <a:ext cx="151822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系统通过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STM32T-103C8T6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单片机对收集到的信息进行处理判断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13"/>
          <p:cNvSpPr>
            <a:spLocks noChangeArrowheads="1"/>
          </p:cNvSpPr>
          <p:nvPr/>
        </p:nvSpPr>
        <p:spPr bwMode="auto">
          <a:xfrm>
            <a:off x="5462588" y="2091175"/>
            <a:ext cx="1364745" cy="295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42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若主机和从机连接失败，系统发出报警且从机发送位置信息到指定手机号</a:t>
            </a:r>
          </a:p>
        </p:txBody>
      </p:sp>
      <p:sp>
        <p:nvSpPr>
          <p:cNvPr id="58" name="矩形 13"/>
          <p:cNvSpPr>
            <a:spLocks noChangeArrowheads="1"/>
          </p:cNvSpPr>
          <p:nvPr/>
        </p:nvSpPr>
        <p:spPr bwMode="auto">
          <a:xfrm>
            <a:off x="6878637" y="2120685"/>
            <a:ext cx="1697140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42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及时得知宠物丢失的信息以及所在位置信息，降低了宠物丢失的风险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  <p:bldP spid="50" grpId="0"/>
      <p:bldP spid="53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62416" y="2180432"/>
            <a:ext cx="4348163" cy="7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器件选择</a:t>
            </a: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33469" y="229357"/>
            <a:ext cx="5254412" cy="611400"/>
            <a:chOff x="184527" y="297451"/>
            <a:chExt cx="1363137" cy="734299"/>
          </a:xfrm>
        </p:grpSpPr>
        <p:pic>
          <p:nvPicPr>
            <p:cNvPr id="1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149971" cy="73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2"/>
            <p:cNvSpPr txBox="1"/>
            <p:nvPr/>
          </p:nvSpPr>
          <p:spPr>
            <a:xfrm>
              <a:off x="334498" y="538768"/>
              <a:ext cx="1213166" cy="4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基于单片机的宠物防丢系统设计</a:t>
              </a: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250" fill="hold"/>
                                        <p:tgtEl>
                                          <p:spTgt spid="317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3175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1" grpId="1"/>
      <p:bldP spid="3175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8" name="图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60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器件选择</a:t>
            </a:r>
          </a:p>
        </p:txBody>
      </p:sp>
      <p:pic>
        <p:nvPicPr>
          <p:cNvPr id="46" name="图片 4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7" r="16178" b="11112"/>
          <a:stretch/>
        </p:blipFill>
        <p:spPr>
          <a:xfrm>
            <a:off x="6702991" y="695900"/>
            <a:ext cx="1899479" cy="16388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51612" y="2432907"/>
            <a:ext cx="1327011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NRF24L01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pic>
        <p:nvPicPr>
          <p:cNvPr id="60" name="图片 59">
            <a:hlinkClick r:id="rId5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1269" y="621143"/>
            <a:ext cx="1937491" cy="169057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TextBox 61"/>
          <p:cNvSpPr txBox="1"/>
          <p:nvPr/>
        </p:nvSpPr>
        <p:spPr>
          <a:xfrm>
            <a:off x="1717112" y="2311953"/>
            <a:ext cx="1327011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数传模块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E840-TTL-4G05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7" b="10373"/>
          <a:stretch/>
        </p:blipFill>
        <p:spPr bwMode="auto">
          <a:xfrm>
            <a:off x="6751277" y="3024573"/>
            <a:ext cx="1899479" cy="15199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7141961" y="4553743"/>
            <a:ext cx="1327011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DS1302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时钟芯片</a:t>
            </a:r>
          </a:p>
        </p:txBody>
      </p:sp>
      <p:pic>
        <p:nvPicPr>
          <p:cNvPr id="65" name="图片 6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7411" y="3024572"/>
            <a:ext cx="1937490" cy="151996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717113" y="4662223"/>
            <a:ext cx="1327011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OLED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裸屏</a:t>
            </a:r>
          </a:p>
        </p:txBody>
      </p:sp>
      <p:pic>
        <p:nvPicPr>
          <p:cNvPr id="67" name="图片 66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991" y="1764932"/>
            <a:ext cx="2679707" cy="179387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408338" y="3697851"/>
            <a:ext cx="1327011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STM32F103C8T6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/>
      <p:bldP spid="64" grpId="0"/>
      <p:bldP spid="66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文本框 19"/>
          <p:cNvSpPr txBox="1">
            <a:spLocks noChangeArrowheads="1"/>
          </p:cNvSpPr>
          <p:nvPr/>
        </p:nvSpPr>
        <p:spPr bwMode="auto">
          <a:xfrm>
            <a:off x="3154373" y="2227637"/>
            <a:ext cx="4348163" cy="7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设计过程</a:t>
            </a:r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38125" y="296863"/>
            <a:ext cx="5254412" cy="611400"/>
            <a:chOff x="184527" y="297451"/>
            <a:chExt cx="1363137" cy="734299"/>
          </a:xfrm>
        </p:grpSpPr>
        <p:pic>
          <p:nvPicPr>
            <p:cNvPr id="1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149971" cy="73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本框 2"/>
            <p:cNvSpPr txBox="1"/>
            <p:nvPr/>
          </p:nvSpPr>
          <p:spPr>
            <a:xfrm>
              <a:off x="334498" y="538768"/>
              <a:ext cx="1213166" cy="4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基于单片机的宠物防丢系统设计</a:t>
              </a: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250" fill="hold"/>
                                        <p:tgtEl>
                                          <p:spTgt spid="399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3994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3" grpId="1"/>
      <p:bldP spid="39943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设计过程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601" y="1307548"/>
            <a:ext cx="4346713" cy="309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42099" y="579783"/>
            <a:ext cx="224611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硬件系统设计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9941FF-8202-1C53-B836-176ED3341E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43" y="1307547"/>
            <a:ext cx="4346713" cy="30918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B2ADC9-A82A-3697-831E-C6181D6B4F3C}"/>
              </a:ext>
            </a:extLst>
          </p:cNvPr>
          <p:cNvSpPr txBox="1"/>
          <p:nvPr/>
        </p:nvSpPr>
        <p:spPr>
          <a:xfrm>
            <a:off x="1040847" y="4563626"/>
            <a:ext cx="1640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主机系统原理图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A23FC1-20F0-2B1D-5117-FDDB908B76BD}"/>
              </a:ext>
            </a:extLst>
          </p:cNvPr>
          <p:cNvSpPr txBox="1"/>
          <p:nvPr/>
        </p:nvSpPr>
        <p:spPr>
          <a:xfrm>
            <a:off x="6263031" y="4563624"/>
            <a:ext cx="1750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从机系统原理图</a:t>
            </a:r>
          </a:p>
        </p:txBody>
      </p:sp>
    </p:spTree>
  </p:cSld>
  <p:clrMapOvr>
    <a:masterClrMapping/>
  </p:clrMapOvr>
  <p:transition spd="slow" advClick="0" advTm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设计过程</a:t>
            </a:r>
          </a:p>
        </p:txBody>
      </p:sp>
      <p:pic>
        <p:nvPicPr>
          <p:cNvPr id="19" name="图片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1150" y="750981"/>
            <a:ext cx="3817713" cy="38344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77044" y="4617388"/>
            <a:ext cx="268796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电路图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F7EB36-CEF7-4387-6947-DE8BF06D4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22" y="750981"/>
            <a:ext cx="3943328" cy="3855433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0A9B45E9-29DB-48FE-46E5-0F414883452F}"/>
              </a:ext>
            </a:extLst>
          </p:cNvPr>
          <p:cNvSpPr txBox="1"/>
          <p:nvPr/>
        </p:nvSpPr>
        <p:spPr>
          <a:xfrm>
            <a:off x="5802209" y="4646171"/>
            <a:ext cx="268796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从机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电路图</a:t>
            </a:r>
          </a:p>
        </p:txBody>
      </p:sp>
    </p:spTree>
  </p:cSld>
  <p:clrMapOvr>
    <a:masterClrMapping/>
  </p:clrMapOvr>
  <p:transition spd="slow" advClick="0" advTm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7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28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设计过程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2666" y="832954"/>
            <a:ext cx="3017679" cy="388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163" y="4718514"/>
            <a:ext cx="225838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主机主程序流程图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37412" y="4702932"/>
            <a:ext cx="225838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通信子程序流程图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0539A2A-B77A-2FAF-A517-1CE5B6B2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2693" y="832953"/>
            <a:ext cx="2788603" cy="388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2320B2C2-AA41-D4DD-6324-090F32CC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3644" y="832953"/>
            <a:ext cx="2639808" cy="388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32">
            <a:extLst>
              <a:ext uri="{FF2B5EF4-FFF2-40B4-BE49-F238E27FC236}">
                <a16:creationId xmlns:a16="http://schemas.microsoft.com/office/drawing/2014/main" id="{31BF97F8-C478-A53D-6B26-264ECC96E63D}"/>
              </a:ext>
            </a:extLst>
          </p:cNvPr>
          <p:cNvSpPr txBox="1"/>
          <p:nvPr/>
        </p:nvSpPr>
        <p:spPr>
          <a:xfrm>
            <a:off x="6528363" y="4702932"/>
            <a:ext cx="225838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主机主程序流程图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1994</TotalTime>
  <Words>313</Words>
  <Application>Microsoft Office PowerPoint</Application>
  <PresentationFormat>全屏显示(16:9)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方正正黑简体</vt:lpstr>
      <vt:lpstr>微软雅黑</vt:lpstr>
      <vt:lpstr>Arial</vt:lpstr>
      <vt:lpstr>方正正纤黑简体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赵 梦梦</cp:lastModifiedBy>
  <cp:revision>71</cp:revision>
  <dcterms:created xsi:type="dcterms:W3CDTF">2015-03-31T05:49:04Z</dcterms:created>
  <dcterms:modified xsi:type="dcterms:W3CDTF">2022-05-28T10:44:36Z</dcterms:modified>
</cp:coreProperties>
</file>