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1" r:id="rId3"/>
  </p:sldMasterIdLst>
  <p:notesMasterIdLst>
    <p:notesMasterId r:id="rId18"/>
  </p:notesMasterIdLst>
  <p:sldIdLst>
    <p:sldId id="256" r:id="rId4"/>
    <p:sldId id="257" r:id="rId5"/>
    <p:sldId id="259" r:id="rId6"/>
    <p:sldId id="280" r:id="rId7"/>
    <p:sldId id="298" r:id="rId8"/>
    <p:sldId id="267" r:id="rId9"/>
    <p:sldId id="264" r:id="rId10"/>
    <p:sldId id="261" r:id="rId11"/>
    <p:sldId id="281" r:id="rId12"/>
    <p:sldId id="282" r:id="rId13"/>
    <p:sldId id="283" r:id="rId14"/>
    <p:sldId id="284" r:id="rId15"/>
    <p:sldId id="289" r:id="rId16"/>
    <p:sldId id="290" r:id="rId17"/>
    <p:sldId id="291" r:id="rId19"/>
    <p:sldId id="292" r:id="rId20"/>
    <p:sldId id="293" r:id="rId21"/>
    <p:sldId id="294" r:id="rId22"/>
    <p:sldId id="295" r:id="rId23"/>
    <p:sldId id="270" r:id="rId24"/>
    <p:sldId id="265" r:id="rId25"/>
  </p:sldIdLst>
  <p:sldSz cx="12192000" cy="6858000"/>
  <p:notesSz cx="6858000" cy="9144000"/>
  <p:embeddedFontLst>
    <p:embeddedFont>
      <p:font typeface="Calibri Light" panose="020F0302020204030204" pitchFamily="34" charset="0"/>
      <p:regular r:id="rId29"/>
      <p:italic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方正瘦金书简体" panose="03000509000000000000" pitchFamily="65" charset="-122"/>
      <p:regular r:id="rId35"/>
    </p:embeddedFont>
  </p:embeddedFont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howGuides="1">
      <p:cViewPr>
        <p:scale>
          <a:sx n="73" d="100"/>
          <a:sy n="73" d="100"/>
        </p:scale>
        <p:origin x="-600" y="-72"/>
      </p:cViewPr>
      <p:guideLst>
        <p:guide orient="horz" pos="217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5" Type="http://schemas.openxmlformats.org/officeDocument/2006/relationships/font" Target="fonts/font7.fntdata"/><Relationship Id="rId34" Type="http://schemas.openxmlformats.org/officeDocument/2006/relationships/font" Target="fonts/font6.fntdata"/><Relationship Id="rId33" Type="http://schemas.openxmlformats.org/officeDocument/2006/relationships/font" Target="fonts/font5.fntdata"/><Relationship Id="rId32" Type="http://schemas.openxmlformats.org/officeDocument/2006/relationships/font" Target="fonts/font4.fntdata"/><Relationship Id="rId31" Type="http://schemas.openxmlformats.org/officeDocument/2006/relationships/font" Target="fonts/font3.fntdata"/><Relationship Id="rId30" Type="http://schemas.openxmlformats.org/officeDocument/2006/relationships/font" Target="fonts/font2.fntdata"/><Relationship Id="rId3" Type="http://schemas.openxmlformats.org/officeDocument/2006/relationships/slideMaster" Target="slideMasters/slideMaster2.xml"/><Relationship Id="rId29" Type="http://schemas.openxmlformats.org/officeDocument/2006/relationships/font" Target="fonts/font1.fntdata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8E74541-2CA5-4D22-ADE0-692D5FF71A1D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8E74541-2CA5-4D22-ADE0-692D5FF71A1D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8E74541-2CA5-4D22-ADE0-692D5FF71A1D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8E74541-2CA5-4D22-ADE0-692D5FF71A1D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8E74541-2CA5-4D22-ADE0-692D5FF71A1D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8E74541-2CA5-4D22-ADE0-692D5FF71A1D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8E74541-2CA5-4D22-ADE0-692D5FF71A1D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8E74541-2CA5-4D22-ADE0-692D5FF71A1D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7" y="1535113"/>
            <a:ext cx="53895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7" y="2174875"/>
            <a:ext cx="53895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8E74541-2CA5-4D22-ADE0-692D5FF71A1D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8E74541-2CA5-4D22-ADE0-692D5FF71A1D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8E74541-2CA5-4D22-ADE0-692D5FF71A1D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8E74541-2CA5-4D22-ADE0-692D5FF71A1D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5" y="273052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8E74541-2CA5-4D22-ADE0-692D5FF71A1D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8E74541-2CA5-4D22-ADE0-692D5FF71A1D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8E74541-2CA5-4D22-ADE0-692D5FF71A1D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8E74541-2CA5-4D22-ADE0-692D5FF71A1D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8E74541-2CA5-4D22-ADE0-692D5FF71A1D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8E74541-2CA5-4D22-ADE0-692D5FF71A1D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8E74541-2CA5-4D22-ADE0-692D5FF71A1D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7" y="1535113"/>
            <a:ext cx="53895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7" y="2174875"/>
            <a:ext cx="53895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8E74541-2CA5-4D22-ADE0-692D5FF71A1D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8E74541-2CA5-4D22-ADE0-692D5FF71A1D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8E74541-2CA5-4D22-ADE0-692D5FF71A1D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5" y="273052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8E74541-2CA5-4D22-ADE0-692D5FF71A1D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8E74541-2CA5-4D22-ADE0-692D5FF71A1D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4" Type="http://schemas.openxmlformats.org/officeDocument/2006/relationships/theme" Target="../theme/theme2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/>
            <a:r>
              <a:rPr lang="zh-CN" altLang="zh-CN" dirty="0"/>
              <a:t>第二级</a:t>
            </a:r>
            <a:endParaRPr lang="zh-CN" altLang="zh-CN" dirty="0"/>
          </a:p>
          <a:p>
            <a:pPr lvl="2"/>
            <a:r>
              <a:rPr lang="zh-CN" altLang="zh-CN" dirty="0"/>
              <a:t>第三级</a:t>
            </a:r>
            <a:endParaRPr lang="zh-CN" altLang="zh-CN" dirty="0"/>
          </a:p>
          <a:p>
            <a:pPr lvl="3"/>
            <a:r>
              <a:rPr lang="zh-CN" altLang="zh-CN" dirty="0"/>
              <a:t>第四级</a:t>
            </a:r>
            <a:endParaRPr lang="zh-CN" altLang="zh-CN" dirty="0"/>
          </a:p>
          <a:p>
            <a:pPr lvl="4"/>
            <a:r>
              <a:rPr lang="zh-CN" altLang="zh-CN" dirty="0"/>
              <a:t>第五级</a:t>
            </a:r>
            <a:endParaRPr lang="zh-CN" altLang="zh-CN" dirty="0"/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8E74541-2CA5-4D22-ADE0-692D5FF71A1D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/>
            <a:r>
              <a:rPr lang="zh-CN" altLang="zh-CN" dirty="0"/>
              <a:t>第二级</a:t>
            </a:r>
            <a:endParaRPr lang="zh-CN" altLang="zh-CN" dirty="0"/>
          </a:p>
          <a:p>
            <a:pPr lvl="2"/>
            <a:r>
              <a:rPr lang="zh-CN" altLang="zh-CN" dirty="0"/>
              <a:t>第三级</a:t>
            </a:r>
            <a:endParaRPr lang="zh-CN" altLang="zh-CN" dirty="0"/>
          </a:p>
          <a:p>
            <a:pPr lvl="3"/>
            <a:r>
              <a:rPr lang="zh-CN" altLang="zh-CN" dirty="0"/>
              <a:t>第四级</a:t>
            </a:r>
            <a:endParaRPr lang="zh-CN" altLang="zh-CN" dirty="0"/>
          </a:p>
          <a:p>
            <a:pPr lvl="4"/>
            <a:r>
              <a:rPr lang="zh-CN" altLang="zh-CN" dirty="0"/>
              <a:t>第五级</a:t>
            </a:r>
            <a:endParaRPr lang="zh-CN" altLang="zh-CN" dirty="0"/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8E74541-2CA5-4D22-ADE0-692D5FF71A1D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3.png"/><Relationship Id="rId1" Type="http://schemas.openxmlformats.org/officeDocument/2006/relationships/tags" Target="../tags/tag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dxsbb.com/news/list_122.html" TargetMode="External"/><Relationship Id="rId8" Type="http://schemas.openxmlformats.org/officeDocument/2006/relationships/hyperlink" Target="https://www.dxsbb.com/news/list_98.html" TargetMode="External"/><Relationship Id="rId7" Type="http://schemas.openxmlformats.org/officeDocument/2006/relationships/hyperlink" Target="https://www.dxsbb.com/news/list_203.html" TargetMode="External"/><Relationship Id="rId6" Type="http://schemas.openxmlformats.org/officeDocument/2006/relationships/hyperlink" Target="https://www.dxsbb.com/news/list_99.html" TargetMode="External"/><Relationship Id="rId5" Type="http://schemas.openxmlformats.org/officeDocument/2006/relationships/hyperlink" Target="https://www.dxsbb.com/news/list_116.html" TargetMode="External"/><Relationship Id="rId4" Type="http://schemas.openxmlformats.org/officeDocument/2006/relationships/hyperlink" Target="https://www.dxsbb.com/news/list_120.html" TargetMode="External"/><Relationship Id="rId3" Type="http://schemas.openxmlformats.org/officeDocument/2006/relationships/hyperlink" Target="https://www.dxsbb.com/news/list_200.html" TargetMode="External"/><Relationship Id="rId24" Type="http://schemas.openxmlformats.org/officeDocument/2006/relationships/slideLayout" Target="../slideLayouts/slideLayout1.xml"/><Relationship Id="rId23" Type="http://schemas.openxmlformats.org/officeDocument/2006/relationships/hyperlink" Target="https://www.dxsbb.com/news/list_123.html" TargetMode="External"/><Relationship Id="rId22" Type="http://schemas.openxmlformats.org/officeDocument/2006/relationships/hyperlink" Target="https://www.dxsbb.com/news/list_106.html" TargetMode="External"/><Relationship Id="rId21" Type="http://schemas.openxmlformats.org/officeDocument/2006/relationships/hyperlink" Target="https://www.dxsbb.com/news/list_108.html" TargetMode="External"/><Relationship Id="rId20" Type="http://schemas.openxmlformats.org/officeDocument/2006/relationships/hyperlink" Target="https://www.dxsbb.com/news/list_118.html" TargetMode="External"/><Relationship Id="rId2" Type="http://schemas.openxmlformats.org/officeDocument/2006/relationships/hyperlink" Target="https://www.dxsbb.com/news/list_110.html" TargetMode="External"/><Relationship Id="rId19" Type="http://schemas.openxmlformats.org/officeDocument/2006/relationships/hyperlink" Target="https://www.dxsbb.com/news/list_125.html" TargetMode="External"/><Relationship Id="rId18" Type="http://schemas.openxmlformats.org/officeDocument/2006/relationships/hyperlink" Target="https://www.dxsbb.com/news/list_109.html" TargetMode="External"/><Relationship Id="rId17" Type="http://schemas.openxmlformats.org/officeDocument/2006/relationships/hyperlink" Target="https://www.dxsbb.com/news/list_113.html" TargetMode="External"/><Relationship Id="rId16" Type="http://schemas.openxmlformats.org/officeDocument/2006/relationships/hyperlink" Target="https://www.dxsbb.com/news/list_101.html" TargetMode="External"/><Relationship Id="rId15" Type="http://schemas.openxmlformats.org/officeDocument/2006/relationships/hyperlink" Target="https://www.dxsbb.com/news/list_102.html" TargetMode="External"/><Relationship Id="rId14" Type="http://schemas.openxmlformats.org/officeDocument/2006/relationships/hyperlink" Target="https://www.dxsbb.com/news/list_197.html" TargetMode="External"/><Relationship Id="rId13" Type="http://schemas.openxmlformats.org/officeDocument/2006/relationships/tags" Target="../tags/tag2.xml"/><Relationship Id="rId12" Type="http://schemas.openxmlformats.org/officeDocument/2006/relationships/hyperlink" Target="https://www.dxsbb.com/news/list_105.html" TargetMode="External"/><Relationship Id="rId11" Type="http://schemas.openxmlformats.org/officeDocument/2006/relationships/hyperlink" Target="https://www.dxsbb.com/news/list_112.html" TargetMode="External"/><Relationship Id="rId10" Type="http://schemas.openxmlformats.org/officeDocument/2006/relationships/hyperlink" Target="https://www.dxsbb.com/news/list_119.html" TargetMode="Externa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076" name="文本框 2"/>
          <p:cNvSpPr/>
          <p:nvPr/>
        </p:nvSpPr>
        <p:spPr>
          <a:xfrm>
            <a:off x="2628900" y="1635760"/>
            <a:ext cx="7325995" cy="13220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8000" b="1" dirty="0">
                <a:solidFill>
                  <a:srgbClr val="FF0000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  <a:sym typeface="方正瘦金书简体" panose="03000509000000000000" pitchFamily="65" charset="-122"/>
              </a:rPr>
              <a:t>考研经验交流会</a:t>
            </a:r>
            <a:endParaRPr lang="zh-CN" altLang="en-US" sz="8000" b="1" dirty="0">
              <a:solidFill>
                <a:srgbClr val="FF0000"/>
              </a:solidFill>
              <a:latin typeface="方正瘦金书简体" panose="03000509000000000000" pitchFamily="65" charset="-122"/>
              <a:ea typeface="方正瘦金书简体" panose="03000509000000000000" pitchFamily="65" charset="-122"/>
              <a:sym typeface="方正瘦金书简体" panose="03000509000000000000" pitchFamily="65" charset="-122"/>
            </a:endParaRPr>
          </a:p>
        </p:txBody>
      </p:sp>
      <p:sp>
        <p:nvSpPr>
          <p:cNvPr id="3078" name="椭圆 14"/>
          <p:cNvSpPr/>
          <p:nvPr/>
        </p:nvSpPr>
        <p:spPr>
          <a:xfrm>
            <a:off x="2628900" y="1873250"/>
            <a:ext cx="849313" cy="847725"/>
          </a:xfrm>
          <a:prstGeom prst="ellipse">
            <a:avLst/>
          </a:prstGeom>
          <a:noFill/>
          <a:ln w="28575" cap="flat" cmpd="sng">
            <a:solidFill>
              <a:schemeClr val="bg1"/>
            </a:solidFill>
            <a:prstDash val="sysDash"/>
            <a:bevel/>
            <a:headEnd type="none" w="med" len="med"/>
            <a:tailEnd type="none" w="med" len="med"/>
          </a:ln>
        </p:spPr>
        <p:txBody>
          <a:bodyPr anchor="ctr" anchorCtr="0"/>
          <a:p>
            <a:pPr algn="ctr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3" name="直接连接符 20"/>
          <p:cNvSpPr/>
          <p:nvPr/>
        </p:nvSpPr>
        <p:spPr>
          <a:xfrm>
            <a:off x="2316163" y="2987675"/>
            <a:ext cx="7561262" cy="1588"/>
          </a:xfrm>
          <a:prstGeom prst="line">
            <a:avLst/>
          </a:prstGeom>
          <a:ln w="22225" cap="flat" cmpd="sng">
            <a:solidFill>
              <a:schemeClr val="bg1"/>
            </a:solidFill>
            <a:prstDash val="sysDash"/>
            <a:bevel/>
            <a:headEnd type="none" w="med" len="med"/>
            <a:tailEnd type="none" w="med" len="med"/>
          </a:ln>
        </p:spPr>
      </p:sp>
      <p:sp>
        <p:nvSpPr>
          <p:cNvPr id="2" name="TextBox 1"/>
          <p:cNvSpPr txBox="1"/>
          <p:nvPr/>
        </p:nvSpPr>
        <p:spPr>
          <a:xfrm>
            <a:off x="4517073" y="3822065"/>
            <a:ext cx="3157537" cy="14462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zh-CN" altLang="en-US" sz="4400" b="1" dirty="0">
                <a:solidFill>
                  <a:srgbClr val="FF0000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  <a:sym typeface="Calibri" panose="020F0502020204030204" pitchFamily="34" charset="0"/>
              </a:rPr>
              <a:t>质量</a:t>
            </a:r>
            <a:r>
              <a:rPr lang="en-US" altLang="zh-CN" sz="4400" b="1" dirty="0">
                <a:solidFill>
                  <a:srgbClr val="FF0000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  <a:sym typeface="Calibri" panose="020F0502020204030204" pitchFamily="34" charset="0"/>
              </a:rPr>
              <a:t>171</a:t>
            </a:r>
            <a:endParaRPr lang="en-US" altLang="zh-CN" sz="4400" b="1" dirty="0">
              <a:solidFill>
                <a:srgbClr val="FF0000"/>
              </a:solidFill>
              <a:latin typeface="方正瘦金书简体" panose="03000509000000000000" pitchFamily="65" charset="-122"/>
              <a:ea typeface="方正瘦金书简体" panose="03000509000000000000" pitchFamily="65" charset="-122"/>
              <a:sym typeface="Calibri" panose="020F0502020204030204" pitchFamily="34" charset="0"/>
            </a:endParaRPr>
          </a:p>
          <a:p>
            <a:pPr algn="ctr"/>
            <a:r>
              <a:rPr lang="zh-CN" altLang="en-US" sz="4400" b="1" dirty="0">
                <a:solidFill>
                  <a:srgbClr val="FF0000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  <a:sym typeface="Calibri" panose="020F0502020204030204" pitchFamily="34" charset="0"/>
              </a:rPr>
              <a:t>韩震颖</a:t>
            </a:r>
            <a:endParaRPr lang="zh-CN" altLang="en-US" sz="4400" b="1" dirty="0">
              <a:solidFill>
                <a:srgbClr val="FF0000"/>
              </a:solidFill>
              <a:latin typeface="方正瘦金书简体" panose="03000509000000000000" pitchFamily="65" charset="-122"/>
              <a:ea typeface="方正瘦金书简体" panose="03000509000000000000" pitchFamily="65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heel(1)">
                                      <p:cBhvr>
                                        <p:cTn id="7" dur="125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xit" presetSubtype="1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filter="wheel(1)">
                                      <p:cBhvr>
                                        <p:cTn id="9" dur="75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5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27" dur="20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 bldLvl="0"/>
      <p:bldP spid="3078" grpId="0" bldLvl="0" animBg="1"/>
      <p:bldP spid="3078" grpId="1" bldLvl="0" animBg="1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buClrTx/>
              <a:buSzTx/>
              <a:buFontTx/>
            </a:pPr>
            <a:r>
              <a:rPr lang="zh-CN" altLang="en-US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关于英语</a:t>
            </a:r>
            <a:endParaRPr lang="zh-CN" altLang="en-US" b="1" dirty="0">
              <a:solidFill>
                <a:schemeClr val="bg1"/>
              </a:solidFill>
              <a:latin typeface="方正瘦金书简体" panose="03000509000000000000" pitchFamily="65" charset="-122"/>
              <a:ea typeface="方正瘦金书简体" panose="03000509000000000000" pitchFamily="65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8E74541-2CA5-4D22-ADE0-692D5FF71A1D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26415" y="1691005"/>
            <a:ext cx="2910840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张剑真题</a:t>
            </a:r>
            <a:endParaRPr lang="zh-CN" altLang="en-US" sz="2000" b="1" dirty="0">
              <a:solidFill>
                <a:schemeClr val="bg1"/>
              </a:solidFill>
              <a:latin typeface="方正瘦金书简体" panose="03000509000000000000" pitchFamily="65" charset="-122"/>
              <a:ea typeface="方正瘦金书简体" panose="03000509000000000000" pitchFamily="65" charset="-122"/>
            </a:endParaRP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单词书：恋练有词的网课 考研单词闪过 10天搞完考研单词</a:t>
            </a:r>
            <a:endParaRPr lang="zh-CN" altLang="en-US" sz="2000" b="1" dirty="0">
              <a:solidFill>
                <a:schemeClr val="bg1"/>
              </a:solidFill>
              <a:latin typeface="方正瘦金书简体" panose="03000509000000000000" pitchFamily="65" charset="-122"/>
              <a:ea typeface="方正瘦金书简体" panose="03000509000000000000" pitchFamily="65" charset="-122"/>
            </a:endParaRP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作文书 刘晓燕的作文和王江涛的作文以及一份作文模板（今年主观题答的不好，作文预计27分以上）</a:t>
            </a:r>
            <a:endParaRPr lang="zh-CN" altLang="en-US" sz="2000" b="1" dirty="0">
              <a:solidFill>
                <a:schemeClr val="bg1"/>
              </a:solidFill>
              <a:latin typeface="方正瘦金书简体" panose="03000509000000000000" pitchFamily="65" charset="-122"/>
              <a:ea typeface="方正瘦金书简体" panose="03000509000000000000" pitchFamily="65" charset="-122"/>
            </a:endParaRPr>
          </a:p>
          <a:p>
            <a:pPr algn="l">
              <a:lnSpc>
                <a:spcPct val="150000"/>
              </a:lnSpc>
              <a:buClrTx/>
              <a:buSzTx/>
              <a:buNone/>
            </a:pPr>
            <a:endParaRPr lang="zh-CN" altLang="en-US" sz="2000" b="1" dirty="0">
              <a:solidFill>
                <a:schemeClr val="bg1"/>
              </a:solidFill>
              <a:latin typeface="方正瘦金书简体" panose="03000509000000000000" pitchFamily="65" charset="-122"/>
              <a:ea typeface="方正瘦金书简体" panose="03000509000000000000" pitchFamily="65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85260" y="1759585"/>
            <a:ext cx="3225165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1月——3月恋练有词的网课</a:t>
            </a:r>
            <a:endParaRPr lang="zh-CN" altLang="en-US" sz="2000" b="1" dirty="0">
              <a:solidFill>
                <a:schemeClr val="bg1"/>
              </a:solidFill>
              <a:latin typeface="方正瘦金书简体" panose="03000509000000000000" pitchFamily="65" charset="-122"/>
              <a:ea typeface="方正瘦金书简体" panose="03000509000000000000" pitchFamily="65" charset="-122"/>
            </a:endParaRP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3月——</a:t>
            </a:r>
            <a:r>
              <a:rPr lang="zh-CN" altLang="en-US" sz="20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九9月 考研单词闪过一直背 5月开始接触（网课</a:t>
            </a:r>
            <a:r>
              <a:rPr lang="zh-CN" altLang="en-US" sz="20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一直看）真题，只做了阅读理解</a:t>
            </a:r>
            <a:endParaRPr lang="zh-CN" altLang="en-US" sz="2000" b="1" dirty="0">
              <a:solidFill>
                <a:schemeClr val="bg1"/>
              </a:solidFill>
              <a:latin typeface="方正瘦金书简体" panose="03000509000000000000" pitchFamily="65" charset="-122"/>
              <a:ea typeface="方正瘦金书简体" panose="03000509000000000000" pitchFamily="65" charset="-122"/>
            </a:endParaRP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并把每一篇文章翻译写到</a:t>
            </a:r>
            <a:r>
              <a:rPr lang="en-US" altLang="zh-CN" sz="20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A</a:t>
            </a:r>
            <a:r>
              <a:rPr lang="zh-CN" altLang="en-US" sz="20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A</a:t>
            </a:r>
            <a:r>
              <a:rPr lang="zh-CN" altLang="en-US" sz="20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白纸上</a:t>
            </a:r>
            <a:endParaRPr lang="zh-CN" altLang="en-US" sz="2000" b="1" dirty="0">
              <a:solidFill>
                <a:schemeClr val="bg1"/>
              </a:solidFill>
              <a:latin typeface="方正瘦金书简体" panose="03000509000000000000" pitchFamily="65" charset="-122"/>
              <a:ea typeface="方正瘦金书简体" panose="03000509000000000000" pitchFamily="65" charset="-122"/>
            </a:endParaRP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11月 做过模拟题，但难度太大</a:t>
            </a:r>
            <a:endParaRPr lang="zh-CN" altLang="en-US" sz="2000" b="1" dirty="0">
              <a:solidFill>
                <a:schemeClr val="bg1"/>
              </a:solidFill>
              <a:latin typeface="方正瘦金书简体" panose="03000509000000000000" pitchFamily="65" charset="-122"/>
              <a:ea typeface="方正瘦金书简体" panose="03000509000000000000" pitchFamily="65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759700" y="582930"/>
            <a:ext cx="424942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考试之前没有模拟过</a:t>
            </a:r>
            <a:endParaRPr lang="zh-CN" altLang="en-US" sz="2000" b="1" dirty="0">
              <a:solidFill>
                <a:schemeClr val="bg1"/>
              </a:solidFill>
              <a:latin typeface="方正瘦金书简体" panose="03000509000000000000" pitchFamily="65" charset="-122"/>
              <a:ea typeface="方正瘦金书简体" panose="03000509000000000000" pitchFamily="65" charset="-122"/>
            </a:endParaRP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听的网课太多，自己总结的太少</a:t>
            </a:r>
            <a:endParaRPr lang="zh-CN" altLang="en-US" sz="2000" b="1" dirty="0">
              <a:solidFill>
                <a:schemeClr val="bg1"/>
              </a:solidFill>
              <a:latin typeface="方正瘦金书简体" panose="03000509000000000000" pitchFamily="65" charset="-122"/>
              <a:ea typeface="方正瘦金书简体" panose="03000509000000000000" pitchFamily="65" charset="-122"/>
            </a:endParaRP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作文花费时间</a:t>
            </a:r>
            <a:r>
              <a:rPr lang="zh-CN" altLang="en-US" sz="20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太多</a:t>
            </a:r>
            <a:endParaRPr lang="zh-CN" altLang="en-US" sz="2000" b="1" dirty="0">
              <a:solidFill>
                <a:schemeClr val="bg1"/>
              </a:solidFill>
              <a:latin typeface="方正瘦金书简体" panose="03000509000000000000" pitchFamily="65" charset="-122"/>
              <a:ea typeface="方正瘦金书简体" panose="03000509000000000000" pitchFamily="65" charset="-122"/>
            </a:endParaRPr>
          </a:p>
          <a:p>
            <a:pPr algn="l">
              <a:lnSpc>
                <a:spcPct val="150000"/>
              </a:lnSpc>
              <a:buClrTx/>
              <a:buSzTx/>
              <a:buNone/>
            </a:pPr>
            <a:endParaRPr lang="zh-CN" altLang="en-US" sz="2000" b="1" dirty="0">
              <a:solidFill>
                <a:schemeClr val="bg1"/>
              </a:solidFill>
              <a:latin typeface="方正瘦金书简体" panose="03000509000000000000" pitchFamily="65" charset="-122"/>
              <a:ea typeface="方正瘦金书简体" panose="03000509000000000000" pitchFamily="65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637780" y="2781935"/>
            <a:ext cx="437134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背单词 做真题（永远的真理）</a:t>
            </a:r>
            <a:endParaRPr lang="zh-CN" altLang="en-US" sz="2000" b="1" dirty="0">
              <a:solidFill>
                <a:schemeClr val="bg1"/>
              </a:solidFill>
              <a:latin typeface="方正瘦金书简体" panose="03000509000000000000" pitchFamily="65" charset="-122"/>
              <a:ea typeface="方正瘦金书简体" panose="03000509000000000000" pitchFamily="65" charset="-122"/>
            </a:endParaRP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阅读没有捷径，只有自己</a:t>
            </a:r>
            <a:r>
              <a:rPr lang="zh-CN" altLang="en-US" sz="2000" b="1" dirty="0">
                <a:solidFill>
                  <a:srgbClr val="FF0000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总结</a:t>
            </a:r>
            <a:r>
              <a:rPr lang="zh-CN" altLang="en-US" sz="20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和</a:t>
            </a:r>
            <a:r>
              <a:rPr lang="zh-CN" altLang="en-US" sz="2000" b="1" dirty="0">
                <a:solidFill>
                  <a:srgbClr val="FF0000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反思</a:t>
            </a:r>
            <a:endParaRPr lang="zh-CN" altLang="en-US" sz="2000" b="1" dirty="0">
              <a:solidFill>
                <a:schemeClr val="bg1"/>
              </a:solidFill>
              <a:latin typeface="方正瘦金书简体" panose="03000509000000000000" pitchFamily="65" charset="-122"/>
              <a:ea typeface="方正瘦金书简体" panose="03000509000000000000" pitchFamily="65" charset="-122"/>
            </a:endParaRP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一定要有一份作文模板</a:t>
            </a:r>
            <a:endParaRPr lang="zh-CN" altLang="en-US" sz="2000" b="1" dirty="0">
              <a:solidFill>
                <a:schemeClr val="bg1"/>
              </a:solidFill>
              <a:latin typeface="方正瘦金书简体" panose="03000509000000000000" pitchFamily="65" charset="-122"/>
              <a:ea typeface="方正瘦金书简体" panose="03000509000000000000" pitchFamily="65" charset="-122"/>
            </a:endParaRP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（质变是需要量变的基础）</a:t>
            </a:r>
            <a:endParaRPr lang="zh-CN" altLang="en-US" sz="2000" b="1" dirty="0">
              <a:solidFill>
                <a:schemeClr val="bg1"/>
              </a:solidFill>
              <a:latin typeface="方正瘦金书简体" panose="03000509000000000000" pitchFamily="65" charset="-122"/>
              <a:ea typeface="方正瘦金书简体" panose="03000509000000000000" pitchFamily="65" charset="-122"/>
            </a:endParaRP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网课：唐迟</a:t>
            </a:r>
            <a:r>
              <a:rPr lang="en-US" altLang="zh-CN" sz="20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 </a:t>
            </a:r>
            <a:r>
              <a:rPr lang="zh-CN" altLang="en-US" sz="20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刘晓燕</a:t>
            </a:r>
            <a:r>
              <a:rPr lang="en-US" altLang="zh-CN" sz="20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 </a:t>
            </a:r>
            <a:r>
              <a:rPr lang="zh-CN" altLang="en-US" sz="20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李玉技</a:t>
            </a:r>
            <a:r>
              <a:rPr lang="en-US" altLang="zh-CN" sz="20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 </a:t>
            </a:r>
            <a:r>
              <a:rPr lang="zh-CN" altLang="en-US" sz="20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潘</a:t>
            </a:r>
            <a:r>
              <a:rPr lang="en-US" altLang="zh-CN" sz="20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y1 </a:t>
            </a:r>
            <a:r>
              <a:rPr lang="zh-CN" altLang="en-US" sz="20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宋逸轩</a:t>
            </a:r>
            <a:r>
              <a:rPr lang="en-US" altLang="zh-CN" sz="20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 </a:t>
            </a:r>
            <a:r>
              <a:rPr lang="zh-CN" altLang="en-US" sz="20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何凯文（点睛</a:t>
            </a:r>
            <a:r>
              <a:rPr lang="en-US" altLang="zh-CN" sz="20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+=</a:t>
            </a:r>
            <a:r>
              <a:rPr lang="zh-CN" altLang="en-US" sz="20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和五夜十</a:t>
            </a:r>
            <a:r>
              <a:rPr lang="zh-CN" altLang="en-US" sz="20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篇）</a:t>
            </a:r>
            <a:endParaRPr lang="zh-CN" altLang="en-US" sz="2000" b="1" dirty="0">
              <a:solidFill>
                <a:schemeClr val="bg1"/>
              </a:solidFill>
              <a:latin typeface="方正瘦金书简体" panose="03000509000000000000" pitchFamily="65" charset="-122"/>
              <a:ea typeface="方正瘦金书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  <a:sym typeface="方正瘦金书简体" panose="03000509000000000000" pitchFamily="65" charset="-122"/>
              </a:rPr>
              <a:t>关于政治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8E74541-2CA5-4D22-ADE0-692D5FF71A1D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93140" y="1668780"/>
            <a:ext cx="236347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腿姐</a:t>
            </a:r>
            <a:endParaRPr lang="zh-CN" altLang="en-US" sz="2000" b="1" dirty="0">
              <a:solidFill>
                <a:schemeClr val="bg1"/>
              </a:solidFill>
              <a:latin typeface="方正瘦金书简体" panose="03000509000000000000" pitchFamily="65" charset="-122"/>
              <a:ea typeface="方正瘦金书简体" panose="03000509000000000000" pitchFamily="65" charset="-122"/>
            </a:endParaRP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徐涛</a:t>
            </a:r>
            <a:endParaRPr lang="zh-CN" altLang="en-US" sz="2000" b="1" dirty="0">
              <a:solidFill>
                <a:schemeClr val="bg1"/>
              </a:solidFill>
              <a:latin typeface="方正瘦金书简体" panose="03000509000000000000" pitchFamily="65" charset="-122"/>
              <a:ea typeface="方正瘦金书简体" panose="03000509000000000000" pitchFamily="65" charset="-122"/>
            </a:endParaRP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肖秀荣</a:t>
            </a:r>
            <a:endParaRPr lang="zh-CN" altLang="en-US" sz="2000" b="1" dirty="0">
              <a:solidFill>
                <a:schemeClr val="bg1"/>
              </a:solidFill>
              <a:latin typeface="方正瘦金书简体" panose="03000509000000000000" pitchFamily="65" charset="-122"/>
              <a:ea typeface="方正瘦金书简体" panose="03000509000000000000" pitchFamily="65" charset="-122"/>
            </a:endParaRP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米鹏</a:t>
            </a:r>
            <a:endParaRPr lang="zh-CN" altLang="en-US" sz="2000" b="1" dirty="0">
              <a:solidFill>
                <a:schemeClr val="bg1"/>
              </a:solidFill>
              <a:latin typeface="方正瘦金书简体" panose="03000509000000000000" pitchFamily="65" charset="-122"/>
              <a:ea typeface="方正瘦金书简体" panose="03000509000000000000" pitchFamily="65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67735" y="1691005"/>
            <a:ext cx="329565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7月下旬开始过政治知识点，1000</a:t>
            </a:r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</a:rPr>
              <a:t>000</a:t>
            </a:r>
            <a:r>
              <a:rPr lang="zh-CN" altLang="en-US" sz="20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题结合做</a:t>
            </a:r>
            <a:endParaRPr lang="zh-CN" altLang="en-US" sz="2000" b="1" dirty="0">
              <a:solidFill>
                <a:schemeClr val="bg1"/>
              </a:solidFill>
              <a:latin typeface="方正瘦金书简体" panose="03000509000000000000" pitchFamily="65" charset="-122"/>
              <a:ea typeface="方正瘦金书简体" panose="03000509000000000000" pitchFamily="65" charset="-122"/>
            </a:endParaRP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8</a:t>
            </a:r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</a:rPr>
              <a:t>8</a:t>
            </a:r>
            <a:r>
              <a:rPr lang="zh-CN" altLang="en-US" sz="20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月下旬，熬夜追进度</a:t>
            </a:r>
            <a:endParaRPr lang="zh-CN" altLang="en-US" sz="2000" b="1" dirty="0">
              <a:solidFill>
                <a:schemeClr val="bg1"/>
              </a:solidFill>
              <a:latin typeface="方正瘦金书简体" panose="03000509000000000000" pitchFamily="65" charset="-122"/>
              <a:ea typeface="方正瘦金书简体" panose="03000509000000000000" pitchFamily="65" charset="-122"/>
            </a:endParaRP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9</a:t>
            </a:r>
            <a:r>
              <a:rPr lang="en-US" altLang="zh-CN" sz="20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1</a:t>
            </a:r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</a:rPr>
              <a:t>0</a:t>
            </a:r>
            <a:r>
              <a:rPr lang="zh-CN" altLang="en-US" sz="20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月一直到之后 就是听腿姐的课，听答题技巧班</a:t>
            </a:r>
            <a:endParaRPr lang="zh-CN" altLang="en-US" sz="2000" b="1" dirty="0">
              <a:solidFill>
                <a:schemeClr val="bg1"/>
              </a:solidFill>
              <a:latin typeface="方正瘦金书简体" panose="03000509000000000000" pitchFamily="65" charset="-122"/>
              <a:ea typeface="方正瘦金书简体" panose="03000509000000000000" pitchFamily="65" charset="-122"/>
            </a:endParaRP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11月，背整理过的肖四</a:t>
            </a:r>
            <a:endParaRPr lang="zh-CN" altLang="en-US" sz="2000" b="1" dirty="0">
              <a:solidFill>
                <a:schemeClr val="bg1"/>
              </a:solidFill>
              <a:latin typeface="方正瘦金书简体" panose="03000509000000000000" pitchFamily="65" charset="-122"/>
              <a:ea typeface="方正瘦金书简体" panose="03000509000000000000" pitchFamily="65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89140" y="1668780"/>
            <a:ext cx="4978400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我认为的黄金搭档是</a:t>
            </a:r>
            <a:endParaRPr lang="zh-CN" altLang="en-US" sz="2000" b="1" dirty="0">
              <a:solidFill>
                <a:schemeClr val="bg1"/>
              </a:solidFill>
              <a:latin typeface="方正瘦金书简体" panose="03000509000000000000" pitchFamily="65" charset="-122"/>
              <a:ea typeface="方正瘦金书简体" panose="03000509000000000000" pitchFamily="65" charset="-122"/>
            </a:endParaRP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腿姐的课（背诵笔记）加肖秀荣的题（1000题以及模拟题）</a:t>
            </a:r>
            <a:endParaRPr lang="zh-CN" altLang="en-US" sz="2000" b="1" dirty="0">
              <a:solidFill>
                <a:schemeClr val="bg1"/>
              </a:solidFill>
              <a:latin typeface="方正瘦金书简体" panose="03000509000000000000" pitchFamily="65" charset="-122"/>
              <a:ea typeface="方正瘦金书简体" panose="03000509000000000000" pitchFamily="65" charset="-122"/>
            </a:endParaRP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多做模拟题（灯塔考研 小白考研两个小程序，名师押题卷做了100</a:t>
            </a:r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</a:rPr>
              <a:t>00</a:t>
            </a:r>
            <a:r>
              <a:rPr lang="zh-CN" altLang="en-US" sz="20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多套）</a:t>
            </a:r>
            <a:endParaRPr lang="zh-CN" altLang="en-US" sz="2000" b="1" dirty="0">
              <a:solidFill>
                <a:schemeClr val="bg1"/>
              </a:solidFill>
              <a:latin typeface="方正瘦金书简体" panose="03000509000000000000" pitchFamily="65" charset="-122"/>
              <a:ea typeface="方正瘦金书简体" panose="03000509000000000000" pitchFamily="65" charset="-122"/>
            </a:endParaRP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考前背了米鹏 曲艺 等人的押题背诵版）</a:t>
            </a:r>
            <a:endParaRPr lang="zh-CN" altLang="en-US" sz="2000" b="1" dirty="0">
              <a:solidFill>
                <a:schemeClr val="bg1"/>
              </a:solidFill>
              <a:latin typeface="方正瘦金书简体" panose="03000509000000000000" pitchFamily="65" charset="-122"/>
              <a:ea typeface="方正瘦金书简体" panose="03000509000000000000" pitchFamily="65" charset="-122"/>
            </a:endParaRP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政治用的时间最少，心态特别慌，但是分数高。</a:t>
            </a:r>
            <a:endParaRPr lang="zh-CN" altLang="en-US" sz="2000" b="1" dirty="0">
              <a:solidFill>
                <a:schemeClr val="bg1"/>
              </a:solidFill>
              <a:latin typeface="方正瘦金书简体" panose="03000509000000000000" pitchFamily="65" charset="-122"/>
              <a:ea typeface="方正瘦金书简体" panose="03000509000000000000" pitchFamily="65" charset="-122"/>
            </a:endParaRP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一定不要问别人政治复习的咋样，因为</a:t>
            </a:r>
            <a:r>
              <a:rPr lang="zh-CN" altLang="en-US" sz="20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都比你好</a:t>
            </a:r>
            <a:endParaRPr lang="zh-CN" altLang="en-US" sz="2000" b="1" dirty="0">
              <a:solidFill>
                <a:schemeClr val="bg1"/>
              </a:solidFill>
              <a:latin typeface="方正瘦金书简体" panose="03000509000000000000" pitchFamily="65" charset="-122"/>
              <a:ea typeface="方正瘦金书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  <a:sym typeface="方正瘦金书简体" panose="03000509000000000000" pitchFamily="65" charset="-122"/>
              </a:rPr>
              <a:t>关于专业课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8E74541-2CA5-4D22-ADE0-692D5FF71A1D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4970" y="2033905"/>
            <a:ext cx="348424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六月开始了专业课的复习</a:t>
            </a:r>
            <a:endParaRPr lang="zh-CN" altLang="en-US" sz="2000" b="1" dirty="0">
              <a:solidFill>
                <a:schemeClr val="bg1"/>
              </a:solidFill>
              <a:latin typeface="方正瘦金书简体" panose="03000509000000000000" pitchFamily="65" charset="-122"/>
              <a:ea typeface="方正瘦金书简体" panose="03000509000000000000" pitchFamily="65" charset="-122"/>
            </a:endParaRP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先把食品专业课的书过了两遍,看了一眼ppt，没有记得很清楚</a:t>
            </a:r>
            <a:endParaRPr lang="zh-CN" altLang="en-US" sz="2000" b="1" dirty="0">
              <a:solidFill>
                <a:schemeClr val="bg1"/>
              </a:solidFill>
              <a:latin typeface="方正瘦金书简体" panose="03000509000000000000" pitchFamily="65" charset="-122"/>
              <a:ea typeface="方正瘦金书简体" panose="03000509000000000000" pitchFamily="65" charset="-122"/>
            </a:endParaRP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从六月开始，专业课一天三个小时，背了一晚上，啥都不记得</a:t>
            </a:r>
            <a:endParaRPr lang="zh-CN" altLang="en-US" sz="2000" b="1" dirty="0">
              <a:solidFill>
                <a:schemeClr val="bg1"/>
              </a:solidFill>
              <a:latin typeface="方正瘦金书简体" panose="03000509000000000000" pitchFamily="65" charset="-122"/>
              <a:ea typeface="方正瘦金书简体" panose="03000509000000000000" pitchFamily="65" charset="-122"/>
            </a:endParaRP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真题买了两份</a:t>
            </a:r>
            <a:endParaRPr lang="zh-CN" altLang="en-US" sz="2000" b="1" dirty="0">
              <a:solidFill>
                <a:schemeClr val="bg1"/>
              </a:solidFill>
              <a:latin typeface="方正瘦金书简体" panose="03000509000000000000" pitchFamily="65" charset="-122"/>
              <a:ea typeface="方正瘦金书简体" panose="03000509000000000000" pitchFamily="65" charset="-122"/>
            </a:endParaRP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专业课复习一直都特别慌</a:t>
            </a:r>
            <a:endParaRPr lang="zh-CN" altLang="en-US" sz="2000" b="1" dirty="0">
              <a:solidFill>
                <a:schemeClr val="bg1"/>
              </a:solidFill>
              <a:latin typeface="方正瘦金书简体" panose="03000509000000000000" pitchFamily="65" charset="-122"/>
              <a:ea typeface="方正瘦金书简体" panose="03000509000000000000" pitchFamily="65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72305" y="2053590"/>
            <a:ext cx="320484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爱课程</a:t>
            </a:r>
            <a:endParaRPr lang="zh-CN" altLang="en-US" sz="2000" b="1" dirty="0">
              <a:solidFill>
                <a:schemeClr val="bg1"/>
              </a:solidFill>
              <a:latin typeface="方正瘦金书简体" panose="03000509000000000000" pitchFamily="65" charset="-122"/>
              <a:ea typeface="方正瘦金书简体" panose="03000509000000000000" pitchFamily="65" charset="-122"/>
            </a:endParaRP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慕课</a:t>
            </a:r>
            <a:endParaRPr lang="zh-CN" altLang="en-US" sz="2000" b="1" dirty="0">
              <a:solidFill>
                <a:schemeClr val="bg1"/>
              </a:solidFill>
              <a:latin typeface="方正瘦金书简体" panose="03000509000000000000" pitchFamily="65" charset="-122"/>
              <a:ea typeface="方正瘦金书简体" panose="03000509000000000000" pitchFamily="65" charset="-122"/>
            </a:endParaRP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食品科学初试科目一般都是微生物和食品化学</a:t>
            </a:r>
            <a:endParaRPr lang="zh-CN" altLang="en-US" sz="2000" b="1" dirty="0">
              <a:solidFill>
                <a:schemeClr val="bg1"/>
              </a:solidFill>
              <a:latin typeface="方正瘦金书简体" panose="03000509000000000000" pitchFamily="65" charset="-122"/>
              <a:ea typeface="方正瘦金书简体" panose="03000509000000000000" pitchFamily="65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185150" y="1962785"/>
            <a:ext cx="365188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不要迷信专业课重题，一些学校的重题率就是高</a:t>
            </a:r>
            <a:endParaRPr lang="zh-CN" altLang="en-US" sz="2000" b="1" dirty="0">
              <a:solidFill>
                <a:schemeClr val="bg1"/>
              </a:solidFill>
              <a:latin typeface="方正瘦金书简体" panose="03000509000000000000" pitchFamily="65" charset="-122"/>
              <a:ea typeface="方正瘦金书简体" panose="03000509000000000000" pitchFamily="65" charset="-122"/>
            </a:endParaRP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背好ppt 搞好课后题以及真题才是王道</a:t>
            </a:r>
            <a:endParaRPr lang="zh-CN" altLang="en-US" sz="2000" b="1" dirty="0">
              <a:solidFill>
                <a:schemeClr val="bg1"/>
              </a:solidFill>
              <a:latin typeface="方正瘦金书简体" panose="03000509000000000000" pitchFamily="65" charset="-122"/>
              <a:ea typeface="方正瘦金书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文本框 3"/>
          <p:cNvSpPr/>
          <p:nvPr/>
        </p:nvSpPr>
        <p:spPr>
          <a:xfrm>
            <a:off x="3454400" y="2587625"/>
            <a:ext cx="5234940" cy="110680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66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  <a:sym typeface="方正瘦金书简体" panose="03000509000000000000" pitchFamily="65" charset="-122"/>
              </a:rPr>
              <a:t>关于复试</a:t>
            </a:r>
            <a:r>
              <a:rPr lang="zh-CN" altLang="en-US" sz="66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  <a:sym typeface="方正瘦金书简体" panose="03000509000000000000" pitchFamily="65" charset="-122"/>
              </a:rPr>
              <a:t>准备</a:t>
            </a:r>
            <a:endParaRPr lang="zh-CN" altLang="en-US" sz="6600" b="1" dirty="0">
              <a:solidFill>
                <a:schemeClr val="bg1"/>
              </a:solidFill>
              <a:latin typeface="方正瘦金书简体" panose="03000509000000000000" pitchFamily="65" charset="-122"/>
              <a:ea typeface="方正瘦金书简体" panose="03000509000000000000" pitchFamily="65" charset="-122"/>
              <a:sym typeface="方正瘦金书简体" panose="03000509000000000000" pitchFamily="65" charset="-122"/>
            </a:endParaRPr>
          </a:p>
        </p:txBody>
      </p:sp>
      <p:grpSp>
        <p:nvGrpSpPr>
          <p:cNvPr id="10243" name="Group 3"/>
          <p:cNvGrpSpPr/>
          <p:nvPr/>
        </p:nvGrpSpPr>
        <p:grpSpPr>
          <a:xfrm>
            <a:off x="2998788" y="2273300"/>
            <a:ext cx="1390650" cy="1600200"/>
            <a:chOff x="0" y="0"/>
            <a:chExt cx="1390650" cy="1600200"/>
          </a:xfrm>
        </p:grpSpPr>
        <p:sp>
          <p:nvSpPr>
            <p:cNvPr id="10244" name="直接连接符 5"/>
            <p:cNvSpPr>
              <a:spLocks noChangeShapeType="1"/>
            </p:cNvSpPr>
            <p:nvPr/>
          </p:nvSpPr>
          <p:spPr bwMode="auto">
            <a:xfrm flipV="1">
              <a:off x="0" y="0"/>
              <a:ext cx="1390650" cy="46672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245" name="直接连接符 7"/>
            <p:cNvSpPr>
              <a:spLocks noChangeShapeType="1"/>
            </p:cNvSpPr>
            <p:nvPr/>
          </p:nvSpPr>
          <p:spPr bwMode="auto">
            <a:xfrm>
              <a:off x="95250" y="304800"/>
              <a:ext cx="228600" cy="12954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0246" name="Group 6"/>
          <p:cNvGrpSpPr/>
          <p:nvPr/>
        </p:nvGrpSpPr>
        <p:grpSpPr>
          <a:xfrm>
            <a:off x="8212138" y="2473325"/>
            <a:ext cx="1104900" cy="1400175"/>
            <a:chOff x="0" y="0"/>
            <a:chExt cx="1104900" cy="1400909"/>
          </a:xfrm>
        </p:grpSpPr>
        <p:sp>
          <p:nvSpPr>
            <p:cNvPr id="10247" name="直接连接符 9"/>
            <p:cNvSpPr>
              <a:spLocks noChangeShapeType="1"/>
            </p:cNvSpPr>
            <p:nvPr/>
          </p:nvSpPr>
          <p:spPr bwMode="auto">
            <a:xfrm>
              <a:off x="533400" y="0"/>
              <a:ext cx="381000" cy="1134069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248" name="直接连接符 13"/>
            <p:cNvSpPr>
              <a:spLocks noChangeShapeType="1"/>
            </p:cNvSpPr>
            <p:nvPr/>
          </p:nvSpPr>
          <p:spPr bwMode="auto">
            <a:xfrm flipH="1">
              <a:off x="0" y="830698"/>
              <a:ext cx="1104900" cy="57021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277620" y="1384300"/>
            <a:ext cx="9725660" cy="1531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71500" indent="-571500" algn="l">
              <a:lnSpc>
                <a:spcPct val="130000"/>
              </a:lnSpc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36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提前准备一份</a:t>
            </a:r>
            <a:r>
              <a:rPr lang="zh-CN" altLang="en-US" sz="3600" b="1" dirty="0">
                <a:solidFill>
                  <a:schemeClr val="bg1"/>
                </a:solidFill>
                <a:latin typeface="宋体" panose="02010600030101010101" pitchFamily="2" charset="-122"/>
              </a:rPr>
              <a:t>简</a:t>
            </a:r>
            <a:r>
              <a:rPr lang="zh-CN" altLang="en-US" sz="36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历</a:t>
            </a:r>
            <a:r>
              <a:rPr lang="en-US" altLang="zh-CN" sz="36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  </a:t>
            </a:r>
            <a:r>
              <a:rPr lang="zh-CN" altLang="en-US" sz="36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自荐信</a:t>
            </a:r>
            <a:endParaRPr lang="zh-CN" altLang="en-US" sz="3600" b="1" dirty="0">
              <a:solidFill>
                <a:schemeClr val="bg1"/>
              </a:solidFill>
              <a:latin typeface="方正瘦金书简体" panose="03000509000000000000" pitchFamily="65" charset="-122"/>
              <a:ea typeface="方正瘦金书简体" panose="03000509000000000000" pitchFamily="65" charset="-122"/>
            </a:endParaRPr>
          </a:p>
          <a:p>
            <a:pPr marL="571500" indent="-571500" algn="l">
              <a:lnSpc>
                <a:spcPct val="130000"/>
              </a:lnSpc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36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提前看官网，有初步的选择导师的</a:t>
            </a:r>
            <a:r>
              <a:rPr lang="zh-CN" altLang="en-US" sz="36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名单 </a:t>
            </a:r>
            <a:endParaRPr lang="zh-CN" altLang="en-US" sz="3600" b="1" dirty="0">
              <a:solidFill>
                <a:schemeClr val="bg1"/>
              </a:solidFill>
              <a:latin typeface="方正瘦金书简体" panose="03000509000000000000" pitchFamily="65" charset="-122"/>
              <a:ea typeface="方正瘦金书简体" panose="03000509000000000000" pitchFamily="65" charset="-122"/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日期占位符 2"/>
          <p:cNvSpPr txBox="1">
            <a:spLocks noGrp="1"/>
          </p:cNvSpPr>
          <p:nvPr>
            <p:ph type="dt" sz="half" idx="10"/>
          </p:nvPr>
        </p:nvSpPr>
        <p:spPr/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1200" dirty="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667125" y="17780"/>
            <a:ext cx="5128260" cy="6840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8E74541-2CA5-4D22-ADE0-692D5FF71A1D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81400" y="40005"/>
            <a:ext cx="4940300" cy="681799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8E74541-2CA5-4D22-ADE0-692D5FF71A1D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68980" y="-70485"/>
            <a:ext cx="5259705" cy="66389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  <a:sym typeface="方正瘦金书简体" panose="03000509000000000000" pitchFamily="65" charset="-122"/>
              </a:rPr>
              <a:t>华农的</a:t>
            </a:r>
            <a:r>
              <a:rPr lang="zh-CN" altLang="en-US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  <a:sym typeface="方正瘦金书简体" panose="03000509000000000000" pitchFamily="65" charset="-122"/>
              </a:rPr>
              <a:t>复试</a:t>
            </a:r>
            <a:endParaRPr lang="zh-CN" altLang="en-US" b="1" dirty="0">
              <a:solidFill>
                <a:schemeClr val="bg1"/>
              </a:solidFill>
              <a:latin typeface="方正瘦金书简体" panose="03000509000000000000" pitchFamily="65" charset="-122"/>
              <a:ea typeface="方正瘦金书简体" panose="03000509000000000000" pitchFamily="65" charset="-122"/>
              <a:sym typeface="方正瘦金书简体" panose="03000509000000000000" pitchFamily="65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8E74541-2CA5-4D22-ADE0-692D5FF71A1D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04265" y="1607820"/>
            <a:ext cx="929767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复试基本不重题或者说重复的题很少</a:t>
            </a:r>
            <a:endParaRPr lang="zh-CN" altLang="en-US" sz="2000" b="1" dirty="0">
              <a:solidFill>
                <a:schemeClr val="bg1"/>
              </a:solidFill>
              <a:latin typeface="方正瘦金书简体" panose="03000509000000000000" pitchFamily="65" charset="-122"/>
              <a:ea typeface="方正瘦金书简体" panose="03000509000000000000" pitchFamily="65" charset="-122"/>
            </a:endParaRP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复试科目:笔试：食品工艺学和食品微生物学（2选1）</a:t>
            </a:r>
            <a:endParaRPr lang="zh-CN" altLang="en-US" sz="2000" b="1" dirty="0">
              <a:solidFill>
                <a:schemeClr val="bg1"/>
              </a:solidFill>
              <a:latin typeface="方正瘦金书简体" panose="03000509000000000000" pitchFamily="65" charset="-122"/>
              <a:ea typeface="方正瘦金书简体" panose="03000509000000000000" pitchFamily="65" charset="-122"/>
            </a:endParaRP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                面试：全英自我介绍</a:t>
            </a:r>
            <a:endParaRPr lang="zh-CN" altLang="en-US" sz="2000" b="1" dirty="0">
              <a:solidFill>
                <a:schemeClr val="bg1"/>
              </a:solidFill>
              <a:latin typeface="方正瘦金书简体" panose="03000509000000000000" pitchFamily="65" charset="-122"/>
              <a:ea typeface="方正瘦金书简体" panose="03000509000000000000" pitchFamily="65" charset="-122"/>
            </a:endParaRP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                           食品化学 食品工艺学必答</a:t>
            </a:r>
            <a:endParaRPr lang="zh-CN" altLang="en-US" sz="2000" b="1" dirty="0">
              <a:solidFill>
                <a:schemeClr val="bg1"/>
              </a:solidFill>
              <a:latin typeface="方正瘦金书简体" panose="03000509000000000000" pitchFamily="65" charset="-122"/>
              <a:ea typeface="方正瘦金书简体" panose="03000509000000000000" pitchFamily="65" charset="-122"/>
            </a:endParaRP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                           食品微生物 化工原理选答</a:t>
            </a:r>
            <a:endParaRPr lang="zh-CN" altLang="en-US" sz="2000" b="1" dirty="0">
              <a:solidFill>
                <a:schemeClr val="bg1"/>
              </a:solidFill>
              <a:latin typeface="方正瘦金书简体" panose="03000509000000000000" pitchFamily="65" charset="-122"/>
              <a:ea typeface="方正瘦金书简体" panose="03000509000000000000" pitchFamily="65" charset="-122"/>
            </a:endParaRP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                 实验：</a:t>
            </a:r>
            <a:r>
              <a:rPr lang="zh-CN" altLang="en-US" sz="2000" b="1" dirty="0">
                <a:solidFill>
                  <a:schemeClr val="bg1"/>
                </a:solidFill>
                <a:latin typeface="宋体" panose="02010600030101010101" pitchFamily="2" charset="-122"/>
              </a:rPr>
              <a:t>简单</a:t>
            </a:r>
            <a:r>
              <a:rPr lang="zh-CN" altLang="en-US" sz="20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的操作，但细节很重要</a:t>
            </a:r>
            <a:endParaRPr lang="zh-CN" altLang="en-US" sz="2000" b="1" dirty="0">
              <a:solidFill>
                <a:schemeClr val="bg1"/>
              </a:solidFill>
              <a:latin typeface="方正瘦金书简体" panose="03000509000000000000" pitchFamily="65" charset="-122"/>
              <a:ea typeface="方正瘦金书简体" panose="03000509000000000000" pitchFamily="65" charset="-122"/>
            </a:endParaRP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今年是初试成绩的70% 〇</a:t>
            </a:r>
            <a:r>
              <a:rPr lang="en-US" altLang="zh-CN" sz="20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%</a:t>
            </a:r>
            <a:r>
              <a:rPr lang="en-US" altLang="zh-CN" sz="2000" b="1" dirty="0">
                <a:solidFill>
                  <a:schemeClr val="bg1"/>
                </a:solidFill>
                <a:latin typeface="+mn-ea"/>
                <a:ea typeface="+mn-ea"/>
              </a:rPr>
              <a:t>%+</a:t>
            </a:r>
            <a:r>
              <a:rPr lang="zh-CN" altLang="en-US" sz="20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复试成绩的30%〇</a:t>
            </a:r>
            <a:r>
              <a:rPr lang="en-US" altLang="zh-CN" sz="20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%%%</a:t>
            </a:r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</a:rPr>
              <a:t>%</a:t>
            </a:r>
            <a:endParaRPr lang="en-US" altLang="zh-CN" sz="2000" b="1" dirty="0">
              <a:solidFill>
                <a:schemeClr val="bg1"/>
              </a:solidFill>
              <a:latin typeface="方正瘦金书简体" panose="03000509000000000000" pitchFamily="65" charset="-122"/>
              <a:ea typeface="方正瘦金书简体" panose="03000509000000000000" pitchFamily="65" charset="-122"/>
            </a:endParaRP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复试准备时间从3月6日开始准备到3月28</a:t>
            </a:r>
            <a:r>
              <a:rPr lang="zh-CN" altLang="en-US" sz="20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八日复试开始，效率特别低，学不进去。</a:t>
            </a:r>
            <a:endParaRPr lang="zh-CN" altLang="en-US" sz="2000" b="1" dirty="0">
              <a:solidFill>
                <a:schemeClr val="bg1"/>
              </a:solidFill>
              <a:latin typeface="方正瘦金书简体" panose="03000509000000000000" pitchFamily="65" charset="-122"/>
              <a:ea typeface="方正瘦金书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文本框 3"/>
          <p:cNvSpPr/>
          <p:nvPr/>
        </p:nvSpPr>
        <p:spPr>
          <a:xfrm>
            <a:off x="3030538" y="2587625"/>
            <a:ext cx="3562350" cy="110680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66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  <a:sym typeface="方正瘦金书简体" panose="03000509000000000000" pitchFamily="65" charset="-122"/>
              </a:rPr>
              <a:t>    </a:t>
            </a:r>
            <a:r>
              <a:rPr lang="zh-CN" altLang="en-US" sz="66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  <a:sym typeface="方正瘦金书简体" panose="03000509000000000000" pitchFamily="65" charset="-122"/>
              </a:rPr>
              <a:t>亮闪闪</a:t>
            </a:r>
            <a:endParaRPr lang="zh-CN" altLang="en-US" sz="6600" b="1" dirty="0">
              <a:solidFill>
                <a:schemeClr val="bg1"/>
              </a:solidFill>
              <a:latin typeface="方正瘦金书简体" panose="03000509000000000000" pitchFamily="65" charset="-122"/>
              <a:ea typeface="方正瘦金书简体" panose="03000509000000000000" pitchFamily="65" charset="-122"/>
              <a:sym typeface="方正瘦金书简体" panose="03000509000000000000" pitchFamily="65" charset="-122"/>
            </a:endParaRPr>
          </a:p>
        </p:txBody>
      </p:sp>
      <p:grpSp>
        <p:nvGrpSpPr>
          <p:cNvPr id="10243" name="Group 3"/>
          <p:cNvGrpSpPr/>
          <p:nvPr/>
        </p:nvGrpSpPr>
        <p:grpSpPr>
          <a:xfrm>
            <a:off x="2841625" y="2273300"/>
            <a:ext cx="1390650" cy="1600200"/>
            <a:chOff x="0" y="0"/>
            <a:chExt cx="1390650" cy="1600200"/>
          </a:xfrm>
        </p:grpSpPr>
        <p:sp>
          <p:nvSpPr>
            <p:cNvPr id="8200" name="直接连接符 5"/>
            <p:cNvSpPr/>
            <p:nvPr/>
          </p:nvSpPr>
          <p:spPr>
            <a:xfrm flipV="1">
              <a:off x="0" y="0"/>
              <a:ext cx="1390650" cy="465991"/>
            </a:xfrm>
            <a:prstGeom prst="line">
              <a:avLst/>
            </a:prstGeom>
            <a:ln w="41275" cap="rnd" cmpd="sng">
              <a:solidFill>
                <a:srgbClr val="0099FF"/>
              </a:solidFill>
              <a:prstDash val="solid"/>
              <a:bevel/>
              <a:headEnd type="none" w="med" len="med"/>
              <a:tailEnd type="none" w="med" len="med"/>
            </a:ln>
          </p:spPr>
        </p:sp>
        <p:sp>
          <p:nvSpPr>
            <p:cNvPr id="8201" name="直接连接符 7"/>
            <p:cNvSpPr/>
            <p:nvPr/>
          </p:nvSpPr>
          <p:spPr>
            <a:xfrm>
              <a:off x="95250" y="304800"/>
              <a:ext cx="228600" cy="1295400"/>
            </a:xfrm>
            <a:prstGeom prst="line">
              <a:avLst/>
            </a:prstGeom>
            <a:ln w="41275" cap="rnd" cmpd="sng">
              <a:solidFill>
                <a:srgbClr val="0099FF"/>
              </a:solidFill>
              <a:prstDash val="solid"/>
              <a:bevel/>
              <a:headEnd type="none" w="med" len="med"/>
              <a:tailEnd type="none" w="med" len="med"/>
            </a:ln>
          </p:spPr>
        </p:sp>
      </p:grpSp>
      <p:grpSp>
        <p:nvGrpSpPr>
          <p:cNvPr id="10246" name="Group 6"/>
          <p:cNvGrpSpPr/>
          <p:nvPr/>
        </p:nvGrpSpPr>
        <p:grpSpPr>
          <a:xfrm>
            <a:off x="6627178" y="2432685"/>
            <a:ext cx="1104900" cy="1400175"/>
            <a:chOff x="0" y="0"/>
            <a:chExt cx="1104900" cy="1400909"/>
          </a:xfrm>
        </p:grpSpPr>
        <p:sp>
          <p:nvSpPr>
            <p:cNvPr id="8198" name="直接连接符 9"/>
            <p:cNvSpPr/>
            <p:nvPr/>
          </p:nvSpPr>
          <p:spPr>
            <a:xfrm>
              <a:off x="533400" y="0"/>
              <a:ext cx="381000" cy="1134209"/>
            </a:xfrm>
            <a:prstGeom prst="line">
              <a:avLst/>
            </a:prstGeom>
            <a:ln w="41275" cap="rnd" cmpd="sng">
              <a:solidFill>
                <a:srgbClr val="0099FF"/>
              </a:solidFill>
              <a:prstDash val="solid"/>
              <a:bevel/>
              <a:headEnd type="none" w="med" len="med"/>
              <a:tailEnd type="none" w="med" len="med"/>
            </a:ln>
          </p:spPr>
        </p:sp>
        <p:sp>
          <p:nvSpPr>
            <p:cNvPr id="8199" name="直接连接符 13"/>
            <p:cNvSpPr/>
            <p:nvPr/>
          </p:nvSpPr>
          <p:spPr>
            <a:xfrm flipH="1">
              <a:off x="0" y="830997"/>
              <a:ext cx="1104900" cy="569912"/>
            </a:xfrm>
            <a:prstGeom prst="line">
              <a:avLst/>
            </a:prstGeom>
            <a:ln w="41275" cap="rnd" cmpd="sng">
              <a:solidFill>
                <a:srgbClr val="0099FF"/>
              </a:solidFill>
              <a:prstDash val="solid"/>
              <a:bevel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Freeform 5"/>
          <p:cNvSpPr>
            <a:spLocks noEditPoints="1"/>
          </p:cNvSpPr>
          <p:nvPr/>
        </p:nvSpPr>
        <p:spPr>
          <a:xfrm rot="-1358384">
            <a:off x="4957763" y="1333500"/>
            <a:ext cx="2119312" cy="3286125"/>
          </a:xfrm>
          <a:custGeom>
            <a:avLst/>
            <a:gdLst/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1889325576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129" h="186">
                <a:moveTo>
                  <a:pt x="64" y="0"/>
                </a:moveTo>
                <a:cubicBezTo>
                  <a:pt x="97" y="0"/>
                  <a:pt x="129" y="11"/>
                  <a:pt x="129" y="50"/>
                </a:cubicBezTo>
                <a:cubicBezTo>
                  <a:pt x="129" y="60"/>
                  <a:pt x="127" y="74"/>
                  <a:pt x="121" y="82"/>
                </a:cubicBezTo>
                <a:cubicBezTo>
                  <a:pt x="115" y="92"/>
                  <a:pt x="105" y="98"/>
                  <a:pt x="95" y="103"/>
                </a:cubicBezTo>
                <a:cubicBezTo>
                  <a:pt x="84" y="109"/>
                  <a:pt x="80" y="120"/>
                  <a:pt x="80" y="120"/>
                </a:cubicBezTo>
                <a:cubicBezTo>
                  <a:pt x="78" y="124"/>
                  <a:pt x="73" y="128"/>
                  <a:pt x="69" y="128"/>
                </a:cubicBezTo>
                <a:cubicBezTo>
                  <a:pt x="37" y="128"/>
                  <a:pt x="37" y="128"/>
                  <a:pt x="37" y="128"/>
                </a:cubicBezTo>
                <a:cubicBezTo>
                  <a:pt x="32" y="128"/>
                  <a:pt x="29" y="124"/>
                  <a:pt x="29" y="119"/>
                </a:cubicBezTo>
                <a:cubicBezTo>
                  <a:pt x="29" y="113"/>
                  <a:pt x="29" y="113"/>
                  <a:pt x="29" y="113"/>
                </a:cubicBezTo>
                <a:cubicBezTo>
                  <a:pt x="29" y="108"/>
                  <a:pt x="29" y="101"/>
                  <a:pt x="30" y="96"/>
                </a:cubicBezTo>
                <a:cubicBezTo>
                  <a:pt x="30" y="96"/>
                  <a:pt x="33" y="84"/>
                  <a:pt x="54" y="73"/>
                </a:cubicBezTo>
                <a:cubicBezTo>
                  <a:pt x="63" y="68"/>
                  <a:pt x="74" y="63"/>
                  <a:pt x="74" y="51"/>
                </a:cubicBezTo>
                <a:cubicBezTo>
                  <a:pt x="74" y="43"/>
                  <a:pt x="70" y="38"/>
                  <a:pt x="62" y="38"/>
                </a:cubicBezTo>
                <a:cubicBezTo>
                  <a:pt x="51" y="38"/>
                  <a:pt x="50" y="50"/>
                  <a:pt x="50" y="58"/>
                </a:cubicBezTo>
                <a:cubicBezTo>
                  <a:pt x="50" y="62"/>
                  <a:pt x="47" y="66"/>
                  <a:pt x="42" y="66"/>
                </a:cubicBezTo>
                <a:cubicBezTo>
                  <a:pt x="8" y="66"/>
                  <a:pt x="8" y="66"/>
                  <a:pt x="8" y="66"/>
                </a:cubicBezTo>
                <a:cubicBezTo>
                  <a:pt x="3" y="66"/>
                  <a:pt x="0" y="62"/>
                  <a:pt x="0" y="57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3"/>
                  <a:pt x="3" y="18"/>
                  <a:pt x="7" y="16"/>
                </a:cubicBezTo>
                <a:cubicBezTo>
                  <a:pt x="7" y="16"/>
                  <a:pt x="40" y="0"/>
                  <a:pt x="64" y="0"/>
                </a:cubicBezTo>
                <a:moveTo>
                  <a:pt x="56" y="138"/>
                </a:moveTo>
                <a:cubicBezTo>
                  <a:pt x="69" y="138"/>
                  <a:pt x="80" y="148"/>
                  <a:pt x="80" y="162"/>
                </a:cubicBezTo>
                <a:cubicBezTo>
                  <a:pt x="80" y="176"/>
                  <a:pt x="69" y="186"/>
                  <a:pt x="56" y="186"/>
                </a:cubicBezTo>
                <a:cubicBezTo>
                  <a:pt x="43" y="186"/>
                  <a:pt x="32" y="176"/>
                  <a:pt x="32" y="162"/>
                </a:cubicBezTo>
                <a:cubicBezTo>
                  <a:pt x="32" y="148"/>
                  <a:pt x="43" y="138"/>
                  <a:pt x="56" y="138"/>
                </a:cubicBezTo>
              </a:path>
            </a:pathLst>
          </a:custGeom>
          <a:noFill/>
          <a:ln w="73025" cap="flat" cmpd="sng">
            <a:solidFill>
              <a:srgbClr val="F7F8F8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123" name="矩形 7"/>
          <p:cNvSpPr/>
          <p:nvPr/>
        </p:nvSpPr>
        <p:spPr>
          <a:xfrm rot="-830015">
            <a:off x="7439978" y="1431925"/>
            <a:ext cx="2766695" cy="768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4400" b="1" dirty="0">
                <a:solidFill>
                  <a:srgbClr val="0099FF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  <a:sym typeface="方正瘦金书简体" panose="03000509000000000000" pitchFamily="65" charset="-122"/>
              </a:rPr>
              <a:t>3</a:t>
            </a:r>
            <a:r>
              <a:rPr lang="zh-CN" altLang="en-US" sz="4400" b="1" dirty="0">
                <a:solidFill>
                  <a:srgbClr val="0099FF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  <a:sym typeface="方正瘦金书简体" panose="03000509000000000000" pitchFamily="65" charset="-122"/>
              </a:rPr>
              <a:t>复试</a:t>
            </a:r>
            <a:r>
              <a:rPr lang="zh-CN" altLang="en-US" sz="4400" b="1" dirty="0">
                <a:solidFill>
                  <a:srgbClr val="0099FF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  <a:sym typeface="方正瘦金书简体" panose="03000509000000000000" pitchFamily="65" charset="-122"/>
              </a:rPr>
              <a:t>准备</a:t>
            </a:r>
            <a:endParaRPr lang="zh-CN" altLang="en-US" sz="4400" b="1" dirty="0">
              <a:solidFill>
                <a:srgbClr val="0099FF"/>
              </a:solidFill>
              <a:latin typeface="方正瘦金书简体" panose="03000509000000000000" pitchFamily="65" charset="-122"/>
              <a:ea typeface="方正瘦金书简体" panose="03000509000000000000" pitchFamily="65" charset="-122"/>
              <a:sym typeface="方正瘦金书简体" panose="03000509000000000000" pitchFamily="65" charset="-122"/>
            </a:endParaRPr>
          </a:p>
        </p:txBody>
      </p:sp>
      <p:sp>
        <p:nvSpPr>
          <p:cNvPr id="5124" name="矩形 9"/>
          <p:cNvSpPr/>
          <p:nvPr/>
        </p:nvSpPr>
        <p:spPr>
          <a:xfrm rot="504780">
            <a:off x="1089343" y="2282508"/>
            <a:ext cx="2766695" cy="768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4400" b="1" dirty="0">
                <a:solidFill>
                  <a:srgbClr val="FF212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  <a:sym typeface="方正瘦金书简体" panose="03000509000000000000" pitchFamily="65" charset="-122"/>
              </a:rPr>
              <a:t>1</a:t>
            </a:r>
            <a:r>
              <a:rPr lang="zh-CN" altLang="en-US" sz="4400" b="1" dirty="0">
                <a:solidFill>
                  <a:srgbClr val="FF212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  <a:sym typeface="方正瘦金书简体" panose="03000509000000000000" pitchFamily="65" charset="-122"/>
              </a:rPr>
              <a:t>目标</a:t>
            </a:r>
            <a:r>
              <a:rPr lang="zh-CN" altLang="en-US" sz="4400" b="1" dirty="0">
                <a:solidFill>
                  <a:srgbClr val="FF212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  <a:sym typeface="方正瘦金书简体" panose="03000509000000000000" pitchFamily="65" charset="-122"/>
              </a:rPr>
              <a:t>定位</a:t>
            </a:r>
            <a:endParaRPr lang="zh-CN" altLang="en-US" sz="4400" b="1" dirty="0">
              <a:solidFill>
                <a:srgbClr val="FF2121"/>
              </a:solidFill>
              <a:latin typeface="方正瘦金书简体" panose="03000509000000000000" pitchFamily="65" charset="-122"/>
              <a:ea typeface="方正瘦金书简体" panose="03000509000000000000" pitchFamily="65" charset="-122"/>
              <a:sym typeface="方正瘦金书简体" panose="03000509000000000000" pitchFamily="65" charset="-122"/>
            </a:endParaRPr>
          </a:p>
        </p:txBody>
      </p:sp>
      <p:sp>
        <p:nvSpPr>
          <p:cNvPr id="5125" name="矩形 11"/>
          <p:cNvSpPr/>
          <p:nvPr/>
        </p:nvSpPr>
        <p:spPr>
          <a:xfrm rot="569859">
            <a:off x="7787640" y="3804920"/>
            <a:ext cx="2566670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altLang="zh-CN" sz="4400" b="1" dirty="0">
                <a:solidFill>
                  <a:srgbClr val="FFFF00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  <a:sym typeface="方正瘦金书简体" panose="03000509000000000000" pitchFamily="65" charset="-122"/>
              </a:rPr>
              <a:t>4</a:t>
            </a:r>
            <a:r>
              <a:rPr lang="zh-CN" altLang="en-US" sz="4400" b="1" dirty="0">
                <a:solidFill>
                  <a:srgbClr val="FFFF00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  <a:sym typeface="方正瘦金书简体" panose="03000509000000000000" pitchFamily="65" charset="-122"/>
              </a:rPr>
              <a:t>亮</a:t>
            </a:r>
            <a:r>
              <a:rPr lang="en-US" altLang="zh-CN" sz="4400" b="1" dirty="0">
                <a:solidFill>
                  <a:srgbClr val="FFFF00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  <a:sym typeface="方正瘦金书简体" panose="03000509000000000000" pitchFamily="65" charset="-122"/>
              </a:rPr>
              <a:t> </a:t>
            </a:r>
            <a:r>
              <a:rPr lang="zh-CN" altLang="en-US" sz="4400" b="1" dirty="0">
                <a:solidFill>
                  <a:srgbClr val="FFFF00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  <a:sym typeface="方正瘦金书简体" panose="03000509000000000000" pitchFamily="65" charset="-122"/>
              </a:rPr>
              <a:t>闪</a:t>
            </a:r>
            <a:r>
              <a:rPr lang="en-US" altLang="zh-CN" sz="4400" b="1" dirty="0">
                <a:solidFill>
                  <a:srgbClr val="FFFF00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  <a:sym typeface="方正瘦金书简体" panose="03000509000000000000" pitchFamily="65" charset="-122"/>
              </a:rPr>
              <a:t> </a:t>
            </a:r>
            <a:r>
              <a:rPr lang="zh-CN" altLang="en-US" sz="4400" b="1" dirty="0">
                <a:solidFill>
                  <a:srgbClr val="FFFF00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  <a:sym typeface="方正瘦金书简体" panose="03000509000000000000" pitchFamily="65" charset="-122"/>
              </a:rPr>
              <a:t>闪</a:t>
            </a:r>
            <a:endParaRPr lang="zh-CN" altLang="en-US" sz="4400" b="1" dirty="0">
              <a:solidFill>
                <a:srgbClr val="FFFF00"/>
              </a:solidFill>
              <a:latin typeface="方正瘦金书简体" panose="03000509000000000000" pitchFamily="65" charset="-122"/>
              <a:ea typeface="方正瘦金书简体" panose="03000509000000000000" pitchFamily="65" charset="-122"/>
              <a:sym typeface="方正瘦金书简体" panose="03000509000000000000" pitchFamily="65" charset="-122"/>
            </a:endParaRPr>
          </a:p>
        </p:txBody>
      </p:sp>
      <p:sp>
        <p:nvSpPr>
          <p:cNvPr id="5126" name="矩形 13"/>
          <p:cNvSpPr/>
          <p:nvPr/>
        </p:nvSpPr>
        <p:spPr>
          <a:xfrm rot="-597072">
            <a:off x="1336675" y="4257675"/>
            <a:ext cx="2766695" cy="768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4400" b="1" dirty="0">
                <a:solidFill>
                  <a:srgbClr val="66FF33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  <a:sym typeface="方正瘦金书简体" panose="03000509000000000000" pitchFamily="65" charset="-122"/>
              </a:rPr>
              <a:t>2</a:t>
            </a:r>
            <a:r>
              <a:rPr lang="zh-CN" altLang="en-US" sz="4400" b="1" dirty="0">
                <a:solidFill>
                  <a:srgbClr val="66FF33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  <a:sym typeface="方正瘦金书简体" panose="03000509000000000000" pitchFamily="65" charset="-122"/>
              </a:rPr>
              <a:t>初</a:t>
            </a:r>
            <a:r>
              <a:rPr lang="zh-CN" altLang="en-US" sz="4400" b="1" dirty="0">
                <a:solidFill>
                  <a:srgbClr val="66FF33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  <a:sym typeface="方正瘦金书简体" panose="03000509000000000000" pitchFamily="65" charset="-122"/>
              </a:rPr>
              <a:t>试规划</a:t>
            </a:r>
            <a:endParaRPr lang="zh-CN" altLang="en-US" sz="4400" b="1" dirty="0">
              <a:solidFill>
                <a:srgbClr val="66FF33"/>
              </a:solidFill>
              <a:latin typeface="方正瘦金书简体" panose="03000509000000000000" pitchFamily="65" charset="-122"/>
              <a:ea typeface="方正瘦金书简体" panose="03000509000000000000" pitchFamily="65" charset="-122"/>
              <a:sym typeface="方正瘦金书简体" panose="03000509000000000000" pitchFamily="65" charset="-122"/>
            </a:endParaRPr>
          </a:p>
        </p:txBody>
      </p:sp>
      <p:sp>
        <p:nvSpPr>
          <p:cNvPr id="5127" name="文本框 17"/>
          <p:cNvSpPr/>
          <p:nvPr/>
        </p:nvSpPr>
        <p:spPr>
          <a:xfrm rot="-516747">
            <a:off x="3251518" y="4760913"/>
            <a:ext cx="5539105" cy="101473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60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  <a:sym typeface="方正瘦金书简体" panose="03000509000000000000" pitchFamily="65" charset="-122"/>
              </a:rPr>
              <a:t>如何一次</a:t>
            </a:r>
            <a:r>
              <a:rPr lang="zh-CN" altLang="en-US" sz="60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  <a:sym typeface="方正瘦金书简体" panose="03000509000000000000" pitchFamily="65" charset="-122"/>
              </a:rPr>
              <a:t>上岸？</a:t>
            </a:r>
            <a:endParaRPr lang="zh-CN" altLang="en-US" sz="6000" b="1" dirty="0">
              <a:solidFill>
                <a:schemeClr val="bg1"/>
              </a:solidFill>
              <a:latin typeface="方正瘦金书简体" panose="03000509000000000000" pitchFamily="65" charset="-122"/>
              <a:ea typeface="方正瘦金书简体" panose="03000509000000000000" pitchFamily="65" charset="-122"/>
              <a:sym typeface="方正瘦金书简体" panose="03000509000000000000" pitchFamily="65" charset="-122"/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文本框 3"/>
          <p:cNvSpPr/>
          <p:nvPr/>
        </p:nvSpPr>
        <p:spPr>
          <a:xfrm>
            <a:off x="-76200" y="142875"/>
            <a:ext cx="12569825" cy="5409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  <a:sym typeface="方正瘦金书简体" panose="03000509000000000000" pitchFamily="65" charset="-122"/>
              </a:rPr>
              <a:t>数学笔记总结的好（强化和基础是有区别的）</a:t>
            </a:r>
            <a:endParaRPr lang="zh-CN" altLang="en-US" sz="2800" b="1" dirty="0">
              <a:solidFill>
                <a:schemeClr val="bg1"/>
              </a:solidFill>
              <a:latin typeface="方正瘦金书简体" panose="03000509000000000000" pitchFamily="65" charset="-122"/>
              <a:ea typeface="方正瘦金书简体" panose="03000509000000000000" pitchFamily="65" charset="-122"/>
              <a:sym typeface="方正瘦金书简体" panose="03000509000000000000" pitchFamily="65" charset="-122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  <a:sym typeface="方正瘦金书简体" panose="03000509000000000000" pitchFamily="65" charset="-122"/>
              </a:rPr>
              <a:t>还好买了一份英语作文模板</a:t>
            </a:r>
            <a:endParaRPr lang="zh-CN" altLang="en-US" sz="2800" b="1" dirty="0">
              <a:solidFill>
                <a:schemeClr val="bg1"/>
              </a:solidFill>
              <a:latin typeface="方正瘦金书简体" panose="03000509000000000000" pitchFamily="65" charset="-122"/>
              <a:ea typeface="方正瘦金书简体" panose="03000509000000000000" pitchFamily="65" charset="-122"/>
              <a:sym typeface="方正瘦金书简体" panose="03000509000000000000" pitchFamily="65" charset="-122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  <a:sym typeface="方正瘦金书简体" panose="03000509000000000000" pitchFamily="65" charset="-122"/>
              </a:rPr>
              <a:t>考好学校，压力大，经常</a:t>
            </a:r>
            <a:r>
              <a:rPr lang="zh-CN" altLang="en-US" sz="28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  <a:sym typeface="方正瘦金书简体" panose="03000509000000000000" pitchFamily="65" charset="-122"/>
              </a:rPr>
              <a:t>崩溃，但输出途径多（三位学姐和几位老师）</a:t>
            </a:r>
            <a:endParaRPr lang="zh-CN" altLang="en-US" sz="2800" b="1" dirty="0">
              <a:solidFill>
                <a:schemeClr val="bg1"/>
              </a:solidFill>
              <a:latin typeface="方正瘦金书简体" panose="03000509000000000000" pitchFamily="65" charset="-122"/>
              <a:ea typeface="方正瘦金书简体" panose="03000509000000000000" pitchFamily="65" charset="-122"/>
              <a:sym typeface="方正瘦金书简体" panose="03000509000000000000" pitchFamily="65" charset="-122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  <a:sym typeface="方正瘦金书简体" panose="03000509000000000000" pitchFamily="65" charset="-122"/>
              </a:rPr>
              <a:t>感谢我的弟弟妹妹们帮我总结资料，感谢每一次背书时他们给我的鼓励</a:t>
            </a:r>
            <a:endParaRPr lang="zh-CN" altLang="en-US" sz="2800" b="1" dirty="0">
              <a:solidFill>
                <a:schemeClr val="bg1"/>
              </a:solidFill>
              <a:latin typeface="方正瘦金书简体" panose="03000509000000000000" pitchFamily="65" charset="-122"/>
              <a:ea typeface="方正瘦金书简体" panose="03000509000000000000" pitchFamily="65" charset="-122"/>
              <a:sym typeface="方正瘦金书简体" panose="03000509000000000000" pitchFamily="65" charset="-122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  <a:sym typeface="方正瘦金书简体" panose="03000509000000000000" pitchFamily="65" charset="-122"/>
              </a:rPr>
              <a:t>深知，疲惫的前提是有资本疲惫</a:t>
            </a:r>
            <a:r>
              <a:rPr lang="en-US" altLang="zh-CN" sz="28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  <a:sym typeface="方正瘦金书简体" panose="03000509000000000000" pitchFamily="65" charset="-122"/>
              </a:rPr>
              <a:t>EE</a:t>
            </a:r>
            <a:endParaRPr lang="en-US" altLang="zh-CN" sz="2800" b="1" dirty="0">
              <a:solidFill>
                <a:schemeClr val="bg1"/>
              </a:solidFill>
              <a:latin typeface="方正瘦金书简体" panose="03000509000000000000" pitchFamily="65" charset="-122"/>
              <a:ea typeface="方正瘦金书简体" panose="03000509000000000000" pitchFamily="65" charset="-122"/>
              <a:sym typeface="方正瘦金书简体" panose="03000509000000000000" pitchFamily="65" charset="-122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  <a:sym typeface="方正瘦金书简体" panose="03000509000000000000" pitchFamily="65" charset="-122"/>
              </a:rPr>
              <a:t>虽然坚持很难，但还好没有放弃，最后的结果一定特别爽</a:t>
            </a:r>
            <a:endParaRPr lang="zh-CN" altLang="en-US" sz="2800" b="1" dirty="0">
              <a:solidFill>
                <a:schemeClr val="bg1"/>
              </a:solidFill>
              <a:latin typeface="方正瘦金书简体" panose="03000509000000000000" pitchFamily="65" charset="-122"/>
              <a:ea typeface="方正瘦金书简体" panose="03000509000000000000" pitchFamily="65" charset="-122"/>
              <a:sym typeface="方正瘦金书简体" panose="03000509000000000000" pitchFamily="65" charset="-122"/>
            </a:endParaRPr>
          </a:p>
          <a:p>
            <a:pPr marL="571500" indent="-5715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  <a:sym typeface="方正瘦金书简体" panose="03000509000000000000" pitchFamily="65" charset="-122"/>
              </a:rPr>
              <a:t>对于复习，有一个清楚的认知（不要被外界虚假信息干扰）</a:t>
            </a:r>
            <a:endParaRPr lang="en-US" altLang="zh-CN" sz="3600" b="1" dirty="0">
              <a:solidFill>
                <a:schemeClr val="bg1"/>
              </a:solidFill>
              <a:latin typeface="方正瘦金书简体" panose="03000509000000000000" pitchFamily="65" charset="-122"/>
              <a:ea typeface="方正瘦金书简体" panose="03000509000000000000" pitchFamily="65" charset="-122"/>
              <a:sym typeface="方正瘦金书简体" panose="03000509000000000000" pitchFamily="65" charset="-122"/>
            </a:endParaRPr>
          </a:p>
          <a:p>
            <a:pPr marL="571500" indent="-5715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  <a:sym typeface="方正瘦金书简体" panose="03000509000000000000" pitchFamily="65" charset="-122"/>
              </a:rPr>
              <a:t>复试时，</a:t>
            </a:r>
            <a:r>
              <a:rPr lang="zh-CN" altLang="en-US" sz="3600" b="1" dirty="0">
                <a:solidFill>
                  <a:schemeClr val="bg1"/>
                </a:solidFill>
                <a:latin typeface="宋体" panose="02010600030101010101" pitchFamily="2" charset="-122"/>
                <a:sym typeface="方正瘦金书简体" panose="03000509000000000000" pitchFamily="65" charset="-122"/>
              </a:rPr>
              <a:t>正</a:t>
            </a:r>
            <a:r>
              <a:rPr lang="zh-CN" altLang="en-US" sz="36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  <a:sym typeface="方正瘦金书简体" panose="03000509000000000000" pitchFamily="65" charset="-122"/>
              </a:rPr>
              <a:t>装</a:t>
            </a:r>
            <a:endParaRPr lang="zh-CN" altLang="en-US" sz="3600" b="1" dirty="0">
              <a:solidFill>
                <a:schemeClr val="bg1"/>
              </a:solidFill>
              <a:latin typeface="方正瘦金书简体" panose="03000509000000000000" pitchFamily="65" charset="-122"/>
              <a:ea typeface="方正瘦金书简体" panose="03000509000000000000" pitchFamily="65" charset="-122"/>
              <a:sym typeface="方正瘦金书简体" panose="03000509000000000000" pitchFamily="65" charset="-122"/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椭圆 21"/>
          <p:cNvSpPr/>
          <p:nvPr/>
        </p:nvSpPr>
        <p:spPr>
          <a:xfrm>
            <a:off x="4589463" y="3236913"/>
            <a:ext cx="585787" cy="585787"/>
          </a:xfrm>
          <a:prstGeom prst="ellipse">
            <a:avLst/>
          </a:prstGeom>
          <a:noFill/>
          <a:ln w="28575" cap="flat" cmpd="sng">
            <a:solidFill>
              <a:srgbClr val="FFFF00"/>
            </a:solidFill>
            <a:prstDash val="sysDash"/>
            <a:bevel/>
            <a:headEnd type="none" w="med" len="med"/>
            <a:tailEnd type="none" w="med" len="med"/>
          </a:ln>
        </p:spPr>
        <p:txBody>
          <a:bodyPr anchor="ctr" anchorCtr="0"/>
          <a:p>
            <a:pPr algn="ctr"/>
            <a:endParaRPr lang="zh-CN" altLang="zh-CN" dirty="0">
              <a:solidFill>
                <a:srgbClr val="FFFF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1" name="椭圆 22"/>
          <p:cNvSpPr/>
          <p:nvPr/>
        </p:nvSpPr>
        <p:spPr>
          <a:xfrm>
            <a:off x="4256088" y="3376613"/>
            <a:ext cx="423862" cy="423862"/>
          </a:xfrm>
          <a:prstGeom prst="ellipse">
            <a:avLst/>
          </a:prstGeom>
          <a:noFill/>
          <a:ln w="28575" cap="flat" cmpd="sng">
            <a:solidFill>
              <a:srgbClr val="FF2121"/>
            </a:solidFill>
            <a:prstDash val="sysDash"/>
            <a:bevel/>
            <a:headEnd type="none" w="med" len="med"/>
            <a:tailEnd type="none" w="med" len="med"/>
          </a:ln>
        </p:spPr>
        <p:txBody>
          <a:bodyPr anchor="ctr" anchorCtr="0"/>
          <a:p>
            <a:pPr algn="ctr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2" name="文本框 2"/>
          <p:cNvSpPr/>
          <p:nvPr/>
        </p:nvSpPr>
        <p:spPr>
          <a:xfrm>
            <a:off x="4640263" y="2527300"/>
            <a:ext cx="2911475" cy="1323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8000" b="1" dirty="0">
                <a:solidFill>
                  <a:srgbClr val="66FF33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  <a:sym typeface="方正瘦金书简体" panose="03000509000000000000" pitchFamily="65" charset="-122"/>
              </a:rPr>
              <a:t>T</a:t>
            </a:r>
            <a:r>
              <a:rPr lang="zh-CN" altLang="en-US" sz="8000" b="1" dirty="0">
                <a:solidFill>
                  <a:srgbClr val="66FF33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  <a:sym typeface="方正瘦金书简体" panose="03000509000000000000" pitchFamily="65" charset="-122"/>
              </a:rPr>
              <a:t>hanks</a:t>
            </a:r>
            <a:endParaRPr lang="zh-CN" altLang="en-US" sz="8000" b="1" dirty="0">
              <a:solidFill>
                <a:srgbClr val="FFFF00"/>
              </a:solidFill>
              <a:latin typeface="方正瘦金书简体" panose="03000509000000000000" pitchFamily="65" charset="-122"/>
              <a:ea typeface="方正瘦金书简体" panose="03000509000000000000" pitchFamily="65" charset="-122"/>
              <a:sym typeface="方正瘦金书简体" panose="03000509000000000000" pitchFamily="65" charset="-122"/>
            </a:endParaRPr>
          </a:p>
        </p:txBody>
      </p:sp>
      <p:sp>
        <p:nvSpPr>
          <p:cNvPr id="12293" name="椭圆 13"/>
          <p:cNvSpPr/>
          <p:nvPr/>
        </p:nvSpPr>
        <p:spPr>
          <a:xfrm>
            <a:off x="1690688" y="2051050"/>
            <a:ext cx="1363662" cy="1363663"/>
          </a:xfrm>
          <a:prstGeom prst="ellipse">
            <a:avLst/>
          </a:prstGeom>
          <a:noFill/>
          <a:ln w="28575" cap="flat" cmpd="sng">
            <a:solidFill>
              <a:srgbClr val="0099FF"/>
            </a:solidFill>
            <a:prstDash val="sysDash"/>
            <a:bevel/>
            <a:headEnd type="none" w="med" len="med"/>
            <a:tailEnd type="none" w="med" len="med"/>
          </a:ln>
        </p:spPr>
        <p:txBody>
          <a:bodyPr anchor="ctr" anchorCtr="0"/>
          <a:p>
            <a:pPr algn="ctr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4" name="椭圆 14"/>
          <p:cNvSpPr/>
          <p:nvPr/>
        </p:nvSpPr>
        <p:spPr>
          <a:xfrm>
            <a:off x="2628900" y="2724150"/>
            <a:ext cx="849313" cy="847725"/>
          </a:xfrm>
          <a:prstGeom prst="ellipse">
            <a:avLst/>
          </a:prstGeom>
          <a:noFill/>
          <a:ln w="28575" cap="flat" cmpd="sng">
            <a:solidFill>
              <a:schemeClr val="bg1"/>
            </a:solidFill>
            <a:prstDash val="sysDash"/>
            <a:bevel/>
            <a:headEnd type="none" w="med" len="med"/>
            <a:tailEnd type="none" w="med" len="med"/>
          </a:ln>
        </p:spPr>
        <p:txBody>
          <a:bodyPr anchor="ctr" anchorCtr="0"/>
          <a:p>
            <a:pPr algn="ctr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5" name="椭圆 15"/>
          <p:cNvSpPr/>
          <p:nvPr/>
        </p:nvSpPr>
        <p:spPr>
          <a:xfrm>
            <a:off x="7175500" y="2387600"/>
            <a:ext cx="849313" cy="849313"/>
          </a:xfrm>
          <a:prstGeom prst="ellipse">
            <a:avLst/>
          </a:prstGeom>
          <a:noFill/>
          <a:ln w="28575" cap="flat" cmpd="sng">
            <a:solidFill>
              <a:srgbClr val="66FF33"/>
            </a:solidFill>
            <a:prstDash val="sysDash"/>
            <a:bevel/>
            <a:headEnd type="none" w="med" len="med"/>
            <a:tailEnd type="none" w="med" len="med"/>
          </a:ln>
        </p:spPr>
        <p:txBody>
          <a:bodyPr anchor="ctr" anchorCtr="0"/>
          <a:p>
            <a:pPr algn="ctr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6" name="椭圆 16"/>
          <p:cNvSpPr/>
          <p:nvPr/>
        </p:nvSpPr>
        <p:spPr>
          <a:xfrm>
            <a:off x="7864475" y="2752725"/>
            <a:ext cx="585788" cy="585788"/>
          </a:xfrm>
          <a:prstGeom prst="ellipse">
            <a:avLst/>
          </a:prstGeom>
          <a:noFill/>
          <a:ln w="28575" cap="flat" cmpd="sng">
            <a:solidFill>
              <a:schemeClr val="bg1"/>
            </a:solidFill>
            <a:prstDash val="sysDash"/>
            <a:bevel/>
            <a:headEnd type="none" w="med" len="med"/>
            <a:tailEnd type="none" w="med" len="med"/>
          </a:ln>
        </p:spPr>
        <p:txBody>
          <a:bodyPr anchor="ctr" anchorCtr="0"/>
          <a:p>
            <a:pPr algn="ctr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7" name="椭圆 17"/>
          <p:cNvSpPr/>
          <p:nvPr/>
        </p:nvSpPr>
        <p:spPr>
          <a:xfrm>
            <a:off x="8791575" y="3317875"/>
            <a:ext cx="422275" cy="422275"/>
          </a:xfrm>
          <a:prstGeom prst="ellipse">
            <a:avLst/>
          </a:prstGeom>
          <a:noFill/>
          <a:ln w="28575" cap="flat" cmpd="sng">
            <a:solidFill>
              <a:srgbClr val="FF2121"/>
            </a:solidFill>
            <a:prstDash val="sysDash"/>
            <a:bevel/>
            <a:headEnd type="none" w="med" len="med"/>
            <a:tailEnd type="none" w="med" len="med"/>
          </a:ln>
        </p:spPr>
        <p:txBody>
          <a:bodyPr anchor="ctr" anchorCtr="0"/>
          <a:p>
            <a:pPr algn="ctr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8" name="椭圆 18"/>
          <p:cNvSpPr/>
          <p:nvPr/>
        </p:nvSpPr>
        <p:spPr>
          <a:xfrm>
            <a:off x="9018588" y="3033713"/>
            <a:ext cx="754062" cy="754062"/>
          </a:xfrm>
          <a:prstGeom prst="ellipse">
            <a:avLst/>
          </a:prstGeom>
          <a:noFill/>
          <a:ln w="28575" cap="flat" cmpd="sng">
            <a:solidFill>
              <a:srgbClr val="0099FF"/>
            </a:solidFill>
            <a:prstDash val="sysDash"/>
            <a:bevel/>
            <a:headEnd type="none" w="med" len="med"/>
            <a:tailEnd type="none" w="med" len="med"/>
          </a:ln>
        </p:spPr>
        <p:txBody>
          <a:bodyPr anchor="ctr" anchorCtr="0"/>
          <a:p>
            <a:pPr algn="ctr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9" name="直接连接符 20"/>
          <p:cNvSpPr/>
          <p:nvPr/>
        </p:nvSpPr>
        <p:spPr>
          <a:xfrm>
            <a:off x="2316163" y="3838575"/>
            <a:ext cx="7561262" cy="1588"/>
          </a:xfrm>
          <a:prstGeom prst="line">
            <a:avLst/>
          </a:prstGeom>
          <a:ln w="22225" cap="flat" cmpd="sng">
            <a:solidFill>
              <a:schemeClr val="bg1"/>
            </a:solidFill>
            <a:prstDash val="sysDash"/>
            <a:bevel/>
            <a:headEnd type="none" w="med" len="med"/>
            <a:tailEnd type="none" w="med" len="med"/>
          </a:ln>
        </p:spPr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文本框 3"/>
          <p:cNvSpPr/>
          <p:nvPr/>
        </p:nvSpPr>
        <p:spPr>
          <a:xfrm>
            <a:off x="3030538" y="2454275"/>
            <a:ext cx="4617720" cy="110680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66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  <a:sym typeface="方正瘦金书简体" panose="03000509000000000000" pitchFamily="65" charset="-122"/>
              </a:rPr>
              <a:t>  </a:t>
            </a:r>
            <a:r>
              <a:rPr lang="zh-CN" altLang="en-US" sz="66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  <a:sym typeface="方正瘦金书简体" panose="03000509000000000000" pitchFamily="65" charset="-122"/>
              </a:rPr>
              <a:t>目</a:t>
            </a:r>
            <a:r>
              <a:rPr lang="en-US" altLang="zh-CN" sz="66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  <a:sym typeface="方正瘦金书简体" panose="03000509000000000000" pitchFamily="65" charset="-122"/>
              </a:rPr>
              <a:t> </a:t>
            </a:r>
            <a:r>
              <a:rPr lang="zh-CN" altLang="en-US" sz="66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  <a:sym typeface="方正瘦金书简体" panose="03000509000000000000" pitchFamily="65" charset="-122"/>
              </a:rPr>
              <a:t>标</a:t>
            </a:r>
            <a:r>
              <a:rPr lang="en-US" altLang="zh-CN" sz="66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  <a:sym typeface="方正瘦金书简体" panose="03000509000000000000" pitchFamily="65" charset="-122"/>
              </a:rPr>
              <a:t> </a:t>
            </a:r>
            <a:r>
              <a:rPr lang="zh-CN" altLang="en-US" sz="66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  <a:sym typeface="方正瘦金书简体" panose="03000509000000000000" pitchFamily="65" charset="-122"/>
              </a:rPr>
              <a:t>定</a:t>
            </a:r>
            <a:r>
              <a:rPr lang="en-US" altLang="zh-CN" sz="66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  <a:sym typeface="方正瘦金书简体" panose="03000509000000000000" pitchFamily="65" charset="-122"/>
              </a:rPr>
              <a:t> </a:t>
            </a:r>
            <a:r>
              <a:rPr lang="zh-CN" altLang="en-US" sz="66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  <a:sym typeface="方正瘦金书简体" panose="03000509000000000000" pitchFamily="65" charset="-122"/>
              </a:rPr>
              <a:t>位</a:t>
            </a:r>
            <a:endParaRPr lang="zh-CN" altLang="en-US" sz="6600" b="1" dirty="0">
              <a:solidFill>
                <a:schemeClr val="bg1"/>
              </a:solidFill>
              <a:latin typeface="方正瘦金书简体" panose="03000509000000000000" pitchFamily="65" charset="-122"/>
              <a:ea typeface="方正瘦金书简体" panose="03000509000000000000" pitchFamily="65" charset="-122"/>
              <a:sym typeface="方正瘦金书简体" panose="03000509000000000000" pitchFamily="65" charset="-122"/>
            </a:endParaRPr>
          </a:p>
        </p:txBody>
      </p:sp>
      <p:grpSp>
        <p:nvGrpSpPr>
          <p:cNvPr id="4099" name="Group 3"/>
          <p:cNvGrpSpPr/>
          <p:nvPr/>
        </p:nvGrpSpPr>
        <p:grpSpPr>
          <a:xfrm>
            <a:off x="3175000" y="2108518"/>
            <a:ext cx="1390650" cy="1600200"/>
            <a:chOff x="0" y="0"/>
            <a:chExt cx="1390650" cy="1600200"/>
          </a:xfrm>
        </p:grpSpPr>
        <p:sp>
          <p:nvSpPr>
            <p:cNvPr id="4103" name="直接连接符 5"/>
            <p:cNvSpPr/>
            <p:nvPr/>
          </p:nvSpPr>
          <p:spPr>
            <a:xfrm flipV="1">
              <a:off x="0" y="0"/>
              <a:ext cx="1390650" cy="465991"/>
            </a:xfrm>
            <a:prstGeom prst="line">
              <a:avLst/>
            </a:prstGeom>
            <a:ln w="41275" cap="rnd" cmpd="sng">
              <a:solidFill>
                <a:srgbClr val="FF2121"/>
              </a:solidFill>
              <a:prstDash val="solid"/>
              <a:bevel/>
              <a:headEnd type="none" w="med" len="med"/>
              <a:tailEnd type="none" w="med" len="med"/>
            </a:ln>
          </p:spPr>
        </p:sp>
        <p:sp>
          <p:nvSpPr>
            <p:cNvPr id="4104" name="直接连接符 7"/>
            <p:cNvSpPr/>
            <p:nvPr/>
          </p:nvSpPr>
          <p:spPr>
            <a:xfrm>
              <a:off x="95250" y="304800"/>
              <a:ext cx="228600" cy="1295400"/>
            </a:xfrm>
            <a:prstGeom prst="line">
              <a:avLst/>
            </a:prstGeom>
            <a:ln w="41275" cap="rnd" cmpd="sng">
              <a:solidFill>
                <a:srgbClr val="FF2121"/>
              </a:solidFill>
              <a:prstDash val="solid"/>
              <a:bevel/>
              <a:headEnd type="none" w="med" len="med"/>
              <a:tailEnd type="none" w="med" len="med"/>
            </a:ln>
          </p:spPr>
        </p:sp>
      </p:grpSp>
      <p:grpSp>
        <p:nvGrpSpPr>
          <p:cNvPr id="4102" name="Group 6"/>
          <p:cNvGrpSpPr/>
          <p:nvPr/>
        </p:nvGrpSpPr>
        <p:grpSpPr>
          <a:xfrm>
            <a:off x="7165975" y="2235835"/>
            <a:ext cx="1104900" cy="1401763"/>
            <a:chOff x="0" y="0"/>
            <a:chExt cx="1104900" cy="1400909"/>
          </a:xfrm>
        </p:grpSpPr>
        <p:sp>
          <p:nvSpPr>
            <p:cNvPr id="4101" name="直接连接符 9"/>
            <p:cNvSpPr/>
            <p:nvPr/>
          </p:nvSpPr>
          <p:spPr>
            <a:xfrm>
              <a:off x="533400" y="0"/>
              <a:ext cx="381000" cy="1134209"/>
            </a:xfrm>
            <a:prstGeom prst="line">
              <a:avLst/>
            </a:prstGeom>
            <a:ln w="41275" cap="rnd" cmpd="sng">
              <a:solidFill>
                <a:srgbClr val="FF2121"/>
              </a:solidFill>
              <a:prstDash val="solid"/>
              <a:bevel/>
              <a:headEnd type="none" w="med" len="med"/>
              <a:tailEnd type="none" w="med" len="med"/>
            </a:ln>
          </p:spPr>
        </p:sp>
        <p:sp>
          <p:nvSpPr>
            <p:cNvPr id="2" name="直接连接符 13"/>
            <p:cNvSpPr/>
            <p:nvPr/>
          </p:nvSpPr>
          <p:spPr>
            <a:xfrm flipH="1">
              <a:off x="0" y="830997"/>
              <a:ext cx="1104900" cy="569912"/>
            </a:xfrm>
            <a:prstGeom prst="line">
              <a:avLst/>
            </a:prstGeom>
            <a:ln w="41275" cap="rnd" cmpd="sng">
              <a:solidFill>
                <a:srgbClr val="FF2121"/>
              </a:solidFill>
              <a:prstDash val="solid"/>
              <a:bevel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8E74541-2CA5-4D22-ADE0-692D5FF71A1D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sz="half" idx="1"/>
            <p:custDataLst>
              <p:tags r:id="rId1"/>
            </p:custDataLst>
          </p:nvPr>
        </p:nvGraphicFramePr>
        <p:xfrm>
          <a:off x="653234" y="290389"/>
          <a:ext cx="4591685" cy="6337300"/>
        </p:xfrm>
        <a:graphic>
          <a:graphicData uri="http://schemas.openxmlformats.org/drawingml/2006/table">
            <a:tbl>
              <a:tblPr/>
              <a:tblGrid>
                <a:gridCol w="1901825"/>
                <a:gridCol w="1853565"/>
                <a:gridCol w="836295"/>
              </a:tblGrid>
              <a:tr h="438150">
                <a:tc>
                  <a:txBody>
                    <a:bodyPr/>
                    <a:p>
                      <a:pPr algn="ctr"/>
                      <a:r>
                        <a:rPr lang="zh-CN" altLang="en-US" sz="1400" b="1" dirty="0">
                          <a:effectLst/>
                        </a:rPr>
                        <a:t>食品科学与工程专业考研学校排名</a:t>
                      </a:r>
                      <a:endParaRPr lang="zh-CN" altLang="en-US" sz="1400" b="1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400" b="1" dirty="0">
                          <a:effectLst/>
                        </a:rPr>
                        <a:t>学校名称</a:t>
                      </a:r>
                      <a:endParaRPr lang="zh-CN" altLang="en-US" sz="1400" b="1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400" b="1" dirty="0">
                          <a:effectLst/>
                        </a:rPr>
                        <a:t>评估结果</a:t>
                      </a:r>
                      <a:endParaRPr lang="zh-CN" altLang="en-US" sz="1400" b="1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</a:tr>
              <a:tr h="219075">
                <a:tc>
                  <a:txBody>
                    <a:bodyPr/>
                    <a:p>
                      <a:pPr algn="ctr"/>
                      <a:r>
                        <a:rPr lang="en-US" altLang="zh-CN" sz="1000" b="1">
                          <a:effectLst/>
                        </a:rPr>
                        <a:t>1</a:t>
                      </a:r>
                      <a:endParaRPr lang="en-US" altLang="zh-CN" sz="1000" b="1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000" b="1">
                          <a:effectLst/>
                        </a:rPr>
                        <a:t>中国农业大学</a:t>
                      </a:r>
                      <a:endParaRPr lang="zh-CN" altLang="en-US" sz="1000" b="1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000" b="1">
                          <a:effectLst/>
                        </a:rPr>
                        <a:t>A+</a:t>
                      </a:r>
                      <a:endParaRPr lang="en-US" sz="1000" b="1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</a:tr>
              <a:tr h="219710">
                <a:tc>
                  <a:txBody>
                    <a:bodyPr/>
                    <a:p>
                      <a:pPr algn="ctr"/>
                      <a:r>
                        <a:rPr lang="en-US" altLang="zh-CN" sz="1000" b="1">
                          <a:effectLst/>
                        </a:rPr>
                        <a:t>2</a:t>
                      </a:r>
                      <a:endParaRPr lang="en-US" altLang="zh-CN" sz="1000" b="1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000" b="1">
                          <a:effectLst/>
                        </a:rPr>
                        <a:t>江南大学</a:t>
                      </a:r>
                      <a:endParaRPr lang="zh-CN" altLang="en-US" sz="1000" b="1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000" b="1">
                          <a:effectLst/>
                        </a:rPr>
                        <a:t>A+</a:t>
                      </a:r>
                      <a:endParaRPr lang="en-US" sz="1000" b="1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</a:tr>
              <a:tr h="219075">
                <a:tc>
                  <a:txBody>
                    <a:bodyPr/>
                    <a:p>
                      <a:pPr algn="ctr"/>
                      <a:r>
                        <a:rPr lang="en-US" altLang="zh-CN" sz="1000" b="1">
                          <a:effectLst/>
                        </a:rPr>
                        <a:t>3</a:t>
                      </a:r>
                      <a:endParaRPr lang="en-US" altLang="zh-CN" sz="1000" b="1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200" b="1">
                          <a:solidFill>
                            <a:srgbClr val="FF0000"/>
                          </a:solidFill>
                          <a:effectLst/>
                        </a:rPr>
                        <a:t>南昌大学</a:t>
                      </a:r>
                      <a:endParaRPr lang="zh-CN" altLang="en-US" sz="1200" b="1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000" b="1">
                          <a:effectLst/>
                        </a:rPr>
                        <a:t>A</a:t>
                      </a:r>
                      <a:endParaRPr lang="en-US" sz="1000" b="1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</a:tr>
              <a:tr h="219710">
                <a:tc>
                  <a:txBody>
                    <a:bodyPr/>
                    <a:p>
                      <a:pPr algn="ctr"/>
                      <a:r>
                        <a:rPr lang="en-US" altLang="zh-CN" sz="1000" b="1">
                          <a:effectLst/>
                        </a:rPr>
                        <a:t>4</a:t>
                      </a:r>
                      <a:endParaRPr lang="en-US" altLang="zh-CN" sz="1000" b="1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000" b="1">
                          <a:effectLst/>
                        </a:rPr>
                        <a:t>南京农业大学</a:t>
                      </a:r>
                      <a:endParaRPr lang="zh-CN" altLang="en-US" sz="1000" b="1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000" b="1">
                          <a:effectLst/>
                        </a:rPr>
                        <a:t>A-</a:t>
                      </a:r>
                      <a:endParaRPr lang="en-US" sz="1000" b="1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</a:tr>
              <a:tr h="219075">
                <a:tc>
                  <a:txBody>
                    <a:bodyPr/>
                    <a:p>
                      <a:pPr algn="ctr"/>
                      <a:r>
                        <a:rPr lang="en-US" altLang="zh-CN" sz="1000" b="1">
                          <a:effectLst/>
                        </a:rPr>
                        <a:t>5</a:t>
                      </a:r>
                      <a:endParaRPr lang="en-US" altLang="zh-CN" sz="1000" b="1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000" b="1" u="none" strike="noStrike">
                          <a:solidFill>
                            <a:srgbClr val="00AAFF"/>
                          </a:solidFill>
                          <a:effectLst/>
                          <a:hlinkClick r:id="rId2"/>
                        </a:rPr>
                        <a:t>浙江</a:t>
                      </a:r>
                      <a:r>
                        <a:rPr lang="zh-CN" altLang="en-US" sz="1000" b="1">
                          <a:effectLst/>
                        </a:rPr>
                        <a:t>大学</a:t>
                      </a:r>
                      <a:endParaRPr lang="zh-CN" altLang="en-US" sz="1000" b="1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000" b="1">
                          <a:effectLst/>
                        </a:rPr>
                        <a:t>A-</a:t>
                      </a:r>
                      <a:endParaRPr lang="en-US" sz="1000" b="1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</a:tr>
              <a:tr h="220345">
                <a:tc>
                  <a:txBody>
                    <a:bodyPr/>
                    <a:p>
                      <a:pPr algn="ctr"/>
                      <a:r>
                        <a:rPr lang="en-US" altLang="zh-CN" sz="1000" b="1">
                          <a:effectLst/>
                        </a:rPr>
                        <a:t>6</a:t>
                      </a:r>
                      <a:endParaRPr lang="en-US" altLang="zh-CN" sz="1000" b="1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200" b="1" dirty="0">
                          <a:solidFill>
                            <a:srgbClr val="FF0000"/>
                          </a:solidFill>
                          <a:effectLst/>
                        </a:rPr>
                        <a:t>华中农业大学</a:t>
                      </a:r>
                      <a:endParaRPr lang="zh-CN" altLang="en-US" sz="12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000" b="1">
                          <a:effectLst/>
                        </a:rPr>
                        <a:t>A-</a:t>
                      </a:r>
                      <a:endParaRPr lang="en-US" sz="1000" b="1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</a:tr>
              <a:tr h="219075">
                <a:tc>
                  <a:txBody>
                    <a:bodyPr/>
                    <a:p>
                      <a:pPr algn="ctr"/>
                      <a:r>
                        <a:rPr lang="en-US" altLang="zh-CN" sz="1000" b="1">
                          <a:effectLst/>
                        </a:rPr>
                        <a:t>7</a:t>
                      </a:r>
                      <a:endParaRPr lang="en-US" altLang="zh-CN" sz="1000" b="1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000" b="1">
                          <a:effectLst/>
                        </a:rPr>
                        <a:t>华南</a:t>
                      </a:r>
                      <a:r>
                        <a:rPr lang="zh-CN" altLang="en-US" sz="1000" b="1" u="none" strike="noStrike">
                          <a:solidFill>
                            <a:srgbClr val="00AAFF"/>
                          </a:solidFill>
                          <a:effectLst/>
                          <a:hlinkClick r:id="rId3"/>
                        </a:rPr>
                        <a:t>理工</a:t>
                      </a:r>
                      <a:r>
                        <a:rPr lang="zh-CN" altLang="en-US" sz="1000" b="1">
                          <a:effectLst/>
                        </a:rPr>
                        <a:t>大学</a:t>
                      </a:r>
                      <a:endParaRPr lang="zh-CN" altLang="en-US" sz="1000" b="1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000" b="1">
                          <a:effectLst/>
                        </a:rPr>
                        <a:t>A-</a:t>
                      </a:r>
                      <a:endParaRPr lang="en-US" sz="1000" b="1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</a:tr>
              <a:tr h="219075">
                <a:tc>
                  <a:txBody>
                    <a:bodyPr/>
                    <a:p>
                      <a:pPr algn="ctr"/>
                      <a:r>
                        <a:rPr lang="en-US" altLang="zh-CN" sz="1000" b="1">
                          <a:effectLst/>
                        </a:rPr>
                        <a:t>8</a:t>
                      </a:r>
                      <a:endParaRPr lang="en-US" altLang="zh-CN" sz="1000" b="1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200" b="1" u="none" strike="noStrike">
                          <a:solidFill>
                            <a:srgbClr val="FF0000"/>
                          </a:solidFill>
                          <a:effectLst/>
                          <a:hlinkClick r:id="rId4"/>
                        </a:rPr>
                        <a:t>天津</a:t>
                      </a:r>
                      <a:r>
                        <a:rPr lang="zh-CN" altLang="en-US" sz="1200" b="1">
                          <a:solidFill>
                            <a:srgbClr val="FF0000"/>
                          </a:solidFill>
                          <a:effectLst/>
                        </a:rPr>
                        <a:t>科技大学</a:t>
                      </a:r>
                      <a:endParaRPr lang="zh-CN" altLang="en-US" sz="1200" b="1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000" b="1">
                          <a:effectLst/>
                        </a:rPr>
                        <a:t>B+</a:t>
                      </a:r>
                      <a:endParaRPr lang="en-US" sz="1000" b="1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</a:tr>
              <a:tr h="219710">
                <a:tc>
                  <a:txBody>
                    <a:bodyPr/>
                    <a:p>
                      <a:pPr algn="ctr"/>
                      <a:r>
                        <a:rPr lang="en-US" altLang="zh-CN" sz="1000" b="1">
                          <a:effectLst/>
                        </a:rPr>
                        <a:t>9</a:t>
                      </a:r>
                      <a:endParaRPr lang="en-US" altLang="zh-CN" sz="1000" b="1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000" b="1">
                          <a:solidFill>
                            <a:srgbClr val="0070C0"/>
                          </a:solidFill>
                          <a:effectLst/>
                        </a:rPr>
                        <a:t>大连工业大学</a:t>
                      </a:r>
                      <a:endParaRPr lang="zh-CN" altLang="en-US" sz="1000" b="1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000" b="1" dirty="0">
                          <a:effectLst/>
                        </a:rPr>
                        <a:t>B+</a:t>
                      </a:r>
                      <a:endParaRPr lang="en-US" sz="1000" b="1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</a:tr>
              <a:tr h="193040">
                <a:tc>
                  <a:txBody>
                    <a:bodyPr/>
                    <a:p>
                      <a:pPr algn="ctr"/>
                      <a:r>
                        <a:rPr lang="en-US" altLang="zh-CN" sz="1000" b="1">
                          <a:effectLst/>
                        </a:rPr>
                        <a:t>10</a:t>
                      </a:r>
                      <a:endParaRPr lang="en-US" altLang="zh-CN" sz="1000" b="1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000" b="1">
                          <a:effectLst/>
                        </a:rPr>
                        <a:t>东北农业大学</a:t>
                      </a:r>
                      <a:endParaRPr lang="zh-CN" altLang="en-US" sz="1000" b="1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000" b="1">
                          <a:effectLst/>
                        </a:rPr>
                        <a:t>B+</a:t>
                      </a:r>
                      <a:endParaRPr lang="en-US" sz="1000" b="1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</a:tr>
              <a:tr h="219710">
                <a:tc>
                  <a:txBody>
                    <a:bodyPr/>
                    <a:p>
                      <a:pPr algn="ctr"/>
                      <a:r>
                        <a:rPr lang="en-US" altLang="zh-CN" sz="1000" b="1">
                          <a:effectLst/>
                        </a:rPr>
                        <a:t>11</a:t>
                      </a:r>
                      <a:endParaRPr lang="en-US" altLang="zh-CN" sz="1000" b="1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000" b="1" u="none" strike="noStrike">
                          <a:solidFill>
                            <a:srgbClr val="00AAFF"/>
                          </a:solidFill>
                          <a:effectLst/>
                          <a:hlinkClick r:id="rId5"/>
                        </a:rPr>
                        <a:t>上海</a:t>
                      </a:r>
                      <a:r>
                        <a:rPr lang="zh-CN" altLang="en-US" sz="1000" b="1">
                          <a:effectLst/>
                        </a:rPr>
                        <a:t>海洋大学</a:t>
                      </a:r>
                      <a:endParaRPr lang="zh-CN" altLang="en-US" sz="1000" b="1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000" b="1">
                          <a:effectLst/>
                        </a:rPr>
                        <a:t>B+</a:t>
                      </a:r>
                      <a:endParaRPr lang="en-US" sz="1000" b="1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</a:tr>
              <a:tr h="219075">
                <a:tc>
                  <a:txBody>
                    <a:bodyPr/>
                    <a:p>
                      <a:pPr algn="ctr"/>
                      <a:r>
                        <a:rPr lang="en-US" altLang="zh-CN" sz="1000" b="1">
                          <a:effectLst/>
                        </a:rPr>
                        <a:t>12</a:t>
                      </a:r>
                      <a:endParaRPr lang="en-US" altLang="zh-CN" sz="1000" b="1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000" b="1" u="none" strike="noStrike">
                          <a:solidFill>
                            <a:srgbClr val="00AAFF"/>
                          </a:solidFill>
                          <a:effectLst/>
                          <a:hlinkClick r:id="rId6"/>
                        </a:rPr>
                        <a:t>江苏</a:t>
                      </a:r>
                      <a:r>
                        <a:rPr lang="zh-CN" altLang="en-US" sz="1000" b="1">
                          <a:effectLst/>
                        </a:rPr>
                        <a:t>大学</a:t>
                      </a:r>
                      <a:endParaRPr lang="zh-CN" altLang="en-US" sz="1000" b="1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000" b="1">
                          <a:effectLst/>
                        </a:rPr>
                        <a:t>B+</a:t>
                      </a:r>
                      <a:endParaRPr lang="en-US" sz="1000" b="1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</a:tr>
              <a:tr h="219710">
                <a:tc>
                  <a:txBody>
                    <a:bodyPr/>
                    <a:p>
                      <a:pPr algn="ctr"/>
                      <a:r>
                        <a:rPr lang="en-US" altLang="zh-CN" sz="1000" b="1">
                          <a:effectLst/>
                        </a:rPr>
                        <a:t>13</a:t>
                      </a:r>
                      <a:endParaRPr lang="en-US" altLang="zh-CN" sz="1000" b="1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000" b="1">
                          <a:effectLst/>
                        </a:rPr>
                        <a:t>中国海洋大学</a:t>
                      </a:r>
                      <a:endParaRPr lang="zh-CN" altLang="en-US" sz="1000" b="1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000" b="1">
                          <a:effectLst/>
                        </a:rPr>
                        <a:t>B+</a:t>
                      </a:r>
                      <a:endParaRPr lang="en-US" sz="1000" b="1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</a:tr>
              <a:tr h="219710">
                <a:tc>
                  <a:txBody>
                    <a:bodyPr/>
                    <a:p>
                      <a:pPr algn="ctr"/>
                      <a:r>
                        <a:rPr lang="en-US" altLang="zh-CN" sz="1000" b="1">
                          <a:effectLst/>
                        </a:rPr>
                        <a:t>14</a:t>
                      </a:r>
                      <a:endParaRPr lang="en-US" altLang="zh-CN" sz="1000" b="1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000" b="1">
                          <a:effectLst/>
                        </a:rPr>
                        <a:t>华南农业大学</a:t>
                      </a:r>
                      <a:endParaRPr lang="zh-CN" altLang="en-US" sz="1000" b="1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000" b="1">
                          <a:effectLst/>
                        </a:rPr>
                        <a:t>B+</a:t>
                      </a:r>
                      <a:endParaRPr lang="en-US" sz="1000" b="1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</a:tr>
              <a:tr h="219710">
                <a:tc>
                  <a:txBody>
                    <a:bodyPr/>
                    <a:p>
                      <a:pPr algn="ctr"/>
                      <a:r>
                        <a:rPr lang="en-US" altLang="zh-CN" sz="1000" b="1">
                          <a:effectLst/>
                        </a:rPr>
                        <a:t>15</a:t>
                      </a:r>
                      <a:endParaRPr lang="en-US" altLang="zh-CN" sz="1000" b="1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000" b="1">
                          <a:solidFill>
                            <a:srgbClr val="FF0000"/>
                          </a:solidFill>
                          <a:effectLst/>
                        </a:rPr>
                        <a:t>西北</a:t>
                      </a:r>
                      <a:r>
                        <a:rPr lang="zh-CN" altLang="en-US" sz="1000" b="1" u="none" strike="noStrike">
                          <a:solidFill>
                            <a:srgbClr val="FF0000"/>
                          </a:solidFill>
                          <a:effectLst/>
                          <a:hlinkClick r:id="rId7"/>
                        </a:rPr>
                        <a:t>农林</a:t>
                      </a:r>
                      <a:r>
                        <a:rPr lang="zh-CN" altLang="en-US" sz="1000" b="1">
                          <a:solidFill>
                            <a:srgbClr val="FF0000"/>
                          </a:solidFill>
                          <a:effectLst/>
                        </a:rPr>
                        <a:t>科技大学</a:t>
                      </a:r>
                      <a:endParaRPr lang="zh-CN" altLang="en-US" sz="1000" b="1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000" b="1">
                          <a:effectLst/>
                        </a:rPr>
                        <a:t>B+</a:t>
                      </a:r>
                      <a:endParaRPr lang="en-US" sz="1000" b="1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</a:tr>
              <a:tr h="219075">
                <a:tc>
                  <a:txBody>
                    <a:bodyPr/>
                    <a:p>
                      <a:pPr algn="ctr"/>
                      <a:r>
                        <a:rPr lang="en-US" altLang="zh-CN" sz="1000" b="1">
                          <a:effectLst/>
                        </a:rPr>
                        <a:t>16</a:t>
                      </a:r>
                      <a:endParaRPr lang="en-US" altLang="zh-CN" sz="1000" b="1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000" b="1" u="none" strike="noStrike">
                          <a:solidFill>
                            <a:srgbClr val="00AAFF"/>
                          </a:solidFill>
                          <a:effectLst/>
                          <a:hlinkClick r:id="rId8"/>
                        </a:rPr>
                        <a:t>北京</a:t>
                      </a:r>
                      <a:r>
                        <a:rPr lang="zh-CN" altLang="en-US" sz="1000" b="1">
                          <a:effectLst/>
                        </a:rPr>
                        <a:t>工商大学</a:t>
                      </a:r>
                      <a:endParaRPr lang="zh-CN" altLang="en-US" sz="1000" b="1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000" b="1">
                          <a:effectLst/>
                        </a:rPr>
                        <a:t>B</a:t>
                      </a:r>
                      <a:endParaRPr lang="en-US" sz="1000" b="1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</a:tr>
              <a:tr h="219710">
                <a:tc>
                  <a:txBody>
                    <a:bodyPr/>
                    <a:p>
                      <a:pPr algn="ctr"/>
                      <a:r>
                        <a:rPr lang="en-US" altLang="zh-CN" sz="1000" b="1">
                          <a:effectLst/>
                        </a:rPr>
                        <a:t>17</a:t>
                      </a:r>
                      <a:endParaRPr lang="en-US" altLang="zh-CN" sz="1000" b="1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000" b="1" u="none" strike="noStrike">
                          <a:solidFill>
                            <a:srgbClr val="00AAFF"/>
                          </a:solidFill>
                          <a:effectLst/>
                          <a:hlinkClick r:id="rId9"/>
                        </a:rPr>
                        <a:t>内蒙古</a:t>
                      </a:r>
                      <a:r>
                        <a:rPr lang="zh-CN" altLang="en-US" sz="1000" b="1">
                          <a:effectLst/>
                        </a:rPr>
                        <a:t>农业大学</a:t>
                      </a:r>
                      <a:endParaRPr lang="zh-CN" altLang="en-US" sz="1000" b="1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000" b="1">
                          <a:effectLst/>
                        </a:rPr>
                        <a:t>B</a:t>
                      </a:r>
                      <a:endParaRPr lang="en-US" sz="1000" b="1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</a:tr>
              <a:tr h="219075">
                <a:tc>
                  <a:txBody>
                    <a:bodyPr/>
                    <a:p>
                      <a:pPr algn="ctr"/>
                      <a:r>
                        <a:rPr lang="en-US" altLang="zh-CN" sz="1000" b="1">
                          <a:effectLst/>
                        </a:rPr>
                        <a:t>18</a:t>
                      </a:r>
                      <a:endParaRPr lang="en-US" altLang="zh-CN" sz="1000" b="1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000" b="1">
                          <a:effectLst/>
                        </a:rPr>
                        <a:t>沈阳农业大学</a:t>
                      </a:r>
                      <a:endParaRPr lang="zh-CN" altLang="en-US" sz="1000" b="1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000" b="1">
                          <a:effectLst/>
                        </a:rPr>
                        <a:t>B</a:t>
                      </a:r>
                      <a:endParaRPr lang="en-US" sz="1000" b="1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</a:tr>
              <a:tr h="219075">
                <a:tc>
                  <a:txBody>
                    <a:bodyPr/>
                    <a:p>
                      <a:pPr algn="ctr"/>
                      <a:r>
                        <a:rPr lang="en-US" altLang="zh-CN" sz="1000" b="1">
                          <a:effectLst/>
                        </a:rPr>
                        <a:t>19</a:t>
                      </a:r>
                      <a:endParaRPr lang="en-US" altLang="zh-CN" sz="1000" b="1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000" b="1" u="none" strike="noStrike">
                          <a:solidFill>
                            <a:srgbClr val="00AAFF"/>
                          </a:solidFill>
                          <a:effectLst/>
                          <a:hlinkClick r:id="rId10"/>
                        </a:rPr>
                        <a:t>吉林</a:t>
                      </a:r>
                      <a:r>
                        <a:rPr lang="zh-CN" altLang="en-US" sz="1000" b="1">
                          <a:effectLst/>
                        </a:rPr>
                        <a:t>大学</a:t>
                      </a:r>
                      <a:endParaRPr lang="zh-CN" altLang="en-US" sz="1000" b="1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000" b="1">
                          <a:effectLst/>
                        </a:rPr>
                        <a:t>B</a:t>
                      </a:r>
                      <a:endParaRPr lang="en-US" sz="1000" b="1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</a:tr>
              <a:tr h="220345">
                <a:tc>
                  <a:txBody>
                    <a:bodyPr/>
                    <a:p>
                      <a:pPr algn="ctr"/>
                      <a:r>
                        <a:rPr lang="en-US" altLang="zh-CN" sz="1000" b="1">
                          <a:effectLst/>
                        </a:rPr>
                        <a:t>20</a:t>
                      </a:r>
                      <a:endParaRPr lang="en-US" altLang="zh-CN" sz="1000" b="1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000" b="1">
                          <a:effectLst/>
                        </a:rPr>
                        <a:t>浙江工商大学</a:t>
                      </a:r>
                      <a:endParaRPr lang="zh-CN" altLang="en-US" sz="1000" b="1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000" b="1">
                          <a:effectLst/>
                        </a:rPr>
                        <a:t>B</a:t>
                      </a:r>
                      <a:endParaRPr lang="en-US" sz="1000" b="1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</a:tr>
              <a:tr h="219075">
                <a:tc>
                  <a:txBody>
                    <a:bodyPr/>
                    <a:p>
                      <a:pPr algn="ctr"/>
                      <a:r>
                        <a:rPr lang="en-US" altLang="zh-CN" sz="1000" b="1">
                          <a:effectLst/>
                        </a:rPr>
                        <a:t>21</a:t>
                      </a:r>
                      <a:endParaRPr lang="en-US" altLang="zh-CN" sz="1000" b="1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000" b="1">
                          <a:effectLst/>
                        </a:rPr>
                        <a:t>合肥工业大学</a:t>
                      </a:r>
                      <a:endParaRPr lang="zh-CN" altLang="en-US" sz="1000" b="1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000" b="1">
                          <a:effectLst/>
                        </a:rPr>
                        <a:t>B</a:t>
                      </a:r>
                      <a:endParaRPr lang="en-US" sz="1000" b="1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</a:tr>
              <a:tr h="219710">
                <a:tc>
                  <a:txBody>
                    <a:bodyPr/>
                    <a:p>
                      <a:pPr algn="ctr"/>
                      <a:r>
                        <a:rPr lang="en-US" altLang="zh-CN" sz="1000" b="1">
                          <a:effectLst/>
                        </a:rPr>
                        <a:t>22</a:t>
                      </a:r>
                      <a:endParaRPr lang="en-US" altLang="zh-CN" sz="1000" b="1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000" b="1" u="none" strike="noStrike">
                          <a:solidFill>
                            <a:srgbClr val="00AAFF"/>
                          </a:solidFill>
                          <a:effectLst/>
                          <a:hlinkClick r:id="rId11"/>
                        </a:rPr>
                        <a:t>福建</a:t>
                      </a:r>
                      <a:r>
                        <a:rPr lang="zh-CN" altLang="en-US" sz="1000" b="1">
                          <a:effectLst/>
                        </a:rPr>
                        <a:t>农林大学</a:t>
                      </a:r>
                      <a:endParaRPr lang="zh-CN" altLang="en-US" sz="1000" b="1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000" b="1">
                          <a:effectLst/>
                        </a:rPr>
                        <a:t>B</a:t>
                      </a:r>
                      <a:endParaRPr lang="en-US" sz="1000" b="1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</a:tr>
              <a:tr h="219075">
                <a:tc>
                  <a:txBody>
                    <a:bodyPr/>
                    <a:p>
                      <a:pPr algn="ctr"/>
                      <a:r>
                        <a:rPr lang="en-US" altLang="zh-CN" sz="1000" b="1">
                          <a:effectLst/>
                        </a:rPr>
                        <a:t>23</a:t>
                      </a:r>
                      <a:endParaRPr lang="en-US" altLang="zh-CN" sz="1000" b="1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000" b="1">
                          <a:effectLst/>
                        </a:rPr>
                        <a:t>西南大学</a:t>
                      </a:r>
                      <a:endParaRPr lang="zh-CN" altLang="en-US" sz="1000" b="1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000" b="1">
                          <a:effectLst/>
                        </a:rPr>
                        <a:t>B</a:t>
                      </a:r>
                      <a:endParaRPr lang="en-US" sz="1000" b="1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</a:tr>
              <a:tr h="219710">
                <a:tc>
                  <a:txBody>
                    <a:bodyPr/>
                    <a:p>
                      <a:pPr algn="ctr"/>
                      <a:r>
                        <a:rPr lang="en-US" altLang="zh-CN" sz="1000" b="1">
                          <a:effectLst/>
                        </a:rPr>
                        <a:t>24</a:t>
                      </a:r>
                      <a:endParaRPr lang="en-US" altLang="zh-CN" sz="1000" b="1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000" b="1" u="none" strike="noStrike">
                          <a:solidFill>
                            <a:srgbClr val="00AAFF"/>
                          </a:solidFill>
                          <a:effectLst/>
                          <a:hlinkClick r:id="rId12"/>
                        </a:rPr>
                        <a:t>河北</a:t>
                      </a:r>
                      <a:r>
                        <a:rPr lang="zh-CN" altLang="en-US" sz="1000" b="1">
                          <a:effectLst/>
                        </a:rPr>
                        <a:t>农业大学</a:t>
                      </a:r>
                      <a:endParaRPr lang="zh-CN" altLang="en-US" sz="1000" b="1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000" b="1">
                          <a:effectLst/>
                        </a:rPr>
                        <a:t>B-</a:t>
                      </a:r>
                      <a:endParaRPr lang="en-US" sz="1000" b="1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</a:tr>
              <a:tr h="219075">
                <a:tc>
                  <a:txBody>
                    <a:bodyPr/>
                    <a:p>
                      <a:pPr algn="ctr"/>
                      <a:r>
                        <a:rPr lang="en-US" altLang="zh-CN" sz="1000" b="1">
                          <a:effectLst/>
                        </a:rPr>
                        <a:t>25</a:t>
                      </a:r>
                      <a:endParaRPr lang="en-US" altLang="zh-CN" sz="1000" b="1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000" b="1">
                          <a:effectLst/>
                        </a:rPr>
                        <a:t>吉林农业大学</a:t>
                      </a:r>
                      <a:endParaRPr lang="zh-CN" altLang="en-US" sz="1000" b="1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000" b="1">
                          <a:effectLst/>
                        </a:rPr>
                        <a:t>B-</a:t>
                      </a:r>
                      <a:endParaRPr lang="en-US" sz="1000" b="1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</a:tr>
              <a:tr h="219710">
                <a:tc>
                  <a:txBody>
                    <a:bodyPr/>
                    <a:p>
                      <a:pPr algn="ctr"/>
                      <a:r>
                        <a:rPr lang="en-US" altLang="zh-CN" sz="1000" b="1">
                          <a:effectLst/>
                        </a:rPr>
                        <a:t>26</a:t>
                      </a:r>
                      <a:endParaRPr lang="en-US" altLang="zh-CN" sz="1000" b="1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000" b="1">
                          <a:effectLst/>
                        </a:rPr>
                        <a:t>哈尔滨商业大学</a:t>
                      </a:r>
                      <a:endParaRPr lang="zh-CN" altLang="en-US" sz="1000" b="1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000" b="1">
                          <a:effectLst/>
                        </a:rPr>
                        <a:t>B-</a:t>
                      </a:r>
                      <a:endParaRPr lang="en-US" sz="1000" b="1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</a:tr>
              <a:tr h="219710">
                <a:tc>
                  <a:txBody>
                    <a:bodyPr/>
                    <a:p>
                      <a:pPr algn="ctr"/>
                      <a:r>
                        <a:rPr lang="en-US" altLang="zh-CN" sz="1000" b="1">
                          <a:effectLst/>
                        </a:rPr>
                        <a:t>27</a:t>
                      </a:r>
                      <a:endParaRPr lang="en-US" altLang="zh-CN" sz="1000" b="1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000" b="1">
                          <a:effectLst/>
                        </a:rPr>
                        <a:t>上海交通大学</a:t>
                      </a:r>
                      <a:endParaRPr lang="zh-CN" altLang="en-US" sz="1000" b="1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000" b="1" dirty="0">
                          <a:effectLst/>
                        </a:rPr>
                        <a:t>B-</a:t>
                      </a:r>
                      <a:endParaRPr lang="en-US" sz="1000" b="1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custDataLst>
              <p:tags r:id="rId13"/>
            </p:custDataLst>
          </p:nvPr>
        </p:nvGraphicFramePr>
        <p:xfrm>
          <a:off x="7520759" y="290389"/>
          <a:ext cx="4125685" cy="6500495"/>
        </p:xfrm>
        <a:graphic>
          <a:graphicData uri="http://schemas.openxmlformats.org/drawingml/2006/table">
            <a:tbl>
              <a:tblPr/>
              <a:tblGrid>
                <a:gridCol w="1708785"/>
                <a:gridCol w="1665605"/>
                <a:gridCol w="751295"/>
              </a:tblGrid>
              <a:tr h="233139">
                <a:tc>
                  <a:txBody>
                    <a:bodyPr/>
                    <a:p>
                      <a:pPr algn="ctr"/>
                      <a:r>
                        <a:rPr lang="en-US" altLang="zh-CN" sz="1000" b="1" dirty="0">
                          <a:effectLst/>
                        </a:rPr>
                        <a:t>28</a:t>
                      </a:r>
                      <a:endParaRPr lang="en-US" altLang="zh-CN" sz="1000" b="1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000" b="1">
                          <a:effectLst/>
                        </a:rPr>
                        <a:t>南京</a:t>
                      </a:r>
                      <a:r>
                        <a:rPr lang="zh-CN" altLang="en-US" sz="1000" b="1" u="none" strike="noStrike">
                          <a:solidFill>
                            <a:srgbClr val="00AAFF"/>
                          </a:solidFill>
                          <a:effectLst/>
                          <a:hlinkClick r:id="rId14"/>
                        </a:rPr>
                        <a:t>财经</a:t>
                      </a:r>
                      <a:r>
                        <a:rPr lang="zh-CN" altLang="en-US" sz="1000" b="1">
                          <a:effectLst/>
                        </a:rPr>
                        <a:t>大学</a:t>
                      </a:r>
                      <a:endParaRPr lang="zh-CN" altLang="en-US" sz="1000" b="1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000" b="1">
                          <a:effectLst/>
                        </a:rPr>
                        <a:t>B-</a:t>
                      </a:r>
                      <a:endParaRPr lang="en-US" sz="1000" b="1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</a:tr>
              <a:tr h="233139">
                <a:tc>
                  <a:txBody>
                    <a:bodyPr/>
                    <a:p>
                      <a:pPr algn="ctr"/>
                      <a:r>
                        <a:rPr lang="en-US" altLang="zh-CN" sz="1000" b="1" dirty="0">
                          <a:effectLst/>
                        </a:rPr>
                        <a:t>29</a:t>
                      </a:r>
                      <a:endParaRPr lang="en-US" altLang="zh-CN" sz="1000" b="1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000" b="1" u="none" strike="noStrike">
                          <a:solidFill>
                            <a:srgbClr val="00AAFF"/>
                          </a:solidFill>
                          <a:effectLst/>
                          <a:hlinkClick r:id="rId15"/>
                        </a:rPr>
                        <a:t>河南</a:t>
                      </a:r>
                      <a:r>
                        <a:rPr lang="zh-CN" altLang="en-US" sz="1000" b="1">
                          <a:effectLst/>
                        </a:rPr>
                        <a:t>工业大学</a:t>
                      </a:r>
                      <a:endParaRPr lang="zh-CN" altLang="en-US" sz="1000" b="1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000" b="1">
                          <a:effectLst/>
                        </a:rPr>
                        <a:t>B-</a:t>
                      </a:r>
                      <a:endParaRPr lang="en-US" sz="1000" b="1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</a:tr>
              <a:tr h="233139">
                <a:tc>
                  <a:txBody>
                    <a:bodyPr/>
                    <a:p>
                      <a:pPr algn="ctr"/>
                      <a:r>
                        <a:rPr lang="en-US" altLang="zh-CN" sz="1000" b="1" dirty="0">
                          <a:effectLst/>
                        </a:rPr>
                        <a:t>30</a:t>
                      </a:r>
                      <a:endParaRPr lang="en-US" altLang="zh-CN" sz="1000" b="1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000" b="1">
                          <a:effectLst/>
                        </a:rPr>
                        <a:t>武汉轻工大学</a:t>
                      </a:r>
                      <a:endParaRPr lang="zh-CN" altLang="en-US" sz="1000" b="1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000" b="1">
                          <a:effectLst/>
                        </a:rPr>
                        <a:t>B-</a:t>
                      </a:r>
                      <a:endParaRPr lang="en-US" sz="1000" b="1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</a:tr>
              <a:tr h="233139">
                <a:tc>
                  <a:txBody>
                    <a:bodyPr/>
                    <a:p>
                      <a:pPr algn="ctr"/>
                      <a:r>
                        <a:rPr lang="en-US" altLang="zh-CN" sz="1000" b="1">
                          <a:effectLst/>
                        </a:rPr>
                        <a:t>31</a:t>
                      </a:r>
                      <a:endParaRPr lang="en-US" altLang="zh-CN" sz="1000" b="1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000" b="1" u="none" strike="noStrike">
                          <a:solidFill>
                            <a:srgbClr val="00AAFF"/>
                          </a:solidFill>
                          <a:effectLst/>
                          <a:hlinkClick r:id="rId16"/>
                        </a:rPr>
                        <a:t>广东</a:t>
                      </a:r>
                      <a:r>
                        <a:rPr lang="zh-CN" altLang="en-US" sz="1000" b="1">
                          <a:effectLst/>
                        </a:rPr>
                        <a:t>海洋大学</a:t>
                      </a:r>
                      <a:endParaRPr lang="zh-CN" altLang="en-US" sz="1000" b="1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000" b="1">
                          <a:effectLst/>
                        </a:rPr>
                        <a:t>B-</a:t>
                      </a:r>
                      <a:endParaRPr lang="en-US" sz="1000" b="1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</a:tr>
              <a:tr h="233139">
                <a:tc>
                  <a:txBody>
                    <a:bodyPr/>
                    <a:p>
                      <a:pPr algn="ctr"/>
                      <a:r>
                        <a:rPr lang="en-US" altLang="zh-CN" sz="1000" b="1" dirty="0">
                          <a:effectLst/>
                        </a:rPr>
                        <a:t>32</a:t>
                      </a:r>
                      <a:endParaRPr lang="en-US" altLang="zh-CN" sz="1000" b="1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000" b="1">
                          <a:effectLst/>
                        </a:rPr>
                        <a:t>哈尔滨工业大学</a:t>
                      </a:r>
                      <a:endParaRPr lang="zh-CN" altLang="en-US" sz="1000" b="1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000" b="1">
                          <a:effectLst/>
                        </a:rPr>
                        <a:t>C+</a:t>
                      </a:r>
                      <a:endParaRPr lang="en-US" sz="1000" b="1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</a:tr>
              <a:tr h="233139">
                <a:tc>
                  <a:txBody>
                    <a:bodyPr/>
                    <a:p>
                      <a:pPr algn="ctr"/>
                      <a:r>
                        <a:rPr lang="en-US" altLang="zh-CN" sz="1000" b="1" dirty="0">
                          <a:effectLst/>
                        </a:rPr>
                        <a:t>33</a:t>
                      </a:r>
                      <a:endParaRPr lang="en-US" altLang="zh-CN" sz="1000" b="1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000" b="1" u="none" strike="noStrike">
                          <a:solidFill>
                            <a:srgbClr val="00AAFF"/>
                          </a:solidFill>
                          <a:effectLst/>
                          <a:hlinkClick r:id="rId17"/>
                        </a:rPr>
                        <a:t>黑龙江</a:t>
                      </a:r>
                      <a:r>
                        <a:rPr lang="zh-CN" altLang="en-US" sz="1000" b="1">
                          <a:effectLst/>
                        </a:rPr>
                        <a:t>八一农垦大学</a:t>
                      </a:r>
                      <a:endParaRPr lang="zh-CN" altLang="en-US" sz="1000" b="1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000" b="1">
                          <a:effectLst/>
                        </a:rPr>
                        <a:t>C+</a:t>
                      </a:r>
                      <a:endParaRPr lang="en-US" sz="1000" b="1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</a:tr>
              <a:tr h="233139">
                <a:tc>
                  <a:txBody>
                    <a:bodyPr/>
                    <a:p>
                      <a:pPr algn="ctr"/>
                      <a:r>
                        <a:rPr lang="en-US" altLang="zh-CN" sz="1000" b="1" dirty="0">
                          <a:effectLst/>
                        </a:rPr>
                        <a:t>34</a:t>
                      </a:r>
                      <a:endParaRPr lang="en-US" altLang="zh-CN" sz="1000" b="1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000" b="1">
                          <a:effectLst/>
                        </a:rPr>
                        <a:t>浙江工业大学</a:t>
                      </a:r>
                      <a:endParaRPr lang="zh-CN" altLang="en-US" sz="1000" b="1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000" b="1">
                          <a:effectLst/>
                        </a:rPr>
                        <a:t>C+</a:t>
                      </a:r>
                      <a:endParaRPr lang="en-US" sz="1000" b="1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</a:tr>
              <a:tr h="233139">
                <a:tc>
                  <a:txBody>
                    <a:bodyPr/>
                    <a:p>
                      <a:pPr algn="ctr"/>
                      <a:r>
                        <a:rPr lang="en-US" altLang="zh-CN" sz="1000" b="1" dirty="0">
                          <a:effectLst/>
                        </a:rPr>
                        <a:t>35</a:t>
                      </a:r>
                      <a:endParaRPr lang="en-US" altLang="zh-CN" sz="1000" b="1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000" b="1" dirty="0">
                          <a:effectLst/>
                        </a:rPr>
                        <a:t>集美大学</a:t>
                      </a:r>
                      <a:endParaRPr lang="zh-CN" altLang="en-US" sz="1000" b="1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000" b="1">
                          <a:effectLst/>
                        </a:rPr>
                        <a:t>C+</a:t>
                      </a:r>
                      <a:endParaRPr lang="en-US" sz="1000" b="1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</a:tr>
              <a:tr h="233139">
                <a:tc>
                  <a:txBody>
                    <a:bodyPr/>
                    <a:p>
                      <a:pPr algn="ctr"/>
                      <a:r>
                        <a:rPr lang="en-US" altLang="zh-CN" sz="1000" b="1">
                          <a:effectLst/>
                        </a:rPr>
                        <a:t>36</a:t>
                      </a:r>
                      <a:endParaRPr lang="en-US" altLang="zh-CN" sz="1000" b="1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000" b="1">
                          <a:effectLst/>
                        </a:rPr>
                        <a:t>郑州轻工业学院</a:t>
                      </a:r>
                      <a:endParaRPr lang="zh-CN" altLang="en-US" sz="1000" b="1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000" b="1">
                          <a:effectLst/>
                        </a:rPr>
                        <a:t>C+</a:t>
                      </a:r>
                      <a:endParaRPr lang="en-US" sz="1000" b="1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</a:tr>
              <a:tr h="205740">
                <a:tc>
                  <a:txBody>
                    <a:bodyPr/>
                    <a:p>
                      <a:pPr algn="ctr"/>
                      <a:r>
                        <a:rPr lang="en-US" altLang="zh-CN" sz="1000" b="1" dirty="0">
                          <a:effectLst/>
                        </a:rPr>
                        <a:t>37</a:t>
                      </a:r>
                      <a:endParaRPr lang="en-US" altLang="zh-CN" sz="1000" b="1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000" b="1">
                          <a:effectLst/>
                        </a:rPr>
                        <a:t>河南农业大学</a:t>
                      </a:r>
                      <a:endParaRPr lang="zh-CN" altLang="en-US" sz="1000" b="1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000" b="1">
                          <a:effectLst/>
                        </a:rPr>
                        <a:t>C+</a:t>
                      </a:r>
                      <a:endParaRPr lang="en-US" sz="1000" b="1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</a:tr>
              <a:tr h="233139">
                <a:tc>
                  <a:txBody>
                    <a:bodyPr/>
                    <a:p>
                      <a:pPr algn="ctr"/>
                      <a:r>
                        <a:rPr lang="en-US" altLang="zh-CN" sz="1000" b="1" dirty="0">
                          <a:effectLst/>
                        </a:rPr>
                        <a:t>38</a:t>
                      </a:r>
                      <a:endParaRPr lang="en-US" altLang="zh-CN" sz="1000" b="1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000" b="1">
                          <a:effectLst/>
                        </a:rPr>
                        <a:t>中南林业科技大学</a:t>
                      </a:r>
                      <a:endParaRPr lang="zh-CN" altLang="en-US" sz="1000" b="1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000" b="1">
                          <a:effectLst/>
                        </a:rPr>
                        <a:t>C+</a:t>
                      </a:r>
                      <a:endParaRPr lang="en-US" sz="1000" b="1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</a:tr>
              <a:tr h="233139">
                <a:tc>
                  <a:txBody>
                    <a:bodyPr/>
                    <a:p>
                      <a:pPr algn="ctr"/>
                      <a:r>
                        <a:rPr lang="en-US" altLang="zh-CN" sz="1000" b="1" dirty="0">
                          <a:effectLst/>
                        </a:rPr>
                        <a:t>39</a:t>
                      </a:r>
                      <a:endParaRPr lang="en-US" altLang="zh-CN" sz="1000" b="1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000" b="1">
                          <a:effectLst/>
                        </a:rPr>
                        <a:t>暨南大学</a:t>
                      </a:r>
                      <a:endParaRPr lang="zh-CN" altLang="en-US" sz="1000" b="1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000" b="1">
                          <a:effectLst/>
                        </a:rPr>
                        <a:t>C+</a:t>
                      </a:r>
                      <a:endParaRPr lang="en-US" sz="1000" b="1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</a:tr>
              <a:tr h="233139">
                <a:tc>
                  <a:txBody>
                    <a:bodyPr/>
                    <a:p>
                      <a:pPr algn="ctr"/>
                      <a:r>
                        <a:rPr lang="en-US" altLang="zh-CN" sz="1000" b="1">
                          <a:effectLst/>
                        </a:rPr>
                        <a:t>40</a:t>
                      </a:r>
                      <a:endParaRPr lang="en-US" altLang="zh-CN" sz="1000" b="1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000" b="1" u="none" strike="noStrike" dirty="0">
                          <a:solidFill>
                            <a:srgbClr val="00AAFF"/>
                          </a:solidFill>
                          <a:effectLst/>
                          <a:hlinkClick r:id="rId18"/>
                        </a:rPr>
                        <a:t>四川</a:t>
                      </a:r>
                      <a:r>
                        <a:rPr lang="zh-CN" altLang="en-US" sz="1000" b="1" dirty="0">
                          <a:effectLst/>
                        </a:rPr>
                        <a:t>大学</a:t>
                      </a:r>
                      <a:endParaRPr lang="zh-CN" altLang="en-US" sz="1000" b="1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000" b="1">
                          <a:effectLst/>
                        </a:rPr>
                        <a:t>C+</a:t>
                      </a:r>
                      <a:endParaRPr lang="en-US" sz="1000" b="1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</a:tr>
              <a:tr h="233139">
                <a:tc>
                  <a:txBody>
                    <a:bodyPr/>
                    <a:p>
                      <a:pPr algn="ctr"/>
                      <a:r>
                        <a:rPr lang="en-US" altLang="zh-CN" sz="1000" b="1">
                          <a:effectLst/>
                        </a:rPr>
                        <a:t>41</a:t>
                      </a:r>
                      <a:endParaRPr lang="en-US" altLang="zh-CN" sz="1000" b="1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000" b="1">
                          <a:effectLst/>
                        </a:rPr>
                        <a:t>渤海大学</a:t>
                      </a:r>
                      <a:endParaRPr lang="zh-CN" altLang="en-US" sz="1000" b="1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000" b="1">
                          <a:effectLst/>
                        </a:rPr>
                        <a:t>C</a:t>
                      </a:r>
                      <a:endParaRPr lang="en-US" sz="1000" b="1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</a:tr>
              <a:tr h="233139">
                <a:tc>
                  <a:txBody>
                    <a:bodyPr/>
                    <a:p>
                      <a:pPr algn="ctr"/>
                      <a:r>
                        <a:rPr lang="en-US" altLang="zh-CN" sz="1000" b="1">
                          <a:effectLst/>
                        </a:rPr>
                        <a:t>42</a:t>
                      </a:r>
                      <a:endParaRPr lang="en-US" altLang="zh-CN" sz="1000" b="1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000" b="1" dirty="0">
                          <a:effectLst/>
                        </a:rPr>
                        <a:t>福州大学</a:t>
                      </a:r>
                      <a:endParaRPr lang="zh-CN" altLang="en-US" sz="1000" b="1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000" b="1">
                          <a:effectLst/>
                        </a:rPr>
                        <a:t>C</a:t>
                      </a:r>
                      <a:endParaRPr lang="en-US" sz="1000" b="1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</a:tr>
              <a:tr h="233139">
                <a:tc>
                  <a:txBody>
                    <a:bodyPr/>
                    <a:p>
                      <a:pPr algn="ctr"/>
                      <a:r>
                        <a:rPr lang="en-US" altLang="zh-CN" sz="1000" b="1" dirty="0">
                          <a:effectLst/>
                        </a:rPr>
                        <a:t>43</a:t>
                      </a:r>
                      <a:endParaRPr lang="en-US" altLang="zh-CN" sz="1000" b="1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000" b="1" dirty="0">
                          <a:effectLst/>
                        </a:rPr>
                        <a:t>河南科技大学</a:t>
                      </a:r>
                      <a:endParaRPr lang="zh-CN" altLang="en-US" sz="1000" b="1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000" b="1">
                          <a:effectLst/>
                        </a:rPr>
                        <a:t>C</a:t>
                      </a:r>
                      <a:endParaRPr lang="en-US" sz="1000" b="1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</a:tr>
              <a:tr h="233139">
                <a:tc>
                  <a:txBody>
                    <a:bodyPr/>
                    <a:p>
                      <a:pPr algn="ctr"/>
                      <a:r>
                        <a:rPr lang="en-US" altLang="zh-CN" sz="1000" b="1">
                          <a:effectLst/>
                        </a:rPr>
                        <a:t>44</a:t>
                      </a:r>
                      <a:endParaRPr lang="en-US" altLang="zh-CN" sz="1000" b="1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000" b="1" u="none" strike="noStrike" dirty="0">
                          <a:solidFill>
                            <a:srgbClr val="00AAFF"/>
                          </a:solidFill>
                          <a:effectLst/>
                          <a:hlinkClick r:id="rId19"/>
                        </a:rPr>
                        <a:t>海南</a:t>
                      </a:r>
                      <a:r>
                        <a:rPr lang="zh-CN" altLang="en-US" sz="1000" b="1" dirty="0">
                          <a:effectLst/>
                        </a:rPr>
                        <a:t>大学</a:t>
                      </a:r>
                      <a:endParaRPr lang="zh-CN" altLang="en-US" sz="1000" b="1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000" b="1">
                          <a:effectLst/>
                        </a:rPr>
                        <a:t>C</a:t>
                      </a:r>
                      <a:endParaRPr lang="en-US" sz="1000" b="1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</a:tr>
              <a:tr h="233139">
                <a:tc>
                  <a:txBody>
                    <a:bodyPr/>
                    <a:p>
                      <a:pPr algn="ctr"/>
                      <a:r>
                        <a:rPr lang="en-US" altLang="zh-CN" sz="1000" b="1">
                          <a:effectLst/>
                        </a:rPr>
                        <a:t>45</a:t>
                      </a:r>
                      <a:endParaRPr lang="en-US" altLang="zh-CN" sz="1000" b="1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000" b="1" dirty="0">
                          <a:effectLst/>
                        </a:rPr>
                        <a:t>西华大学</a:t>
                      </a:r>
                      <a:endParaRPr lang="zh-CN" altLang="en-US" sz="1000" b="1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000" b="1">
                          <a:effectLst/>
                        </a:rPr>
                        <a:t>C</a:t>
                      </a:r>
                      <a:endParaRPr lang="en-US" sz="1000" b="1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</a:tr>
              <a:tr h="233139">
                <a:tc>
                  <a:txBody>
                    <a:bodyPr/>
                    <a:p>
                      <a:pPr algn="ctr"/>
                      <a:r>
                        <a:rPr lang="en-US" altLang="zh-CN" sz="1000" b="1">
                          <a:effectLst/>
                        </a:rPr>
                        <a:t>46</a:t>
                      </a:r>
                      <a:endParaRPr lang="en-US" altLang="zh-CN" sz="1000" b="1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000" b="1" dirty="0">
                          <a:effectLst/>
                        </a:rPr>
                        <a:t>四川农业大学</a:t>
                      </a:r>
                      <a:endParaRPr lang="zh-CN" altLang="en-US" sz="1000" b="1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000" b="1">
                          <a:effectLst/>
                        </a:rPr>
                        <a:t>C</a:t>
                      </a:r>
                      <a:endParaRPr lang="en-US" sz="1000" b="1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</a:tr>
              <a:tr h="233139">
                <a:tc>
                  <a:txBody>
                    <a:bodyPr/>
                    <a:p>
                      <a:pPr algn="ctr"/>
                      <a:r>
                        <a:rPr lang="en-US" altLang="zh-CN" sz="1000" b="1">
                          <a:effectLst/>
                        </a:rPr>
                        <a:t>47</a:t>
                      </a:r>
                      <a:endParaRPr lang="en-US" altLang="zh-CN" sz="1000" b="1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000" b="1" u="none" strike="noStrike" dirty="0">
                          <a:solidFill>
                            <a:srgbClr val="00AAFF"/>
                          </a:solidFill>
                          <a:effectLst/>
                          <a:hlinkClick r:id="rId20"/>
                        </a:rPr>
                        <a:t>云南</a:t>
                      </a:r>
                      <a:r>
                        <a:rPr lang="zh-CN" altLang="en-US" sz="1000" b="1" dirty="0">
                          <a:effectLst/>
                        </a:rPr>
                        <a:t>农业大学</a:t>
                      </a:r>
                      <a:endParaRPr lang="zh-CN" altLang="en-US" sz="1000" b="1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000" b="1">
                          <a:effectLst/>
                        </a:rPr>
                        <a:t>C</a:t>
                      </a:r>
                      <a:endParaRPr lang="en-US" sz="1000" b="1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</a:tr>
              <a:tr h="233139">
                <a:tc>
                  <a:txBody>
                    <a:bodyPr/>
                    <a:p>
                      <a:pPr algn="ctr"/>
                      <a:r>
                        <a:rPr lang="en-US" altLang="zh-CN" sz="1000" b="1">
                          <a:effectLst/>
                        </a:rPr>
                        <a:t>48</a:t>
                      </a:r>
                      <a:endParaRPr lang="en-US" altLang="zh-CN" sz="1000" b="1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000" b="1" u="none" strike="noStrike" dirty="0">
                          <a:solidFill>
                            <a:srgbClr val="00AAFF"/>
                          </a:solidFill>
                          <a:effectLst/>
                          <a:hlinkClick r:id="rId21"/>
                        </a:rPr>
                        <a:t>陕西</a:t>
                      </a:r>
                      <a:r>
                        <a:rPr lang="zh-CN" altLang="en-US" sz="1000" b="1" dirty="0">
                          <a:effectLst/>
                        </a:rPr>
                        <a:t>科技大学</a:t>
                      </a:r>
                      <a:endParaRPr lang="zh-CN" altLang="en-US" sz="1000" b="1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000" b="1">
                          <a:effectLst/>
                        </a:rPr>
                        <a:t>C</a:t>
                      </a:r>
                      <a:endParaRPr lang="en-US" sz="1000" b="1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</a:tr>
              <a:tr h="233139">
                <a:tc>
                  <a:txBody>
                    <a:bodyPr/>
                    <a:p>
                      <a:pPr algn="ctr"/>
                      <a:r>
                        <a:rPr lang="en-US" altLang="zh-CN" sz="1000" b="1">
                          <a:effectLst/>
                        </a:rPr>
                        <a:t>49</a:t>
                      </a:r>
                      <a:endParaRPr lang="en-US" altLang="zh-CN" sz="1000" b="1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000" b="1" dirty="0">
                          <a:effectLst/>
                        </a:rPr>
                        <a:t>宁波大学</a:t>
                      </a:r>
                      <a:endParaRPr lang="zh-CN" altLang="en-US" sz="1000" b="1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000" b="1">
                          <a:effectLst/>
                        </a:rPr>
                        <a:t>C</a:t>
                      </a:r>
                      <a:endParaRPr lang="en-US" sz="1000" b="1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</a:tr>
              <a:tr h="233139">
                <a:tc>
                  <a:txBody>
                    <a:bodyPr/>
                    <a:p>
                      <a:pPr algn="ctr"/>
                      <a:r>
                        <a:rPr lang="en-US" altLang="zh-CN" sz="1000" b="1">
                          <a:effectLst/>
                        </a:rPr>
                        <a:t>50</a:t>
                      </a:r>
                      <a:endParaRPr lang="en-US" altLang="zh-CN" sz="1000" b="1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000" b="1" dirty="0">
                          <a:effectLst/>
                        </a:rPr>
                        <a:t>上海理工大学</a:t>
                      </a:r>
                      <a:endParaRPr lang="zh-CN" altLang="en-US" sz="1000" b="1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000" b="1">
                          <a:effectLst/>
                        </a:rPr>
                        <a:t>C-</a:t>
                      </a:r>
                      <a:endParaRPr lang="en-US" sz="1000" b="1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</a:tr>
              <a:tr h="233139">
                <a:tc>
                  <a:txBody>
                    <a:bodyPr/>
                    <a:p>
                      <a:pPr algn="ctr"/>
                      <a:r>
                        <a:rPr lang="en-US" altLang="zh-CN" sz="1000" b="1">
                          <a:effectLst/>
                        </a:rPr>
                        <a:t>51</a:t>
                      </a:r>
                      <a:endParaRPr lang="en-US" altLang="zh-CN" sz="1000" b="1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000" b="1" u="none" strike="noStrike" dirty="0">
                          <a:solidFill>
                            <a:srgbClr val="00AAFF"/>
                          </a:solidFill>
                          <a:effectLst/>
                          <a:hlinkClick r:id="rId22"/>
                        </a:rPr>
                        <a:t>安徽</a:t>
                      </a:r>
                      <a:r>
                        <a:rPr lang="zh-CN" altLang="en-US" sz="1000" b="1" dirty="0">
                          <a:effectLst/>
                        </a:rPr>
                        <a:t>农业大学</a:t>
                      </a:r>
                      <a:endParaRPr lang="zh-CN" altLang="en-US" sz="1000" b="1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000" b="1">
                          <a:effectLst/>
                        </a:rPr>
                        <a:t>C-</a:t>
                      </a:r>
                      <a:endParaRPr lang="en-US" sz="1000" b="1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</a:tr>
              <a:tr h="233139">
                <a:tc>
                  <a:txBody>
                    <a:bodyPr/>
                    <a:p>
                      <a:pPr algn="ctr"/>
                      <a:r>
                        <a:rPr lang="en-US" altLang="zh-CN" sz="1000" b="1">
                          <a:effectLst/>
                        </a:rPr>
                        <a:t>52</a:t>
                      </a:r>
                      <a:endParaRPr lang="en-US" altLang="zh-CN" sz="1000" b="1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000" b="1" dirty="0">
                          <a:effectLst/>
                        </a:rPr>
                        <a:t>青岛农业大学</a:t>
                      </a:r>
                      <a:endParaRPr lang="zh-CN" altLang="en-US" sz="1000" b="1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000" b="1">
                          <a:effectLst/>
                        </a:rPr>
                        <a:t>C-</a:t>
                      </a:r>
                      <a:endParaRPr lang="en-US" sz="1000" b="1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</a:tr>
              <a:tr h="233139">
                <a:tc>
                  <a:txBody>
                    <a:bodyPr/>
                    <a:p>
                      <a:pPr algn="ctr"/>
                      <a:r>
                        <a:rPr lang="en-US" altLang="zh-CN" sz="1000" b="1">
                          <a:effectLst/>
                        </a:rPr>
                        <a:t>53</a:t>
                      </a:r>
                      <a:endParaRPr lang="en-US" altLang="zh-CN" sz="1000" b="1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000" b="1" dirty="0">
                          <a:effectLst/>
                        </a:rPr>
                        <a:t>长沙理工大学</a:t>
                      </a:r>
                      <a:endParaRPr lang="zh-CN" altLang="en-US" sz="1000" b="1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000" b="1">
                          <a:effectLst/>
                        </a:rPr>
                        <a:t>C-</a:t>
                      </a:r>
                      <a:endParaRPr lang="en-US" sz="1000" b="1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</a:tr>
              <a:tr h="233139">
                <a:tc>
                  <a:txBody>
                    <a:bodyPr/>
                    <a:p>
                      <a:pPr algn="ctr"/>
                      <a:r>
                        <a:rPr lang="en-US" altLang="zh-CN" sz="1000" b="1">
                          <a:effectLst/>
                        </a:rPr>
                        <a:t>54</a:t>
                      </a:r>
                      <a:endParaRPr lang="en-US" altLang="zh-CN" sz="1000" b="1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000" b="1" u="none" strike="noStrike" dirty="0">
                          <a:solidFill>
                            <a:srgbClr val="00AAFF"/>
                          </a:solidFill>
                          <a:effectLst/>
                          <a:hlinkClick r:id="rId23"/>
                        </a:rPr>
                        <a:t>甘肃</a:t>
                      </a:r>
                      <a:r>
                        <a:rPr lang="zh-CN" altLang="en-US" sz="1000" b="1" dirty="0">
                          <a:effectLst/>
                        </a:rPr>
                        <a:t>农业大学</a:t>
                      </a:r>
                      <a:endParaRPr lang="zh-CN" altLang="en-US" sz="1000" b="1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000" b="1" dirty="0">
                          <a:effectLst/>
                        </a:rPr>
                        <a:t>C-</a:t>
                      </a:r>
                      <a:endParaRPr lang="en-US" sz="1000" b="1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</a:tr>
              <a:tr h="233139">
                <a:tc>
                  <a:txBody>
                    <a:bodyPr/>
                    <a:p>
                      <a:pPr algn="ctr"/>
                      <a:r>
                        <a:rPr lang="en-US" altLang="zh-CN" sz="1000" b="1" dirty="0">
                          <a:effectLst/>
                        </a:rPr>
                        <a:t>55</a:t>
                      </a:r>
                      <a:endParaRPr lang="en-US" altLang="zh-CN" sz="1000" b="1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p>
                      <a:pPr algn="ctr"/>
                      <a:r>
                        <a:rPr lang="zh-CN" altLang="en-US" sz="1000" b="1" dirty="0">
                          <a:effectLst/>
                        </a:rPr>
                        <a:t>扬州大学</a:t>
                      </a:r>
                      <a:endParaRPr lang="zh-CN" altLang="en-US" sz="1000" b="1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p>
                      <a:pPr algn="ctr"/>
                      <a:r>
                        <a:rPr lang="en-US" sz="1000" b="1" dirty="0">
                          <a:effectLst/>
                        </a:rPr>
                        <a:t>C-</a:t>
                      </a:r>
                      <a:endParaRPr lang="en-US" sz="1000" b="1" dirty="0">
                        <a:effectLst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6290945" y="262890"/>
            <a:ext cx="798195" cy="64585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4000" b="1" dirty="0">
                <a:solidFill>
                  <a:srgbClr val="FF0000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  <a:sym typeface="方正瘦金书简体" panose="03000509000000000000" pitchFamily="65" charset="-122"/>
              </a:rPr>
              <a:t>教育部第四次专业学科评估</a:t>
            </a:r>
            <a:endParaRPr lang="zh-CN" altLang="en-US" sz="4000" b="1" dirty="0">
              <a:solidFill>
                <a:srgbClr val="FF0000"/>
              </a:solidFill>
              <a:latin typeface="方正瘦金书简体" panose="03000509000000000000" pitchFamily="65" charset="-122"/>
              <a:ea typeface="方正瘦金书简体" panose="03000509000000000000" pitchFamily="65" charset="-122"/>
              <a:sym typeface="方正瘦金书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8E74541-2CA5-4D22-ADE0-692D5FF71A1D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5" name="内容占位符 4"/>
          <p:cNvGraphicFramePr/>
          <p:nvPr>
            <p:ph idx="1"/>
            <p:custDataLst>
              <p:tags r:id="rId1"/>
            </p:custDataLst>
          </p:nvPr>
        </p:nvGraphicFramePr>
        <p:xfrm>
          <a:off x="178435" y="1490345"/>
          <a:ext cx="11885930" cy="4616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2965"/>
                <a:gridCol w="5942965"/>
              </a:tblGrid>
              <a:tr h="23082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4000" dirty="0">
                          <a:solidFill>
                            <a:schemeClr val="tx1"/>
                          </a:solidFill>
                          <a:latin typeface="方正瘦金书简体" panose="03000509000000000000" pitchFamily="65" charset="-122"/>
                          <a:ea typeface="方正瘦金书简体" panose="03000509000000000000" pitchFamily="65" charset="-122"/>
                        </a:rPr>
                        <a:t>学校整体实力强</a:t>
                      </a:r>
                      <a:endParaRPr lang="en-US" altLang="zh-CN" sz="4000" dirty="0">
                        <a:solidFill>
                          <a:schemeClr val="tx1"/>
                        </a:solidFill>
                        <a:latin typeface="方正瘦金书简体" panose="03000509000000000000" pitchFamily="65" charset="-122"/>
                        <a:ea typeface="方正瘦金书简体" panose="03000509000000000000" pitchFamily="65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4000" dirty="0">
                          <a:solidFill>
                            <a:schemeClr val="tx1"/>
                          </a:solidFill>
                          <a:latin typeface="方正瘦金书简体" panose="03000509000000000000" pitchFamily="65" charset="-122"/>
                          <a:ea typeface="方正瘦金书简体" panose="03000509000000000000" pitchFamily="65" charset="-122"/>
                        </a:rPr>
                        <a:t>食品也强</a:t>
                      </a:r>
                      <a:endParaRPr lang="en-US" altLang="zh-CN" sz="4000" dirty="0">
                        <a:solidFill>
                          <a:schemeClr val="tx1"/>
                        </a:solidFill>
                        <a:latin typeface="方正瘦金书简体" panose="03000509000000000000" pitchFamily="65" charset="-122"/>
                        <a:ea typeface="方正瘦金书简体" panose="03000509000000000000" pitchFamily="65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4000" dirty="0">
                          <a:solidFill>
                            <a:schemeClr val="tx1"/>
                          </a:solidFill>
                          <a:latin typeface="方正瘦金书简体" panose="03000509000000000000" pitchFamily="65" charset="-122"/>
                          <a:ea typeface="方正瘦金书简体" panose="03000509000000000000" pitchFamily="65" charset="-122"/>
                        </a:rPr>
                        <a:t>学校整体实力强</a:t>
                      </a:r>
                      <a:endParaRPr lang="en-US" altLang="zh-CN" sz="4000" dirty="0">
                        <a:solidFill>
                          <a:schemeClr val="tx1"/>
                        </a:solidFill>
                        <a:latin typeface="方正瘦金书简体" panose="03000509000000000000" pitchFamily="65" charset="-122"/>
                        <a:ea typeface="方正瘦金书简体" panose="03000509000000000000" pitchFamily="65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4000" dirty="0">
                          <a:solidFill>
                            <a:schemeClr val="tx1"/>
                          </a:solidFill>
                          <a:latin typeface="方正瘦金书简体" panose="03000509000000000000" pitchFamily="65" charset="-122"/>
                          <a:ea typeface="方正瘦金书简体" panose="03000509000000000000" pitchFamily="65" charset="-122"/>
                        </a:rPr>
                        <a:t>但食品专业不那么强</a:t>
                      </a:r>
                      <a:endParaRPr lang="en-US" altLang="zh-CN" sz="4000" dirty="0">
                        <a:solidFill>
                          <a:schemeClr val="tx1"/>
                        </a:solidFill>
                        <a:latin typeface="方正瘦金书简体" panose="03000509000000000000" pitchFamily="65" charset="-122"/>
                        <a:ea typeface="方正瘦金书简体" panose="03000509000000000000" pitchFamily="65" charset="-122"/>
                      </a:endParaRPr>
                    </a:p>
                  </a:txBody>
                  <a:tcPr anchor="ctr" anchorCtr="0"/>
                </a:tc>
              </a:tr>
              <a:tr h="23082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4000" b="1" dirty="0">
                          <a:solidFill>
                            <a:schemeClr val="tx1"/>
                          </a:solidFill>
                          <a:latin typeface="方正瘦金书简体" panose="03000509000000000000" pitchFamily="65" charset="-122"/>
                          <a:ea typeface="方正瘦金书简体" panose="03000509000000000000" pitchFamily="65" charset="-122"/>
                        </a:rPr>
                        <a:t>学校整体实力不强</a:t>
                      </a:r>
                      <a:endParaRPr lang="en-US" altLang="zh-CN" sz="4000" b="1" dirty="0">
                        <a:solidFill>
                          <a:schemeClr val="tx1"/>
                        </a:solidFill>
                        <a:latin typeface="方正瘦金书简体" panose="03000509000000000000" pitchFamily="65" charset="-122"/>
                        <a:ea typeface="方正瘦金书简体" panose="03000509000000000000" pitchFamily="65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4000" b="1" dirty="0">
                          <a:solidFill>
                            <a:schemeClr val="tx1"/>
                          </a:solidFill>
                          <a:latin typeface="方正瘦金书简体" panose="03000509000000000000" pitchFamily="65" charset="-122"/>
                          <a:ea typeface="方正瘦金书简体" panose="03000509000000000000" pitchFamily="65" charset="-122"/>
                        </a:rPr>
                        <a:t>食品专业强</a:t>
                      </a:r>
                      <a:endParaRPr lang="en-US" altLang="zh-CN" sz="4000" b="1" dirty="0">
                        <a:solidFill>
                          <a:schemeClr val="tx1"/>
                        </a:solidFill>
                        <a:latin typeface="方正瘦金书简体" panose="03000509000000000000" pitchFamily="65" charset="-122"/>
                        <a:ea typeface="方正瘦金书简体" panose="03000509000000000000" pitchFamily="65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4000" b="1" dirty="0">
                          <a:solidFill>
                            <a:schemeClr val="tx1"/>
                          </a:solidFill>
                          <a:latin typeface="方正瘦金书简体" panose="03000509000000000000" pitchFamily="65" charset="-122"/>
                          <a:ea typeface="方正瘦金书简体" panose="03000509000000000000" pitchFamily="65" charset="-122"/>
                        </a:rPr>
                        <a:t>学校实力不强</a:t>
                      </a:r>
                      <a:endParaRPr lang="en-US" altLang="zh-CN" sz="4000" b="1" dirty="0">
                        <a:solidFill>
                          <a:schemeClr val="tx1"/>
                        </a:solidFill>
                        <a:latin typeface="方正瘦金书简体" panose="03000509000000000000" pitchFamily="65" charset="-122"/>
                        <a:ea typeface="方正瘦金书简体" panose="03000509000000000000" pitchFamily="65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4000" b="1" dirty="0">
                          <a:solidFill>
                            <a:schemeClr val="tx1"/>
                          </a:solidFill>
                          <a:latin typeface="方正瘦金书简体" panose="03000509000000000000" pitchFamily="65" charset="-122"/>
                          <a:ea typeface="方正瘦金书简体" panose="03000509000000000000" pitchFamily="65" charset="-122"/>
                        </a:rPr>
                        <a:t>食品也不强</a:t>
                      </a:r>
                      <a:endParaRPr lang="en-US" altLang="zh-CN" sz="4000" b="1" dirty="0">
                        <a:solidFill>
                          <a:schemeClr val="tx1"/>
                        </a:solidFill>
                        <a:latin typeface="方正瘦金书简体" panose="03000509000000000000" pitchFamily="65" charset="-122"/>
                        <a:ea typeface="方正瘦金书简体" panose="03000509000000000000" pitchFamily="65" charset="-122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7" name="TextBox 1"/>
          <p:cNvSpPr txBox="1"/>
          <p:nvPr/>
        </p:nvSpPr>
        <p:spPr>
          <a:xfrm>
            <a:off x="4000500" y="2318385"/>
            <a:ext cx="3636010" cy="706755"/>
          </a:xfrm>
          <a:prstGeom prst="rect">
            <a:avLst/>
          </a:prstGeom>
          <a:noFill/>
          <a:ln w="25400" cap="flat" cmpd="sng">
            <a:solidFill>
              <a:srgbClr val="FF0000">
                <a:alpha val="52156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r>
              <a:rPr lang="en-US" altLang="zh-CN" sz="40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  <a:sym typeface="方正瘦金书简体" panose="03000509000000000000" pitchFamily="65" charset="-122"/>
              </a:rPr>
              <a:t>1.</a:t>
            </a:r>
            <a:r>
              <a:rPr lang="zh-CN" altLang="en-US" sz="40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  <a:sym typeface="方正瘦金书简体" panose="03000509000000000000" pitchFamily="65" charset="-122"/>
              </a:rPr>
              <a:t>选择大于</a:t>
            </a:r>
            <a:r>
              <a:rPr lang="zh-CN" altLang="en-US" sz="40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  <a:sym typeface="方正瘦金书简体" panose="03000509000000000000" pitchFamily="65" charset="-122"/>
              </a:rPr>
              <a:t>努力</a:t>
            </a:r>
            <a:endParaRPr lang="zh-CN" altLang="en-US" sz="4000" b="1" dirty="0">
              <a:solidFill>
                <a:schemeClr val="bg1"/>
              </a:solidFill>
              <a:latin typeface="方正瘦金书简体" panose="03000509000000000000" pitchFamily="65" charset="-122"/>
              <a:ea typeface="方正瘦金书简体" panose="03000509000000000000" pitchFamily="65" charset="-122"/>
              <a:sym typeface="方正瘦金书简体" panose="03000509000000000000" pitchFamily="65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09115" y="3449320"/>
            <a:ext cx="8230870" cy="706755"/>
          </a:xfrm>
          <a:prstGeom prst="rect">
            <a:avLst/>
          </a:prstGeom>
          <a:noFill/>
          <a:ln w="25400" cap="flat" cmpd="sng">
            <a:solidFill>
              <a:srgbClr val="FF0000">
                <a:alpha val="52156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r>
              <a:rPr lang="en-US" altLang="zh-CN" sz="40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  <a:sym typeface="方正瘦金书简体" panose="03000509000000000000" pitchFamily="65" charset="-122"/>
              </a:rPr>
              <a:t>2.</a:t>
            </a:r>
            <a:r>
              <a:rPr lang="zh-CN" altLang="en-US" sz="40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  <a:sym typeface="方正瘦金书简体" panose="03000509000000000000" pitchFamily="65" charset="-122"/>
              </a:rPr>
              <a:t>求其上者得其中，求其中者得其下</a:t>
            </a:r>
            <a:endParaRPr lang="zh-CN" altLang="en-US" sz="4000" b="1" dirty="0">
              <a:solidFill>
                <a:schemeClr val="bg1"/>
              </a:solidFill>
              <a:latin typeface="方正瘦金书简体" panose="03000509000000000000" pitchFamily="65" charset="-122"/>
              <a:ea typeface="方正瘦金书简体" panose="03000509000000000000" pitchFamily="65" charset="-122"/>
              <a:sym typeface="方正瘦金书简体" panose="03000509000000000000" pitchFamily="65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文本框 3"/>
          <p:cNvSpPr/>
          <p:nvPr/>
        </p:nvSpPr>
        <p:spPr>
          <a:xfrm>
            <a:off x="3879850" y="2587625"/>
            <a:ext cx="3550920" cy="110680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66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  <a:sym typeface="方正瘦金书简体" panose="03000509000000000000" pitchFamily="65" charset="-122"/>
              </a:rPr>
              <a:t>初试</a:t>
            </a:r>
            <a:r>
              <a:rPr lang="zh-CN" altLang="en-US" sz="66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  <a:sym typeface="方正瘦金书简体" panose="03000509000000000000" pitchFamily="65" charset="-122"/>
              </a:rPr>
              <a:t>规划</a:t>
            </a:r>
            <a:endParaRPr lang="zh-CN" altLang="en-US" sz="6600" b="1" dirty="0">
              <a:solidFill>
                <a:schemeClr val="bg1"/>
              </a:solidFill>
              <a:latin typeface="方正瘦金书简体" panose="03000509000000000000" pitchFamily="65" charset="-122"/>
              <a:ea typeface="方正瘦金书简体" panose="03000509000000000000" pitchFamily="65" charset="-122"/>
              <a:sym typeface="方正瘦金书简体" panose="03000509000000000000" pitchFamily="65" charset="-122"/>
            </a:endParaRPr>
          </a:p>
        </p:txBody>
      </p:sp>
      <p:grpSp>
        <p:nvGrpSpPr>
          <p:cNvPr id="8195" name="Group 3"/>
          <p:cNvGrpSpPr/>
          <p:nvPr/>
        </p:nvGrpSpPr>
        <p:grpSpPr>
          <a:xfrm>
            <a:off x="3567113" y="2273300"/>
            <a:ext cx="1390650" cy="1600200"/>
            <a:chOff x="0" y="0"/>
            <a:chExt cx="1390650" cy="1600200"/>
          </a:xfrm>
        </p:grpSpPr>
        <p:sp>
          <p:nvSpPr>
            <p:cNvPr id="6151" name="直接连接符 5"/>
            <p:cNvSpPr/>
            <p:nvPr/>
          </p:nvSpPr>
          <p:spPr>
            <a:xfrm flipV="1">
              <a:off x="0" y="0"/>
              <a:ext cx="1390650" cy="465991"/>
            </a:xfrm>
            <a:prstGeom prst="line">
              <a:avLst/>
            </a:prstGeom>
            <a:ln w="41275" cap="rnd" cmpd="sng">
              <a:solidFill>
                <a:srgbClr val="66FF33"/>
              </a:solidFill>
              <a:prstDash val="solid"/>
              <a:bevel/>
              <a:headEnd type="none" w="med" len="med"/>
              <a:tailEnd type="none" w="med" len="med"/>
            </a:ln>
          </p:spPr>
        </p:sp>
        <p:sp>
          <p:nvSpPr>
            <p:cNvPr id="6152" name="直接连接符 7"/>
            <p:cNvSpPr/>
            <p:nvPr/>
          </p:nvSpPr>
          <p:spPr>
            <a:xfrm>
              <a:off x="95250" y="304800"/>
              <a:ext cx="228600" cy="1295400"/>
            </a:xfrm>
            <a:prstGeom prst="line">
              <a:avLst/>
            </a:prstGeom>
            <a:ln w="41275" cap="rnd" cmpd="sng">
              <a:solidFill>
                <a:srgbClr val="66FF33"/>
              </a:solidFill>
              <a:prstDash val="solid"/>
              <a:bevel/>
              <a:headEnd type="none" w="med" len="med"/>
              <a:tailEnd type="none" w="med" len="med"/>
            </a:ln>
          </p:spPr>
        </p:sp>
      </p:grpSp>
      <p:grpSp>
        <p:nvGrpSpPr>
          <p:cNvPr id="8198" name="Group 6"/>
          <p:cNvGrpSpPr/>
          <p:nvPr/>
        </p:nvGrpSpPr>
        <p:grpSpPr>
          <a:xfrm>
            <a:off x="7215188" y="2440940"/>
            <a:ext cx="1104900" cy="1400175"/>
            <a:chOff x="0" y="0"/>
            <a:chExt cx="1104900" cy="1400909"/>
          </a:xfrm>
        </p:grpSpPr>
        <p:sp>
          <p:nvSpPr>
            <p:cNvPr id="6149" name="直接连接符 9"/>
            <p:cNvSpPr/>
            <p:nvPr/>
          </p:nvSpPr>
          <p:spPr>
            <a:xfrm>
              <a:off x="533400" y="0"/>
              <a:ext cx="381000" cy="1134209"/>
            </a:xfrm>
            <a:prstGeom prst="line">
              <a:avLst/>
            </a:prstGeom>
            <a:ln w="41275" cap="rnd" cmpd="sng">
              <a:solidFill>
                <a:srgbClr val="66FF33"/>
              </a:solidFill>
              <a:prstDash val="solid"/>
              <a:bevel/>
              <a:headEnd type="none" w="med" len="med"/>
              <a:tailEnd type="none" w="med" len="med"/>
            </a:ln>
          </p:spPr>
        </p:sp>
        <p:sp>
          <p:nvSpPr>
            <p:cNvPr id="6150" name="直接连接符 13"/>
            <p:cNvSpPr/>
            <p:nvPr/>
          </p:nvSpPr>
          <p:spPr>
            <a:xfrm flipH="1">
              <a:off x="0" y="830997"/>
              <a:ext cx="1104900" cy="569912"/>
            </a:xfrm>
            <a:prstGeom prst="line">
              <a:avLst/>
            </a:prstGeom>
            <a:ln w="41275" cap="rnd" cmpd="sng">
              <a:solidFill>
                <a:srgbClr val="66FF33"/>
              </a:solidFill>
              <a:prstDash val="solid"/>
              <a:bevel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文本框 3"/>
          <p:cNvSpPr/>
          <p:nvPr/>
        </p:nvSpPr>
        <p:spPr>
          <a:xfrm>
            <a:off x="1485265" y="1709420"/>
            <a:ext cx="9846310" cy="2584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571500" indent="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36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  <a:sym typeface="方正瘦金书简体" panose="03000509000000000000" pitchFamily="65" charset="-122"/>
              </a:rPr>
              <a:t>以自</a:t>
            </a:r>
            <a:r>
              <a:rPr lang="zh-CN" altLang="en-US" sz="3600" b="1" dirty="0">
                <a:solidFill>
                  <a:schemeClr val="bg1"/>
                </a:solidFill>
                <a:latin typeface="宋体" panose="02010600030101010101" pitchFamily="2" charset="-122"/>
                <a:sym typeface="方正瘦金书简体" panose="03000509000000000000" pitchFamily="65" charset="-122"/>
              </a:rPr>
              <a:t>己为</a:t>
            </a:r>
            <a:r>
              <a:rPr lang="zh-CN" altLang="en-US" sz="36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  <a:sym typeface="方正瘦金书简体" panose="03000509000000000000" pitchFamily="65" charset="-122"/>
              </a:rPr>
              <a:t>主线，学长学姐的经验只是</a:t>
            </a:r>
            <a:r>
              <a:rPr lang="zh-CN" altLang="en-US" sz="36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  <a:sym typeface="方正瘦金书简体" panose="03000509000000000000" pitchFamily="65" charset="-122"/>
              </a:rPr>
              <a:t>参考</a:t>
            </a:r>
            <a:endParaRPr lang="zh-CN" altLang="en-US" sz="3600" b="1" dirty="0">
              <a:solidFill>
                <a:schemeClr val="bg1"/>
              </a:solidFill>
              <a:latin typeface="方正瘦金书简体" panose="03000509000000000000" pitchFamily="65" charset="-122"/>
              <a:ea typeface="方正瘦金书简体" panose="03000509000000000000" pitchFamily="65" charset="-122"/>
              <a:sym typeface="方正瘦金书简体" panose="03000509000000000000" pitchFamily="65" charset="-122"/>
            </a:endParaRPr>
          </a:p>
          <a:p>
            <a:pPr marL="571500" indent="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36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  <a:sym typeface="方正瘦金书简体" panose="03000509000000000000" pitchFamily="65" charset="-122"/>
              </a:rPr>
              <a:t>多与一战过的学长学姐交流</a:t>
            </a:r>
            <a:endParaRPr lang="zh-CN" altLang="en-US" sz="3600" b="1" dirty="0">
              <a:solidFill>
                <a:schemeClr val="bg1"/>
              </a:solidFill>
              <a:latin typeface="方正瘦金书简体" panose="03000509000000000000" pitchFamily="65" charset="-122"/>
              <a:ea typeface="方正瘦金书简体" panose="03000509000000000000" pitchFamily="65" charset="-122"/>
              <a:sym typeface="方正瘦金书简体" panose="03000509000000000000" pitchFamily="65" charset="-122"/>
            </a:endParaRPr>
          </a:p>
          <a:p>
            <a:pPr marL="571500" indent="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36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  <a:sym typeface="方正瘦金书简体" panose="03000509000000000000" pitchFamily="65" charset="-122"/>
              </a:rPr>
              <a:t>确定目标后就坚定地</a:t>
            </a:r>
            <a:r>
              <a:rPr lang="zh-CN" altLang="en-US" sz="36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  <a:sym typeface="方正瘦金书简体" panose="03000509000000000000" pitchFamily="65" charset="-122"/>
              </a:rPr>
              <a:t>努力</a:t>
            </a:r>
            <a:endParaRPr lang="zh-CN" altLang="en-US" sz="3600" b="1" dirty="0">
              <a:solidFill>
                <a:schemeClr val="bg1"/>
              </a:solidFill>
              <a:latin typeface="方正瘦金书简体" panose="03000509000000000000" pitchFamily="65" charset="-122"/>
              <a:ea typeface="方正瘦金书简体" panose="03000509000000000000" pitchFamily="65" charset="-122"/>
              <a:sym typeface="方正瘦金书简体" panose="03000509000000000000" pitchFamily="65" charset="-122"/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  <a:sym typeface="方正瘦金书简体" panose="03000509000000000000" pitchFamily="65" charset="-122"/>
              </a:rPr>
              <a:t>关于</a:t>
            </a:r>
            <a:r>
              <a:rPr lang="zh-CN" altLang="en-US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  <a:sym typeface="方正瘦金书简体" panose="03000509000000000000" pitchFamily="65" charset="-122"/>
              </a:rPr>
              <a:t>数学</a:t>
            </a:r>
            <a:endParaRPr lang="zh-CN" altLang="en-US" b="1" dirty="0">
              <a:solidFill>
                <a:schemeClr val="bg1"/>
              </a:solidFill>
              <a:latin typeface="方正瘦金书简体" panose="03000509000000000000" pitchFamily="65" charset="-122"/>
              <a:ea typeface="方正瘦金书简体" panose="03000509000000000000" pitchFamily="65" charset="-122"/>
              <a:sym typeface="方正瘦金书简体" panose="03000509000000000000" pitchFamily="65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8E74541-2CA5-4D22-ADE0-692D5FF71A1D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26415" y="1691005"/>
            <a:ext cx="243395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基础3</a:t>
            </a:r>
            <a:r>
              <a:rPr lang="en-US" altLang="zh-CN" sz="20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</a:rPr>
              <a:t>0</a:t>
            </a:r>
            <a:r>
              <a:rPr lang="en-US" altLang="zh-CN" sz="20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000000</a:t>
            </a:r>
            <a:r>
              <a:rPr lang="zh-CN" altLang="en-US" sz="20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0</a:t>
            </a:r>
            <a:r>
              <a:rPr lang="en-US" altLang="zh-CN" sz="20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000</a:t>
            </a:r>
            <a:r>
              <a:rPr lang="zh-CN" altLang="en-US" sz="20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讲</a:t>
            </a:r>
            <a:endParaRPr lang="zh-CN" altLang="en-US" sz="2000" b="1" dirty="0">
              <a:solidFill>
                <a:schemeClr val="bg1"/>
              </a:solidFill>
              <a:latin typeface="方正瘦金书简体" panose="03000509000000000000" pitchFamily="65" charset="-122"/>
              <a:ea typeface="方正瘦金书简体" panose="03000509000000000000" pitchFamily="65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高数1</a:t>
            </a:r>
            <a:r>
              <a:rPr lang="en-US" altLang="zh-CN" sz="20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 8</a:t>
            </a:r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</a:rPr>
              <a:t>8</a:t>
            </a:r>
            <a:r>
              <a:rPr lang="zh-CN" altLang="en-US" sz="20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讲</a:t>
            </a:r>
            <a:endParaRPr lang="zh-CN" altLang="en-US" sz="2000" b="1" dirty="0">
              <a:solidFill>
                <a:schemeClr val="bg1"/>
              </a:solidFill>
              <a:latin typeface="方正瘦金书简体" panose="03000509000000000000" pitchFamily="65" charset="-122"/>
              <a:ea typeface="方正瘦金书简体" panose="03000509000000000000" pitchFamily="65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线代辅导讲义</a:t>
            </a:r>
            <a:endParaRPr lang="zh-CN" altLang="en-US" sz="2000" b="1" dirty="0">
              <a:solidFill>
                <a:schemeClr val="bg1"/>
              </a:solidFill>
              <a:latin typeface="方正瘦金书简体" panose="03000509000000000000" pitchFamily="65" charset="-122"/>
              <a:ea typeface="方正瘦金书简体" panose="03000509000000000000" pitchFamily="65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宋体" panose="02010600030101010101" pitchFamily="2" charset="-122"/>
              </a:rPr>
              <a:t>李</a:t>
            </a:r>
            <a:r>
              <a:rPr lang="zh-CN" altLang="en-US" sz="2000" b="1" dirty="0">
                <a:solidFill>
                  <a:schemeClr val="bg1"/>
                </a:solidFill>
                <a:latin typeface="宋体" panose="02010600030101010101" pitchFamily="2" charset="-122"/>
              </a:rPr>
              <a:t>正元</a:t>
            </a:r>
            <a:r>
              <a:rPr lang="zh-CN" altLang="en-US" sz="20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辅导全书</a:t>
            </a:r>
            <a:endParaRPr lang="zh-CN" altLang="en-US" sz="2000" b="1" dirty="0">
              <a:solidFill>
                <a:schemeClr val="bg1"/>
              </a:solidFill>
              <a:latin typeface="方正瘦金书简体" panose="03000509000000000000" pitchFamily="65" charset="-122"/>
              <a:ea typeface="方正瘦金书简体" panose="03000509000000000000" pitchFamily="65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张宇真题大全解</a:t>
            </a:r>
            <a:endParaRPr lang="zh-CN" altLang="en-US" sz="2000" b="1" dirty="0">
              <a:solidFill>
                <a:schemeClr val="bg1"/>
              </a:solidFill>
              <a:latin typeface="方正瘦金书简体" panose="03000509000000000000" pitchFamily="65" charset="-122"/>
              <a:ea typeface="方正瘦金书简体" panose="03000509000000000000" pitchFamily="65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1000</a:t>
            </a:r>
            <a:r>
              <a:rPr lang="en-US" altLang="zh-CN" sz="20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000</a:t>
            </a:r>
            <a:r>
              <a:rPr lang="zh-CN" altLang="en-US" sz="20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〇〇〇题</a:t>
            </a:r>
            <a:endParaRPr lang="zh-CN" altLang="en-US" sz="2000" b="1" dirty="0">
              <a:solidFill>
                <a:schemeClr val="bg1"/>
              </a:solidFill>
              <a:latin typeface="方正瘦金书简体" panose="03000509000000000000" pitchFamily="65" charset="-122"/>
              <a:ea typeface="方正瘦金书简体" panose="03000509000000000000" pitchFamily="65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66〇0题</a:t>
            </a:r>
            <a:endParaRPr lang="zh-CN" altLang="en-US" sz="2000" b="1" dirty="0">
              <a:solidFill>
                <a:schemeClr val="bg1"/>
              </a:solidFill>
              <a:latin typeface="方正瘦金书简体" panose="03000509000000000000" pitchFamily="65" charset="-122"/>
              <a:ea typeface="方正瘦金书简体" panose="03000509000000000000" pitchFamily="65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1〇</a:t>
            </a:r>
            <a:r>
              <a:rPr lang="en-US" altLang="zh-CN" sz="20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 </a:t>
            </a:r>
            <a:r>
              <a:rPr lang="zh-CN" altLang="en-US" sz="2000" b="1" dirty="0">
                <a:solidFill>
                  <a:schemeClr val="bg1"/>
                </a:solidFill>
                <a:latin typeface="宋体" panose="02010600030101010101" pitchFamily="2" charset="-122"/>
              </a:rPr>
              <a:t>8</a:t>
            </a:r>
            <a:r>
              <a:rPr lang="zh-CN" altLang="en-US" sz="20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题</a:t>
            </a:r>
            <a:endParaRPr lang="zh-CN" altLang="en-US" sz="2000" b="1" dirty="0">
              <a:solidFill>
                <a:schemeClr val="bg1"/>
              </a:solidFill>
              <a:latin typeface="方正瘦金书简体" panose="03000509000000000000" pitchFamily="65" charset="-122"/>
              <a:ea typeface="方正瘦金书简体" panose="03000509000000000000" pitchFamily="65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33090" y="1426845"/>
            <a:ext cx="5598160" cy="5169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1月2〇0日——3月基础30</a:t>
            </a:r>
            <a:r>
              <a:rPr lang="zh-CN" altLang="en-US" sz="20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〇讲过完 </a:t>
            </a:r>
            <a:endParaRPr lang="zh-CN" altLang="en-US" sz="2000" b="1" dirty="0">
              <a:solidFill>
                <a:schemeClr val="bg1"/>
              </a:solidFill>
              <a:latin typeface="方正瘦金书简体" panose="03000509000000000000" pitchFamily="65" charset="-122"/>
              <a:ea typeface="方正瘦金书简体" panose="03000509000000000000" pitchFamily="65" charset="-122"/>
            </a:endParaRP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3月——4月 </a:t>
            </a:r>
            <a:r>
              <a:rPr lang="zh-CN" altLang="en-US" sz="2000" b="1" dirty="0">
                <a:solidFill>
                  <a:schemeClr val="bg1"/>
                </a:solidFill>
                <a:latin typeface="宋体" panose="02010600030101010101" pitchFamily="2" charset="-122"/>
              </a:rPr>
              <a:t>李</a:t>
            </a:r>
            <a:r>
              <a:rPr lang="zh-CN" altLang="en-US" sz="2000" b="1" dirty="0">
                <a:solidFill>
                  <a:schemeClr val="bg1"/>
                </a:solidFill>
                <a:latin typeface="宋体" panose="02010600030101010101" pitchFamily="2" charset="-122"/>
              </a:rPr>
              <a:t>正元</a:t>
            </a:r>
            <a:r>
              <a:rPr lang="zh-CN" altLang="en-US" sz="20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全书  </a:t>
            </a:r>
            <a:endParaRPr lang="zh-CN" altLang="en-US" sz="2000" b="1" dirty="0">
              <a:solidFill>
                <a:schemeClr val="bg1"/>
              </a:solidFill>
              <a:latin typeface="方正瘦金书简体" panose="03000509000000000000" pitchFamily="65" charset="-122"/>
              <a:ea typeface="方正瘦金书简体" panose="03000509000000000000" pitchFamily="65" charset="-122"/>
            </a:endParaRP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4月——5月660〇题两遍，并把高数1</a:t>
            </a:r>
            <a:r>
              <a:rPr lang="en-US" altLang="zh-CN" sz="20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888888</a:t>
            </a:r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</a:rPr>
              <a:t>8</a:t>
            </a:r>
            <a:r>
              <a:rPr lang="zh-CN" altLang="en-US" sz="20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讲题写完一遍 </a:t>
            </a:r>
            <a:endParaRPr lang="zh-CN" altLang="en-US" sz="2000" b="1" dirty="0">
              <a:solidFill>
                <a:schemeClr val="bg1"/>
              </a:solidFill>
              <a:latin typeface="方正瘦金书简体" panose="03000509000000000000" pitchFamily="65" charset="-122"/>
              <a:ea typeface="方正瘦金书简体" panose="03000509000000000000" pitchFamily="65" charset="-122"/>
            </a:endParaRP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6月——7月18</a:t>
            </a:r>
            <a:r>
              <a:rPr lang="en-US" altLang="zh-CN" sz="20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5</a:t>
            </a:r>
            <a:r>
              <a:rPr lang="zh-CN" altLang="en-US" sz="20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讲2刷 线代强化 </a:t>
            </a:r>
            <a:r>
              <a:rPr lang="zh-CN" altLang="en-US" sz="2000" b="1" dirty="0">
                <a:solidFill>
                  <a:schemeClr val="bg1"/>
                </a:solidFill>
                <a:latin typeface="宋体" panose="02010600030101010101" pitchFamily="2" charset="-122"/>
              </a:rPr>
              <a:t>李</a:t>
            </a:r>
            <a:r>
              <a:rPr lang="zh-CN" altLang="en-US" sz="2000" b="1" dirty="0">
                <a:solidFill>
                  <a:schemeClr val="bg1"/>
                </a:solidFill>
                <a:latin typeface="宋体" panose="02010600030101010101" pitchFamily="2" charset="-122"/>
              </a:rPr>
              <a:t>正元</a:t>
            </a:r>
            <a:r>
              <a:rPr lang="zh-CN" altLang="en-US" sz="20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全书2刷</a:t>
            </a:r>
            <a:endParaRPr lang="zh-CN" altLang="en-US" sz="2000" b="1" dirty="0">
              <a:solidFill>
                <a:schemeClr val="bg1"/>
              </a:solidFill>
              <a:latin typeface="方正瘦金书简体" panose="03000509000000000000" pitchFamily="65" charset="-122"/>
              <a:ea typeface="方正瘦金书简体" panose="03000509000000000000" pitchFamily="65" charset="-122"/>
            </a:endParaRP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1</a:t>
            </a:r>
            <a:r>
              <a:rPr lang="en-US" altLang="zh-CN" sz="20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0</a:t>
            </a:r>
            <a:r>
              <a:rPr lang="zh-CN" altLang="en-US" sz="20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〇〇</a:t>
            </a:r>
            <a:r>
              <a:rPr lang="zh-CN" altLang="en-US" sz="20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〇000题A B 一刷</a:t>
            </a:r>
            <a:endParaRPr lang="zh-CN" altLang="en-US" sz="2000" b="1" dirty="0">
              <a:solidFill>
                <a:schemeClr val="bg1"/>
              </a:solidFill>
              <a:latin typeface="方正瘦金书简体" panose="03000509000000000000" pitchFamily="65" charset="-122"/>
              <a:ea typeface="方正瘦金书简体" panose="03000509000000000000" pitchFamily="65" charset="-122"/>
            </a:endParaRP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8</a:t>
            </a:r>
            <a:r>
              <a:rPr lang="en-US" altLang="zh-CN" sz="20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8</a:t>
            </a:r>
            <a:r>
              <a:rPr lang="zh-CN" altLang="en-US" sz="20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八月——</a:t>
            </a:r>
            <a:r>
              <a:rPr lang="en-US" altLang="zh-CN" sz="20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9</a:t>
            </a:r>
            <a:r>
              <a:rPr lang="zh-CN" altLang="en-US" sz="20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九9月1〇〇〇000题B组2刷 基础30</a:t>
            </a:r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</a:rPr>
              <a:t>0</a:t>
            </a:r>
            <a:r>
              <a:rPr lang="zh-CN" altLang="en-US" sz="20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讲重复 专题整理总结</a:t>
            </a:r>
            <a:endParaRPr lang="zh-CN" altLang="en-US" sz="2000" b="1" dirty="0">
              <a:solidFill>
                <a:schemeClr val="bg1"/>
              </a:solidFill>
              <a:latin typeface="方正瘦金书简体" panose="03000509000000000000" pitchFamily="65" charset="-122"/>
              <a:ea typeface="方正瘦金书简体" panose="03000509000000000000" pitchFamily="65" charset="-122"/>
            </a:endParaRP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9</a:t>
            </a:r>
            <a:r>
              <a:rPr lang="en-US" altLang="zh-CN" sz="20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1</a:t>
            </a:r>
            <a:r>
              <a:rPr lang="zh-CN" altLang="en-US" sz="20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〇月 2010年之前真题写完</a:t>
            </a:r>
            <a:endParaRPr lang="zh-CN" altLang="en-US" sz="2000" b="1" dirty="0">
              <a:solidFill>
                <a:schemeClr val="bg1"/>
              </a:solidFill>
              <a:latin typeface="方正瘦金书简体" panose="03000509000000000000" pitchFamily="65" charset="-122"/>
              <a:ea typeface="方正瘦金书简体" panose="03000509000000000000" pitchFamily="65" charset="-122"/>
            </a:endParaRP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10</a:t>
            </a:r>
            <a:r>
              <a:rPr lang="en-US" altLang="zh-CN" sz="20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1</a:t>
            </a:r>
            <a:r>
              <a:rPr lang="zh-CN" altLang="en-US" sz="20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月真题+108</a:t>
            </a:r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</a:rPr>
              <a:t>0</a:t>
            </a:r>
            <a:r>
              <a:rPr lang="zh-CN" altLang="en-US" sz="20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题</a:t>
            </a:r>
            <a:endParaRPr lang="zh-CN" altLang="en-US" sz="2000" b="1" dirty="0">
              <a:solidFill>
                <a:schemeClr val="bg1"/>
              </a:solidFill>
              <a:latin typeface="方正瘦金书简体" panose="03000509000000000000" pitchFamily="65" charset="-122"/>
              <a:ea typeface="方正瘦金书简体" panose="03000509000000000000" pitchFamily="65" charset="-122"/>
            </a:endParaRP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11月 模拟题（2小时）</a:t>
            </a:r>
            <a:endParaRPr lang="zh-CN" altLang="en-US" sz="2000" b="1" dirty="0">
              <a:solidFill>
                <a:schemeClr val="bg1"/>
              </a:solidFill>
              <a:latin typeface="方正瘦金书简体" panose="03000509000000000000" pitchFamily="65" charset="-122"/>
              <a:ea typeface="方正瘦金书简体" panose="03000509000000000000" pitchFamily="65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097010" y="1607820"/>
            <a:ext cx="253619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  <a:buClrTx/>
              <a:buSzTx/>
            </a:pPr>
            <a:r>
              <a:rPr lang="zh-CN" altLang="en-US" sz="20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1 重复练习</a:t>
            </a:r>
            <a:endParaRPr lang="zh-CN" altLang="en-US" sz="2000" b="1" dirty="0">
              <a:solidFill>
                <a:schemeClr val="bg1"/>
              </a:solidFill>
              <a:latin typeface="方正瘦金书简体" panose="03000509000000000000" pitchFamily="65" charset="-122"/>
              <a:ea typeface="方正瘦金书简体" panose="03000509000000000000" pitchFamily="65" charset="-122"/>
            </a:endParaRPr>
          </a:p>
          <a:p>
            <a:pPr algn="l">
              <a:lnSpc>
                <a:spcPct val="150000"/>
              </a:lnSpc>
              <a:buClrTx/>
              <a:buSzTx/>
            </a:pPr>
            <a:r>
              <a:rPr lang="zh-CN" altLang="en-US" sz="20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2 多记笔记 善于总结</a:t>
            </a:r>
            <a:endParaRPr lang="zh-CN" altLang="en-US" sz="2000" b="1" dirty="0">
              <a:solidFill>
                <a:schemeClr val="bg1"/>
              </a:solidFill>
              <a:latin typeface="方正瘦金书简体" panose="03000509000000000000" pitchFamily="65" charset="-122"/>
              <a:ea typeface="方正瘦金书简体" panose="03000509000000000000" pitchFamily="65" charset="-122"/>
            </a:endParaRPr>
          </a:p>
          <a:p>
            <a:pPr algn="l">
              <a:lnSpc>
                <a:spcPct val="150000"/>
              </a:lnSpc>
              <a:buClrTx/>
              <a:buSzTx/>
            </a:pPr>
            <a:r>
              <a:rPr lang="zh-CN" altLang="en-US" sz="20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3 心态要稳（比你数学好的</a:t>
            </a:r>
            <a:r>
              <a:rPr lang="zh-CN" altLang="en-US" sz="20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大有人在）</a:t>
            </a:r>
            <a:endParaRPr lang="zh-CN" altLang="en-US" sz="2000" b="1" dirty="0">
              <a:solidFill>
                <a:schemeClr val="bg1"/>
              </a:solidFill>
              <a:latin typeface="方正瘦金书简体" panose="03000509000000000000" pitchFamily="65" charset="-122"/>
              <a:ea typeface="方正瘦金书简体" panose="03000509000000000000" pitchFamily="65" charset="-122"/>
            </a:endParaRPr>
          </a:p>
          <a:p>
            <a:pPr algn="l">
              <a:lnSpc>
                <a:spcPct val="150000"/>
              </a:lnSpc>
              <a:buClrTx/>
              <a:buSzTx/>
            </a:pPr>
            <a:r>
              <a:rPr lang="zh-CN" altLang="en-US" sz="20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4  一定要弄清楚基础和强化的区别</a:t>
            </a:r>
            <a:endParaRPr lang="zh-CN" altLang="en-US" sz="2000" b="1" dirty="0">
              <a:solidFill>
                <a:schemeClr val="bg1"/>
              </a:solidFill>
              <a:latin typeface="方正瘦金书简体" panose="03000509000000000000" pitchFamily="65" charset="-122"/>
              <a:ea typeface="方正瘦金书简体" panose="03000509000000000000" pitchFamily="65" charset="-122"/>
            </a:endParaRPr>
          </a:p>
          <a:p>
            <a:pPr algn="l">
              <a:lnSpc>
                <a:spcPct val="150000"/>
              </a:lnSpc>
              <a:buClrTx/>
              <a:buSzTx/>
            </a:pPr>
            <a:r>
              <a:rPr lang="zh-CN" altLang="en-US" sz="20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5 重视基础</a:t>
            </a:r>
            <a:endParaRPr lang="zh-CN" altLang="en-US" sz="2000" b="1" dirty="0">
              <a:solidFill>
                <a:schemeClr val="bg1"/>
              </a:solidFill>
              <a:latin typeface="方正瘦金书简体" panose="03000509000000000000" pitchFamily="65" charset="-122"/>
              <a:ea typeface="方正瘦金书简体" panose="03000509000000000000" pitchFamily="65" charset="-122"/>
            </a:endParaRPr>
          </a:p>
          <a:p>
            <a:pPr algn="l">
              <a:lnSpc>
                <a:spcPct val="150000"/>
              </a:lnSpc>
              <a:buClrTx/>
              <a:buSzTx/>
            </a:pPr>
            <a:r>
              <a:rPr lang="en-US" altLang="zh-CN" sz="20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6 xu</a:t>
            </a:r>
            <a:r>
              <a:rPr lang="zh-CN" altLang="en-US" sz="20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学会给别人</a:t>
            </a:r>
            <a:r>
              <a:rPr lang="zh-CN" altLang="en-US" sz="20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讲题</a:t>
            </a:r>
            <a:endParaRPr lang="zh-CN" altLang="en-US" sz="2000" b="1" dirty="0">
              <a:solidFill>
                <a:schemeClr val="bg1"/>
              </a:solidFill>
              <a:latin typeface="方正瘦金书简体" panose="03000509000000000000" pitchFamily="65" charset="-122"/>
              <a:ea typeface="方正瘦金书简体" panose="03000509000000000000" pitchFamily="65" charset="-122"/>
            </a:endParaRPr>
          </a:p>
          <a:p>
            <a:pPr algn="l">
              <a:lnSpc>
                <a:spcPct val="150000"/>
              </a:lnSpc>
              <a:buClrTx/>
              <a:buSzTx/>
            </a:pPr>
            <a:r>
              <a:rPr lang="en-US" altLang="zh-CN" sz="20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7 </a:t>
            </a:r>
            <a:r>
              <a:rPr lang="zh-CN" altLang="en-US" sz="20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草稿纸的</a:t>
            </a:r>
            <a:r>
              <a:rPr lang="zh-CN" altLang="en-US" sz="2000" b="1" dirty="0">
                <a:solidFill>
                  <a:schemeClr val="bg1"/>
                </a:solidFill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使用</a:t>
            </a:r>
            <a:endParaRPr lang="zh-CN" altLang="en-US" sz="2000" b="1" dirty="0">
              <a:solidFill>
                <a:schemeClr val="bg1"/>
              </a:solidFill>
              <a:latin typeface="方正瘦金书简体" panose="03000509000000000000" pitchFamily="65" charset="-122"/>
              <a:ea typeface="方正瘦金书简体" panose="03000509000000000000" pitchFamily="65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6aa51a43-a3eb-41bb-8fb1-b8894f4a2f7b}"/>
  <p:tag name="TABLE_ENDDRAG_ORIGIN_RECT" val="361*498"/>
  <p:tag name="TABLE_ENDDRAG_RECT" val="28*7*361*499"/>
</p:tagLst>
</file>

<file path=ppt/tags/tag2.xml><?xml version="1.0" encoding="utf-8"?>
<p:tagLst xmlns:p="http://schemas.openxmlformats.org/presentationml/2006/main">
  <p:tag name="KSO_WM_UNIT_TABLE_BEAUTIFY" val="smartTable{381b4b5a-c739-40fa-8ff3-e149f4c5563c}"/>
</p:tagLst>
</file>

<file path=ppt/tags/tag3.xml><?xml version="1.0" encoding="utf-8"?>
<p:tagLst xmlns:p="http://schemas.openxmlformats.org/presentationml/2006/main">
  <p:tag name="KSO_WM_UNIT_TABLE_BEAUTIFY" val="smartTable{8778dd63-c477-46c6-915a-4273bc36c0b1}"/>
  <p:tag name="TABLE_ENDDRAG_ORIGIN_RECT" val="935*363"/>
  <p:tag name="TABLE_ENDDRAG_RECT" val="14*117*935*363"/>
</p:tagLst>
</file>

<file path=ppt/tags/tag4.xml><?xml version="1.0" encoding="utf-8"?>
<p:tagLst xmlns:p="http://schemas.openxmlformats.org/presentationml/2006/main">
  <p:tag name="KSO_WM_UNIT_PLACING_PICTURE_USER_VIEWPORT" val="{&quot;height&quot;:28080,&quot;width&quot;:12960}"/>
</p:tagLst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2173</Words>
  <Application>WPS 演示</Application>
  <PresentationFormat>自定义</PresentationFormat>
  <Paragraphs>512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Arial</vt:lpstr>
      <vt:lpstr>宋体</vt:lpstr>
      <vt:lpstr>Wingdings</vt:lpstr>
      <vt:lpstr>Calibri Light</vt:lpstr>
      <vt:lpstr>Calibri</vt:lpstr>
      <vt:lpstr>方正瘦金书简体</vt:lpstr>
      <vt:lpstr>微软雅黑</vt:lpstr>
      <vt:lpstr>Arial Unicode MS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关于数学</vt:lpstr>
      <vt:lpstr>关于英语</vt:lpstr>
      <vt:lpstr>关于政治</vt:lpstr>
      <vt:lpstr>关于专业课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华农的复试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zhuo yuan</dc:creator>
  <cp:lastModifiedBy>Lenovo</cp:lastModifiedBy>
  <cp:revision>56</cp:revision>
  <dcterms:created xsi:type="dcterms:W3CDTF">2013-11-09T02:31:00Z</dcterms:created>
  <dcterms:modified xsi:type="dcterms:W3CDTF">2021-04-23T02:08:23Z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982598D469AA4533B1796A2B11F83BA4</vt:lpwstr>
  </property>
</Properties>
</file>