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sldIdLst>
    <p:sldId id="273" r:id="rId2"/>
    <p:sldId id="27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6" r:id="rId11"/>
    <p:sldId id="300" r:id="rId12"/>
    <p:sldId id="302" r:id="rId13"/>
    <p:sldId id="303" r:id="rId14"/>
    <p:sldId id="304" r:id="rId15"/>
    <p:sldId id="308" r:id="rId16"/>
    <p:sldId id="315" r:id="rId17"/>
    <p:sldId id="31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FF00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CC"/>
    <a:srgbClr val="080808"/>
    <a:srgbClr val="006600"/>
    <a:srgbClr val="660066"/>
    <a:srgbClr val="CCCC00"/>
    <a:srgbClr val="99FF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41CD20DD-91B2-4E7D-BA5E-75CB77C7A4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11FE6-0E81-43F6-A5FF-5B356A1F545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29463" y="6248400"/>
            <a:ext cx="1905000" cy="457200"/>
          </a:xfrm>
          <a:effectLst/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6DE3A116-DCF0-4C21-A837-46181C3DDF8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0" name="Picture 1024" descr="btbj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07225" y="6561138"/>
            <a:ext cx="2136775" cy="296862"/>
          </a:xfrm>
          <a:prstGeom prst="rect">
            <a:avLst/>
          </a:prstGeom>
          <a:noFill/>
        </p:spPr>
      </p:pic>
      <p:sp>
        <p:nvSpPr>
          <p:cNvPr id="2" name="AutoShape 102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297863" y="6600825"/>
            <a:ext cx="228600" cy="2286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" name="AutoShape 102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97913" y="6600825"/>
            <a:ext cx="228600" cy="2286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AutoShape 1026">
            <a:hlinkClick r:id="" action="ppaction://hlinkshowjump?jump=firstslide" highlightClick="1">
              <a:snd r:embed="rId4" name="chimes.wav" builtIn="1"/>
            </a:hlinkClick>
          </p:cNvPr>
          <p:cNvSpPr>
            <a:spLocks noChangeArrowheads="1"/>
          </p:cNvSpPr>
          <p:nvPr userDrawn="1"/>
        </p:nvSpPr>
        <p:spPr bwMode="auto">
          <a:xfrm>
            <a:off x="7778750" y="6553200"/>
            <a:ext cx="304800" cy="304800"/>
          </a:xfrm>
          <a:prstGeom prst="actionButtonHome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0728E3EA-3E67-43E6-8746-522B3EF894B4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-28575"/>
            <a:ext cx="1962150" cy="5895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8575"/>
            <a:ext cx="5734050" cy="5895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29209062-DDB6-4E96-B843-A7CCA73C45FD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FEDABE19-2496-48D0-8464-214E9B01A9AF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461F6784-6A50-4C01-B063-77FB0FE287C1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74F980E2-7AB0-4447-B17F-2487172BA9DE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418BDBE8-A438-4FA2-946B-2ECBBCC3175C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A94A4056-9797-4C4D-91AD-476D36278A52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BA02403B-897B-49B7-8113-E10BC33D3890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1386E60C-F99E-4DFB-A19F-1C1C07704085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... </a:t>
            </a:r>
            <a:fld id="{50C1EDE4-7C85-4A03-B5D6-E29F4A23A46E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</p:cSld>
  <p:clrMapOvr>
    <a:masterClrMapping/>
  </p:clrMapOvr>
  <p:transition advTm="1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8575"/>
            <a:ext cx="617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92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rgbClr val="006600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... </a:t>
            </a:r>
            <a:fld id="{6E3DC781-22FF-4FE9-B4B2-2F54AFCF899E}" type="slidenum">
              <a:rPr lang="en-US" altLang="zh-CN" sz="1200"/>
              <a:pPr/>
              <a:t>‹#›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>
            <a:off x="-88900" y="6400800"/>
            <a:ext cx="62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C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kumimoji="1" lang="en-US" altLang="zh-CN">
                <a:solidFill>
                  <a:srgbClr val="FFFFFF"/>
                </a:solidFill>
                <a:latin typeface="Monotype Corsiva" pitchFamily="66" charset="0"/>
                <a:ea typeface="宋体" pitchFamily="2" charset="-122"/>
              </a:rPr>
              <a:t>yjm</a:t>
            </a:r>
          </a:p>
        </p:txBody>
      </p:sp>
      <p:pic>
        <p:nvPicPr>
          <p:cNvPr id="4096" name="Picture 1024" descr="btbj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64500" y="6597650"/>
            <a:ext cx="1079500" cy="222250"/>
          </a:xfrm>
          <a:prstGeom prst="rect">
            <a:avLst/>
          </a:prstGeom>
          <a:noFill/>
        </p:spPr>
      </p:pic>
      <p:sp>
        <p:nvSpPr>
          <p:cNvPr id="5121" name="AutoShape 102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640763" y="6600825"/>
            <a:ext cx="185737" cy="207963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AutoShape 102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863013" y="6602413"/>
            <a:ext cx="185737" cy="207962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028">
            <a:hlinkClick r:id="" action="ppaction://hlinkshowjump?jump=firstslide" highlightClick="1">
              <a:snd r:embed="rId15" name="chimes.wav" builtIn="1"/>
            </a:hlinkClick>
          </p:cNvPr>
          <p:cNvSpPr>
            <a:spLocks noChangeArrowheads="1"/>
          </p:cNvSpPr>
          <p:nvPr userDrawn="1"/>
        </p:nvSpPr>
        <p:spPr bwMode="auto">
          <a:xfrm>
            <a:off x="8353425" y="6580188"/>
            <a:ext cx="247650" cy="277812"/>
          </a:xfrm>
          <a:prstGeom prst="actionButtonHome">
            <a:avLst/>
          </a:prstGeom>
          <a:solidFill>
            <a:srgbClr val="99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zh-CN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7" name="AutoShape 1031"/>
          <p:cNvSpPr>
            <a:spLocks noChangeArrowheads="1"/>
          </p:cNvSpPr>
          <p:nvPr userDrawn="1"/>
        </p:nvSpPr>
        <p:spPr bwMode="auto">
          <a:xfrm>
            <a:off x="38100" y="2206625"/>
            <a:ext cx="395288" cy="2232025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Text Box 1030"/>
          <p:cNvSpPr txBox="1">
            <a:spLocks noChangeArrowheads="1"/>
          </p:cNvSpPr>
          <p:nvPr userDrawn="1"/>
        </p:nvSpPr>
        <p:spPr bwMode="auto">
          <a:xfrm>
            <a:off x="-114300" y="2205038"/>
            <a:ext cx="6842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 sz="1400">
              <a:ea typeface="华文行楷" pitchFamily="2" charset="-122"/>
            </a:endParaRPr>
          </a:p>
          <a:p>
            <a:r>
              <a:rPr lang="en-US" altLang="zh-CN" sz="1100">
                <a:ea typeface="BatangChe" pitchFamily="49" charset="-127"/>
              </a:rPr>
              <a:t>Linux</a:t>
            </a:r>
          </a:p>
          <a:p>
            <a:endParaRPr lang="en-US" altLang="zh-CN" sz="900">
              <a:ea typeface="BatangChe" pitchFamily="49" charset="-127"/>
            </a:endParaRPr>
          </a:p>
          <a:p>
            <a:r>
              <a:rPr lang="zh-CN" altLang="en-US" sz="2000">
                <a:ea typeface="华文行楷" pitchFamily="2" charset="-122"/>
              </a:rPr>
              <a:t>应用基础</a:t>
            </a:r>
          </a:p>
          <a:p>
            <a:endParaRPr lang="en-US" altLang="zh-CN" sz="2000"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Tm="15000"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500" b="1">
          <a:solidFill>
            <a:srgbClr val="660066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kumimoji="1" sz="32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kumimoji="1" sz="2800" b="1">
          <a:solidFill>
            <a:srgbClr val="080808"/>
          </a:solidFill>
          <a:latin typeface="+mn-lt"/>
          <a:ea typeface="华文中宋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600">
          <a:solidFill>
            <a:srgbClr val="000000"/>
          </a:solidFill>
          <a:latin typeface="+mn-lt"/>
          <a:ea typeface="华文中宋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200">
          <a:solidFill>
            <a:srgbClr val="3366CC"/>
          </a:solidFill>
          <a:latin typeface="+mn-lt"/>
          <a:ea typeface="华文中宋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3366CC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3366CC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3366CC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3366CC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3366CC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90" name="Picture 30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5661025"/>
            <a:ext cx="1279525" cy="960438"/>
          </a:xfrm>
          <a:prstGeom prst="rect">
            <a:avLst/>
          </a:prstGeom>
          <a:noFill/>
        </p:spPr>
      </p:pic>
      <p:pic>
        <p:nvPicPr>
          <p:cNvPr id="117795" name="Picture 35" descr="gif00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0425" y="4076700"/>
            <a:ext cx="2857500" cy="962025"/>
          </a:xfrm>
          <a:prstGeom prst="rect">
            <a:avLst/>
          </a:prstGeom>
          <a:noFill/>
        </p:spPr>
      </p:pic>
      <p:pic>
        <p:nvPicPr>
          <p:cNvPr id="117792" name="Picture 32" descr="gif00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888" y="2565400"/>
            <a:ext cx="2857500" cy="962025"/>
          </a:xfrm>
          <a:prstGeom prst="rect">
            <a:avLst/>
          </a:prstGeom>
          <a:noFill/>
        </p:spPr>
      </p:pic>
      <p:pic>
        <p:nvPicPr>
          <p:cNvPr id="117793" name="Picture 33" descr="gif00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2997200"/>
            <a:ext cx="2857500" cy="962025"/>
          </a:xfrm>
          <a:prstGeom prst="rect">
            <a:avLst/>
          </a:prstGeom>
          <a:noFill/>
        </p:spPr>
      </p:pic>
      <p:pic>
        <p:nvPicPr>
          <p:cNvPr id="117794" name="Picture 34" descr="gif00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404813"/>
            <a:ext cx="2857500" cy="962025"/>
          </a:xfrm>
          <a:prstGeom prst="rect">
            <a:avLst/>
          </a:prstGeom>
          <a:noFill/>
        </p:spPr>
      </p:pic>
      <p:sp>
        <p:nvSpPr>
          <p:cNvPr id="117766" name="AutoShape 6"/>
          <p:cNvSpPr>
            <a:spLocks noChangeArrowheads="1"/>
          </p:cNvSpPr>
          <p:nvPr/>
        </p:nvSpPr>
        <p:spPr bwMode="auto">
          <a:xfrm>
            <a:off x="2844800" y="3284538"/>
            <a:ext cx="3671888" cy="576262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1619250" y="982663"/>
            <a:ext cx="5976938" cy="15113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2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1619250" y="1125538"/>
            <a:ext cx="5975350" cy="1227137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/>
          <a:lstStyle/>
          <a:p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4500">
                <a:solidFill>
                  <a:schemeClr val="accent1"/>
                </a:solidFill>
              </a:rPr>
              <a:t>Linux</a:t>
            </a:r>
            <a:r>
              <a:rPr lang="zh-CN" altLang="en-US" sz="4500">
                <a:solidFill>
                  <a:schemeClr val="accent1"/>
                </a:solidFill>
              </a:rPr>
              <a:t>应用基础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 sz="3100"/>
              <a:t/>
            </a:r>
            <a:br>
              <a:rPr lang="zh-CN" altLang="en-US" sz="3100"/>
            </a:br>
            <a:endParaRPr lang="zh-CN" altLang="en-US" sz="2000"/>
          </a:p>
        </p:txBody>
      </p:sp>
      <p:sp>
        <p:nvSpPr>
          <p:cNvPr id="11776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2555875" y="3213100"/>
            <a:ext cx="4321175" cy="6477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17961" dir="2700000" algn="ctr" rotWithShape="0">
              <a:srgbClr val="0099FF"/>
            </a:outerShdw>
          </a:effectLst>
        </p:spPr>
        <p:txBody>
          <a:bodyPr/>
          <a:lstStyle/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endParaRPr lang="en-US" altLang="zh-CN" sz="1200"/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FFFF"/>
                </a:solidFill>
              </a:rPr>
              <a:t>Linux</a:t>
            </a:r>
            <a:r>
              <a:rPr lang="zh-CN" altLang="en-US" sz="2400">
                <a:solidFill>
                  <a:srgbClr val="FFFFFF"/>
                </a:solidFill>
              </a:rPr>
              <a:t>与并行计算简介</a:t>
            </a:r>
          </a:p>
        </p:txBody>
      </p:sp>
      <p:pic>
        <p:nvPicPr>
          <p:cNvPr id="117767" name="Picture 7" descr="4531330"/>
          <p:cNvPicPr>
            <a:picLocks noChangeAspect="1" noChangeArrowheads="1"/>
          </p:cNvPicPr>
          <p:nvPr/>
        </p:nvPicPr>
        <p:blipFill>
          <a:blip r:embed="rId5"/>
          <a:srcRect b="12257"/>
          <a:stretch>
            <a:fillRect/>
          </a:stretch>
        </p:blipFill>
        <p:spPr bwMode="auto">
          <a:xfrm>
            <a:off x="250825" y="4941888"/>
            <a:ext cx="1752600" cy="1187450"/>
          </a:xfrm>
          <a:prstGeom prst="rect">
            <a:avLst/>
          </a:prstGeom>
          <a:noFill/>
        </p:spPr>
      </p:pic>
      <p:pic>
        <p:nvPicPr>
          <p:cNvPr id="117768" name="Picture 8" descr="SX6-midsiz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4438" y="4652963"/>
            <a:ext cx="646112" cy="1171575"/>
          </a:xfrm>
          <a:prstGeom prst="rect">
            <a:avLst/>
          </a:prstGeom>
          <a:noFill/>
        </p:spPr>
      </p:pic>
      <p:pic>
        <p:nvPicPr>
          <p:cNvPr id="117769" name="Picture 9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5445125"/>
            <a:ext cx="1279525" cy="960438"/>
          </a:xfrm>
          <a:prstGeom prst="rect">
            <a:avLst/>
          </a:prstGeom>
          <a:noFill/>
        </p:spPr>
      </p:pic>
      <p:pic>
        <p:nvPicPr>
          <p:cNvPr id="117770" name="Picture 10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00788" y="4508500"/>
            <a:ext cx="1851025" cy="1233488"/>
          </a:xfrm>
          <a:prstGeom prst="rect">
            <a:avLst/>
          </a:prstGeom>
          <a:noFill/>
        </p:spPr>
      </p:pic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6119813" y="-22225"/>
            <a:ext cx="3024187" cy="431800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>
            <a:solidFill>
              <a:srgbClr val="00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022975" y="44450"/>
            <a:ext cx="3098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99FF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kumimoji="1" lang="en-US" altLang="zh-CN" sz="1800">
                <a:solidFill>
                  <a:srgbClr val="FFFFFF"/>
                </a:solidFill>
                <a:latin typeface="Arial" pitchFamily="34" charset="0"/>
              </a:rPr>
              <a:t>《</a:t>
            </a:r>
            <a:r>
              <a:rPr kumimoji="1" lang="zh-CN" altLang="en-US" sz="1800">
                <a:solidFill>
                  <a:srgbClr val="FFFFFF"/>
                </a:solidFill>
                <a:latin typeface="Arial" pitchFamily="34" charset="0"/>
              </a:rPr>
              <a:t>并行计算基础</a:t>
            </a:r>
            <a:r>
              <a:rPr kumimoji="1" lang="en-US" altLang="zh-CN" sz="1800">
                <a:solidFill>
                  <a:srgbClr val="FFFFFF"/>
                </a:solidFill>
                <a:latin typeface="Arial" pitchFamily="34" charset="0"/>
              </a:rPr>
              <a:t>》</a:t>
            </a:r>
          </a:p>
        </p:txBody>
      </p:sp>
      <p:pic>
        <p:nvPicPr>
          <p:cNvPr id="117773" name="Picture 13" descr="4531330"/>
          <p:cNvPicPr>
            <a:picLocks noChangeAspect="1" noChangeArrowheads="1"/>
          </p:cNvPicPr>
          <p:nvPr/>
        </p:nvPicPr>
        <p:blipFill>
          <a:blip r:embed="rId5"/>
          <a:srcRect b="12257"/>
          <a:stretch>
            <a:fillRect/>
          </a:stretch>
        </p:blipFill>
        <p:spPr bwMode="auto">
          <a:xfrm>
            <a:off x="250825" y="4941888"/>
            <a:ext cx="1728788" cy="1187450"/>
          </a:xfrm>
          <a:prstGeom prst="rect">
            <a:avLst/>
          </a:prstGeom>
          <a:noFill/>
        </p:spPr>
      </p:pic>
      <p:pic>
        <p:nvPicPr>
          <p:cNvPr id="117774" name="Picture 14" descr="4531330"/>
          <p:cNvPicPr>
            <a:picLocks noChangeAspect="1" noChangeArrowheads="1"/>
          </p:cNvPicPr>
          <p:nvPr/>
        </p:nvPicPr>
        <p:blipFill>
          <a:blip r:embed="rId5"/>
          <a:srcRect b="12257"/>
          <a:stretch>
            <a:fillRect/>
          </a:stretch>
        </p:blipFill>
        <p:spPr bwMode="auto">
          <a:xfrm>
            <a:off x="250825" y="4941888"/>
            <a:ext cx="1752600" cy="1187450"/>
          </a:xfrm>
          <a:prstGeom prst="rect">
            <a:avLst/>
          </a:prstGeom>
          <a:noFill/>
        </p:spPr>
      </p:pic>
      <p:pic>
        <p:nvPicPr>
          <p:cNvPr id="117775" name="Picture 15" descr="4531330"/>
          <p:cNvPicPr>
            <a:picLocks noChangeAspect="1" noChangeArrowheads="1"/>
          </p:cNvPicPr>
          <p:nvPr/>
        </p:nvPicPr>
        <p:blipFill>
          <a:blip r:embed="rId5"/>
          <a:srcRect b="12257"/>
          <a:stretch>
            <a:fillRect/>
          </a:stretch>
        </p:blipFill>
        <p:spPr bwMode="auto">
          <a:xfrm>
            <a:off x="250825" y="4941888"/>
            <a:ext cx="1752600" cy="1187450"/>
          </a:xfrm>
          <a:prstGeom prst="rect">
            <a:avLst/>
          </a:prstGeom>
          <a:noFill/>
        </p:spPr>
      </p:pic>
      <p:pic>
        <p:nvPicPr>
          <p:cNvPr id="117776" name="Picture 16" descr="SX6-midsiz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338" y="4868863"/>
            <a:ext cx="646112" cy="1171575"/>
          </a:xfrm>
          <a:prstGeom prst="rect">
            <a:avLst/>
          </a:prstGeom>
          <a:noFill/>
        </p:spPr>
      </p:pic>
      <p:pic>
        <p:nvPicPr>
          <p:cNvPr id="117777" name="Picture 17" descr="SX6-midsiz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5084763"/>
            <a:ext cx="646112" cy="1171575"/>
          </a:xfrm>
          <a:prstGeom prst="rect">
            <a:avLst/>
          </a:prstGeom>
          <a:noFill/>
        </p:spPr>
      </p:pic>
      <p:pic>
        <p:nvPicPr>
          <p:cNvPr id="117778" name="Picture 18" descr="SX6-midsiz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5300663"/>
            <a:ext cx="646112" cy="1171575"/>
          </a:xfrm>
          <a:prstGeom prst="rect">
            <a:avLst/>
          </a:prstGeom>
          <a:noFill/>
        </p:spPr>
      </p:pic>
      <p:pic>
        <p:nvPicPr>
          <p:cNvPr id="117779" name="Picture 19" descr="SX6-midsiz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7450" y="4630738"/>
            <a:ext cx="646113" cy="1171575"/>
          </a:xfrm>
          <a:prstGeom prst="rect">
            <a:avLst/>
          </a:prstGeom>
          <a:noFill/>
        </p:spPr>
      </p:pic>
      <p:pic>
        <p:nvPicPr>
          <p:cNvPr id="117780" name="Picture 20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229225"/>
            <a:ext cx="1279525" cy="960438"/>
          </a:xfrm>
          <a:prstGeom prst="rect">
            <a:avLst/>
          </a:prstGeom>
          <a:noFill/>
        </p:spPr>
      </p:pic>
      <p:pic>
        <p:nvPicPr>
          <p:cNvPr id="117781" name="Picture 21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4724400"/>
            <a:ext cx="1279525" cy="960438"/>
          </a:xfrm>
          <a:prstGeom prst="rect">
            <a:avLst/>
          </a:prstGeom>
          <a:noFill/>
        </p:spPr>
      </p:pic>
      <p:pic>
        <p:nvPicPr>
          <p:cNvPr id="117782" name="Picture 22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4941888"/>
            <a:ext cx="1279525" cy="960437"/>
          </a:xfrm>
          <a:prstGeom prst="rect">
            <a:avLst/>
          </a:prstGeom>
          <a:noFill/>
        </p:spPr>
      </p:pic>
      <p:pic>
        <p:nvPicPr>
          <p:cNvPr id="117783" name="Picture 23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5589588"/>
            <a:ext cx="1279525" cy="960437"/>
          </a:xfrm>
          <a:prstGeom prst="rect">
            <a:avLst/>
          </a:prstGeom>
          <a:noFill/>
        </p:spPr>
      </p:pic>
      <p:pic>
        <p:nvPicPr>
          <p:cNvPr id="117784" name="Picture 24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00788" y="4508500"/>
            <a:ext cx="1851025" cy="1233488"/>
          </a:xfrm>
          <a:prstGeom prst="rect">
            <a:avLst/>
          </a:prstGeom>
          <a:noFill/>
        </p:spPr>
      </p:pic>
      <p:pic>
        <p:nvPicPr>
          <p:cNvPr id="117785" name="Picture 25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00788" y="4508500"/>
            <a:ext cx="1851025" cy="1233488"/>
          </a:xfrm>
          <a:prstGeom prst="rect">
            <a:avLst/>
          </a:prstGeom>
          <a:noFill/>
        </p:spPr>
      </p:pic>
      <p:pic>
        <p:nvPicPr>
          <p:cNvPr id="117786" name="Picture 26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18250" y="4514850"/>
            <a:ext cx="1851025" cy="1233488"/>
          </a:xfrm>
          <a:prstGeom prst="rect">
            <a:avLst/>
          </a:prstGeom>
          <a:noFill/>
        </p:spPr>
      </p:pic>
      <p:pic>
        <p:nvPicPr>
          <p:cNvPr id="117787" name="Picture 27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00788" y="4508500"/>
            <a:ext cx="1851025" cy="1233488"/>
          </a:xfrm>
          <a:prstGeom prst="rect">
            <a:avLst/>
          </a:prstGeom>
          <a:noFill/>
        </p:spPr>
      </p:pic>
      <p:pic>
        <p:nvPicPr>
          <p:cNvPr id="117788" name="Picture 28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300788" y="4508500"/>
            <a:ext cx="1851025" cy="1233488"/>
          </a:xfrm>
          <a:prstGeom prst="rect">
            <a:avLst/>
          </a:prstGeom>
          <a:noFill/>
        </p:spPr>
      </p:pic>
      <p:pic>
        <p:nvPicPr>
          <p:cNvPr id="117796" name="Picture 36" descr="bluegene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4437063"/>
            <a:ext cx="1279525" cy="960437"/>
          </a:xfrm>
          <a:prstGeom prst="rect">
            <a:avLst/>
          </a:prstGeom>
          <a:noFill/>
        </p:spPr>
      </p:pic>
      <p:pic>
        <p:nvPicPr>
          <p:cNvPr id="117797" name="Picture 37" descr="m_cluster-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76011" flipV="1">
            <a:off x="6294438" y="4479925"/>
            <a:ext cx="1851025" cy="1233488"/>
          </a:xfrm>
          <a:prstGeom prst="rect">
            <a:avLst/>
          </a:prstGeom>
          <a:noFill/>
        </p:spPr>
      </p:pic>
    </p:spTree>
  </p:cSld>
  <p:clrMapOvr>
    <a:masterClrMapping/>
  </p:clrMapOvr>
  <p:transition advTm="20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2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2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2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2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000"/>
                            </p:stCondLst>
                            <p:childTnLst>
                              <p:par>
                                <p:cTn id="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0" dur="20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20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000"/>
                            </p:stCondLst>
                            <p:childTnLst>
                              <p:par>
                                <p:cTn id="96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8" dur="20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2" dur="20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6" dur="200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0" dur="20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9E866FC0-B7EB-40AF-8AFF-B84B546E4B3C}" type="slidenum">
              <a:rPr lang="en-US" altLang="zh-CN" sz="1200"/>
              <a:pPr/>
              <a:t>10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6172200" cy="1143000"/>
          </a:xfrm>
        </p:spPr>
        <p:txBody>
          <a:bodyPr/>
          <a:lstStyle/>
          <a:p>
            <a:r>
              <a:rPr lang="zh-CN" altLang="en-US"/>
              <a:t>七种工具之三：</a:t>
            </a:r>
            <a:r>
              <a:rPr lang="en-US" altLang="zh-CN"/>
              <a:t>mpich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并行编程和运行环境</a:t>
            </a:r>
          </a:p>
          <a:p>
            <a:pPr lvl="1"/>
            <a:r>
              <a:rPr lang="zh-CN" altLang="en-US"/>
              <a:t>并行编程标准</a:t>
            </a:r>
          </a:p>
          <a:p>
            <a:pPr lvl="2"/>
            <a:r>
              <a:rPr lang="zh-CN" altLang="en-US"/>
              <a:t>多线程库标准</a:t>
            </a:r>
          </a:p>
          <a:p>
            <a:pPr lvl="3"/>
            <a:r>
              <a:rPr lang="en-US" altLang="zh-CN"/>
              <a:t>Win32 API.</a:t>
            </a:r>
          </a:p>
          <a:p>
            <a:pPr lvl="3"/>
            <a:r>
              <a:rPr lang="en-US" altLang="zh-CN"/>
              <a:t>POSIX threads.</a:t>
            </a:r>
          </a:p>
          <a:p>
            <a:pPr lvl="2"/>
            <a:r>
              <a:rPr lang="zh-CN" altLang="en-US"/>
              <a:t>编译制导标准</a:t>
            </a:r>
          </a:p>
          <a:p>
            <a:pPr lvl="3"/>
            <a:r>
              <a:rPr lang="en-US" altLang="zh-CN"/>
              <a:t>OpenMP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可移植共享存储并行编程标准</a:t>
            </a:r>
            <a:r>
              <a:rPr lang="en-US" altLang="zh-CN"/>
              <a:t>.</a:t>
            </a:r>
          </a:p>
          <a:p>
            <a:pPr lvl="2"/>
            <a:r>
              <a:rPr lang="zh-CN" altLang="en-US"/>
              <a:t>消息传递库标准</a:t>
            </a:r>
            <a:r>
              <a:rPr lang="en-US" altLang="zh-CN">
                <a:latin typeface="Times New Roman"/>
              </a:rPr>
              <a:t>–</a:t>
            </a:r>
            <a:r>
              <a:rPr lang="zh-CN" altLang="en-US"/>
              <a:t>最重要的并行程序设计方式</a:t>
            </a:r>
          </a:p>
          <a:p>
            <a:pPr lvl="3"/>
            <a:r>
              <a:rPr lang="en-US" altLang="zh-CN"/>
              <a:t>MPI</a:t>
            </a:r>
          </a:p>
          <a:p>
            <a:pPr lvl="3"/>
            <a:r>
              <a:rPr lang="en-US" altLang="zh-CN"/>
              <a:t>PVM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443DDEF0-36EC-4564-B228-45C70AC7FA36}" type="slidenum">
              <a:rPr lang="en-US" altLang="zh-CN" sz="1200"/>
              <a:pPr/>
              <a:t>11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七种工具之四：</a:t>
            </a:r>
            <a:r>
              <a:rPr lang="en-US" altLang="zh-CN"/>
              <a:t>nfs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608513"/>
          </a:xfrm>
        </p:spPr>
        <p:txBody>
          <a:bodyPr/>
          <a:lstStyle/>
          <a:p>
            <a:r>
              <a:rPr lang="zh-CN" altLang="en-US"/>
              <a:t>网络共享文件系统</a:t>
            </a:r>
          </a:p>
          <a:p>
            <a:pPr lvl="1"/>
            <a:r>
              <a:rPr lang="zh-CN" altLang="en-US"/>
              <a:t>头节点</a:t>
            </a:r>
          </a:p>
          <a:p>
            <a:pPr lvl="2"/>
            <a:r>
              <a:rPr lang="en-US" altLang="zh-CN"/>
              <a:t>1.</a:t>
            </a:r>
            <a:r>
              <a:rPr lang="zh-CN" altLang="en-US"/>
              <a:t>打开</a:t>
            </a:r>
            <a:r>
              <a:rPr lang="en-US" altLang="zh-CN"/>
              <a:t>nfs</a:t>
            </a:r>
            <a:r>
              <a:rPr lang="zh-CN" altLang="en-US"/>
              <a:t>服务</a:t>
            </a:r>
          </a:p>
          <a:p>
            <a:pPr lvl="3"/>
            <a:r>
              <a:rPr lang="en-US" altLang="zh-CN"/>
              <a:t>chkconfig nfs on</a:t>
            </a:r>
          </a:p>
          <a:p>
            <a:pPr lvl="3"/>
            <a:r>
              <a:rPr lang="en-US" altLang="zh-CN"/>
              <a:t>/etc/init.d/nfs start</a:t>
            </a:r>
          </a:p>
          <a:p>
            <a:pPr lvl="2"/>
            <a:r>
              <a:rPr lang="en-US" altLang="zh-CN"/>
              <a:t> 2.</a:t>
            </a:r>
            <a:r>
              <a:rPr lang="zh-CN" altLang="en-US"/>
              <a:t>编辑</a:t>
            </a:r>
            <a:r>
              <a:rPr lang="en-US" altLang="zh-CN"/>
              <a:t>/etc/exports </a:t>
            </a:r>
            <a:r>
              <a:rPr lang="zh-CN" altLang="en-US"/>
              <a:t>假设将</a:t>
            </a:r>
            <a:r>
              <a:rPr lang="en-US" altLang="zh-CN"/>
              <a:t>/public</a:t>
            </a:r>
            <a:r>
              <a:rPr lang="zh-CN" altLang="en-US"/>
              <a:t>共享给其它节点</a:t>
            </a:r>
          </a:p>
          <a:p>
            <a:pPr lvl="3"/>
            <a:r>
              <a:rPr lang="zh-CN" altLang="en-US"/>
              <a:t>不限制用户、可读写、信任客户端、先写入内存</a:t>
            </a:r>
          </a:p>
          <a:p>
            <a:pPr lvl="2"/>
            <a:r>
              <a:rPr lang="en-US" altLang="zh-CN"/>
              <a:t>3.</a:t>
            </a:r>
            <a:r>
              <a:rPr lang="zh-CN" altLang="en-US"/>
              <a:t>执行</a:t>
            </a:r>
            <a:r>
              <a:rPr lang="en-US" altLang="zh-CN"/>
              <a:t>exportfs -a</a:t>
            </a:r>
            <a:r>
              <a:rPr lang="zh-CN" altLang="en-US"/>
              <a:t>，共享</a:t>
            </a:r>
            <a:r>
              <a:rPr lang="en-US" altLang="zh-CN"/>
              <a:t>/public</a:t>
            </a:r>
            <a:r>
              <a:rPr lang="zh-CN" altLang="en-US"/>
              <a:t>目录</a:t>
            </a:r>
          </a:p>
          <a:p>
            <a:pPr lvl="3"/>
            <a:r>
              <a:rPr lang="zh-CN" altLang="en-US"/>
              <a:t>执行</a:t>
            </a:r>
            <a:r>
              <a:rPr lang="en-US" altLang="zh-CN"/>
              <a:t>exportfs </a:t>
            </a:r>
            <a:r>
              <a:rPr lang="zh-CN" altLang="en-US"/>
              <a:t>，可以看到</a:t>
            </a:r>
          </a:p>
          <a:p>
            <a:pPr lvl="3"/>
            <a:endParaRPr lang="en-US" altLang="zh-CN"/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DA526D15-2D59-4C39-85BB-EE48B8B6B03C}" type="slidenum">
              <a:rPr lang="en-US" altLang="zh-CN" sz="1200"/>
              <a:pPr/>
              <a:t>12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七种工具之五：</a:t>
            </a:r>
            <a:r>
              <a:rPr lang="en-US" altLang="zh-CN"/>
              <a:t>ntp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集群时间同步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头节点</a:t>
            </a:r>
          </a:p>
          <a:p>
            <a:pPr lvl="2">
              <a:lnSpc>
                <a:spcPct val="90000"/>
              </a:lnSpc>
            </a:pPr>
            <a:r>
              <a:rPr lang="en-US" altLang="zh-CN" sz="2200"/>
              <a:t>1.</a:t>
            </a:r>
            <a:r>
              <a:rPr lang="zh-CN" altLang="en-US" sz="2200"/>
              <a:t>设置系统时间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date -s </a:t>
            </a:r>
            <a:r>
              <a:rPr lang="en-US" altLang="zh-CN" sz="2000"/>
              <a:t>20071215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date -s 15:35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hwclock --systohc</a:t>
            </a:r>
          </a:p>
          <a:p>
            <a:pPr lvl="2">
              <a:lnSpc>
                <a:spcPct val="90000"/>
              </a:lnSpc>
            </a:pPr>
            <a:r>
              <a:rPr lang="en-US" altLang="zh-CN" sz="2200"/>
              <a:t> 2. </a:t>
            </a:r>
            <a:r>
              <a:rPr lang="zh-CN" altLang="en-US" sz="2200"/>
              <a:t>修改</a:t>
            </a:r>
            <a:r>
              <a:rPr lang="en-US" altLang="zh-CN" sz="2200"/>
              <a:t>/etc/ntp.conf</a:t>
            </a:r>
            <a:r>
              <a:rPr lang="zh-CN" altLang="en-US" sz="2200"/>
              <a:t>文件</a:t>
            </a:r>
          </a:p>
          <a:p>
            <a:pPr lvl="3">
              <a:lnSpc>
                <a:spcPct val="90000"/>
              </a:lnSpc>
            </a:pPr>
            <a:r>
              <a:rPr lang="en-US" altLang="zh-CN" sz="2000"/>
              <a:t>vi /etc/ntp.conf</a:t>
            </a:r>
          </a:p>
          <a:p>
            <a:pPr lvl="2">
              <a:lnSpc>
                <a:spcPct val="90000"/>
              </a:lnSpc>
            </a:pPr>
            <a:endParaRPr lang="en-US" altLang="zh-CN" sz="2200"/>
          </a:p>
          <a:p>
            <a:pPr lvl="2">
              <a:lnSpc>
                <a:spcPct val="90000"/>
              </a:lnSpc>
            </a:pPr>
            <a:endParaRPr lang="en-US" altLang="zh-CN" sz="2200"/>
          </a:p>
          <a:p>
            <a:pPr lvl="2">
              <a:lnSpc>
                <a:spcPct val="90000"/>
              </a:lnSpc>
            </a:pPr>
            <a:r>
              <a:rPr lang="en-US" altLang="zh-CN" sz="2200"/>
              <a:t>3. </a:t>
            </a:r>
            <a:r>
              <a:rPr lang="zh-CN" altLang="en-US" sz="2200"/>
              <a:t>打开</a:t>
            </a:r>
            <a:r>
              <a:rPr lang="en-US" altLang="zh-CN" sz="2200"/>
              <a:t>ntp</a:t>
            </a:r>
            <a:r>
              <a:rPr lang="zh-CN" altLang="en-US" sz="2200"/>
              <a:t>服务</a:t>
            </a:r>
          </a:p>
          <a:p>
            <a:pPr lvl="3">
              <a:lnSpc>
                <a:spcPct val="90000"/>
              </a:lnSpc>
            </a:pPr>
            <a:r>
              <a:rPr lang="en-US" altLang="zh-CN" sz="2000"/>
              <a:t>chkconfig ntpd on</a:t>
            </a:r>
          </a:p>
          <a:p>
            <a:pPr lvl="3">
              <a:lnSpc>
                <a:spcPct val="90000"/>
              </a:lnSpc>
            </a:pPr>
            <a:r>
              <a:rPr lang="en-US" altLang="zh-CN" sz="2000"/>
              <a:t>/etc/init.d/ntpd start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041525" y="4311650"/>
            <a:ext cx="673735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# -- CLIENT NETWORK -------</a:t>
            </a:r>
          </a:p>
          <a:p>
            <a:pPr algn="l"/>
            <a:r>
              <a:rPr lang="en-US" altLang="zh-CN" sz="18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restrict 192.168.0.0 mask 255.255.255.0 notrust nomodify notrap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289699DB-69A5-4BA6-9ECF-9F67A3C2953E}" type="slidenum">
              <a:rPr lang="en-US" altLang="zh-CN" sz="1200"/>
              <a:pPr/>
              <a:t>13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400"/>
              <a:t>计算节点</a:t>
            </a:r>
          </a:p>
          <a:p>
            <a:pPr lvl="2"/>
            <a:r>
              <a:rPr lang="en-US" altLang="zh-CN" sz="2200"/>
              <a:t>1.</a:t>
            </a:r>
            <a:r>
              <a:rPr lang="zh-CN" altLang="en-US" sz="2200"/>
              <a:t>与头节点手动同步</a:t>
            </a:r>
          </a:p>
          <a:p>
            <a:pPr lvl="3"/>
            <a:r>
              <a:rPr lang="en-US" altLang="zh-CN"/>
              <a:t>ntpdate node1 </a:t>
            </a:r>
            <a:endParaRPr lang="en-US" altLang="zh-CN" sz="2000"/>
          </a:p>
          <a:p>
            <a:pPr lvl="3"/>
            <a:r>
              <a:rPr lang="en-US" altLang="en-US" sz="2000"/>
              <a:t>hwclock --systohc</a:t>
            </a:r>
          </a:p>
          <a:p>
            <a:pPr lvl="2"/>
            <a:r>
              <a:rPr lang="en-US" altLang="zh-CN" sz="2200"/>
              <a:t> 2. </a:t>
            </a:r>
            <a:r>
              <a:rPr lang="zh-CN" altLang="en-US" sz="2200"/>
              <a:t>修改</a:t>
            </a:r>
            <a:r>
              <a:rPr lang="en-US" altLang="zh-CN" sz="2200"/>
              <a:t>/etc/ntp.conf</a:t>
            </a:r>
            <a:r>
              <a:rPr lang="zh-CN" altLang="en-US" sz="2200"/>
              <a:t>文件</a:t>
            </a:r>
          </a:p>
          <a:p>
            <a:pPr lvl="3"/>
            <a:r>
              <a:rPr lang="en-US" altLang="zh-CN" sz="2000"/>
              <a:t>vi /etc/ntp.conf</a:t>
            </a:r>
          </a:p>
          <a:p>
            <a:pPr lvl="3"/>
            <a:endParaRPr lang="en-US" altLang="zh-CN" sz="2000"/>
          </a:p>
          <a:p>
            <a:pPr lvl="2"/>
            <a:endParaRPr lang="en-US" altLang="zh-CN" sz="2200"/>
          </a:p>
          <a:p>
            <a:pPr lvl="2"/>
            <a:endParaRPr lang="en-US" altLang="zh-CN" sz="2200"/>
          </a:p>
          <a:p>
            <a:pPr lvl="2"/>
            <a:r>
              <a:rPr lang="en-US" altLang="zh-CN" sz="2200"/>
              <a:t>3. </a:t>
            </a:r>
            <a:r>
              <a:rPr lang="zh-CN" altLang="en-US" sz="2200"/>
              <a:t>打开</a:t>
            </a:r>
            <a:r>
              <a:rPr lang="en-US" altLang="zh-CN" sz="2200"/>
              <a:t>ntp</a:t>
            </a:r>
            <a:r>
              <a:rPr lang="zh-CN" altLang="en-US" sz="2200"/>
              <a:t>服务</a:t>
            </a:r>
          </a:p>
          <a:p>
            <a:pPr lvl="3"/>
            <a:r>
              <a:rPr lang="en-US" altLang="zh-CN" sz="2000"/>
              <a:t>chkconfig ntpd on</a:t>
            </a:r>
          </a:p>
          <a:p>
            <a:pPr lvl="3"/>
            <a:r>
              <a:rPr lang="en-US" altLang="zh-CN" sz="2000"/>
              <a:t>/etc/init.d/ntpd start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949450" y="3846513"/>
            <a:ext cx="7118350" cy="915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# --- OUR TIMESERVERS -----</a:t>
            </a:r>
          </a:p>
          <a:p>
            <a:pPr algn="l"/>
            <a:r>
              <a:rPr lang="en-US" altLang="zh-CN" sz="18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restrict 192.168.0.1 mask 255.255.255.255 nomodify notrap noquery</a:t>
            </a:r>
          </a:p>
          <a:p>
            <a:pPr algn="l"/>
            <a:r>
              <a:rPr lang="en-US" altLang="zh-CN" sz="18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server 192.168.0.1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03EC2B1B-851B-485B-96A9-5F3BB45E29C4}" type="slidenum">
              <a:rPr lang="en-US" altLang="zh-CN" sz="1200"/>
              <a:pPr/>
              <a:t>14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七种工具之六：</a:t>
            </a:r>
            <a:r>
              <a:rPr lang="en-US" altLang="zh-CN"/>
              <a:t>nis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集群帐号同步</a:t>
            </a:r>
          </a:p>
          <a:p>
            <a:pPr lvl="1"/>
            <a:r>
              <a:rPr lang="zh-CN" altLang="en-US"/>
              <a:t>头节点</a:t>
            </a:r>
          </a:p>
          <a:p>
            <a:pPr lvl="2"/>
            <a:r>
              <a:rPr lang="en-US" altLang="zh-CN"/>
              <a:t>1.</a:t>
            </a:r>
            <a:r>
              <a:rPr lang="zh-CN" altLang="en-US"/>
              <a:t>设定</a:t>
            </a:r>
            <a:r>
              <a:rPr lang="en-US" altLang="zh-CN"/>
              <a:t>NIS</a:t>
            </a:r>
            <a:r>
              <a:rPr lang="zh-CN" altLang="en-US"/>
              <a:t>域名</a:t>
            </a:r>
          </a:p>
          <a:p>
            <a:pPr lvl="3"/>
            <a:r>
              <a:rPr lang="en-US" altLang="zh-CN"/>
              <a:t>nisdomainname dawning</a:t>
            </a:r>
          </a:p>
          <a:p>
            <a:pPr lvl="3"/>
            <a:r>
              <a:rPr lang="en-US" altLang="zh-CN"/>
              <a:t>echo NISDOMAIN=dawning &gt;&gt; /etc/sysconfig/network</a:t>
            </a:r>
          </a:p>
          <a:p>
            <a:pPr lvl="2"/>
            <a:r>
              <a:rPr lang="en-US" altLang="zh-CN"/>
              <a:t>2.</a:t>
            </a:r>
            <a:r>
              <a:rPr lang="zh-CN" altLang="en-US"/>
              <a:t>打开</a:t>
            </a:r>
            <a:r>
              <a:rPr lang="en-US" altLang="zh-CN"/>
              <a:t>NIS</a:t>
            </a:r>
            <a:r>
              <a:rPr lang="zh-CN" altLang="en-US"/>
              <a:t>服务</a:t>
            </a:r>
          </a:p>
          <a:p>
            <a:pPr lvl="3"/>
            <a:r>
              <a:rPr lang="en-US" altLang="zh-CN"/>
              <a:t>chkconfig ypserv on</a:t>
            </a:r>
          </a:p>
          <a:p>
            <a:pPr lvl="3"/>
            <a:r>
              <a:rPr lang="en-US" altLang="zh-CN"/>
              <a:t>chkconfig yppasswdd on</a:t>
            </a:r>
          </a:p>
          <a:p>
            <a:pPr lvl="3"/>
            <a:r>
              <a:rPr lang="en-US" altLang="zh-CN"/>
              <a:t>/etc/init.d/ypserv start</a:t>
            </a:r>
          </a:p>
          <a:p>
            <a:pPr lvl="3"/>
            <a:r>
              <a:rPr lang="en-US" altLang="zh-CN"/>
              <a:t>/etc/init.d/yppasswdd start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0FD6D58C-F2BA-4605-A3AE-8F0E071A575A}" type="slidenum">
              <a:rPr lang="en-US" altLang="zh-CN" sz="1200"/>
              <a:pPr/>
              <a:t>15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20925"/>
            <a:ext cx="80930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七种工具之七：</a:t>
            </a:r>
            <a:r>
              <a:rPr lang="en-US" altLang="zh-CN"/>
              <a:t>openpbs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作业调度系统</a:t>
            </a:r>
          </a:p>
          <a:p>
            <a:pPr lvl="1"/>
            <a:r>
              <a:rPr lang="zh-CN" altLang="en-US"/>
              <a:t>系统组成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DEA3423E-F71B-4766-8787-17EAAD97F6C5}" type="slidenum">
              <a:rPr lang="en-US" altLang="zh-CN" sz="1200"/>
              <a:pPr/>
              <a:t>16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90600"/>
            <a:ext cx="45720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NPACI Rocks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1913" y="2133600"/>
            <a:ext cx="7056437" cy="3455988"/>
          </a:xfrm>
        </p:spPr>
        <p:txBody>
          <a:bodyPr/>
          <a:lstStyle/>
          <a:p>
            <a:r>
              <a:rPr lang="en-US" altLang="zh-CN" sz="2600"/>
              <a:t>National Partnership for Advanced Computational Infrastructure (NPACI) </a:t>
            </a:r>
            <a:r>
              <a:rPr lang="zh-CN" altLang="en-US" sz="2600"/>
              <a:t>的</a:t>
            </a:r>
            <a:r>
              <a:rPr lang="en-US" altLang="zh-CN" sz="2600"/>
              <a:t>Rocks</a:t>
            </a:r>
            <a:r>
              <a:rPr lang="zh-CN" altLang="en-US" sz="2600"/>
              <a:t>软件，是和</a:t>
            </a:r>
            <a:r>
              <a:rPr lang="en-US" altLang="zh-CN" sz="2600"/>
              <a:t>Linux</a:t>
            </a:r>
            <a:r>
              <a:rPr lang="zh-CN" altLang="en-US" sz="2600"/>
              <a:t>操作系统捆绑的集成化的中间件系统，安装和管理都十分方便。</a:t>
            </a:r>
            <a:r>
              <a:rPr lang="en-US" altLang="zh-CN" sz="2600" i="1" u="sng">
                <a:solidFill>
                  <a:srgbClr val="3333FF"/>
                </a:solidFill>
              </a:rPr>
              <a:t>http://www.rocksclusters.org/</a:t>
            </a:r>
          </a:p>
          <a:p>
            <a:r>
              <a:rPr lang="en-US" altLang="zh-CN" sz="2600"/>
              <a:t>NPACI Rocks</a:t>
            </a:r>
            <a:r>
              <a:rPr lang="zh-CN" altLang="en-US" sz="2600"/>
              <a:t>软件被广泛地应用于学术和政府机构，其中包括西北大学、西北太平洋国家实验室、斯坦福大学等。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BAF5B6B9-EBA2-4924-A8FA-9D3E92519F91}" type="slidenum">
              <a:rPr lang="en-US" altLang="zh-CN" sz="1200"/>
              <a:pPr/>
              <a:t>17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集群是高性能计算机的发展方向</a:t>
            </a:r>
          </a:p>
          <a:p>
            <a:r>
              <a:rPr lang="en-US" altLang="zh-CN"/>
              <a:t>Linux</a:t>
            </a:r>
            <a:r>
              <a:rPr lang="zh-CN" altLang="en-US"/>
              <a:t>在高性能计算机中大量采用</a:t>
            </a:r>
          </a:p>
          <a:p>
            <a:r>
              <a:rPr lang="zh-CN" altLang="en-US"/>
              <a:t>配置</a:t>
            </a:r>
            <a:r>
              <a:rPr lang="en-US" altLang="zh-CN"/>
              <a:t>Linux Cluster</a:t>
            </a:r>
            <a:r>
              <a:rPr lang="zh-CN" altLang="en-US"/>
              <a:t>非常方便</a:t>
            </a:r>
          </a:p>
          <a:p>
            <a:r>
              <a:rPr lang="zh-CN" altLang="en-US"/>
              <a:t>采用</a:t>
            </a:r>
            <a:r>
              <a:rPr lang="en-US" altLang="zh-CN"/>
              <a:t>NPACI Rocks</a:t>
            </a:r>
            <a:r>
              <a:rPr lang="zh-CN" altLang="en-US"/>
              <a:t>可以大大减少工作量</a:t>
            </a:r>
          </a:p>
          <a:p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732588" y="5949950"/>
            <a:ext cx="727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sng">
                <a:solidFill>
                  <a:schemeClr val="tx2"/>
                </a:solidFill>
              </a:rPr>
              <a:t>End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214576D5-093D-43D7-A1E7-0EEDEF07095C}" type="slidenum">
              <a:rPr lang="en-US" altLang="zh-CN" sz="1200"/>
              <a:pPr/>
              <a:t>2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92150"/>
            <a:ext cx="5905500" cy="914400"/>
          </a:xfrm>
        </p:spPr>
        <p:txBody>
          <a:bodyPr/>
          <a:lstStyle/>
          <a:p>
            <a:r>
              <a:rPr lang="zh-CN" altLang="en-US"/>
              <a:t>并行计算 －－应用需求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758950"/>
            <a:ext cx="7772400" cy="4100513"/>
          </a:xfrm>
          <a:noFill/>
          <a:ln/>
        </p:spPr>
      </p:pic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C8702441-EE5D-4BAF-B1CD-FF07D27F5B0C}" type="slidenum">
              <a:rPr lang="en-US" altLang="zh-CN" sz="1200"/>
              <a:pPr/>
              <a:t>3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457200"/>
          </a:xfrm>
        </p:spPr>
        <p:txBody>
          <a:bodyPr/>
          <a:lstStyle/>
          <a:p>
            <a:r>
              <a:rPr lang="en-US" altLang="zh-CN" sz="3100"/>
              <a:t>Linux</a:t>
            </a:r>
            <a:r>
              <a:rPr lang="zh-CN" altLang="en-US" sz="3100"/>
              <a:t>在</a:t>
            </a:r>
            <a:r>
              <a:rPr lang="en-US" altLang="zh-CN" sz="3100"/>
              <a:t>HPC</a:t>
            </a:r>
            <a:r>
              <a:rPr lang="zh-CN" altLang="en-US" sz="3100"/>
              <a:t>领域的优势</a:t>
            </a:r>
          </a:p>
        </p:txBody>
      </p:sp>
      <p:pic>
        <p:nvPicPr>
          <p:cNvPr id="132099" name="Picture 3" descr="pedigree_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05038"/>
            <a:ext cx="63373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193925" y="762000"/>
            <a:ext cx="4740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硬件要求 低               并行代码 多</a:t>
            </a:r>
          </a:p>
          <a:p>
            <a:pPr algn="l"/>
            <a:r>
              <a:rPr lang="zh-CN" altLang="en-US" b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软件成本 低               开源工具 多</a:t>
            </a:r>
          </a:p>
          <a:p>
            <a:pPr algn="l"/>
            <a:r>
              <a:rPr lang="zh-CN" altLang="en-US" b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维护成本 低               可定制性 好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D34A8889-2B88-4E47-8BEB-3B4CEAEFD63C}" type="slidenum">
              <a:rPr lang="en-US" altLang="zh-CN" sz="1200"/>
              <a:pPr/>
              <a:t>4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8229600" cy="457200"/>
          </a:xfrm>
        </p:spPr>
        <p:txBody>
          <a:bodyPr/>
          <a:lstStyle/>
          <a:p>
            <a:r>
              <a:rPr lang="en-US" altLang="zh-CN" sz="3100"/>
              <a:t>Linux</a:t>
            </a:r>
            <a:r>
              <a:rPr lang="zh-CN" altLang="en-US" sz="3100"/>
              <a:t>在</a:t>
            </a:r>
            <a:r>
              <a:rPr lang="en-US" altLang="zh-CN" sz="3100"/>
              <a:t>HPC</a:t>
            </a:r>
            <a:r>
              <a:rPr lang="zh-CN" altLang="en-US" sz="3100"/>
              <a:t>领域的劣势</a:t>
            </a:r>
          </a:p>
        </p:txBody>
      </p:sp>
      <p:pic>
        <p:nvPicPr>
          <p:cNvPr id="133123" name="Picture 3" descr="pedigree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801813"/>
            <a:ext cx="5111750" cy="4238625"/>
          </a:xfrm>
          <a:prstGeom prst="rect">
            <a:avLst/>
          </a:prstGeom>
          <a:noFill/>
        </p:spPr>
      </p:pic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2012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b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发行版本太多</a:t>
            </a:r>
          </a:p>
          <a:p>
            <a:pPr algn="l"/>
            <a:r>
              <a:rPr lang="zh-CN" altLang="en-US" b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推广普及不够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3A9AE581-B3B1-4ACA-A16B-11E0839E7903}" type="slidenum">
              <a:rPr lang="en-US" altLang="zh-CN" sz="1200"/>
              <a:pPr/>
              <a:t>5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100" b="0">
                <a:solidFill>
                  <a:schemeClr val="tx1"/>
                </a:solidFill>
                <a:ea typeface="华文中宋" pitchFamily="2" charset="-122"/>
              </a:rPr>
              <a:t>集群系统体系结构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484313"/>
            <a:ext cx="7056437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66384DBC-CBC9-4B66-B196-72C795B2DD2F}" type="slidenum">
              <a:rPr lang="en-US" altLang="zh-CN" sz="1200"/>
              <a:pPr/>
              <a:t>6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</a:t>
            </a:r>
            <a:r>
              <a:rPr lang="en-US" altLang="zh-CN"/>
              <a:t>Linux</a:t>
            </a:r>
            <a:r>
              <a:rPr lang="zh-CN" altLang="en-US"/>
              <a:t>来搭建集群系统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基本流程</a:t>
            </a:r>
          </a:p>
          <a:p>
            <a:pPr lvl="1"/>
            <a:r>
              <a:rPr lang="zh-CN" altLang="en-US"/>
              <a:t>对头结点</a:t>
            </a:r>
            <a:r>
              <a:rPr lang="en-US" altLang="zh-CN"/>
              <a:t>/</a:t>
            </a:r>
            <a:r>
              <a:rPr lang="zh-CN" altLang="en-US"/>
              <a:t>管理结点</a:t>
            </a:r>
          </a:p>
          <a:p>
            <a:pPr lvl="2"/>
            <a:r>
              <a:rPr lang="zh-CN" altLang="en-US"/>
              <a:t>操作系统安装</a:t>
            </a:r>
          </a:p>
          <a:p>
            <a:pPr lvl="2"/>
            <a:r>
              <a:rPr lang="zh-CN" altLang="en-US"/>
              <a:t>集群服务配置</a:t>
            </a:r>
          </a:p>
          <a:p>
            <a:pPr lvl="1"/>
            <a:r>
              <a:rPr lang="zh-CN" altLang="en-US"/>
              <a:t>对每个计算结点</a:t>
            </a:r>
          </a:p>
          <a:p>
            <a:pPr lvl="2"/>
            <a:r>
              <a:rPr lang="zh-CN" altLang="en-US"/>
              <a:t>操作系统安装</a:t>
            </a:r>
          </a:p>
          <a:p>
            <a:pPr lvl="2"/>
            <a:r>
              <a:rPr lang="zh-CN" altLang="en-US"/>
              <a:t>集群服务配置</a:t>
            </a:r>
          </a:p>
          <a:p>
            <a:pPr lvl="1"/>
            <a:r>
              <a:rPr lang="zh-CN" altLang="en-US"/>
              <a:t>集群系统联调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E5C81E8C-B369-4775-B61B-702078B15CCF}" type="slidenum">
              <a:rPr lang="en-US" altLang="zh-CN" sz="1200"/>
              <a:pPr/>
              <a:t>7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6172200" cy="1143000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的七种工具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的七种工具（</a:t>
            </a:r>
            <a:r>
              <a:rPr lang="en-US" altLang="zh-CN"/>
              <a:t>RedHat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dd</a:t>
            </a:r>
            <a:r>
              <a:rPr lang="zh-CN" altLang="en-US"/>
              <a:t>：操作系统克隆</a:t>
            </a:r>
          </a:p>
          <a:p>
            <a:pPr lvl="1"/>
            <a:r>
              <a:rPr lang="en-US" altLang="zh-CN"/>
              <a:t>rsh</a:t>
            </a:r>
            <a:r>
              <a:rPr lang="zh-CN" altLang="en-US"/>
              <a:t>：远程登录、执行</a:t>
            </a:r>
          </a:p>
          <a:p>
            <a:pPr lvl="1"/>
            <a:r>
              <a:rPr lang="en-US" altLang="zh-CN"/>
              <a:t>mpich</a:t>
            </a:r>
            <a:r>
              <a:rPr lang="zh-CN" altLang="en-US"/>
              <a:t>：并行编程和运行环境</a:t>
            </a:r>
          </a:p>
          <a:p>
            <a:pPr lvl="1"/>
            <a:r>
              <a:rPr lang="en-US" altLang="zh-CN"/>
              <a:t>nfs</a:t>
            </a:r>
            <a:r>
              <a:rPr lang="zh-CN" altLang="en-US"/>
              <a:t>：网络共享文件系统</a:t>
            </a:r>
          </a:p>
          <a:p>
            <a:pPr lvl="1"/>
            <a:r>
              <a:rPr lang="en-US" altLang="zh-CN"/>
              <a:t>ntp</a:t>
            </a:r>
            <a:r>
              <a:rPr lang="zh-CN" altLang="en-US"/>
              <a:t>：集群时间同步</a:t>
            </a:r>
          </a:p>
          <a:p>
            <a:pPr lvl="1"/>
            <a:r>
              <a:rPr lang="en-US" altLang="zh-CN"/>
              <a:t>nis</a:t>
            </a:r>
            <a:r>
              <a:rPr lang="zh-CN" altLang="en-US"/>
              <a:t>：集群帐号同步</a:t>
            </a:r>
          </a:p>
          <a:p>
            <a:pPr lvl="1"/>
            <a:r>
              <a:rPr lang="en-US" altLang="zh-CN"/>
              <a:t>openpbs</a:t>
            </a:r>
            <a:r>
              <a:rPr lang="zh-CN" altLang="en-US"/>
              <a:t>：作业调度系统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BD2786D0-4CF7-4521-ACA3-DE314CB2B5C8}" type="slidenum">
              <a:rPr lang="en-US" altLang="zh-CN" sz="1200"/>
              <a:pPr/>
              <a:t>8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七种工具之一：</a:t>
            </a:r>
            <a:r>
              <a:rPr lang="en-US" altLang="zh-CN"/>
              <a:t>dd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操作系统克隆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 scsi add-single-device 0 0 1 0  &gt; /proc/scsi/scsi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Host: scsi0 Channel: 00 Id: 01 Lun: 00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dd  if=/dev/sda of=/dev/sdb bs=4096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：系统源盘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of</a:t>
            </a:r>
            <a:r>
              <a:rPr lang="zh-CN" altLang="en-US"/>
              <a:t>：系统镜像盘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bs</a:t>
            </a:r>
            <a:r>
              <a:rPr lang="zh-CN" altLang="en-US"/>
              <a:t>：块大小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73GB SCSI</a:t>
            </a:r>
            <a:r>
              <a:rPr lang="zh-CN" altLang="en-US"/>
              <a:t>硬盘	</a:t>
            </a:r>
            <a:r>
              <a:rPr lang="en-US" altLang="zh-CN"/>
              <a:t>17</a:t>
            </a:r>
            <a:r>
              <a:rPr lang="zh-CN" altLang="en-US"/>
              <a:t>分钟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要求源盘与镜像盘型号完全一致</a:t>
            </a:r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... </a:t>
            </a:r>
            <a:fld id="{35325C56-5415-450B-984E-D5E9232A282E}" type="slidenum">
              <a:rPr lang="en-US" altLang="zh-CN" sz="1200"/>
              <a:pPr/>
              <a:t>9</a:t>
            </a:fld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七种工具之二：</a:t>
            </a:r>
            <a:r>
              <a:rPr lang="en-US" altLang="zh-CN"/>
              <a:t>rsh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远程登录、执行</a:t>
            </a:r>
          </a:p>
          <a:p>
            <a:pPr lvl="1"/>
            <a:r>
              <a:rPr lang="zh-CN" altLang="en-US"/>
              <a:t>实现节点之间的无密码切换</a:t>
            </a:r>
          </a:p>
          <a:p>
            <a:pPr lvl="1"/>
            <a:r>
              <a:rPr lang="zh-CN" altLang="en-US"/>
              <a:t>打开服务</a:t>
            </a:r>
            <a:r>
              <a:rPr lang="en-US" altLang="zh-CN"/>
              <a:t>rsh</a:t>
            </a:r>
            <a:r>
              <a:rPr lang="zh-CN" altLang="en-US"/>
              <a:t>、</a:t>
            </a:r>
            <a:r>
              <a:rPr lang="en-US" altLang="zh-CN"/>
              <a:t>rexec</a:t>
            </a:r>
            <a:r>
              <a:rPr lang="zh-CN" altLang="en-US"/>
              <a:t>、</a:t>
            </a:r>
            <a:r>
              <a:rPr lang="en-US" altLang="zh-CN"/>
              <a:t>rlogin</a:t>
            </a:r>
          </a:p>
          <a:p>
            <a:pPr lvl="2"/>
            <a:r>
              <a:rPr lang="en-US" altLang="zh-CN"/>
              <a:t>chkconfig rsh on</a:t>
            </a:r>
          </a:p>
          <a:p>
            <a:pPr lvl="2"/>
            <a:r>
              <a:rPr lang="en-US" altLang="zh-CN"/>
              <a:t>chkconfig rexec on</a:t>
            </a:r>
          </a:p>
          <a:p>
            <a:pPr lvl="2"/>
            <a:r>
              <a:rPr lang="en-US" altLang="zh-CN"/>
              <a:t>chkconfig rlogin on</a:t>
            </a:r>
          </a:p>
          <a:p>
            <a:pPr lvl="2"/>
            <a:r>
              <a:rPr lang="en-US" altLang="zh-CN"/>
              <a:t>/etc/init.d/xinetd restart</a:t>
            </a:r>
          </a:p>
          <a:p>
            <a:pPr lvl="1"/>
            <a:r>
              <a:rPr lang="zh-CN" altLang="en-US"/>
              <a:t>将所有节点名加入</a:t>
            </a:r>
            <a:r>
              <a:rPr lang="en-US" altLang="zh-CN"/>
              <a:t>/etc/hosts.equiv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advTm="1500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ndstone">
  <a:themeElements>
    <a:clrScheme name="">
      <a:dk1>
        <a:srgbClr val="5F5F5F"/>
      </a:dk1>
      <a:lt1>
        <a:srgbClr val="BAB9A0"/>
      </a:lt1>
      <a:dk2>
        <a:srgbClr val="0000FF"/>
      </a:dk2>
      <a:lt2>
        <a:srgbClr val="333329"/>
      </a:lt2>
      <a:accent1>
        <a:srgbClr val="F4F3D9"/>
      </a:accent1>
      <a:accent2>
        <a:srgbClr val="0000FF"/>
      </a:accent2>
      <a:accent3>
        <a:srgbClr val="D9D9CD"/>
      </a:accent3>
      <a:accent4>
        <a:srgbClr val="505050"/>
      </a:accent4>
      <a:accent5>
        <a:srgbClr val="F8F8E9"/>
      </a:accent5>
      <a:accent6>
        <a:srgbClr val="0000E7"/>
      </a:accent6>
      <a:hlink>
        <a:srgbClr val="CC0099"/>
      </a:hlink>
      <a:folHlink>
        <a:srgbClr val="00CC99"/>
      </a:folHlink>
    </a:clrScheme>
    <a:fontScheme name="Sandstone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Designs\Sandstone.pot</Template>
  <TotalTime>691</TotalTime>
  <Words>642</Words>
  <Application>Microsoft PowerPoint</Application>
  <PresentationFormat>全屏显示(4:3)</PresentationFormat>
  <Paragraphs>141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Times New Roman</vt:lpstr>
      <vt:lpstr>宋体</vt:lpstr>
      <vt:lpstr>Arial</vt:lpstr>
      <vt:lpstr>楷体_GB2312</vt:lpstr>
      <vt:lpstr>Wingdings</vt:lpstr>
      <vt:lpstr>华文中宋</vt:lpstr>
      <vt:lpstr>Monotype Corsiva</vt:lpstr>
      <vt:lpstr>华文行楷</vt:lpstr>
      <vt:lpstr>BatangChe</vt:lpstr>
      <vt:lpstr>Sandstone</vt:lpstr>
      <vt:lpstr> Linux应用基础  </vt:lpstr>
      <vt:lpstr>并行计算 －－应用需求</vt:lpstr>
      <vt:lpstr>Linux在HPC领域的优势</vt:lpstr>
      <vt:lpstr>Linux在HPC领域的劣势</vt:lpstr>
      <vt:lpstr>集群系统体系结构</vt:lpstr>
      <vt:lpstr>采用Linux来搭建集群系统</vt:lpstr>
      <vt:lpstr>Linux的七种工具</vt:lpstr>
      <vt:lpstr>七种工具之一：dd</vt:lpstr>
      <vt:lpstr>七种工具之二：rsh</vt:lpstr>
      <vt:lpstr>七种工具之三：mpich</vt:lpstr>
      <vt:lpstr>七种工具之四：nfs</vt:lpstr>
      <vt:lpstr>七种工具之五：ntp</vt:lpstr>
      <vt:lpstr>幻灯片 13</vt:lpstr>
      <vt:lpstr>七种工具之六：nis</vt:lpstr>
      <vt:lpstr>七种工具之七：openpbs</vt:lpstr>
      <vt:lpstr>NPACI Rocks</vt:lpstr>
      <vt:lpstr>幻灯片 17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《并行计算基础》</dc:title>
  <dc:creator>袁健美</dc:creator>
  <cp:lastModifiedBy>USER</cp:lastModifiedBy>
  <cp:revision>50</cp:revision>
  <dcterms:created xsi:type="dcterms:W3CDTF">2007-03-30T10:26:03Z</dcterms:created>
  <dcterms:modified xsi:type="dcterms:W3CDTF">2015-01-05T09:20:30Z</dcterms:modified>
</cp:coreProperties>
</file>