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3" r:id="rId4"/>
    <p:sldId id="259" r:id="rId5"/>
    <p:sldId id="260" r:id="rId6"/>
    <p:sldId id="267" r:id="rId7"/>
    <p:sldId id="261" r:id="rId8"/>
    <p:sldId id="262" r:id="rId9"/>
    <p:sldId id="269" r:id="rId10"/>
    <p:sldId id="270" r:id="rId11"/>
    <p:sldId id="281" r:id="rId12"/>
    <p:sldId id="271" r:id="rId13"/>
    <p:sldId id="273" r:id="rId14"/>
    <p:sldId id="272" r:id="rId15"/>
    <p:sldId id="268" r:id="rId16"/>
    <p:sldId id="282" r:id="rId17"/>
    <p:sldId id="302" r:id="rId18"/>
    <p:sldId id="283" r:id="rId19"/>
    <p:sldId id="284" r:id="rId20"/>
    <p:sldId id="285" r:id="rId21"/>
    <p:sldId id="277" r:id="rId22"/>
    <p:sldId id="280" r:id="rId23"/>
    <p:sldId id="288" r:id="rId24"/>
    <p:sldId id="301" r:id="rId25"/>
    <p:sldId id="287" r:id="rId26"/>
    <p:sldId id="300" r:id="rId27"/>
    <p:sldId id="289" r:id="rId28"/>
    <p:sldId id="290" r:id="rId29"/>
    <p:sldId id="291" r:id="rId30"/>
    <p:sldId id="292" r:id="rId31"/>
    <p:sldId id="293" r:id="rId32"/>
    <p:sldId id="294" r:id="rId33"/>
    <p:sldId id="297" r:id="rId34"/>
    <p:sldId id="295" r:id="rId35"/>
    <p:sldId id="29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99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5" autoAdjust="0"/>
    <p:restoredTop sz="94660"/>
  </p:normalViewPr>
  <p:slideViewPr>
    <p:cSldViewPr>
      <p:cViewPr varScale="1">
        <p:scale>
          <a:sx n="85" d="100"/>
          <a:sy n="85" d="100"/>
        </p:scale>
        <p:origin x="-7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38598;&#32676;&#25490;&#2151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11633785704722265"/>
          <c:y val="0.12659480487831101"/>
          <c:w val="0.85200611612954735"/>
          <c:h val="0.74466501929893136"/>
        </c:manualLayout>
      </c:layout>
      <c:lineChart>
        <c:grouping val="stacked"/>
        <c:ser>
          <c:idx val="0"/>
          <c:order val="0"/>
          <c:cat>
            <c:numRef>
              <c:f>Sheet1!$A$2:$A$12</c:f>
              <c:numCache>
                <c:formatCode>0_ 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Sheet1!$B$2:$B$12</c:f>
              <c:numCache>
                <c:formatCode>0_);[Red]\(0\)</c:formatCode>
                <c:ptCount val="11"/>
                <c:pt idx="0">
                  <c:v>49</c:v>
                </c:pt>
                <c:pt idx="1">
                  <c:v>69</c:v>
                </c:pt>
                <c:pt idx="2">
                  <c:v>68</c:v>
                </c:pt>
                <c:pt idx="3">
                  <c:v>73</c:v>
                </c:pt>
                <c:pt idx="4">
                  <c:v>91</c:v>
                </c:pt>
                <c:pt idx="5">
                  <c:v>93</c:v>
                </c:pt>
                <c:pt idx="6">
                  <c:v>95</c:v>
                </c:pt>
                <c:pt idx="7">
                  <c:v>94</c:v>
                </c:pt>
                <c:pt idx="8">
                  <c:v>93</c:v>
                </c:pt>
                <c:pt idx="9">
                  <c:v>92</c:v>
                </c:pt>
                <c:pt idx="10">
                  <c:v>91</c:v>
                </c:pt>
              </c:numCache>
            </c:numRef>
          </c:val>
        </c:ser>
        <c:hiLowLines/>
        <c:marker val="1"/>
        <c:axId val="48635264"/>
        <c:axId val="49091712"/>
      </c:lineChart>
      <c:catAx>
        <c:axId val="48635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CLUSTER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0_ 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9091712"/>
        <c:crosses val="autoZero"/>
        <c:auto val="1"/>
        <c:lblAlgn val="ctr"/>
        <c:lblOffset val="100"/>
      </c:catAx>
      <c:valAx>
        <c:axId val="490917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COUNT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0_);[Red]\(0\)" sourceLinked="1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8635264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E2D0-3922-4CEC-91BF-883FAAC9CF7E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C8331-3766-4CA1-9A2A-A535173C4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500.org/" TargetMode="External"/><Relationship Id="rId2" Type="http://schemas.openxmlformats.org/officeDocument/2006/relationships/hyperlink" Target="http://www.top500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ncc.ccf.org.cn/" TargetMode="External"/><Relationship Id="rId4" Type="http://schemas.openxmlformats.org/officeDocument/2006/relationships/hyperlink" Target="http://www.hpctop100.cn/portal/about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17526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主讲人：袁健美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E-mail:36251669@qq.com</a:t>
            </a:r>
            <a:endParaRPr lang="zh-CN" alt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高性能计算</a:t>
            </a:r>
            <a:endParaRPr lang="zh-CN" alt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788024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201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.11—Top500体系结构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068960"/>
            <a:ext cx="8064896" cy="2448272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在201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.11的排名中Cluster和MPP独占鳌头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     共有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系统和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的MPP系统。</a:t>
            </a:r>
            <a:endParaRPr lang="zh-CN" altLang="en-US" sz="3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太平洋电脑网_defa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568801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48264" y="1052736"/>
            <a:ext cx="461665" cy="295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TOP500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超级计算机架构比例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74832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10/32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516216" cy="40466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2004-2014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中国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TOP100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集群系统份额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115616" y="476672"/>
          <a:ext cx="6336704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11/32</a:t>
            </a:r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076056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湘潭大学高性能计算平台（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5121" name="Picture 1" descr="C:\Users\Administrator\Desktop\图片\I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692696"/>
            <a:ext cx="2970330" cy="3960440"/>
          </a:xfrm>
          <a:prstGeom prst="rect">
            <a:avLst/>
          </a:prstGeom>
          <a:noFill/>
        </p:spPr>
      </p:pic>
      <p:pic>
        <p:nvPicPr>
          <p:cNvPr id="5122" name="Picture 2" descr="C:\Users\Administrator\Desktop\图片\曙光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92696"/>
            <a:ext cx="2977530" cy="39700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75656" y="4941168"/>
            <a:ext cx="24482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 smtClean="0"/>
              <a:t>曙光</a:t>
            </a:r>
            <a:r>
              <a:rPr lang="en-US" altLang="zh-CN" sz="2800" kern="100" dirty="0" smtClean="0"/>
              <a:t>TC4000A</a:t>
            </a:r>
            <a:endParaRPr lang="zh-CN" altLang="zh-CN" sz="2800" kern="100" dirty="0" smtClean="0"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4941168"/>
            <a:ext cx="3312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 smtClean="0"/>
              <a:t>IBM</a:t>
            </a:r>
            <a:r>
              <a:rPr lang="zh-CN" altLang="zh-CN" sz="2800" kern="100" dirty="0" smtClean="0"/>
              <a:t>高性能计算集群</a:t>
            </a:r>
            <a:endParaRPr lang="zh-CN" altLang="zh-CN" sz="2800" kern="100" dirty="0" smtClean="0"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12/32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80112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湘潭大学高性能计算平台（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476672"/>
          <a:ext cx="8245188" cy="58668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/>
                <a:gridCol w="2232248"/>
                <a:gridCol w="1296144"/>
                <a:gridCol w="2772580"/>
              </a:tblGrid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项目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曙光</a:t>
                      </a:r>
                      <a:r>
                        <a:rPr lang="en-US" sz="2400" kern="100" dirty="0"/>
                        <a:t>TC4000A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IBM</a:t>
                      </a:r>
                      <a:r>
                        <a:rPr lang="zh-CN" sz="2400" kern="100" dirty="0"/>
                        <a:t>高性能计算集群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双精度浮点运行性能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40Tflops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计算节点数目</a:t>
                      </a:r>
                    </a:p>
                  </a:txBody>
                  <a:tcPr marL="94607" marR="94607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64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GPU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计算节点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zh-CN" sz="1500" kern="10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</a:tr>
              <a:tr h="225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刀片计算节点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93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</a:tr>
              <a:tr h="9001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计算节点配置</a:t>
                      </a:r>
                    </a:p>
                  </a:txBody>
                  <a:tcPr marL="94607" marR="94607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双路两核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AMD </a:t>
                      </a:r>
                      <a:r>
                        <a:rPr lang="en-US" sz="1500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Opteron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(tm) 270 2.0GHz/4GB RAM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GPU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计算节点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双路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核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Intel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至强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E5-2650 2.0GHz/128GB </a:t>
                      </a:r>
                      <a:r>
                        <a:rPr lang="en-US" sz="1500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DDR3 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RAM,2*NVIDIA M2090GPU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卡</a:t>
                      </a:r>
                    </a:p>
                  </a:txBody>
                  <a:tcPr marL="94607" marR="94607" marT="0" marB="0"/>
                </a:tc>
              </a:tr>
              <a:tr h="450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刀片计算节点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双路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核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Intel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至强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E5-2670 2.6GHz/128GB DDR3 RAM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存储容量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4TB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48TB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计算网络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Myrinet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光纤高速计算网</a:t>
                      </a: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InfiniBand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 56GB/s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高速计算网</a:t>
                      </a: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RHEL5.4</a:t>
                      </a:r>
                      <a:endParaRPr lang="zh-CN" sz="1500" kern="10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RHELS6.4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编译环境</a:t>
                      </a:r>
                    </a:p>
                  </a:txBody>
                  <a:tcPr marL="94607" marR="94607" marT="0" marB="0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GNU,Intel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包括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C,C++,Fortran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并行环境</a:t>
                      </a:r>
                    </a:p>
                  </a:txBody>
                  <a:tcPr marL="94607" marR="94607" marT="0" marB="0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Openmpi,mpich2,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数学函数库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FFTW3,LAPACK</a:t>
                      </a:r>
                      <a:r>
                        <a:rPr lang="zh-CN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等</a:t>
                      </a: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Intel MKL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数学库，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FFTW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等</a:t>
                      </a: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监控管理软件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GridView2.6</a:t>
                      </a:r>
                      <a:endParaRPr lang="zh-CN" sz="1500" kern="10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PAC 8.3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科学计算软件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VASP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VASP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Gaussian09,BigDFT,Matlab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作业调度软件</a:t>
                      </a:r>
                    </a:p>
                  </a:txBody>
                  <a:tcPr marL="94607" marR="946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集成在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Gridview2.6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中的</a:t>
                      </a: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PBS</a:t>
                      </a: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作业调度模块</a:t>
                      </a:r>
                    </a:p>
                  </a:txBody>
                  <a:tcPr marL="94607" marR="9460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IBM LSF 8.3</a:t>
                      </a:r>
                      <a:endParaRPr lang="zh-CN" sz="150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+mn-ea"/>
                          <a:ea typeface="+mn-ea"/>
                          <a:cs typeface="Times New Roman" pitchFamily="18" charset="0"/>
                        </a:rPr>
                        <a:t>应用领域</a:t>
                      </a:r>
                    </a:p>
                  </a:txBody>
                  <a:tcPr marL="94607" marR="94607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可支持物理，化学，材料等相关领域的科学计算</a:t>
                      </a:r>
                    </a:p>
                  </a:txBody>
                  <a:tcPr marL="94607" marR="9460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13/32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076056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湘潭大学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IBM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高性能计算平台测试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-468560" y="620688"/>
          <a:ext cx="5229365" cy="3672408"/>
        </p:xfrm>
        <a:graphic>
          <a:graphicData uri="http://schemas.openxmlformats.org/presentationml/2006/ole">
            <p:oleObj spid="_x0000_s43010" name="Graph" r:id="rId3" imgW="4131720" imgH="2901600" progId="Origin50.Graph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067944" y="620688"/>
          <a:ext cx="5229365" cy="3672408"/>
        </p:xfrm>
        <a:graphic>
          <a:graphicData uri="http://schemas.openxmlformats.org/presentationml/2006/ole">
            <p:oleObj spid="_x0000_s43011" name="Graph" r:id="rId4" imgW="4131720" imgH="2901600" progId="Origin50.Graph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1490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并行时间、加速度与效率变化图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9504" y="41490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固定核数模型时间、加速度与效率变化图</a:t>
            </a:r>
            <a:endParaRPr lang="zh-CN" altLang="en-US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14/32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高性能计算软硬件体系结构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2123728" y="126876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并行计算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网格计算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高性能计算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15/32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并行计算（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）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219200" y="2895600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47192" y="5761856"/>
            <a:ext cx="3886200" cy="196850"/>
            <a:chOff x="1152" y="3322"/>
            <a:chExt cx="2448" cy="124"/>
          </a:xfrm>
        </p:grpSpPr>
        <p:sp>
          <p:nvSpPr>
            <p:cNvPr id="17444" name="Rectangle 8"/>
            <p:cNvSpPr>
              <a:spLocks noChangeArrowheads="1"/>
            </p:cNvSpPr>
            <p:nvPr/>
          </p:nvSpPr>
          <p:spPr bwMode="auto">
            <a:xfrm>
              <a:off x="1152" y="3322"/>
              <a:ext cx="2448" cy="1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Rectangle 9"/>
            <p:cNvSpPr>
              <a:spLocks noChangeArrowheads="1"/>
            </p:cNvSpPr>
            <p:nvPr/>
          </p:nvSpPr>
          <p:spPr bwMode="auto">
            <a:xfrm>
              <a:off x="1440" y="3322"/>
              <a:ext cx="504" cy="12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Rectangle 10"/>
            <p:cNvSpPr>
              <a:spLocks noChangeArrowheads="1"/>
            </p:cNvSpPr>
            <p:nvPr/>
          </p:nvSpPr>
          <p:spPr bwMode="auto">
            <a:xfrm>
              <a:off x="1512" y="3322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Rectangle 11"/>
            <p:cNvSpPr>
              <a:spLocks noChangeArrowheads="1"/>
            </p:cNvSpPr>
            <p:nvPr/>
          </p:nvSpPr>
          <p:spPr bwMode="auto">
            <a:xfrm>
              <a:off x="2664" y="3322"/>
              <a:ext cx="504" cy="12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Rectangle 12"/>
            <p:cNvSpPr>
              <a:spLocks noChangeArrowheads="1"/>
            </p:cNvSpPr>
            <p:nvPr/>
          </p:nvSpPr>
          <p:spPr bwMode="auto">
            <a:xfrm>
              <a:off x="3024" y="3322"/>
              <a:ext cx="72" cy="1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99592" y="3933056"/>
            <a:ext cx="1219200" cy="1295400"/>
            <a:chOff x="576" y="2708"/>
            <a:chExt cx="768" cy="816"/>
          </a:xfrm>
        </p:grpSpPr>
        <p:sp>
          <p:nvSpPr>
            <p:cNvPr id="17440" name="Text Box 14"/>
            <p:cNvSpPr txBox="1">
              <a:spLocks noChangeArrowheads="1"/>
            </p:cNvSpPr>
            <p:nvPr/>
          </p:nvSpPr>
          <p:spPr bwMode="auto">
            <a:xfrm>
              <a:off x="578" y="2756"/>
              <a:ext cx="65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zh-CN" altLang="en-US" sz="1600" b="1" i="0" dirty="0">
                  <a:latin typeface="Times New Roman" pitchFamily="18" charset="0"/>
                  <a:ea typeface="仿宋_GB2312" pitchFamily="49" charset="-122"/>
                </a:rPr>
                <a:t>进程 </a:t>
              </a:r>
              <a:r>
                <a:rPr kumimoji="1" lang="en-US" altLang="zh-CN" sz="1600" b="1" i="0" dirty="0">
                  <a:latin typeface="Times New Roman" pitchFamily="18" charset="0"/>
                  <a:ea typeface="仿宋_GB2312" pitchFamily="49" charset="-122"/>
                </a:rPr>
                <a:t>1</a:t>
              </a:r>
            </a:p>
            <a:p>
              <a:pPr algn="ctr"/>
              <a:endParaRPr kumimoji="1" lang="en-US" altLang="zh-CN" sz="1600" b="1" i="0" dirty="0">
                <a:latin typeface="Times New Roman" pitchFamily="18" charset="0"/>
                <a:ea typeface="仿宋_GB2312" pitchFamily="49" charset="-122"/>
              </a:endParaRPr>
            </a:p>
            <a:p>
              <a:pPr algn="ctr"/>
              <a:endParaRPr kumimoji="1" lang="en-US" altLang="zh-CN" sz="1600" b="1" i="0" dirty="0">
                <a:latin typeface="Times New Roman" pitchFamily="18" charset="0"/>
                <a:ea typeface="仿宋_GB2312" pitchFamily="49" charset="-122"/>
              </a:endParaRPr>
            </a:p>
            <a:p>
              <a:pPr algn="ctr"/>
              <a:r>
                <a:rPr kumimoji="1" lang="en-US" altLang="zh-CN" sz="1600" b="1" i="0" dirty="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1600" b="1" i="0" dirty="0">
                  <a:latin typeface="Times New Roman" pitchFamily="18" charset="0"/>
                  <a:ea typeface="仿宋_GB2312" pitchFamily="49" charset="-122"/>
                </a:rPr>
                <a:t>发送信息</a:t>
              </a:r>
            </a:p>
          </p:txBody>
        </p:sp>
        <p:sp>
          <p:nvSpPr>
            <p:cNvPr id="17441" name="Line 15"/>
            <p:cNvSpPr>
              <a:spLocks noChangeShapeType="1"/>
            </p:cNvSpPr>
            <p:nvPr/>
          </p:nvSpPr>
          <p:spPr bwMode="auto">
            <a:xfrm>
              <a:off x="912" y="29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Rectangle 16"/>
            <p:cNvSpPr>
              <a:spLocks noChangeArrowheads="1"/>
            </p:cNvSpPr>
            <p:nvPr/>
          </p:nvSpPr>
          <p:spPr bwMode="auto">
            <a:xfrm>
              <a:off x="576" y="2708"/>
              <a:ext cx="76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3" name="Rectangle 17"/>
            <p:cNvSpPr>
              <a:spLocks noChangeArrowheads="1"/>
            </p:cNvSpPr>
            <p:nvPr/>
          </p:nvSpPr>
          <p:spPr bwMode="auto">
            <a:xfrm>
              <a:off x="1200" y="3236"/>
              <a:ext cx="72" cy="1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5" name="Line 18"/>
          <p:cNvSpPr>
            <a:spLocks noChangeShapeType="1"/>
          </p:cNvSpPr>
          <p:nvPr/>
        </p:nvSpPr>
        <p:spPr bwMode="auto">
          <a:xfrm flipH="1">
            <a:off x="1204392" y="5228456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16" name="Line 19"/>
          <p:cNvSpPr>
            <a:spLocks noChangeShapeType="1"/>
          </p:cNvSpPr>
          <p:nvPr/>
        </p:nvSpPr>
        <p:spPr bwMode="auto">
          <a:xfrm>
            <a:off x="1432992" y="52284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956992" y="3933056"/>
            <a:ext cx="1219200" cy="1295400"/>
            <a:chOff x="3024" y="2448"/>
            <a:chExt cx="768" cy="816"/>
          </a:xfrm>
        </p:grpSpPr>
        <p:sp>
          <p:nvSpPr>
            <p:cNvPr id="17436" name="Text Box 21"/>
            <p:cNvSpPr txBox="1">
              <a:spLocks noChangeArrowheads="1"/>
            </p:cNvSpPr>
            <p:nvPr/>
          </p:nvSpPr>
          <p:spPr bwMode="auto">
            <a:xfrm>
              <a:off x="3026" y="2496"/>
              <a:ext cx="65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zh-CN" altLang="en-US" sz="1600" b="1" i="0" dirty="0">
                  <a:latin typeface="Times New Roman" pitchFamily="18" charset="0"/>
                  <a:ea typeface="仿宋_GB2312" pitchFamily="49" charset="-122"/>
                </a:rPr>
                <a:t>进程 </a:t>
              </a:r>
              <a:r>
                <a:rPr kumimoji="1" lang="en-US" altLang="zh-CN" sz="1600" b="1" i="0" dirty="0">
                  <a:latin typeface="Times New Roman" pitchFamily="18" charset="0"/>
                  <a:ea typeface="仿宋_GB2312" pitchFamily="49" charset="-122"/>
                </a:rPr>
                <a:t>2</a:t>
              </a:r>
            </a:p>
            <a:p>
              <a:pPr algn="ctr"/>
              <a:endParaRPr kumimoji="1" lang="en-US" altLang="zh-CN" sz="1600" b="1" i="0" dirty="0">
                <a:latin typeface="Times New Roman" pitchFamily="18" charset="0"/>
                <a:ea typeface="仿宋_GB2312" pitchFamily="49" charset="-122"/>
              </a:endParaRPr>
            </a:p>
            <a:p>
              <a:pPr algn="ctr"/>
              <a:endParaRPr kumimoji="1" lang="en-US" altLang="zh-CN" sz="1600" b="1" i="0" dirty="0">
                <a:latin typeface="Times New Roman" pitchFamily="18" charset="0"/>
                <a:ea typeface="仿宋_GB2312" pitchFamily="49" charset="-122"/>
              </a:endParaRPr>
            </a:p>
            <a:p>
              <a:pPr algn="ctr"/>
              <a:r>
                <a:rPr kumimoji="1" lang="en-US" altLang="zh-CN" sz="1600" b="1" i="0" dirty="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1600" b="1" i="0" dirty="0">
                  <a:latin typeface="Times New Roman" pitchFamily="18" charset="0"/>
                  <a:ea typeface="仿宋_GB2312" pitchFamily="49" charset="-122"/>
                </a:rPr>
                <a:t>接收信息</a:t>
              </a:r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>
              <a:off x="3360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8" name="Rectangle 23"/>
            <p:cNvSpPr>
              <a:spLocks noChangeArrowheads="1"/>
            </p:cNvSpPr>
            <p:nvPr/>
          </p:nvSpPr>
          <p:spPr bwMode="auto">
            <a:xfrm>
              <a:off x="3024" y="2448"/>
              <a:ext cx="76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9" name="Rectangle 24"/>
            <p:cNvSpPr>
              <a:spLocks noChangeArrowheads="1"/>
            </p:cNvSpPr>
            <p:nvPr/>
          </p:nvSpPr>
          <p:spPr bwMode="auto">
            <a:xfrm>
              <a:off x="3648" y="2995"/>
              <a:ext cx="72" cy="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8" name="Line 25"/>
          <p:cNvSpPr>
            <a:spLocks noChangeShapeType="1"/>
          </p:cNvSpPr>
          <p:nvPr/>
        </p:nvSpPr>
        <p:spPr bwMode="auto">
          <a:xfrm flipH="1">
            <a:off x="3185592" y="522845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>
            <a:off x="3490392" y="5228456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>
            <a:off x="2118792" y="454265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21" name="Rectangle 28"/>
          <p:cNvSpPr>
            <a:spLocks noChangeArrowheads="1"/>
          </p:cNvSpPr>
          <p:nvPr/>
        </p:nvSpPr>
        <p:spPr bwMode="auto">
          <a:xfrm>
            <a:off x="675184" y="3241576"/>
            <a:ext cx="3886200" cy="196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Rectangle 29"/>
          <p:cNvSpPr>
            <a:spLocks noChangeArrowheads="1"/>
          </p:cNvSpPr>
          <p:nvPr/>
        </p:nvSpPr>
        <p:spPr bwMode="auto">
          <a:xfrm>
            <a:off x="1132384" y="3241576"/>
            <a:ext cx="800100" cy="196850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Rectangle 30"/>
          <p:cNvSpPr>
            <a:spLocks noChangeArrowheads="1"/>
          </p:cNvSpPr>
          <p:nvPr/>
        </p:nvSpPr>
        <p:spPr bwMode="auto">
          <a:xfrm>
            <a:off x="3075484" y="3241576"/>
            <a:ext cx="800100" cy="19685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Rectangle 31"/>
          <p:cNvSpPr>
            <a:spLocks noChangeArrowheads="1"/>
          </p:cNvSpPr>
          <p:nvPr/>
        </p:nvSpPr>
        <p:spPr bwMode="auto">
          <a:xfrm>
            <a:off x="827584" y="1412776"/>
            <a:ext cx="1219200" cy="1295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kumimoji="1" lang="zh-CN" altLang="zh-CN" i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 flipH="1">
            <a:off x="1132384" y="2708176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>
            <a:off x="1360984" y="270817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27" name="Rectangle 34"/>
          <p:cNvSpPr>
            <a:spLocks noChangeArrowheads="1"/>
          </p:cNvSpPr>
          <p:nvPr/>
        </p:nvSpPr>
        <p:spPr bwMode="auto">
          <a:xfrm>
            <a:off x="2884984" y="1412776"/>
            <a:ext cx="1219200" cy="1295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8" name="Line 35"/>
          <p:cNvSpPr>
            <a:spLocks noChangeShapeType="1"/>
          </p:cNvSpPr>
          <p:nvPr/>
        </p:nvSpPr>
        <p:spPr bwMode="auto">
          <a:xfrm flipH="1">
            <a:off x="3113584" y="270817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29" name="Line 36"/>
          <p:cNvSpPr>
            <a:spLocks noChangeShapeType="1"/>
          </p:cNvSpPr>
          <p:nvPr/>
        </p:nvSpPr>
        <p:spPr bwMode="auto">
          <a:xfrm>
            <a:off x="3419872" y="270892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431" name="Text Box 38"/>
          <p:cNvSpPr txBox="1">
            <a:spLocks noChangeArrowheads="1"/>
          </p:cNvSpPr>
          <p:nvPr/>
        </p:nvSpPr>
        <p:spPr bwMode="auto">
          <a:xfrm>
            <a:off x="4860032" y="1268760"/>
            <a:ext cx="3960440" cy="231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400" b="1" i="0" dirty="0">
                <a:latin typeface="+mn-ea"/>
                <a:cs typeface="Times New Roman" pitchFamily="18" charset="0"/>
              </a:rPr>
              <a:t>串行计算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，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是指在单个计算机（具有单个中央处理单元）上执行软件写操作。</a:t>
            </a:r>
            <a:r>
              <a:rPr lang="en-US" altLang="zh-CN" sz="2400" i="0" dirty="0">
                <a:latin typeface="+mn-ea"/>
                <a:cs typeface="Times New Roman" pitchFamily="18" charset="0"/>
              </a:rPr>
              <a:t>CPU 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逐个使用一系列指令解决问题，但其中只有一种指令可提供随时并及时的使用。</a:t>
            </a:r>
            <a:endParaRPr kumimoji="1" lang="zh-CN" altLang="en-US" sz="2400" i="0" dirty="0">
              <a:latin typeface="+mn-ea"/>
              <a:cs typeface="Times New Roman" pitchFamily="18" charset="0"/>
            </a:endParaRPr>
          </a:p>
        </p:txBody>
      </p:sp>
      <p:sp>
        <p:nvSpPr>
          <p:cNvPr id="17432" name="Text Box 39"/>
          <p:cNvSpPr txBox="1">
            <a:spLocks noChangeArrowheads="1"/>
          </p:cNvSpPr>
          <p:nvPr/>
        </p:nvSpPr>
        <p:spPr bwMode="auto">
          <a:xfrm>
            <a:off x="4860032" y="3789040"/>
            <a:ext cx="3888432" cy="231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400" b="1" i="0" dirty="0">
                <a:latin typeface="+mn-ea"/>
                <a:cs typeface="Times New Roman" pitchFamily="18" charset="0"/>
              </a:rPr>
              <a:t>并行计算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，将进程相对独立地分配于不同的节点上，由各自独立的操作系统调度，享有独立的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CPU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和内存资源（内存可以共享）；进程间相互信息交换通过消息传递。</a:t>
            </a:r>
          </a:p>
        </p:txBody>
      </p:sp>
      <p:sp>
        <p:nvSpPr>
          <p:cNvPr id="17433" name="Text Box 40"/>
          <p:cNvSpPr txBox="1">
            <a:spLocks noChangeArrowheads="1"/>
          </p:cNvSpPr>
          <p:nvPr/>
        </p:nvSpPr>
        <p:spPr bwMode="auto">
          <a:xfrm>
            <a:off x="1068388" y="1968500"/>
            <a:ext cx="7604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1600" b="1" i="0" dirty="0">
                <a:latin typeface="Times New Roman" pitchFamily="18" charset="0"/>
                <a:ea typeface="仿宋_GB2312" pitchFamily="49" charset="-122"/>
              </a:rPr>
              <a:t>进程 </a:t>
            </a:r>
            <a:r>
              <a:rPr kumimoji="1" lang="en-US" altLang="zh-CN" sz="1600" b="1" i="0" dirty="0"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1600" b="1" i="0" dirty="0"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17434" name="Text Box 41"/>
          <p:cNvSpPr txBox="1">
            <a:spLocks noChangeArrowheads="1"/>
          </p:cNvSpPr>
          <p:nvPr/>
        </p:nvSpPr>
        <p:spPr bwMode="auto">
          <a:xfrm>
            <a:off x="3125788" y="1968500"/>
            <a:ext cx="7429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1600" b="1" i="0" dirty="0">
                <a:latin typeface="Times New Roman" pitchFamily="18" charset="0"/>
                <a:ea typeface="仿宋_GB2312" pitchFamily="49" charset="-122"/>
              </a:rPr>
              <a:t>进程 </a:t>
            </a:r>
            <a:r>
              <a:rPr kumimoji="1" lang="en-US" altLang="zh-CN" sz="1600" b="1" i="0" dirty="0">
                <a:latin typeface="Times New Roman" pitchFamily="18" charset="0"/>
                <a:ea typeface="仿宋_GB2312" pitchFamily="49" charset="-122"/>
              </a:rPr>
              <a:t>2</a:t>
            </a:r>
          </a:p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endParaRPr kumimoji="1" lang="en-US" altLang="zh-CN" sz="1600" b="1" i="0" dirty="0"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1600" b="1" i="0" dirty="0"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17435" name="Text Box 42"/>
          <p:cNvSpPr txBox="1">
            <a:spLocks noChangeArrowheads="1"/>
          </p:cNvSpPr>
          <p:nvPr/>
        </p:nvSpPr>
        <p:spPr bwMode="auto">
          <a:xfrm>
            <a:off x="251520" y="548680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99"/>
                </a:solidFill>
                <a:latin typeface="+mj-ea"/>
                <a:ea typeface="+mj-ea"/>
              </a:rPr>
              <a:t>并行计算和串行计算</a:t>
            </a: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16/32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800" decel="100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1" grpId="0"/>
      <p:bldP spid="17432" grpId="0"/>
      <p:bldP spid="17433" grpId="0"/>
      <p:bldP spid="174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并行计算（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17/32</a:t>
            </a:r>
            <a:endParaRPr lang="zh-CN" altLang="en-US" dirty="0"/>
          </a:p>
        </p:txBody>
      </p:sp>
      <p:sp>
        <p:nvSpPr>
          <p:cNvPr id="40" name="Text Box 81"/>
          <p:cNvSpPr txBox="1">
            <a:spLocks noChangeArrowheads="1"/>
          </p:cNvSpPr>
          <p:nvPr/>
        </p:nvSpPr>
        <p:spPr bwMode="auto">
          <a:xfrm>
            <a:off x="5693048" y="7798644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>
                <a:solidFill>
                  <a:srgbClr val="000099"/>
                </a:solidFill>
                <a:ea typeface="华文细黑" pitchFamily="2" charset="-122"/>
              </a:rPr>
              <a:t>几种并行计算机的结构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51520" y="548680"/>
            <a:ext cx="86423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>
                <a:solidFill>
                  <a:srgbClr val="000099"/>
                </a:solidFill>
                <a:latin typeface="+mj-ea"/>
                <a:ea typeface="+mj-ea"/>
              </a:rPr>
              <a:t>并行模型分类</a:t>
            </a:r>
          </a:p>
          <a:p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硬件结构抽象模型</a:t>
            </a:r>
            <a:r>
              <a:rPr kumimoji="1" lang="en-US" altLang="zh-CN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自然模型</a:t>
            </a:r>
            <a:r>
              <a:rPr kumimoji="1" lang="en-US" altLang="zh-CN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2400" i="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1400" i="0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共享存储的模型和语言（适于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PVP, SMP, DSM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X3H5, </a:t>
            </a:r>
            <a:r>
              <a:rPr kumimoji="1" lang="en-US" altLang="zh-CN" sz="2000" i="0" dirty="0" err="1">
                <a:latin typeface="宋体" pitchFamily="2" charset="-122"/>
                <a:ea typeface="宋体" pitchFamily="2" charset="-122"/>
              </a:rPr>
              <a:t>Pthread</a:t>
            </a:r>
            <a:endParaRPr kumimoji="1" lang="en-US" altLang="zh-CN" sz="2000" i="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000" i="0" dirty="0" err="1">
                <a:latin typeface="宋体" pitchFamily="2" charset="-122"/>
                <a:ea typeface="宋体" pitchFamily="2" charset="-122"/>
              </a:rPr>
              <a:t>OpenMP</a:t>
            </a:r>
            <a:endParaRPr kumimoji="1" lang="en-US" altLang="zh-CN" sz="2000" i="0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消息传递的模型和语言（适于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MPP, Cluster, COW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MPI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Fortran, C, </a:t>
            </a:r>
            <a:r>
              <a:rPr kumimoji="1" lang="en-US" altLang="zh-CN" sz="2000" i="0" dirty="0" err="1">
                <a:latin typeface="宋体" pitchFamily="2" charset="-122"/>
                <a:ea typeface="宋体" pitchFamily="2" charset="-122"/>
              </a:rPr>
              <a:t>Gamess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, </a:t>
            </a:r>
            <a:r>
              <a:rPr kumimoji="1" lang="en-US" altLang="zh-CN" sz="2000" i="0" dirty="0" err="1">
                <a:latin typeface="宋体" pitchFamily="2" charset="-122"/>
                <a:ea typeface="宋体" pitchFamily="2" charset="-122"/>
              </a:rPr>
              <a:t>Vasp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PVM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Fortran, C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    数据并行的模型和语言（适于在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MPP/Cluster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上实现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SPMD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应用）</a:t>
            </a:r>
          </a:p>
          <a:p>
            <a:pPr lvl="2"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Fortran 90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	HPF</a:t>
            </a: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000" i="0" dirty="0">
                <a:latin typeface="宋体" pitchFamily="2" charset="-122"/>
                <a:ea typeface="宋体" pitchFamily="2" charset="-122"/>
              </a:rPr>
              <a:t>High Performance Fortran</a:t>
            </a:r>
            <a:r>
              <a:rPr kumimoji="1" lang="zh-CN" altLang="en-US" sz="2000" i="0" dirty="0" smtClean="0">
                <a:latin typeface="宋体" pitchFamily="2" charset="-122"/>
                <a:ea typeface="宋体" pitchFamily="2" charset="-122"/>
              </a:rPr>
              <a:t>）</a:t>
            </a:r>
            <a:endParaRPr kumimoji="1" lang="zh-CN" altLang="en-US" sz="2000" i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并行计算（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18/32</a:t>
            </a:r>
            <a:endParaRPr lang="zh-CN" altLang="en-US" dirty="0"/>
          </a:p>
        </p:txBody>
      </p:sp>
      <p:sp>
        <p:nvSpPr>
          <p:cNvPr id="40" name="Text Box 81"/>
          <p:cNvSpPr txBox="1">
            <a:spLocks noChangeArrowheads="1"/>
          </p:cNvSpPr>
          <p:nvPr/>
        </p:nvSpPr>
        <p:spPr bwMode="auto">
          <a:xfrm>
            <a:off x="5693048" y="7798644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>
                <a:solidFill>
                  <a:srgbClr val="000099"/>
                </a:solidFill>
                <a:ea typeface="华文细黑" pitchFamily="2" charset="-122"/>
              </a:rPr>
              <a:t>几种并行计算机的结构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51520" y="548680"/>
            <a:ext cx="864235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基于</a:t>
            </a:r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程序构造的模型</a:t>
            </a:r>
            <a:r>
              <a:rPr kumimoji="1" lang="zh-CN" altLang="en-US" sz="2400" dirty="0">
                <a:solidFill>
                  <a:srgbClr val="000099"/>
                </a:solidFill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i="0" dirty="0"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2000" i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000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CSP</a:t>
            </a:r>
            <a:endParaRPr kumimoji="1" lang="en-US" altLang="zh-CN" sz="20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Linda</a:t>
            </a:r>
            <a:r>
              <a:rPr kumimoji="1"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Fortran, C, Gaussian</a:t>
            </a:r>
            <a:r>
              <a:rPr kumimoji="1"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Global</a:t>
            </a:r>
            <a:r>
              <a:rPr kumimoji="1"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000" i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Molpro</a:t>
            </a:r>
            <a:r>
              <a:rPr kumimoji="1"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Columbus</a:t>
            </a:r>
            <a:r>
              <a:rPr kumimoji="1"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en-US" altLang="zh-CN" sz="20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基于问题描述的模型</a:t>
            </a:r>
            <a:r>
              <a:rPr kumimoji="1" lang="zh-CN" altLang="en-US" sz="2400" dirty="0">
                <a:solidFill>
                  <a:srgbClr val="000099"/>
                </a:solidFill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1400" i="0" dirty="0"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GAMMA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UNITY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基于并行计算理论的模型</a:t>
            </a:r>
            <a:r>
              <a:rPr kumimoji="1" lang="zh-CN" altLang="en-US" sz="2400" dirty="0">
                <a:solidFill>
                  <a:srgbClr val="000099"/>
                </a:solidFill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1400" i="0" dirty="0"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PRAM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BSP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i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LogP</a:t>
            </a:r>
            <a:endParaRPr lang="en-US" altLang="zh-CN" sz="20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779912" y="1772816"/>
            <a:ext cx="4827588" cy="2489200"/>
            <a:chOff x="624" y="1152"/>
            <a:chExt cx="4901" cy="2544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" y="3552"/>
              <a:ext cx="960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2256" y="1152"/>
              <a:ext cx="912" cy="7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050" y="1326"/>
              <a:ext cx="1344" cy="65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i="0" dirty="0">
                  <a:latin typeface="Times New Roman" pitchFamily="18" charset="0"/>
                  <a:ea typeface="仿宋_GB2312" pitchFamily="49" charset="-122"/>
                </a:rPr>
                <a:t>TS</a:t>
              </a:r>
            </a:p>
            <a:p>
              <a:pPr algn="ctr"/>
              <a:r>
                <a:rPr kumimoji="1" lang="zh-CN" altLang="en-US" i="0" dirty="0">
                  <a:latin typeface="Times New Roman" pitchFamily="18" charset="0"/>
                  <a:ea typeface="仿宋_GB2312" pitchFamily="49" charset="-122"/>
                </a:rPr>
                <a:t>共享数据箱</a:t>
              </a:r>
            </a:p>
          </p:txBody>
        </p:sp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2112" y="2496"/>
              <a:ext cx="977" cy="971"/>
              <a:chOff x="864" y="2496"/>
              <a:chExt cx="977" cy="971"/>
            </a:xfrm>
          </p:grpSpPr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576" cy="9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911" y="2812"/>
                <a:ext cx="930" cy="65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zh-CN" altLang="en-US" i="0" dirty="0">
                    <a:latin typeface="Times New Roman" pitchFamily="18" charset="0"/>
                    <a:ea typeface="仿宋_GB2312" pitchFamily="49" charset="-122"/>
                  </a:rPr>
                  <a:t>进程 </a:t>
                </a:r>
                <a:r>
                  <a:rPr kumimoji="1" lang="en-US" altLang="zh-CN" i="0" dirty="0">
                    <a:latin typeface="Times New Roman" pitchFamily="18" charset="0"/>
                    <a:ea typeface="仿宋_GB2312" pitchFamily="49" charset="-122"/>
                  </a:rPr>
                  <a:t>2</a:t>
                </a:r>
              </a:p>
              <a:p>
                <a:endParaRPr kumimoji="1" lang="en-US" altLang="zh-CN" i="0" dirty="0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48" name="Group 12"/>
            <p:cNvGrpSpPr>
              <a:grpSpLocks/>
            </p:cNvGrpSpPr>
            <p:nvPr/>
          </p:nvGrpSpPr>
          <p:grpSpPr bwMode="auto">
            <a:xfrm>
              <a:off x="4656" y="2496"/>
              <a:ext cx="869" cy="971"/>
              <a:chOff x="864" y="2496"/>
              <a:chExt cx="869" cy="971"/>
            </a:xfrm>
          </p:grpSpPr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576" cy="9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Text Box 14"/>
              <p:cNvSpPr txBox="1">
                <a:spLocks noChangeArrowheads="1"/>
              </p:cNvSpPr>
              <p:nvPr/>
            </p:nvSpPr>
            <p:spPr bwMode="auto">
              <a:xfrm>
                <a:off x="911" y="2812"/>
                <a:ext cx="822" cy="65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zh-CN" altLang="en-US" i="0">
                    <a:latin typeface="Times New Roman" pitchFamily="18" charset="0"/>
                    <a:ea typeface="仿宋_GB2312" pitchFamily="49" charset="-122"/>
                  </a:rPr>
                  <a:t>进程 </a:t>
                </a:r>
                <a:r>
                  <a:rPr kumimoji="1" lang="en-US" altLang="zh-CN" i="0">
                    <a:latin typeface="Times New Roman" pitchFamily="18" charset="0"/>
                    <a:ea typeface="仿宋_GB2312" pitchFamily="49" charset="-122"/>
                  </a:rPr>
                  <a:t>4</a:t>
                </a:r>
              </a:p>
              <a:p>
                <a:endParaRPr kumimoji="1" lang="en-US" altLang="zh-CN" i="0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49" name="Group 15"/>
            <p:cNvGrpSpPr>
              <a:grpSpLocks/>
            </p:cNvGrpSpPr>
            <p:nvPr/>
          </p:nvGrpSpPr>
          <p:grpSpPr bwMode="auto">
            <a:xfrm>
              <a:off x="3360" y="2496"/>
              <a:ext cx="869" cy="971"/>
              <a:chOff x="864" y="2496"/>
              <a:chExt cx="869" cy="971"/>
            </a:xfrm>
          </p:grpSpPr>
          <p:sp>
            <p:nvSpPr>
              <p:cNvPr id="68" name="Rectangle 16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576" cy="9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Text Box 17"/>
              <p:cNvSpPr txBox="1">
                <a:spLocks noChangeArrowheads="1"/>
              </p:cNvSpPr>
              <p:nvPr/>
            </p:nvSpPr>
            <p:spPr bwMode="auto">
              <a:xfrm>
                <a:off x="911" y="2812"/>
                <a:ext cx="822" cy="65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zh-CN" altLang="en-US" i="0">
                    <a:latin typeface="Times New Roman" pitchFamily="18" charset="0"/>
                    <a:ea typeface="仿宋_GB2312" pitchFamily="49" charset="-122"/>
                  </a:rPr>
                  <a:t>进程 </a:t>
                </a:r>
                <a:r>
                  <a:rPr kumimoji="1" lang="en-US" altLang="zh-CN" i="0">
                    <a:latin typeface="Times New Roman" pitchFamily="18" charset="0"/>
                    <a:ea typeface="仿宋_GB2312" pitchFamily="49" charset="-122"/>
                  </a:rPr>
                  <a:t>3</a:t>
                </a:r>
              </a:p>
              <a:p>
                <a:endParaRPr kumimoji="1" lang="en-US" altLang="zh-CN" i="0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50" name="Group 18"/>
            <p:cNvGrpSpPr>
              <a:grpSpLocks/>
            </p:cNvGrpSpPr>
            <p:nvPr/>
          </p:nvGrpSpPr>
          <p:grpSpPr bwMode="auto">
            <a:xfrm>
              <a:off x="816" y="2496"/>
              <a:ext cx="869" cy="971"/>
              <a:chOff x="864" y="2496"/>
              <a:chExt cx="869" cy="971"/>
            </a:xfrm>
          </p:grpSpPr>
          <p:sp>
            <p:nvSpPr>
              <p:cNvPr id="66" name="Rectangle 19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576" cy="9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Text Box 20"/>
              <p:cNvSpPr txBox="1">
                <a:spLocks noChangeArrowheads="1"/>
              </p:cNvSpPr>
              <p:nvPr/>
            </p:nvSpPr>
            <p:spPr bwMode="auto">
              <a:xfrm>
                <a:off x="911" y="2812"/>
                <a:ext cx="822" cy="65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zh-CN" altLang="en-US" i="0">
                    <a:latin typeface="Times New Roman" pitchFamily="18" charset="0"/>
                    <a:ea typeface="仿宋_GB2312" pitchFamily="49" charset="-122"/>
                  </a:rPr>
                  <a:t>进程 </a:t>
                </a:r>
                <a:r>
                  <a:rPr kumimoji="1" lang="en-US" altLang="zh-CN" i="0">
                    <a:latin typeface="Times New Roman" pitchFamily="18" charset="0"/>
                    <a:ea typeface="仿宋_GB2312" pitchFamily="49" charset="-122"/>
                  </a:rPr>
                  <a:t>1</a:t>
                </a:r>
              </a:p>
              <a:p>
                <a:endParaRPr kumimoji="1" lang="en-US" altLang="zh-CN" i="0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1968" y="3552"/>
              <a:ext cx="960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216" y="3552"/>
              <a:ext cx="960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4464" y="3552"/>
              <a:ext cx="960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1200" y="1824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H="1">
              <a:off x="1104" y="1776"/>
              <a:ext cx="115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1104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2400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648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4992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H="1">
              <a:off x="2304" y="1920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V="1">
              <a:off x="2400" y="1920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2976" y="192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 flipV="1">
              <a:off x="3120" y="19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3168" y="1728"/>
              <a:ext cx="15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 flipH="1" flipV="1">
              <a:off x="3168" y="1632"/>
              <a:ext cx="16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网格计算（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1520" y="548680"/>
            <a:ext cx="8568952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50000"/>
              </a:spcAft>
            </a:pPr>
            <a:r>
              <a:rPr lang="zh-CN" altLang="en-US" sz="2400" b="1" i="0" dirty="0" smtClean="0">
                <a:latin typeface="+mn-ea"/>
                <a:cs typeface="Times New Roman" pitchFamily="18" charset="0"/>
              </a:rPr>
              <a:t>网格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（</a:t>
            </a:r>
            <a:r>
              <a:rPr lang="en-US" altLang="zh-CN" sz="2400" b="1" i="0" dirty="0">
                <a:latin typeface="+mn-ea"/>
                <a:cs typeface="Times New Roman" pitchFamily="18" charset="0"/>
              </a:rPr>
              <a:t>Grid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）是一个基础体系结构，它耦合了：</a:t>
            </a:r>
          </a:p>
          <a:p>
            <a:pPr>
              <a:lnSpc>
                <a:spcPct val="130000"/>
              </a:lnSpc>
              <a:spcAft>
                <a:spcPct val="50000"/>
              </a:spcAft>
            </a:pPr>
            <a:r>
              <a:rPr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lang="en-US" altLang="zh-CN" sz="2000" i="0" dirty="0">
                <a:latin typeface="+mn-ea"/>
                <a:cs typeface="Times New Roman" pitchFamily="18" charset="0"/>
              </a:rPr>
              <a:t>- </a:t>
            </a:r>
            <a:r>
              <a:rPr lang="zh-CN" altLang="en-US" sz="2000" i="0" dirty="0">
                <a:latin typeface="+mn-ea"/>
                <a:cs typeface="Times New Roman" pitchFamily="18" charset="0"/>
              </a:rPr>
              <a:t>计算机（个人计算机、工作站、手持终端、超级计算机等）</a:t>
            </a:r>
          </a:p>
          <a:p>
            <a:pPr>
              <a:lnSpc>
                <a:spcPct val="130000"/>
              </a:lnSpc>
              <a:spcAft>
                <a:spcPct val="50000"/>
              </a:spcAft>
            </a:pPr>
            <a:r>
              <a:rPr lang="zh-CN" altLang="en-US" sz="2000" i="0" dirty="0">
                <a:latin typeface="+mn-ea"/>
                <a:cs typeface="Times New Roman" pitchFamily="18" charset="0"/>
              </a:rPr>
              <a:t>	</a:t>
            </a:r>
            <a:r>
              <a:rPr lang="en-US" altLang="zh-CN" sz="2000" i="0" dirty="0">
                <a:latin typeface="+mn-ea"/>
                <a:cs typeface="Times New Roman" pitchFamily="18" charset="0"/>
              </a:rPr>
              <a:t>- </a:t>
            </a:r>
            <a:r>
              <a:rPr lang="zh-CN" altLang="en-US" sz="2000" i="0" dirty="0">
                <a:latin typeface="+mn-ea"/>
                <a:cs typeface="Times New Roman" pitchFamily="18" charset="0"/>
              </a:rPr>
              <a:t>软件（如根据要求租用有特殊用途的应用系统）</a:t>
            </a:r>
          </a:p>
          <a:p>
            <a:pPr lvl="1">
              <a:lnSpc>
                <a:spcPct val="130000"/>
              </a:lnSpc>
              <a:spcAft>
                <a:spcPct val="50000"/>
              </a:spcAft>
            </a:pPr>
            <a:r>
              <a:rPr lang="zh-CN" altLang="en-US" sz="2000" i="0" dirty="0">
                <a:latin typeface="+mn-ea"/>
                <a:cs typeface="Times New Roman" pitchFamily="18" charset="0"/>
              </a:rPr>
              <a:t>	</a:t>
            </a:r>
            <a:r>
              <a:rPr lang="en-US" altLang="zh-CN" sz="2000" i="0" dirty="0">
                <a:latin typeface="+mn-ea"/>
                <a:cs typeface="Times New Roman" pitchFamily="18" charset="0"/>
              </a:rPr>
              <a:t>- </a:t>
            </a:r>
            <a:r>
              <a:rPr lang="zh-CN" altLang="en-US" sz="2000" i="0" dirty="0">
                <a:latin typeface="+mn-ea"/>
                <a:cs typeface="Times New Roman" pitchFamily="18" charset="0"/>
              </a:rPr>
              <a:t>数据库（如对人类基因数据库的透明访问）</a:t>
            </a:r>
          </a:p>
          <a:p>
            <a:pPr lvl="1">
              <a:lnSpc>
                <a:spcPct val="130000"/>
              </a:lnSpc>
              <a:spcAft>
                <a:spcPct val="50000"/>
              </a:spcAft>
            </a:pPr>
            <a:r>
              <a:rPr lang="zh-CN" altLang="en-US" sz="2000" i="0" dirty="0">
                <a:latin typeface="+mn-ea"/>
                <a:cs typeface="Times New Roman" pitchFamily="18" charset="0"/>
              </a:rPr>
              <a:t>	</a:t>
            </a:r>
            <a:r>
              <a:rPr lang="en-US" altLang="zh-CN" sz="2000" i="0" dirty="0">
                <a:latin typeface="+mn-ea"/>
                <a:cs typeface="Times New Roman" pitchFamily="18" charset="0"/>
              </a:rPr>
              <a:t>- </a:t>
            </a:r>
            <a:r>
              <a:rPr lang="zh-CN" altLang="en-US" sz="2000" i="0" dirty="0">
                <a:latin typeface="+mn-ea"/>
                <a:cs typeface="Times New Roman" pitchFamily="18" charset="0"/>
              </a:rPr>
              <a:t>特殊的设备（如无线电望远镜）</a:t>
            </a:r>
          </a:p>
          <a:p>
            <a:pPr lvl="1">
              <a:lnSpc>
                <a:spcPct val="130000"/>
              </a:lnSpc>
              <a:spcAft>
                <a:spcPct val="50000"/>
              </a:spcAft>
            </a:pPr>
            <a:r>
              <a:rPr lang="zh-CN" altLang="en-US" sz="2000" i="0" dirty="0">
                <a:latin typeface="+mn-ea"/>
                <a:cs typeface="Times New Roman" pitchFamily="18" charset="0"/>
              </a:rPr>
              <a:t>	</a:t>
            </a:r>
            <a:r>
              <a:rPr lang="en-US" altLang="zh-CN" sz="2000" i="0" dirty="0" smtClean="0">
                <a:latin typeface="+mn-ea"/>
                <a:cs typeface="Times New Roman" pitchFamily="18" charset="0"/>
              </a:rPr>
              <a:t>- </a:t>
            </a:r>
            <a:r>
              <a:rPr lang="zh-CN" altLang="en-US" sz="2000" i="0" dirty="0" smtClean="0">
                <a:latin typeface="+mn-ea"/>
                <a:cs typeface="Times New Roman" pitchFamily="18" charset="0"/>
              </a:rPr>
              <a:t>人</a:t>
            </a:r>
          </a:p>
          <a:p>
            <a:pPr>
              <a:lnSpc>
                <a:spcPct val="130000"/>
              </a:lnSpc>
              <a:spcAft>
                <a:spcPct val="50000"/>
              </a:spcAft>
            </a:pPr>
            <a:r>
              <a:rPr lang="zh-CN" altLang="en-US" sz="2400" b="1" i="0" dirty="0" smtClean="0">
                <a:latin typeface="+mn-ea"/>
                <a:cs typeface="Times New Roman" pitchFamily="18" charset="0"/>
              </a:rPr>
              <a:t>目标：</a:t>
            </a:r>
            <a:r>
              <a:rPr lang="zh-CN" altLang="en-US" sz="2400" i="0" dirty="0" smtClean="0">
                <a:latin typeface="+mn-ea"/>
                <a:cs typeface="Times New Roman" pitchFamily="18" charset="0"/>
              </a:rPr>
              <a:t>整合分散的资源，使它们成为一个统一的集成（单一）       资源。</a:t>
            </a:r>
          </a:p>
          <a:p>
            <a:pPr>
              <a:lnSpc>
                <a:spcPct val="130000"/>
              </a:lnSpc>
              <a:spcAft>
                <a:spcPct val="50000"/>
              </a:spcAft>
            </a:pPr>
            <a:r>
              <a:rPr lang="zh-CN" altLang="en-US" sz="2400" b="1" i="0" dirty="0" smtClean="0">
                <a:latin typeface="+mn-ea"/>
                <a:cs typeface="Times New Roman" pitchFamily="18" charset="0"/>
              </a:rPr>
              <a:t>连接</a:t>
            </a:r>
            <a:r>
              <a:rPr lang="zh-CN" altLang="en-US" sz="2400" b="1" i="0" dirty="0">
                <a:latin typeface="+mn-ea"/>
                <a:cs typeface="Times New Roman" pitchFamily="18" charset="0"/>
              </a:rPr>
              <a:t>：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通过局域网</a:t>
            </a:r>
            <a:r>
              <a:rPr lang="en-US" altLang="zh-CN" sz="2400" i="0" dirty="0">
                <a:latin typeface="+mn-ea"/>
                <a:cs typeface="Times New Roman" pitchFamily="18" charset="0"/>
              </a:rPr>
              <a:t>/</a:t>
            </a:r>
            <a:r>
              <a:rPr lang="zh-CN" altLang="en-US" sz="2400" i="0" dirty="0">
                <a:latin typeface="+mn-ea"/>
                <a:cs typeface="Times New Roman" pitchFamily="18" charset="0"/>
              </a:rPr>
              <a:t>广域网</a:t>
            </a:r>
            <a:r>
              <a:rPr lang="en-US" altLang="zh-CN" sz="2400" i="0" dirty="0">
                <a:latin typeface="+mn-ea"/>
                <a:cs typeface="Times New Roman" pitchFamily="18" charset="0"/>
              </a:rPr>
              <a:t>/Internet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19/32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高性能计算概述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高性能计算机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高性能计算机软硬件体系结构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并行计算与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2/32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网格计算（</a:t>
            </a:r>
            <a:r>
              <a:rPr lang="en-US" altLang="zh-CN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560" y="1412776"/>
            <a:ext cx="7526377" cy="4245236"/>
            <a:chOff x="144" y="1056"/>
            <a:chExt cx="5613" cy="3166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5193" y="3508"/>
              <a:ext cx="336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890" tIns="44445" rIns="88890" bIns="44445">
              <a:spAutoFit/>
            </a:bodyPr>
            <a:lstStyle/>
            <a:p>
              <a:pPr defTabSz="906463" eaLnBrk="0" hangingPunct="0"/>
              <a:r>
                <a:rPr lang="zh-CN" altLang="en-US" sz="1400" i="0">
                  <a:solidFill>
                    <a:schemeClr val="tx2"/>
                  </a:solidFill>
                  <a:ea typeface="宋体" pitchFamily="2" charset="-122"/>
                </a:rPr>
                <a:t>网格</a:t>
              </a:r>
            </a:p>
            <a:p>
              <a:pPr defTabSz="906463" eaLnBrk="0" hangingPunct="0"/>
              <a:r>
                <a:rPr lang="zh-CN" altLang="en-US" sz="1400" i="0">
                  <a:solidFill>
                    <a:schemeClr val="tx2"/>
                  </a:solidFill>
                  <a:ea typeface="宋体" pitchFamily="2" charset="-122"/>
                </a:rPr>
                <a:t>结构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5206" y="1144"/>
              <a:ext cx="336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890" tIns="44445" rIns="88890" bIns="44445">
              <a:spAutoFit/>
            </a:bodyPr>
            <a:lstStyle/>
            <a:p>
              <a:pPr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ea typeface="宋体" pitchFamily="2" charset="-122"/>
                </a:rPr>
                <a:t>网格</a:t>
              </a:r>
            </a:p>
            <a:p>
              <a:pPr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ea typeface="宋体" pitchFamily="2" charset="-122"/>
                </a:rPr>
                <a:t>应用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5192" y="2560"/>
              <a:ext cx="565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8890" tIns="44445" rIns="88890" bIns="44445">
              <a:spAutoFit/>
            </a:bodyPr>
            <a:lstStyle/>
            <a:p>
              <a:pPr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ea typeface="宋体" pitchFamily="2" charset="-122"/>
                </a:rPr>
                <a:t>网格中间件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5212" y="1900"/>
              <a:ext cx="336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890" tIns="44445" rIns="88890" bIns="44445">
              <a:spAutoFit/>
            </a:bodyPr>
            <a:lstStyle/>
            <a:p>
              <a:pPr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ea typeface="宋体" pitchFamily="2" charset="-122"/>
                </a:rPr>
                <a:t>网格</a:t>
              </a:r>
            </a:p>
            <a:p>
              <a:pPr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ea typeface="宋体" pitchFamily="2" charset="-122"/>
                </a:rPr>
                <a:t>工具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54" y="3265"/>
              <a:ext cx="4807" cy="957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293" y="3754"/>
              <a:ext cx="2787" cy="18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300" i="0">
                  <a:solidFill>
                    <a:schemeClr val="tx2"/>
                  </a:solidFill>
                  <a:ea typeface="宋体" pitchFamily="2" charset="-122"/>
                </a:rPr>
                <a:t>组织间连网的资源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224" y="3962"/>
              <a:ext cx="671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计算机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987" y="3952"/>
              <a:ext cx="516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集群</a:t>
              </a:r>
              <a:endParaRPr lang="zh-CN" altLang="en-US" sz="1700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2638" y="3949"/>
              <a:ext cx="790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数据资源</a:t>
              </a:r>
              <a:endParaRPr lang="zh-CN" altLang="en-US" sz="1700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3735" y="3955"/>
              <a:ext cx="1139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科学仪器</a:t>
              </a:r>
              <a:endParaRPr lang="zh-CN" altLang="en-US" sz="1700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1620" y="3947"/>
              <a:ext cx="924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存储系统</a:t>
              </a:r>
              <a:endParaRPr lang="zh-CN" altLang="en-US" sz="1700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1793" y="3310"/>
              <a:ext cx="1530" cy="18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300" i="0">
                  <a:solidFill>
                    <a:schemeClr val="tx2"/>
                  </a:solidFill>
                  <a:ea typeface="宋体" pitchFamily="2" charset="-122"/>
                </a:rPr>
                <a:t>局部资源管理器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238" y="3497"/>
              <a:ext cx="1005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操作系统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1304" y="3496"/>
              <a:ext cx="1005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查询系统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940" y="3488"/>
              <a:ext cx="937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TCP/IP &amp; UDP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3441" y="3872"/>
              <a:ext cx="296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890" tIns="44445" rIns="88890" bIns="44445">
              <a:spAutoFit/>
            </a:bodyPr>
            <a:lstStyle/>
            <a:p>
              <a:pPr defTabSz="906463" eaLnBrk="0" hangingPunct="0"/>
              <a:r>
                <a:rPr lang="en-US" altLang="zh-CN" sz="2300" i="0">
                  <a:solidFill>
                    <a:schemeClr val="tx2"/>
                  </a:solidFill>
                  <a:ea typeface="宋体" pitchFamily="2" charset="-122"/>
                </a:rPr>
                <a:t>…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2378" y="3503"/>
              <a:ext cx="1263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库</a:t>
              </a:r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&amp;</a:t>
              </a:r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应用核心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3664" y="3488"/>
              <a:ext cx="29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defTabSz="906463" eaLnBrk="0" hangingPunct="0"/>
              <a:r>
                <a:rPr lang="en-US" altLang="zh-CN" sz="1400" i="0">
                  <a:solidFill>
                    <a:schemeClr val="tx2"/>
                  </a:solidFill>
                  <a:ea typeface="宋体" pitchFamily="2" charset="-122"/>
                </a:rPr>
                <a:t>…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152" y="2574"/>
              <a:ext cx="4799" cy="493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1452" y="2621"/>
              <a:ext cx="2339" cy="18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300" i="0">
                  <a:solidFill>
                    <a:schemeClr val="tx2"/>
                  </a:solidFill>
                  <a:ea typeface="宋体" pitchFamily="2" charset="-122"/>
                </a:rPr>
                <a:t>分布式资源耦合服务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35" y="2813"/>
              <a:ext cx="524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通信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880" y="2812"/>
              <a:ext cx="1027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签名</a:t>
              </a:r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&amp;</a:t>
              </a:r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安全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2018" y="2812"/>
              <a:ext cx="714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信息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4149" y="2710"/>
              <a:ext cx="296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defTabSz="906463" eaLnBrk="0" hangingPunct="0"/>
              <a:r>
                <a:rPr lang="en-US" altLang="zh-CN" sz="2300" i="0">
                  <a:solidFill>
                    <a:schemeClr val="tx2"/>
                  </a:solidFill>
                  <a:ea typeface="宋体" pitchFamily="2" charset="-122"/>
                </a:rPr>
                <a:t>…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4462" y="2798"/>
              <a:ext cx="373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QoS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2825" y="2817"/>
              <a:ext cx="477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进程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6" name="Text Box 32"/>
            <p:cNvSpPr txBox="1">
              <a:spLocks noChangeArrowheads="1"/>
            </p:cNvSpPr>
            <p:nvPr/>
          </p:nvSpPr>
          <p:spPr bwMode="auto">
            <a:xfrm>
              <a:off x="3426" y="2811"/>
              <a:ext cx="721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数据访问</a:t>
              </a:r>
              <a:endParaRPr lang="zh-CN" altLang="en-US" sz="1700" i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144" y="1838"/>
              <a:ext cx="4799" cy="492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018" name="Text Box 34"/>
            <p:cNvSpPr txBox="1">
              <a:spLocks noChangeArrowheads="1"/>
            </p:cNvSpPr>
            <p:nvPr/>
          </p:nvSpPr>
          <p:spPr bwMode="auto">
            <a:xfrm>
              <a:off x="1504" y="1889"/>
              <a:ext cx="2087" cy="18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300" i="0">
                  <a:solidFill>
                    <a:schemeClr val="tx2"/>
                  </a:solidFill>
                  <a:ea typeface="宋体" pitchFamily="2" charset="-122"/>
                </a:rPr>
                <a:t>开发环境及工具</a:t>
              </a:r>
            </a:p>
          </p:txBody>
        </p:sp>
        <p:sp>
          <p:nvSpPr>
            <p:cNvPr id="42019" name="Text Box 35"/>
            <p:cNvSpPr txBox="1">
              <a:spLocks noChangeArrowheads="1"/>
            </p:cNvSpPr>
            <p:nvPr/>
          </p:nvSpPr>
          <p:spPr bwMode="auto">
            <a:xfrm>
              <a:off x="191" y="2077"/>
              <a:ext cx="613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语言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872" y="2075"/>
              <a:ext cx="612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库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1" name="Text Box 37"/>
            <p:cNvSpPr txBox="1">
              <a:spLocks noChangeArrowheads="1"/>
            </p:cNvSpPr>
            <p:nvPr/>
          </p:nvSpPr>
          <p:spPr bwMode="auto">
            <a:xfrm>
              <a:off x="1559" y="2085"/>
              <a:ext cx="647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调试器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3993" y="1988"/>
              <a:ext cx="296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defTabSz="906463" eaLnBrk="0" hangingPunct="0"/>
              <a:r>
                <a:rPr lang="en-US" altLang="zh-CN" sz="2300" i="0">
                  <a:solidFill>
                    <a:schemeClr val="tx2"/>
                  </a:solidFill>
                  <a:ea typeface="宋体" pitchFamily="2" charset="-122"/>
                </a:rPr>
                <a:t>…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3" name="Text Box 39"/>
            <p:cNvSpPr txBox="1">
              <a:spLocks noChangeArrowheads="1"/>
            </p:cNvSpPr>
            <p:nvPr/>
          </p:nvSpPr>
          <p:spPr bwMode="auto">
            <a:xfrm>
              <a:off x="4291" y="2070"/>
              <a:ext cx="604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Web </a:t>
              </a:r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工具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010" y="2082"/>
              <a:ext cx="959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资源代理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2255" y="2082"/>
              <a:ext cx="692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监视器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6" name="Rectangle 42"/>
            <p:cNvSpPr>
              <a:spLocks noChangeArrowheads="1"/>
            </p:cNvSpPr>
            <p:nvPr/>
          </p:nvSpPr>
          <p:spPr bwMode="auto">
            <a:xfrm>
              <a:off x="190" y="1056"/>
              <a:ext cx="4799" cy="55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zh-CN" altLang="zh-CN">
                <a:solidFill>
                  <a:schemeClr val="tx2"/>
                </a:solidFill>
              </a:endParaRPr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1946" y="1163"/>
              <a:ext cx="1509" cy="18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300" i="0">
                  <a:solidFill>
                    <a:schemeClr val="tx2"/>
                  </a:solidFill>
                  <a:ea typeface="宋体" pitchFamily="2" charset="-122"/>
                </a:rPr>
                <a:t>应用程序及入口</a:t>
              </a:r>
            </a:p>
          </p:txBody>
        </p:sp>
        <p:sp>
          <p:nvSpPr>
            <p:cNvPr id="42028" name="Text Box 44"/>
            <p:cNvSpPr txBox="1">
              <a:spLocks noChangeArrowheads="1"/>
            </p:cNvSpPr>
            <p:nvPr/>
          </p:nvSpPr>
          <p:spPr bwMode="auto">
            <a:xfrm>
              <a:off x="2549" y="1337"/>
              <a:ext cx="1020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问题解决</a:t>
              </a:r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.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29" name="Text Box 45"/>
            <p:cNvSpPr txBox="1">
              <a:spLocks noChangeArrowheads="1"/>
            </p:cNvSpPr>
            <p:nvPr/>
          </p:nvSpPr>
          <p:spPr bwMode="auto">
            <a:xfrm>
              <a:off x="229" y="1360"/>
              <a:ext cx="595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科学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3598" y="1246"/>
              <a:ext cx="296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defTabSz="906463" eaLnBrk="0" hangingPunct="0"/>
              <a:r>
                <a:rPr lang="en-US" altLang="zh-CN" sz="2300" i="0">
                  <a:solidFill>
                    <a:schemeClr val="tx2"/>
                  </a:solidFill>
                  <a:ea typeface="宋体" pitchFamily="2" charset="-122"/>
                </a:rPr>
                <a:t>…</a:t>
              </a:r>
              <a:endParaRPr lang="en-US" altLang="zh-CN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>
              <a:off x="1666" y="1345"/>
              <a:ext cx="804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合作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>
              <a:off x="902" y="1351"/>
              <a:ext cx="692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工程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3885" y="1352"/>
              <a:ext cx="1020" cy="19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890" tIns="44445" rIns="88890" bIns="44445">
              <a:spAutoFit/>
            </a:bodyPr>
            <a:lstStyle/>
            <a:p>
              <a:pPr algn="ctr" defTabSz="906463" eaLnBrk="0" hangingPunct="0"/>
              <a:r>
                <a:rPr lang="en-US" altLang="zh-CN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Web</a:t>
              </a:r>
              <a:r>
                <a:rPr lang="zh-CN" altLang="en-US" sz="1400" i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应用</a:t>
              </a:r>
              <a:endParaRPr lang="zh-CN" altLang="en-US" sz="1700" i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34" name="Line 50"/>
            <p:cNvSpPr>
              <a:spLocks noChangeShapeType="1"/>
            </p:cNvSpPr>
            <p:nvPr/>
          </p:nvSpPr>
          <p:spPr bwMode="auto">
            <a:xfrm>
              <a:off x="154" y="3725"/>
              <a:ext cx="4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9" name="Text Box 51"/>
          <p:cNvSpPr txBox="1">
            <a:spLocks noChangeArrowheads="1"/>
          </p:cNvSpPr>
          <p:nvPr/>
        </p:nvSpPr>
        <p:spPr bwMode="auto">
          <a:xfrm>
            <a:off x="2771800" y="476672"/>
            <a:ext cx="2808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>
                <a:solidFill>
                  <a:srgbClr val="000099"/>
                </a:solidFill>
                <a:latin typeface="+mj-ea"/>
                <a:ea typeface="+mj-ea"/>
              </a:rPr>
              <a:t>网格体系结构</a:t>
            </a:r>
          </a:p>
        </p:txBody>
      </p:sp>
      <p:sp>
        <p:nvSpPr>
          <p:cNvPr id="51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20/32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高性能计算机（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）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95536" y="548680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i="0" dirty="0" smtClean="0">
                <a:solidFill>
                  <a:srgbClr val="000099"/>
                </a:solidFill>
                <a:latin typeface="+mj-ea"/>
                <a:ea typeface="+mj-ea"/>
                <a:cs typeface="Times New Roman" pitchFamily="18" charset="0"/>
              </a:rPr>
              <a:t>HPC</a:t>
            </a:r>
            <a:r>
              <a:rPr lang="zh-CN" altLang="en-US" sz="3200" i="0" dirty="0" smtClean="0">
                <a:solidFill>
                  <a:srgbClr val="000099"/>
                </a:solidFill>
                <a:latin typeface="+mj-ea"/>
                <a:ea typeface="+mj-ea"/>
                <a:cs typeface="Times New Roman" pitchFamily="18" charset="0"/>
              </a:rPr>
              <a:t>体系结构</a:t>
            </a:r>
            <a:endParaRPr lang="zh-CN" altLang="en-US" sz="3200" i="0" dirty="0"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49157" name="Picture 5" descr="高性能计算架构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5761038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20/32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高性能计算技术架构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—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高性能计算机（</a:t>
            </a:r>
            <a:r>
              <a:rPr lang="en-US" altLang="zh-CN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6666"/>
                </a:solidFill>
                <a:latin typeface="+mj-ea"/>
                <a:cs typeface="Times New Roman" pitchFamily="18" charset="0"/>
              </a:rPr>
              <a:t>）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79512" y="332656"/>
            <a:ext cx="4392612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50000"/>
              </a:spcAft>
            </a:pPr>
            <a:r>
              <a:rPr kumimoji="1" lang="en-US" altLang="zh-CN" sz="2800" dirty="0">
                <a:solidFill>
                  <a:srgbClr val="000099"/>
                </a:solidFill>
                <a:latin typeface="+mn-ea"/>
              </a:rPr>
              <a:t>HPC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+mn-ea"/>
              </a:rPr>
              <a:t>组成部分</a:t>
            </a:r>
            <a:endParaRPr kumimoji="1" lang="zh-CN" altLang="en-US" sz="2800" dirty="0">
              <a:solidFill>
                <a:srgbClr val="000099"/>
              </a:solidFill>
              <a:latin typeface="+mn-ea"/>
            </a:endParaRPr>
          </a:p>
        </p:txBody>
      </p:sp>
      <p:pic>
        <p:nvPicPr>
          <p:cNvPr id="53253" name="Picture 5" descr="方框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68760"/>
            <a:ext cx="4340225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404664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22/32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08720"/>
            <a:ext cx="439248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计算节点（刀片服务器、机架服务器）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I/O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节点（存储节点）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管理节点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网络系统（</a:t>
            </a:r>
            <a:r>
              <a:rPr kumimoji="1" lang="en-US" altLang="zh-CN" sz="2000" dirty="0" err="1" smtClean="0">
                <a:solidFill>
                  <a:schemeClr val="tx2"/>
                </a:solidFill>
                <a:latin typeface="+mn-ea"/>
              </a:rPr>
              <a:t>Infiniband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/</a:t>
            </a:r>
            <a:r>
              <a:rPr kumimoji="1" lang="en-US" altLang="zh-CN" sz="2000" dirty="0" err="1" smtClean="0">
                <a:solidFill>
                  <a:schemeClr val="tx2"/>
                </a:solidFill>
                <a:latin typeface="+mn-ea"/>
              </a:rPr>
              <a:t>Myrinet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/Quadrics/</a:t>
            </a:r>
            <a:r>
              <a:rPr kumimoji="1" lang="en-US" altLang="zh-CN" sz="2000" dirty="0" err="1" smtClean="0">
                <a:solidFill>
                  <a:schemeClr val="tx2"/>
                </a:solidFill>
                <a:latin typeface="+mn-ea"/>
              </a:rPr>
              <a:t>GbE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 Switch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）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存储系统（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SAN/IB-FC/FC-SATA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）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KVM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控制系统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机柜系统（散热）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电源系统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 软件系统（集群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OS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、编译器、函数库、开发环境、性能监控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+mn-ea"/>
              </a:rPr>
              <a:t>……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+mn-ea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 smtClean="0">
                <a:solidFill>
                  <a:srgbClr val="006666"/>
                </a:solidFill>
                <a:ea typeface="黑体" pitchFamily="49" charset="-122"/>
              </a:rPr>
              <a:t>并行计算与</a:t>
            </a:r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66"/>
                </a:solidFill>
                <a:ea typeface="黑体" pitchFamily="49" charset="-122"/>
              </a:rPr>
              <a:t>基础具体实例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556792"/>
            <a:ext cx="5904656" cy="221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MPI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编程实例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Linux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常用命令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Linux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程序编译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23/32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/>
          <a:lstStyle/>
          <a:p>
            <a:pPr algn="l"/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MPI</a:t>
            </a:r>
            <a:r>
              <a:rPr lang="zh-CN" altLang="en-US" sz="2000" dirty="0" smtClean="0">
                <a:solidFill>
                  <a:srgbClr val="006666"/>
                </a:solidFill>
                <a:ea typeface="黑体" pitchFamily="49" charset="-122"/>
              </a:rPr>
              <a:t>编程实例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51520" y="476672"/>
            <a:ext cx="8424863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rgbClr val="000099"/>
                </a:solidFill>
                <a:latin typeface="+mn-ea"/>
                <a:cs typeface="Times New Roman" pitchFamily="18" charset="0"/>
              </a:rPr>
              <a:t>MPI</a:t>
            </a:r>
            <a:r>
              <a:rPr kumimoji="1" lang="zh-CN" altLang="en-US" sz="3200" dirty="0">
                <a:solidFill>
                  <a:srgbClr val="000099"/>
                </a:solidFill>
                <a:latin typeface="+mn-ea"/>
                <a:cs typeface="Times New Roman" pitchFamily="18" charset="0"/>
              </a:rPr>
              <a:t>最基本函数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MPI_INIT: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启动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计算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MPI_FINALIZE: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结束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计算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MPI_COMM_SIZE: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确定进程数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MPI_COMM_RANK: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确定子集的进程标识符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MPI_SEND: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发送一条消息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i="0" dirty="0">
                <a:latin typeface="+mn-ea"/>
                <a:cs typeface="Times New Roman" pitchFamily="18" charset="0"/>
              </a:rPr>
              <a:t>	</a:t>
            </a:r>
            <a:r>
              <a:rPr kumimoji="1" lang="en-US" altLang="zh-CN" sz="2400" i="0" dirty="0">
                <a:latin typeface="+mn-ea"/>
                <a:cs typeface="Times New Roman" pitchFamily="18" charset="0"/>
              </a:rPr>
              <a:t>MPI_RECV: </a:t>
            </a:r>
            <a:r>
              <a:rPr kumimoji="1" lang="zh-CN" altLang="en-US" sz="2400" i="0" dirty="0">
                <a:latin typeface="+mn-ea"/>
                <a:cs typeface="Times New Roman" pitchFamily="18" charset="0"/>
              </a:rPr>
              <a:t>接受一条消息</a:t>
            </a:r>
          </a:p>
          <a:p>
            <a:pPr>
              <a:lnSpc>
                <a:spcPct val="150000"/>
              </a:lnSpc>
            </a:pPr>
            <a:endParaRPr kumimoji="1" lang="zh-CN" altLang="en-US" i="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24/32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MPI</a:t>
            </a:r>
            <a:r>
              <a:rPr lang="zh-CN" altLang="en-US" sz="2000" dirty="0" smtClean="0">
                <a:solidFill>
                  <a:srgbClr val="006666"/>
                </a:solidFill>
                <a:ea typeface="黑体" pitchFamily="49" charset="-122"/>
              </a:rPr>
              <a:t>编程实例之</a:t>
            </a:r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Hello world from process（1）</a:t>
            </a:r>
            <a:endParaRPr lang="zh-CN" altLang="en-US" sz="2000" dirty="0" smtClean="0">
              <a:solidFill>
                <a:srgbClr val="006666"/>
              </a:solidFill>
              <a:ea typeface="黑体" pitchFamily="49" charset="-122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619672" y="980728"/>
            <a:ext cx="6336704" cy="49244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#include “</a:t>
            </a:r>
            <a:r>
              <a:rPr kumimoji="1" lang="en-US" altLang="zh-CN" sz="1600" i="0" dirty="0" err="1">
                <a:latin typeface="Times New Roman" pitchFamily="18" charset="0"/>
                <a:ea typeface="宋体" pitchFamily="2" charset="-122"/>
              </a:rPr>
              <a:t>mpi.h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”</a:t>
            </a:r>
          </a:p>
          <a:p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#include &lt;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stdio.h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&gt;</a:t>
            </a:r>
          </a:p>
          <a:p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main(</a:t>
            </a:r>
            <a:r>
              <a:rPr kumimoji="1" lang="en-US" altLang="zh-CN" sz="1600" i="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i="0" dirty="0" err="1">
                <a:latin typeface="Times New Roman" pitchFamily="18" charset="0"/>
                <a:ea typeface="宋体" pitchFamily="2" charset="-122"/>
              </a:rPr>
              <a:t>argc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, char *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argv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[])</a:t>
            </a:r>
            <a:endParaRPr kumimoji="1" lang="en-US" altLang="zh-CN" sz="1600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{</a:t>
            </a:r>
          </a:p>
          <a:p>
            <a:pPr lvl="1"/>
            <a:r>
              <a:rPr kumimoji="1" lang="en-US" altLang="zh-CN" sz="16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nt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myid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numprocs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namelen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/>
            <a:r>
              <a:rPr kumimoji="1" lang="en-US" altLang="zh-CN" sz="1600" dirty="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har </a:t>
            </a:r>
            <a:r>
              <a:rPr kumimoji="1" lang="en-US" altLang="zh-CN" sz="1600" i="0" dirty="0" err="1" smtClean="0">
                <a:latin typeface="Times New Roman" pitchFamily="18" charset="0"/>
                <a:ea typeface="宋体" pitchFamily="2" charset="-122"/>
              </a:rPr>
              <a:t>processor_name</a:t>
            </a:r>
            <a:r>
              <a:rPr kumimoji="1" lang="en-US" altLang="zh-CN" sz="1600" i="0" dirty="0" smtClean="0">
                <a:latin typeface="Times New Roman" pitchFamily="18" charset="0"/>
                <a:ea typeface="宋体" pitchFamily="2" charset="-122"/>
              </a:rPr>
              <a:t>[MPI_MAX_PROCESSOR_NAME];</a:t>
            </a:r>
          </a:p>
          <a:p>
            <a:pPr lvl="1"/>
            <a:endParaRPr kumimoji="1" lang="en-US" altLang="zh-CN" sz="1600" i="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kumimoji="1" lang="en-US" altLang="zh-CN" sz="1600" i="0" dirty="0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MPI_INIT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(&amp;</a:t>
            </a:r>
            <a:r>
              <a:rPr kumimoji="1" lang="en-US" altLang="zh-CN" sz="1600" i="0" dirty="0" err="1">
                <a:latin typeface="Times New Roman" pitchFamily="18" charset="0"/>
                <a:ea typeface="宋体" pitchFamily="2" charset="-122"/>
              </a:rPr>
              <a:t>argc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, &amp;</a:t>
            </a:r>
            <a:r>
              <a:rPr kumimoji="1" lang="en-US" altLang="zh-CN" sz="1600" i="0" dirty="0" err="1">
                <a:latin typeface="Times New Roman" pitchFamily="18" charset="0"/>
                <a:ea typeface="宋体" pitchFamily="2" charset="-122"/>
              </a:rPr>
              <a:t>argv</a:t>
            </a:r>
            <a:r>
              <a:rPr kumimoji="1" lang="en-US" altLang="zh-CN" sz="1600" i="0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r>
              <a:rPr kumimoji="1" lang="en-US" altLang="zh-CN" sz="1600" i="0" dirty="0" smtClean="0">
                <a:latin typeface="Times New Roman" pitchFamily="18" charset="0"/>
              </a:rPr>
              <a:t>        </a:t>
            </a:r>
            <a:r>
              <a:rPr kumimoji="1" lang="en-US" altLang="zh-CN" sz="1600" dirty="0" err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MPI_Comm_size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i="0" dirty="0" smtClean="0">
                <a:latin typeface="Times New Roman" pitchFamily="18" charset="0"/>
              </a:rPr>
              <a:t>(MPI_COMM_WORLD</a:t>
            </a:r>
            <a:r>
              <a:rPr kumimoji="1" lang="en-US" altLang="zh-CN" sz="1600" i="0" dirty="0">
                <a:latin typeface="Times New Roman" pitchFamily="18" charset="0"/>
              </a:rPr>
              <a:t>, &amp;</a:t>
            </a:r>
            <a:r>
              <a:rPr kumimoji="1" lang="en-US" altLang="zh-CN" sz="1600" i="0" dirty="0" err="1">
                <a:latin typeface="Times New Roman" pitchFamily="18" charset="0"/>
              </a:rPr>
              <a:t>numprocs</a:t>
            </a:r>
            <a:r>
              <a:rPr kumimoji="1" lang="en-US" altLang="zh-CN" sz="1600" i="0" dirty="0">
                <a:latin typeface="Times New Roman" pitchFamily="18" charset="0"/>
              </a:rPr>
              <a:t>);</a:t>
            </a:r>
          </a:p>
          <a:p>
            <a:r>
              <a:rPr kumimoji="1" lang="en-US" altLang="zh-CN" sz="1600" i="0" dirty="0" smtClean="0">
                <a:latin typeface="Times New Roman" pitchFamily="18" charset="0"/>
              </a:rPr>
              <a:t>        </a:t>
            </a:r>
            <a:r>
              <a:rPr kumimoji="1" lang="en-US" altLang="zh-CN" sz="1600" i="0" dirty="0" err="1" smtClean="0">
                <a:solidFill>
                  <a:srgbClr val="0066FF"/>
                </a:solidFill>
                <a:latin typeface="Times New Roman" pitchFamily="18" charset="0"/>
              </a:rPr>
              <a:t>MPI_Comm_rank</a:t>
            </a:r>
            <a:r>
              <a:rPr kumimoji="1" lang="en-US" altLang="zh-CN" sz="1600" i="0" dirty="0" smtClean="0">
                <a:latin typeface="Times New Roman" pitchFamily="18" charset="0"/>
              </a:rPr>
              <a:t>(MPI_COMM_WORLD</a:t>
            </a:r>
            <a:r>
              <a:rPr kumimoji="1" lang="en-US" altLang="zh-CN" sz="1600" i="0" dirty="0">
                <a:latin typeface="Times New Roman" pitchFamily="18" charset="0"/>
              </a:rPr>
              <a:t>, &amp;</a:t>
            </a:r>
            <a:r>
              <a:rPr kumimoji="1" lang="en-US" altLang="zh-CN" sz="1600" i="0" dirty="0" err="1">
                <a:latin typeface="Times New Roman" pitchFamily="18" charset="0"/>
              </a:rPr>
              <a:t>myid</a:t>
            </a:r>
            <a:r>
              <a:rPr kumimoji="1" lang="en-US" altLang="zh-CN" sz="1600" i="0" dirty="0" smtClean="0">
                <a:latin typeface="Times New Roman" pitchFamily="18" charset="0"/>
              </a:rPr>
              <a:t>);</a:t>
            </a:r>
          </a:p>
          <a:p>
            <a:r>
              <a:rPr kumimoji="1" lang="en-US" altLang="zh-CN" sz="1600" dirty="0" smtClean="0">
                <a:latin typeface="Times New Roman" pitchFamily="18" charset="0"/>
              </a:rPr>
              <a:t>        </a:t>
            </a:r>
            <a:r>
              <a:rPr kumimoji="1" lang="en-US" altLang="zh-CN" sz="1600" dirty="0" err="1" smtClean="0">
                <a:solidFill>
                  <a:srgbClr val="0066FF"/>
                </a:solidFill>
                <a:latin typeface="Times New Roman" pitchFamily="18" charset="0"/>
              </a:rPr>
              <a:t>MPI_Get_processor_name</a:t>
            </a:r>
            <a:r>
              <a:rPr kumimoji="1" lang="en-US" altLang="zh-CN" sz="1600" dirty="0" smtClean="0">
                <a:latin typeface="Times New Roman" pitchFamily="18" charset="0"/>
              </a:rPr>
              <a:t> (</a:t>
            </a:r>
            <a:r>
              <a:rPr kumimoji="1" lang="en-US" altLang="zh-CN" sz="1600" dirty="0" err="1" smtClean="0">
                <a:latin typeface="Times New Roman" pitchFamily="18" charset="0"/>
              </a:rPr>
              <a:t>processor_name,&amp;namelen</a:t>
            </a:r>
            <a:r>
              <a:rPr kumimoji="1" lang="en-US" altLang="zh-CN" sz="1600" dirty="0" smtClean="0">
                <a:latin typeface="Times New Roman" pitchFamily="18" charset="0"/>
              </a:rPr>
              <a:t>);</a:t>
            </a:r>
            <a:endParaRPr kumimoji="1" lang="en-US" altLang="zh-CN" sz="1600" i="0" dirty="0">
              <a:latin typeface="Times New Roman" pitchFamily="18" charset="0"/>
            </a:endParaRPr>
          </a:p>
          <a:p>
            <a:endParaRPr kumimoji="1" lang="en-US" altLang="zh-CN" sz="1600" i="0" dirty="0" smtClean="0">
              <a:latin typeface="Times New Roman" pitchFamily="18" charset="0"/>
            </a:endParaRPr>
          </a:p>
          <a:p>
            <a:r>
              <a:rPr kumimoji="1" lang="en-US" altLang="zh-CN" sz="1600" dirty="0" smtClean="0">
                <a:latin typeface="Times New Roman" pitchFamily="18" charset="0"/>
              </a:rPr>
              <a:t>         </a:t>
            </a:r>
            <a:r>
              <a:rPr kumimoji="1" lang="en-US" altLang="zh-CN" sz="1600" i="0" dirty="0" smtClean="0">
                <a:latin typeface="Times New Roman" pitchFamily="18" charset="0"/>
              </a:rPr>
              <a:t>if(</a:t>
            </a:r>
            <a:r>
              <a:rPr kumimoji="1" lang="en-US" altLang="zh-CN" sz="1600" i="0" dirty="0" err="1" smtClean="0">
                <a:latin typeface="Times New Roman" pitchFamily="18" charset="0"/>
              </a:rPr>
              <a:t>myid</a:t>
            </a:r>
            <a:r>
              <a:rPr kumimoji="1" lang="en-US" altLang="zh-CN" sz="1600" i="0" dirty="0">
                <a:latin typeface="Times New Roman" pitchFamily="18" charset="0"/>
              </a:rPr>
              <a:t>==0</a:t>
            </a:r>
            <a:r>
              <a:rPr kumimoji="1" lang="en-US" altLang="zh-CN" sz="1600" i="0" dirty="0" smtClean="0">
                <a:latin typeface="Times New Roman" pitchFamily="18" charset="0"/>
              </a:rPr>
              <a:t>)</a:t>
            </a:r>
          </a:p>
          <a:p>
            <a:r>
              <a:rPr kumimoji="1" lang="en-US" altLang="zh-CN" sz="1600" dirty="0" smtClean="0">
                <a:latin typeface="Times New Roman" pitchFamily="18" charset="0"/>
              </a:rPr>
              <a:t>         </a:t>
            </a:r>
            <a:r>
              <a:rPr kumimoji="1" lang="en-US" altLang="zh-CN" sz="1600" dirty="0" err="1" smtClean="0">
                <a:latin typeface="Times New Roman" pitchFamily="18" charset="0"/>
              </a:rPr>
              <a:t>printf</a:t>
            </a:r>
            <a:r>
              <a:rPr kumimoji="1" lang="en-US" altLang="zh-CN" sz="1600" dirty="0" smtClean="0">
                <a:latin typeface="Times New Roman" pitchFamily="18" charset="0"/>
              </a:rPr>
              <a:t>("number of processes:%d\</a:t>
            </a:r>
            <a:r>
              <a:rPr kumimoji="1" lang="en-US" altLang="zh-CN" sz="1600" dirty="0" err="1" smtClean="0">
                <a:latin typeface="Times New Roman" pitchFamily="18" charset="0"/>
              </a:rPr>
              <a:t>n",numprocs</a:t>
            </a:r>
            <a:r>
              <a:rPr kumimoji="1" lang="en-US" altLang="zh-CN" sz="1600" dirty="0" smtClean="0">
                <a:latin typeface="Times New Roman" pitchFamily="18" charset="0"/>
              </a:rPr>
              <a:t>);</a:t>
            </a:r>
          </a:p>
          <a:p>
            <a:r>
              <a:rPr kumimoji="1" lang="en-US" altLang="zh-CN" sz="1600" dirty="0" smtClean="0">
                <a:latin typeface="Times New Roman" pitchFamily="18" charset="0"/>
              </a:rPr>
              <a:t>         </a:t>
            </a:r>
            <a:r>
              <a:rPr kumimoji="1" lang="en-US" altLang="zh-CN" sz="1600" dirty="0" err="1" smtClean="0">
                <a:latin typeface="Times New Roman" pitchFamily="18" charset="0"/>
              </a:rPr>
              <a:t>printf</a:t>
            </a:r>
            <a:r>
              <a:rPr kumimoji="1" lang="en-US" altLang="zh-CN" sz="1600" dirty="0" smtClean="0">
                <a:latin typeface="Times New Roman" pitchFamily="18" charset="0"/>
              </a:rPr>
              <a:t>("%s: Hello world from process %d \</a:t>
            </a:r>
            <a:r>
              <a:rPr kumimoji="1" lang="en-US" altLang="zh-CN" sz="1600" dirty="0" err="1" smtClean="0">
                <a:latin typeface="Times New Roman" pitchFamily="18" charset="0"/>
              </a:rPr>
              <a:t>n",processor_name,myid</a:t>
            </a:r>
            <a:r>
              <a:rPr kumimoji="1" lang="en-US" altLang="zh-CN" sz="1600" dirty="0" smtClean="0">
                <a:latin typeface="Times New Roman" pitchFamily="18" charset="0"/>
              </a:rPr>
              <a:t>);</a:t>
            </a:r>
          </a:p>
          <a:p>
            <a:endParaRPr kumimoji="1" lang="en-US" altLang="zh-CN" sz="1600" dirty="0" smtClean="0">
              <a:latin typeface="Times New Roman" pitchFamily="18" charset="0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1600" dirty="0" err="1" smtClean="0">
                <a:solidFill>
                  <a:srgbClr val="0066FF"/>
                </a:solidFill>
                <a:latin typeface="Times New Roman" pitchFamily="18" charset="0"/>
              </a:rPr>
              <a:t>MPI_Finalize</a:t>
            </a:r>
            <a:r>
              <a:rPr kumimoji="1" lang="en-US" altLang="zh-CN" sz="1600" dirty="0" smtClean="0">
                <a:latin typeface="Times New Roman" pitchFamily="18" charset="0"/>
              </a:rPr>
              <a:t>();</a:t>
            </a:r>
          </a:p>
          <a:p>
            <a:r>
              <a:rPr kumimoji="1" lang="en-US" altLang="zh-CN" sz="1600" dirty="0" smtClean="0">
                <a:latin typeface="Times New Roman" pitchFamily="18" charset="0"/>
              </a:rPr>
              <a:t>         return 0;</a:t>
            </a:r>
          </a:p>
          <a:p>
            <a:r>
              <a:rPr kumimoji="1" lang="en-US" altLang="zh-CN" sz="1600" i="0" dirty="0" smtClean="0">
                <a:latin typeface="Times New Roman" pitchFamily="18" charset="0"/>
              </a:rPr>
              <a:t>}</a:t>
            </a:r>
            <a:endParaRPr kumimoji="1" lang="en-US" altLang="zh-CN" sz="1600" i="0" dirty="0">
              <a:latin typeface="Times New Roman" pitchFamily="18" charset="0"/>
            </a:endParaRPr>
          </a:p>
          <a:p>
            <a:endParaRPr kumimoji="1" lang="en-US" altLang="zh-CN" sz="1000" i="0" dirty="0">
              <a:latin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FF"/>
                </a:solidFill>
              </a:rPr>
              <a:t>源程序：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25/32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4048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MPI</a:t>
            </a:r>
            <a:r>
              <a:rPr lang="zh-CN" altLang="en-US" sz="2000" dirty="0" smtClean="0">
                <a:solidFill>
                  <a:srgbClr val="006666"/>
                </a:solidFill>
                <a:ea typeface="黑体" pitchFamily="49" charset="-122"/>
              </a:rPr>
              <a:t>编程实例之</a:t>
            </a:r>
            <a:r>
              <a:rPr lang="en-US" altLang="zh-CN" sz="2000" dirty="0" smtClean="0">
                <a:solidFill>
                  <a:srgbClr val="006666"/>
                </a:solidFill>
                <a:ea typeface="黑体" pitchFamily="49" charset="-122"/>
              </a:rPr>
              <a:t>Hello world from process（2）</a:t>
            </a:r>
            <a:endParaRPr lang="zh-CN" altLang="en-US" sz="2000" dirty="0" smtClean="0">
              <a:solidFill>
                <a:srgbClr val="006666"/>
              </a:solidFill>
              <a:ea typeface="黑体" pitchFamily="49" charset="-122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548680"/>
            <a:ext cx="3455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FF"/>
                </a:solidFill>
              </a:rPr>
              <a:t>编译程序：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95736" y="980728"/>
            <a:ext cx="360040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mpicc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hello.c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–o hello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592" y="1340768"/>
            <a:ext cx="3455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66FF"/>
                </a:solidFill>
              </a:rPr>
              <a:t>执行程序</a:t>
            </a:r>
            <a:r>
              <a:rPr lang="zh-CN" altLang="en-US" sz="2000" b="1" dirty="0">
                <a:solidFill>
                  <a:srgbClr val="0066FF"/>
                </a:solidFill>
              </a:rPr>
              <a:t>：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95736" y="1772816"/>
            <a:ext cx="360040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mpirun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4 ./hello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2276872"/>
            <a:ext cx="8568952" cy="329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程序实际操作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en-US" altLang="zh-CN" b="1" dirty="0" smtClean="0">
              <a:solidFill>
                <a:srgbClr val="0066FF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636912"/>
            <a:ext cx="712879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29000"/>
            <a:ext cx="713604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755576" y="299695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7624" y="378904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07904" y="407707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%</a:t>
            </a:r>
            <a:r>
              <a:rPr lang="zh-CN" altLang="en-US" sz="1600" dirty="0" smtClean="0">
                <a:solidFill>
                  <a:srgbClr val="FF0000"/>
                </a:solidFill>
              </a:rPr>
              <a:t>运行之后的结果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26/32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5" grpId="0" animBg="1"/>
      <p:bldP spid="1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Linux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548680"/>
            <a:ext cx="7992888" cy="591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3200" dirty="0" err="1" smtClean="0">
                <a:latin typeface="Times New Roman" pitchFamily="18" charset="0"/>
                <a:sym typeface="Times New Roman" pitchFamily="18" charset="0"/>
              </a:rPr>
              <a:t>ls</a:t>
            </a:r>
            <a:r>
              <a:rPr lang="en-US" altLang="zh-CN" sz="3200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3200" dirty="0" smtClean="0">
                <a:latin typeface="Times New Roman" pitchFamily="18" charset="0"/>
                <a:sym typeface="Times New Roman" pitchFamily="18" charset="0"/>
              </a:rPr>
              <a:t>命令 查看文件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用法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ls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[-a l] filename</a:t>
            </a:r>
            <a:endParaRPr lang="zh-CN" altLang="en-US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说明（可以通过使用</a:t>
            </a:r>
            <a:r>
              <a:rPr lang="en-US" altLang="zh-CN" sz="2400" dirty="0" smtClean="0">
                <a:latin typeface="Times New Roman" pitchFamily="18" charset="0"/>
                <a:sym typeface="Times New Roman" pitchFamily="18" charset="0"/>
              </a:rPr>
              <a:t>MAN</a:t>
            </a: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手册学习参数的用法）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-a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查看所有文件包括隐藏文件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-l 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查看文件详细信息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用法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ls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ym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a /home/sxy1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查看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/home/sxy1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目录下所有文件。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ls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ym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l /home/sxy1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查看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/home/sxy1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目录下文件（不包括隐藏文件）的详细信息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861048"/>
            <a:ext cx="5273675" cy="6667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2770610" y="3934073"/>
            <a:ext cx="5048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3275435" y="3800723"/>
            <a:ext cx="23034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显示当前目录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 flipV="1">
            <a:off x="3778672" y="4221411"/>
            <a:ext cx="504825" cy="1587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4283497" y="4078536"/>
            <a:ext cx="1987550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查看当前目录中所有文件</a:t>
            </a:r>
          </a:p>
        </p:txBody>
      </p:sp>
      <p:pic>
        <p:nvPicPr>
          <p:cNvPr id="12" name="图片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301208"/>
            <a:ext cx="5273675" cy="65881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13" name="TextBox 11"/>
          <p:cNvSpPr>
            <a:spLocks noChangeArrowheads="1"/>
          </p:cNvSpPr>
          <p:nvPr/>
        </p:nvSpPr>
        <p:spPr bwMode="auto">
          <a:xfrm>
            <a:off x="3707904" y="5301208"/>
            <a:ext cx="2305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查看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/home/sxy1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目录下文件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27/32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Linux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548680"/>
            <a:ext cx="8496944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3200" dirty="0" err="1" smtClean="0">
                <a:latin typeface="Times New Roman" pitchFamily="18" charset="0"/>
                <a:sym typeface="Times New Roman" pitchFamily="18" charset="0"/>
              </a:rPr>
              <a:t>mkdir</a:t>
            </a:r>
            <a:r>
              <a:rPr lang="en-US" altLang="zh-CN" sz="3200" dirty="0" smtClean="0"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zh-CN" altLang="en-US" sz="3200" dirty="0" smtClean="0">
                <a:latin typeface="Times New Roman" pitchFamily="18" charset="0"/>
                <a:sym typeface="Times New Roman" pitchFamily="18" charset="0"/>
              </a:rPr>
              <a:t>创建文件夹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用法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mkdir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[- p] 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fileName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例子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mkdir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testfile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在当前目录下创建一个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testfile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mkdir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 /home/sxy1/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testfile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/company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在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/home/sxy1/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testfile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目录下创建一个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company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endParaRPr lang="zh-CN" altLang="en-US" sz="2000" dirty="0"/>
          </a:p>
        </p:txBody>
      </p:sp>
      <p:pic>
        <p:nvPicPr>
          <p:cNvPr id="6" name="图片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191125" cy="942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8" name="TextBox 9"/>
          <p:cNvSpPr>
            <a:spLocks noChangeArrowheads="1"/>
          </p:cNvSpPr>
          <p:nvPr/>
        </p:nvSpPr>
        <p:spPr bwMode="auto">
          <a:xfrm>
            <a:off x="2916089" y="3140273"/>
            <a:ext cx="19431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查看文件，无任何文件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2916089" y="3429198"/>
            <a:ext cx="3668713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查看文件，发现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testfile</a:t>
            </a:r>
            <a:r>
              <a:rPr lang="en-US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Linux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中文件用蓝色显示</a:t>
            </a:r>
          </a:p>
        </p:txBody>
      </p:sp>
      <p:pic>
        <p:nvPicPr>
          <p:cNvPr id="10" name="图片 11"/>
          <p:cNvPicPr>
            <a:picLocks noChangeArrowheads="1"/>
          </p:cNvPicPr>
          <p:nvPr/>
        </p:nvPicPr>
        <p:blipFill>
          <a:blip r:embed="rId3" cstate="print"/>
          <a:srcRect r="1700"/>
          <a:stretch>
            <a:fillRect/>
          </a:stretch>
        </p:blipFill>
        <p:spPr bwMode="auto">
          <a:xfrm>
            <a:off x="1547664" y="4581128"/>
            <a:ext cx="5184775" cy="5397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1547664" y="4941168"/>
            <a:ext cx="647700" cy="14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28/32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6600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548680"/>
            <a:ext cx="8496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en-US" altLang="zh-CN" sz="3200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3200" dirty="0" smtClean="0">
                <a:latin typeface="Times New Roman" pitchFamily="18" charset="0"/>
                <a:sym typeface="Times New Roman" pitchFamily="18" charset="0"/>
              </a:rPr>
              <a:t>进入某个目录命令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用法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[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dirname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]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变换目录到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dirname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dirname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可以是相对目录或绝对目录。如果没有此参数，则变换到用户的家目录，比如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root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用户是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/root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目录。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说明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命令没有其他的参数。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Dirname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中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~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表示用户的家目录，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.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表示当前目录，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..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表示上一级目录。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例子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~ 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返回家目录，同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意义相同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cd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 ../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返回上一级目录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dirty="0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8" name="图片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437112"/>
            <a:ext cx="5275263" cy="7254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9" name="TextBox 4"/>
          <p:cNvSpPr>
            <a:spLocks noChangeArrowheads="1"/>
          </p:cNvSpPr>
          <p:nvPr/>
        </p:nvSpPr>
        <p:spPr bwMode="auto">
          <a:xfrm>
            <a:off x="4716240" y="4437112"/>
            <a:ext cx="3024187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切换到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first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目录下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second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目录下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third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目录</a:t>
            </a:r>
            <a:endParaRPr lang="zh-CN" altLang="en-US" sz="1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" name="直接连接符 15"/>
          <p:cNvSpPr>
            <a:spLocks noChangeShapeType="1"/>
          </p:cNvSpPr>
          <p:nvPr/>
        </p:nvSpPr>
        <p:spPr bwMode="auto">
          <a:xfrm>
            <a:off x="3060477" y="4724450"/>
            <a:ext cx="360363" cy="158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3060477" y="5013375"/>
            <a:ext cx="360363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18"/>
          <p:cNvSpPr>
            <a:spLocks noChangeShapeType="1"/>
          </p:cNvSpPr>
          <p:nvPr/>
        </p:nvSpPr>
        <p:spPr bwMode="auto">
          <a:xfrm>
            <a:off x="2989040" y="5157837"/>
            <a:ext cx="144462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20"/>
          <p:cNvSpPr>
            <a:spLocks noChangeArrowheads="1"/>
          </p:cNvSpPr>
          <p:nvPr/>
        </p:nvSpPr>
        <p:spPr bwMode="auto">
          <a:xfrm>
            <a:off x="3997102" y="4581575"/>
            <a:ext cx="3024188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切换到上一级目录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second</a:t>
            </a:r>
            <a:endParaRPr lang="zh-CN" altLang="en-US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flipV="1">
            <a:off x="2484215" y="4581575"/>
            <a:ext cx="576262" cy="86360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</p:cNvCxnSpPr>
          <p:nvPr/>
        </p:nvCxnSpPr>
        <p:spPr bwMode="auto">
          <a:xfrm flipV="1">
            <a:off x="2484215" y="4724450"/>
            <a:ext cx="649287" cy="72072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7" name="直接箭头连接符 33"/>
          <p:cNvCxnSpPr>
            <a:cxnSpLocks noChangeShapeType="1"/>
          </p:cNvCxnSpPr>
          <p:nvPr/>
        </p:nvCxnSpPr>
        <p:spPr bwMode="auto">
          <a:xfrm flipH="1" flipV="1">
            <a:off x="3133502" y="5157837"/>
            <a:ext cx="1584325" cy="28733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8" name="圆角矩形 34"/>
          <p:cNvSpPr>
            <a:spLocks noChangeArrowheads="1"/>
          </p:cNvSpPr>
          <p:nvPr/>
        </p:nvSpPr>
        <p:spPr bwMode="auto">
          <a:xfrm>
            <a:off x="4213002" y="5445175"/>
            <a:ext cx="2663825" cy="1150937"/>
          </a:xfrm>
          <a:prstGeom prst="roundRect">
            <a:avLst>
              <a:gd name="adj" fmla="val 16667"/>
            </a:avLst>
          </a:prstGeom>
          <a:solidFill>
            <a:srgbClr val="FABF8E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>
                <a:solidFill>
                  <a:srgbClr val="17365D"/>
                </a:solidFill>
                <a:latin typeface="宋体" pitchFamily="2" charset="-122"/>
                <a:sym typeface="宋体" pitchFamily="2" charset="-122"/>
              </a:rPr>
              <a:t>由当前目录切换到当前用户</a:t>
            </a:r>
            <a:r>
              <a:rPr lang="en-US" altLang="zh-CN">
                <a:solidFill>
                  <a:srgbClr val="17365D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sxy1</a:t>
            </a:r>
            <a:r>
              <a:rPr lang="zh-CN" altLang="en-US">
                <a:solidFill>
                  <a:srgbClr val="17365D"/>
                </a:solidFill>
                <a:latin typeface="宋体" pitchFamily="2" charset="-122"/>
                <a:sym typeface="宋体" pitchFamily="2" charset="-122"/>
              </a:rPr>
              <a:t>的家目录</a:t>
            </a:r>
            <a:endParaRPr lang="en-US">
              <a:solidFill>
                <a:srgbClr val="17365D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eaLnBrk="0" hangingPunct="0"/>
            <a:r>
              <a:rPr lang="en-US" altLang="zh-CN">
                <a:solidFill>
                  <a:srgbClr val="17365D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/home/sxy1</a:t>
            </a:r>
            <a:endParaRPr lang="zh-CN" altLang="en-US">
              <a:solidFill>
                <a:srgbClr val="17365D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圆角矩形 35"/>
          <p:cNvSpPr>
            <a:spLocks noChangeArrowheads="1"/>
          </p:cNvSpPr>
          <p:nvPr/>
        </p:nvSpPr>
        <p:spPr bwMode="auto">
          <a:xfrm>
            <a:off x="1404715" y="5445175"/>
            <a:ext cx="2592387" cy="1150937"/>
          </a:xfrm>
          <a:prstGeom prst="roundRect">
            <a:avLst>
              <a:gd name="adj" fmla="val 16667"/>
            </a:avLst>
          </a:prstGeom>
          <a:solidFill>
            <a:srgbClr val="FABF8E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>
                <a:solidFill>
                  <a:srgbClr val="17365D"/>
                </a:solidFill>
                <a:latin typeface="宋体" pitchFamily="2" charset="-122"/>
                <a:sym typeface="宋体" pitchFamily="2" charset="-122"/>
              </a:rPr>
              <a:t>当前目录由</a:t>
            </a:r>
            <a:r>
              <a:rPr lang="en-US" altLang="zh-CN">
                <a:solidFill>
                  <a:srgbClr val="17365D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/home/sxy1 </a:t>
            </a:r>
            <a:r>
              <a:rPr lang="zh-CN" altLang="en-US">
                <a:solidFill>
                  <a:srgbClr val="17365D"/>
                </a:solidFill>
                <a:latin typeface="宋体" pitchFamily="2" charset="-122"/>
                <a:sym typeface="宋体" pitchFamily="2" charset="-122"/>
              </a:rPr>
              <a:t>变成了</a:t>
            </a:r>
            <a:r>
              <a:rPr lang="en-US" altLang="zh-CN">
                <a:solidFill>
                  <a:srgbClr val="17365D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/home/sxy1/first/second/third</a:t>
            </a:r>
            <a:endParaRPr lang="zh-CN" altLang="en-US">
              <a:solidFill>
                <a:srgbClr val="17365D"/>
              </a:solidFill>
              <a:latin typeface="宋体" pitchFamily="2" charset="-122"/>
              <a:sym typeface="宋体" pitchFamily="2" charset="-122"/>
            </a:endParaRPr>
          </a:p>
        </p:txBody>
      </p:sp>
      <p:cxnSp>
        <p:nvCxnSpPr>
          <p:cNvPr id="21" name="直接箭头连接符 20"/>
          <p:cNvCxnSpPr>
            <a:endCxn id="11" idx="1"/>
          </p:cNvCxnSpPr>
          <p:nvPr/>
        </p:nvCxnSpPr>
        <p:spPr>
          <a:xfrm flipH="1" flipV="1">
            <a:off x="3420840" y="5013375"/>
            <a:ext cx="1223168" cy="4318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29/32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4408" cy="476672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1" dirty="0" smtClean="0">
                <a:latin typeface="+mn-ea"/>
                <a:ea typeface="+mn-ea"/>
              </a:rPr>
              <a:t>高性能计算概述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1520" y="476672"/>
            <a:ext cx="864096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>
                <a:solidFill>
                  <a:srgbClr val="000099"/>
                </a:solidFill>
                <a:latin typeface="+mn-ea"/>
              </a:rPr>
              <a:t>什么是高性能计算？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 i="0" dirty="0">
                <a:solidFill>
                  <a:srgbClr val="000099"/>
                </a:solidFill>
                <a:latin typeface="+mn-ea"/>
              </a:rPr>
              <a:t>	</a:t>
            </a:r>
            <a:r>
              <a:rPr lang="zh-CN" altLang="en-US" sz="2800" b="1" i="0" dirty="0">
                <a:latin typeface="+mn-ea"/>
              </a:rPr>
              <a:t>高性能计算</a:t>
            </a:r>
            <a:r>
              <a:rPr lang="zh-CN" altLang="en-US" sz="2800" i="0" dirty="0">
                <a:latin typeface="+mn-ea"/>
              </a:rPr>
              <a:t>（</a:t>
            </a:r>
            <a:r>
              <a:rPr lang="en-US" altLang="zh-CN" sz="2800" b="1" i="0" dirty="0">
                <a:latin typeface="+mn-ea"/>
              </a:rPr>
              <a:t>High Performance Computing</a:t>
            </a:r>
            <a:r>
              <a:rPr lang="zh-CN" altLang="en-US" sz="2800" i="0" dirty="0">
                <a:latin typeface="+mn-ea"/>
              </a:rPr>
              <a:t>）：</a:t>
            </a:r>
          </a:p>
          <a:p>
            <a:pPr marL="1257300" lvl="2" indent="-342900">
              <a:lnSpc>
                <a:spcPct val="150000"/>
              </a:lnSpc>
              <a:buFontTx/>
              <a:buChar char="•"/>
            </a:pPr>
            <a:r>
              <a:rPr lang="zh-CN" altLang="en-US" sz="2800" i="0" dirty="0">
                <a:latin typeface="+mn-ea"/>
              </a:rPr>
              <a:t>计算机科学的一个分支</a:t>
            </a:r>
          </a:p>
          <a:p>
            <a:pPr marL="1257300" lvl="2" indent="-342900">
              <a:lnSpc>
                <a:spcPct val="150000"/>
              </a:lnSpc>
              <a:buFontTx/>
              <a:buChar char="•"/>
            </a:pPr>
            <a:r>
              <a:rPr lang="zh-CN" altLang="en-US" sz="2800" i="0" dirty="0">
                <a:latin typeface="+mn-ea"/>
              </a:rPr>
              <a:t>研究并行算法，开发相关并行软件</a:t>
            </a:r>
          </a:p>
          <a:p>
            <a:pPr marL="1257300" lvl="2" indent="-342900">
              <a:lnSpc>
                <a:spcPct val="150000"/>
              </a:lnSpc>
              <a:buFontTx/>
              <a:buChar char="•"/>
            </a:pPr>
            <a:r>
              <a:rPr lang="zh-CN" altLang="en-US" sz="2800" i="0" dirty="0">
                <a:latin typeface="+mn-ea"/>
              </a:rPr>
              <a:t>开发高性能计算机</a:t>
            </a:r>
          </a:p>
          <a:p>
            <a:pPr marL="1257300" lvl="2" indent="-342900">
              <a:lnSpc>
                <a:spcPct val="150000"/>
              </a:lnSpc>
              <a:buFontTx/>
              <a:buChar char="•"/>
            </a:pPr>
            <a:r>
              <a:rPr lang="zh-CN" altLang="en-US" sz="2800" i="0" dirty="0">
                <a:latin typeface="+mn-ea"/>
              </a:rPr>
              <a:t>计算、通信和数据处理强大</a:t>
            </a:r>
          </a:p>
          <a:p>
            <a:pPr marL="1257300" lvl="2" indent="-342900">
              <a:lnSpc>
                <a:spcPct val="150000"/>
              </a:lnSpc>
              <a:buFontTx/>
              <a:buChar char="•"/>
            </a:pPr>
            <a:r>
              <a:rPr lang="zh-CN" altLang="en-US" sz="2800" dirty="0" smtClean="0">
                <a:latin typeface="+mn-ea"/>
              </a:rPr>
              <a:t>继理论和实验之后</a:t>
            </a:r>
            <a:r>
              <a:rPr lang="zh-CN" altLang="en-US" sz="2800" i="0" dirty="0" smtClean="0">
                <a:latin typeface="+mn-ea"/>
              </a:rPr>
              <a:t>科学</a:t>
            </a:r>
            <a:r>
              <a:rPr lang="zh-CN" altLang="en-US" sz="2800" i="0" dirty="0">
                <a:latin typeface="+mn-ea"/>
              </a:rPr>
              <a:t>发现方法论的“第三大支柱”</a:t>
            </a:r>
          </a:p>
        </p:txBody>
      </p:sp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6600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476672"/>
            <a:ext cx="8712968" cy="602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latin typeface="Times New Roman" pitchFamily="18" charset="0"/>
                <a:sym typeface="Times New Roman" pitchFamily="18" charset="0"/>
              </a:rPr>
              <a:t>touch </a:t>
            </a:r>
            <a:r>
              <a:rPr lang="zh-CN" altLang="en-US" sz="3200" dirty="0" smtClean="0">
                <a:latin typeface="Times New Roman" pitchFamily="18" charset="0"/>
                <a:sym typeface="Times New Roman" pitchFamily="18" charset="0"/>
              </a:rPr>
              <a:t>修改文件时间或创建文件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用法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touch [- a  c d t] </a:t>
            </a:r>
            <a:r>
              <a:rPr lang="en-US" altLang="zh-CN" sz="2000" dirty="0" err="1" smtClean="0">
                <a:latin typeface="Times New Roman" pitchFamily="18" charset="0"/>
                <a:sym typeface="Times New Roman" pitchFamily="18" charset="0"/>
              </a:rPr>
              <a:t>fileName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Times New Roman" pitchFamily="18" charset="0"/>
                <a:sym typeface="Times New Roman" pitchFamily="18" charset="0"/>
              </a:rPr>
              <a:t>例子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touch test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修改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test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的时间为当前时间，如果没有文件则自动创建</a:t>
            </a:r>
            <a:endParaRPr lang="en-US" altLang="zh-CN" sz="2000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touch -c test 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修改</a:t>
            </a:r>
            <a:r>
              <a:rPr lang="en-US" altLang="zh-CN" sz="2000" dirty="0" smtClean="0">
                <a:latin typeface="Times New Roman" pitchFamily="18" charset="0"/>
                <a:sym typeface="Times New Roman" pitchFamily="18" charset="0"/>
              </a:rPr>
              <a:t>test</a:t>
            </a:r>
            <a:r>
              <a:rPr lang="zh-CN" altLang="en-US" sz="2000" dirty="0" smtClean="0">
                <a:latin typeface="Times New Roman" pitchFamily="18" charset="0"/>
                <a:sym typeface="Times New Roman" pitchFamily="18" charset="0"/>
              </a:rPr>
              <a:t>的时间为当前时间，如果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没有文件则不创建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dirty="0" smtClean="0"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6" name="图片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273675" cy="86518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8" name="直接连接符 6"/>
          <p:cNvSpPr>
            <a:spLocks noChangeShapeType="1"/>
          </p:cNvSpPr>
          <p:nvPr/>
        </p:nvSpPr>
        <p:spPr bwMode="auto">
          <a:xfrm>
            <a:off x="2844081" y="2493342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18756" y="2780680"/>
            <a:ext cx="1368425" cy="14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4860206" y="2709242"/>
            <a:ext cx="1368425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当前时间</a:t>
            </a:r>
          </a:p>
        </p:txBody>
      </p:sp>
      <p:pic>
        <p:nvPicPr>
          <p:cNvPr id="11" name="图片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941168"/>
            <a:ext cx="5273675" cy="8731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pic>
        <p:nvPicPr>
          <p:cNvPr id="12" name="图片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5273675" cy="8636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3420343" y="4437311"/>
            <a:ext cx="1368425" cy="14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4931643" y="4365873"/>
            <a:ext cx="1512888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创建文件的时间</a:t>
            </a: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420343" y="5517430"/>
            <a:ext cx="1368425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8"/>
          <p:cNvSpPr>
            <a:spLocks noChangeArrowheads="1"/>
          </p:cNvSpPr>
          <p:nvPr/>
        </p:nvSpPr>
        <p:spPr bwMode="auto">
          <a:xfrm>
            <a:off x="5004668" y="5445993"/>
            <a:ext cx="1727200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修改文件之后的时间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30/32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4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6600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476672"/>
            <a:ext cx="8712968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 err="1" smtClean="0"/>
              <a:t>mv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移动命令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用法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[-</a:t>
            </a:r>
            <a:r>
              <a:rPr lang="en-US" altLang="zh-CN" sz="2000" dirty="0" err="1" smtClean="0"/>
              <a:t>rfi</a:t>
            </a:r>
            <a:r>
              <a:rPr lang="en-US" altLang="zh-CN" sz="2000" dirty="0" smtClean="0"/>
              <a:t>] source object </a:t>
            </a:r>
            <a:r>
              <a:rPr lang="zh-CN" altLang="en-US" sz="2000" dirty="0" smtClean="0"/>
              <a:t>移动</a:t>
            </a:r>
            <a:r>
              <a:rPr lang="en-US" altLang="zh-CN" sz="2000" dirty="0" smtClean="0"/>
              <a:t>source</a:t>
            </a:r>
            <a:r>
              <a:rPr lang="zh-CN" altLang="en-US" sz="2000" dirty="0" smtClean="0"/>
              <a:t>文件到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目录下，如果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目录不存在，则将</a:t>
            </a:r>
            <a:r>
              <a:rPr lang="en-US" altLang="zh-CN" sz="2000" dirty="0" smtClean="0"/>
              <a:t>source</a:t>
            </a:r>
            <a:r>
              <a:rPr lang="zh-CN" altLang="en-US" sz="2000" dirty="0" smtClean="0"/>
              <a:t>文件改名为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文件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说明</a:t>
            </a:r>
            <a:endParaRPr lang="zh-CN" altLang="en-US" sz="2000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/>
              <a:t>-f </a:t>
            </a:r>
            <a:r>
              <a:rPr lang="zh-CN" altLang="en-US" sz="2000" dirty="0" smtClean="0"/>
              <a:t>强制进行移动，如果目标文件已经存在，则覆盖不进行提醒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进行移动时，如果目录文件已经存在，提醒覆盖或取消操作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例子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 test test2 </a:t>
            </a:r>
            <a:r>
              <a:rPr lang="zh-CN" altLang="en-US" sz="2000" dirty="0" smtClean="0"/>
              <a:t>将文件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改名为</a:t>
            </a:r>
            <a:r>
              <a:rPr lang="en-US" altLang="zh-CN" sz="2000" dirty="0" smtClean="0"/>
              <a:t>test2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2000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2000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2000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-f first /home/sxy1/</a:t>
            </a:r>
            <a:r>
              <a:rPr lang="en-US" altLang="zh-CN" sz="2000" dirty="0" err="1" smtClean="0"/>
              <a:t>testfile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将当前目录下的</a:t>
            </a:r>
            <a:r>
              <a:rPr lang="en-US" altLang="zh-CN" sz="2000" dirty="0" smtClean="0"/>
              <a:t>first</a:t>
            </a:r>
            <a:r>
              <a:rPr lang="zh-CN" altLang="en-US" sz="2000" dirty="0" smtClean="0"/>
              <a:t>文件夹移动到</a:t>
            </a:r>
            <a:r>
              <a:rPr lang="en-US" altLang="zh-CN" sz="2000" dirty="0" smtClean="0"/>
              <a:t>/home/sxy1/</a:t>
            </a:r>
            <a:r>
              <a:rPr lang="en-US" altLang="zh-CN" sz="2000" dirty="0" err="1" smtClean="0"/>
              <a:t>testfile</a:t>
            </a:r>
            <a:r>
              <a:rPr lang="zh-CN" altLang="en-US" sz="2000" dirty="0" smtClean="0"/>
              <a:t>目录下面</a:t>
            </a:r>
            <a:endParaRPr lang="en-US" altLang="zh-CN" sz="2000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73016"/>
            <a:ext cx="5275263" cy="6746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8" name="TextBox 10"/>
          <p:cNvSpPr>
            <a:spLocks noChangeArrowheads="1"/>
          </p:cNvSpPr>
          <p:nvPr/>
        </p:nvSpPr>
        <p:spPr bwMode="auto">
          <a:xfrm>
            <a:off x="3348336" y="3788916"/>
            <a:ext cx="2016125" cy="27781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半文件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改名为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test2</a:t>
            </a:r>
            <a:endParaRPr lang="zh-CN" altLang="en-US" sz="120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1835448" y="3717479"/>
            <a:ext cx="288925" cy="14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1835448" y="4077841"/>
            <a:ext cx="360363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1" name="图片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013176"/>
            <a:ext cx="5273675" cy="9525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12" name="TextBox 10"/>
          <p:cNvSpPr>
            <a:spLocks noChangeArrowheads="1"/>
          </p:cNvSpPr>
          <p:nvPr/>
        </p:nvSpPr>
        <p:spPr bwMode="auto">
          <a:xfrm>
            <a:off x="3203873" y="5013176"/>
            <a:ext cx="1943100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查看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testfile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目录下的文件</a:t>
            </a: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2554586" y="5444976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1403648" y="5516414"/>
            <a:ext cx="358775" cy="215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cxnSp>
        <p:nvCxnSpPr>
          <p:cNvPr id="15" name="直接箭头连接符 17"/>
          <p:cNvCxnSpPr>
            <a:cxnSpLocks noChangeShapeType="1"/>
          </p:cNvCxnSpPr>
          <p:nvPr/>
        </p:nvCxnSpPr>
        <p:spPr bwMode="auto">
          <a:xfrm flipH="1" flipV="1">
            <a:off x="2699048" y="5444976"/>
            <a:ext cx="504825" cy="14287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6" name="直接箭头连接符 20"/>
          <p:cNvCxnSpPr>
            <a:cxnSpLocks noChangeShapeType="1"/>
          </p:cNvCxnSpPr>
          <p:nvPr/>
        </p:nvCxnSpPr>
        <p:spPr bwMode="auto">
          <a:xfrm flipH="1">
            <a:off x="1762423" y="5587851"/>
            <a:ext cx="1441450" cy="3651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7" name="TextBox 22"/>
          <p:cNvSpPr>
            <a:spLocks noChangeArrowheads="1"/>
          </p:cNvSpPr>
          <p:nvPr/>
        </p:nvSpPr>
        <p:spPr bwMode="auto">
          <a:xfrm>
            <a:off x="3203873" y="5444976"/>
            <a:ext cx="2159000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加上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-f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参数可以移动该目录</a:t>
            </a:r>
          </a:p>
        </p:txBody>
      </p:sp>
      <p:sp>
        <p:nvSpPr>
          <p:cNvPr id="18" name="TextBox 23"/>
          <p:cNvSpPr>
            <a:spLocks noChangeArrowheads="1"/>
          </p:cNvSpPr>
          <p:nvPr/>
        </p:nvSpPr>
        <p:spPr bwMode="auto">
          <a:xfrm>
            <a:off x="2987973" y="5732314"/>
            <a:ext cx="2447925" cy="27781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移动之后当前目录下无该文件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30/32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 animBg="1"/>
      <p:bldP spid="14" grpId="0" animBg="1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6600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常用命令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548680"/>
            <a:ext cx="8712968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Cat </a:t>
            </a:r>
            <a:r>
              <a:rPr lang="zh-CN" altLang="en-US" sz="3200" dirty="0" smtClean="0"/>
              <a:t>查看文件详细信息命令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用法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/>
              <a:t>Cat [-</a:t>
            </a:r>
            <a:r>
              <a:rPr lang="en-US" altLang="zh-CN" sz="2000" dirty="0" err="1" smtClean="0"/>
              <a:t>AbeEnstTv</a:t>
            </a:r>
            <a:r>
              <a:rPr lang="en-US" altLang="zh-CN" sz="2000" dirty="0" smtClean="0"/>
              <a:t>] filename </a:t>
            </a:r>
            <a:r>
              <a:rPr lang="en-US" altLang="zh-CN" sz="2000" dirty="0" err="1" smtClean="0"/>
              <a:t>filename</a:t>
            </a:r>
            <a:r>
              <a:rPr lang="zh-CN" altLang="en-US" sz="2000" dirty="0" smtClean="0"/>
              <a:t>不能是目录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说明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/>
              <a:t>-A </a:t>
            </a:r>
            <a:r>
              <a:rPr lang="zh-CN" altLang="en-US" sz="2000" dirty="0" smtClean="0"/>
              <a:t>显示全部字符，等同于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vET</a:t>
            </a:r>
            <a:endParaRPr lang="en-US" altLang="zh-CN" sz="2000" dirty="0" smtClean="0"/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例子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smtClean="0"/>
              <a:t>cat –A  test1 &gt; test  </a:t>
            </a:r>
            <a:r>
              <a:rPr lang="zh-CN" altLang="en-US" sz="2000" dirty="0" smtClean="0"/>
              <a:t>显示</a:t>
            </a:r>
            <a:r>
              <a:rPr lang="en-US" altLang="zh-CN" sz="2000" dirty="0" smtClean="0"/>
              <a:t>test1</a:t>
            </a:r>
            <a:r>
              <a:rPr lang="zh-CN" altLang="en-US" sz="2000" dirty="0" smtClean="0"/>
              <a:t>的详细信息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并存为</a:t>
            </a:r>
            <a:r>
              <a:rPr lang="en-US" altLang="zh-CN" sz="2000" dirty="0" smtClean="0"/>
              <a:t>test</a:t>
            </a:r>
            <a:endParaRPr lang="en-US" altLang="zh-CN" sz="2000" dirty="0"/>
          </a:p>
        </p:txBody>
      </p:sp>
      <p:pic>
        <p:nvPicPr>
          <p:cNvPr id="6" name="图片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5273675" cy="295433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1403648" y="3140968"/>
            <a:ext cx="5111750" cy="1295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9"/>
          <p:cNvSpPr>
            <a:spLocks noChangeArrowheads="1"/>
          </p:cNvSpPr>
          <p:nvPr/>
        </p:nvSpPr>
        <p:spPr bwMode="auto">
          <a:xfrm>
            <a:off x="3851573" y="3356868"/>
            <a:ext cx="1944688" cy="27781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原来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test1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文件中的内容</a:t>
            </a:r>
          </a:p>
        </p:txBody>
      </p:sp>
      <p:sp>
        <p:nvSpPr>
          <p:cNvPr id="10" name="TextBox 10"/>
          <p:cNvSpPr>
            <a:spLocks noChangeArrowheads="1"/>
          </p:cNvSpPr>
          <p:nvPr/>
        </p:nvSpPr>
        <p:spPr bwMode="auto">
          <a:xfrm>
            <a:off x="3419773" y="4437955"/>
            <a:ext cx="2808288" cy="276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显示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test1</a:t>
            </a:r>
            <a:r>
              <a:rPr lang="zh-CN" altLang="en-US" sz="1200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的详细信息，并存为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1403648" y="4653855"/>
            <a:ext cx="5111750" cy="1295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3923011" y="5228853"/>
            <a:ext cx="1944687" cy="27781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%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当前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test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文件中的内容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31/32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6600"/>
                </a:solidFill>
                <a:ea typeface="黑体" pitchFamily="49" charset="-122"/>
              </a:rPr>
              <a:t>Linux</a:t>
            </a: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程序编译实例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476672"/>
            <a:ext cx="8712968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GCC</a:t>
            </a:r>
            <a:r>
              <a:rPr lang="zh-CN" altLang="en-US" sz="3200" dirty="0" smtClean="0"/>
              <a:t>是最原始的、最简单的编译方式，适合小程序。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用法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[option] [filename] …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/>
              <a:t>hello world</a:t>
            </a:r>
            <a:r>
              <a:rPr lang="zh-CN" altLang="en-US" sz="2400" dirty="0" smtClean="0"/>
              <a:t>实例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632" y="256490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66FF"/>
                </a:solidFill>
              </a:rPr>
              <a:t>源程序：</a:t>
            </a:r>
            <a:endParaRPr lang="zh-CN" altLang="en-US" sz="2000" b="1" dirty="0">
              <a:solidFill>
                <a:srgbClr val="0066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83768" y="2924944"/>
            <a:ext cx="2952328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world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\n”);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59632" y="4365104"/>
            <a:ext cx="3455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FF"/>
                </a:solidFill>
              </a:rPr>
              <a:t>编译程序：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83768" y="4725144"/>
            <a:ext cx="2952750" cy="36933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hello.c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59632" y="5085184"/>
            <a:ext cx="3455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FF"/>
                </a:solidFill>
              </a:rPr>
              <a:t>执行程序：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83768" y="5445224"/>
            <a:ext cx="2952328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a.out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32/32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Linux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程序编译实例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575048" y="620688"/>
            <a:ext cx="8568952" cy="329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程序实际操作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en-US" altLang="zh-CN" b="1" dirty="0" smtClean="0">
              <a:solidFill>
                <a:srgbClr val="0066FF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t="5049"/>
          <a:stretch>
            <a:fillRect/>
          </a:stretch>
        </p:blipFill>
        <p:spPr bwMode="auto">
          <a:xfrm>
            <a:off x="1259632" y="1124744"/>
            <a:ext cx="617017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3" y="220486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3" y="1772816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编译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hello.c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产生一个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a.out</a:t>
            </a:r>
            <a:r>
              <a:rPr lang="zh-CN" altLang="en-US" sz="1400" dirty="0" smtClean="0">
                <a:solidFill>
                  <a:srgbClr val="FF0000"/>
                </a:solidFill>
              </a:rPr>
              <a:t>文档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1" y="220486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显示程序运行结果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987825" y="2132856"/>
            <a:ext cx="504056" cy="225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3212976"/>
            <a:ext cx="619268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33/32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7772400" cy="40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6600"/>
                </a:solidFill>
                <a:ea typeface="黑体" pitchFamily="49" charset="-122"/>
              </a:rPr>
              <a:t>作业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5360" y="6488668"/>
            <a:ext cx="13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34/32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948264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j-ea"/>
              </a:rPr>
              <a:t>高性能计算发展热点</a:t>
            </a:r>
            <a:endParaRPr lang="zh-CN" altLang="en-US" sz="2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/>
              <a:t>处理器：走向</a:t>
            </a:r>
            <a:r>
              <a:rPr lang="zh-CN" altLang="zh-CN" dirty="0" smtClean="0"/>
              <a:t>众核</a:t>
            </a:r>
            <a:r>
              <a:rPr lang="zh-CN" altLang="en-US" dirty="0" smtClean="0"/>
              <a:t>与异构；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zh-CN" dirty="0" smtClean="0"/>
              <a:t>网格技术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/>
              <a:t>并行计算；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/>
              <a:t>绿色高性能；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zh-CN" dirty="0" smtClean="0"/>
              <a:t>与云计算、大数据之间的交叉融合趋势越发明显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4/32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Administrator\Desktop\图片\高性能计算应用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8680"/>
            <a:ext cx="5760640" cy="5760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高性能计算应用</a:t>
            </a:r>
            <a:endParaRPr lang="zh-CN" altLang="en-US" sz="2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5/32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92080" cy="404664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高性能计算在国内的六大应用领域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54785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6/32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高性能计算网站资源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全球高性能计算机</a:t>
            </a:r>
            <a:r>
              <a:rPr lang="en-US" altLang="zh-CN" dirty="0" smtClean="0"/>
              <a:t>TOP500</a:t>
            </a:r>
            <a:r>
              <a:rPr lang="zh-CN" altLang="en-US" dirty="0" smtClean="0"/>
              <a:t>性能排行榜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hlinkClick r:id="rId2"/>
              </a:rPr>
              <a:t>www.top500.org</a:t>
            </a:r>
            <a:endParaRPr lang="en-US" altLang="zh-CN" dirty="0" smtClean="0"/>
          </a:p>
          <a:p>
            <a:r>
              <a:rPr lang="zh-CN" altLang="en-US" dirty="0" smtClean="0"/>
              <a:t>全球高性能计算机</a:t>
            </a:r>
            <a:r>
              <a:rPr lang="en-US" altLang="zh-CN" dirty="0" smtClean="0"/>
              <a:t>Green500</a:t>
            </a:r>
            <a:r>
              <a:rPr lang="zh-CN" altLang="en-US" dirty="0" smtClean="0"/>
              <a:t>能效排行榜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</a:t>
            </a:r>
            <a:r>
              <a:rPr lang="en-US" altLang="zh-CN" dirty="0" smtClean="0">
                <a:hlinkClick r:id="rId3"/>
              </a:rPr>
              <a:t>www.green500.org</a:t>
            </a:r>
            <a:endParaRPr lang="en-US" altLang="zh-CN" dirty="0" smtClean="0"/>
          </a:p>
          <a:p>
            <a:r>
              <a:rPr lang="zh-CN" altLang="en-US" dirty="0" smtClean="0"/>
              <a:t>中国高性能计算机性能</a:t>
            </a:r>
            <a:r>
              <a:rPr lang="en-US" altLang="zh-CN" dirty="0" smtClean="0"/>
              <a:t>TOP100</a:t>
            </a:r>
            <a:r>
              <a:rPr lang="zh-CN" altLang="en-US" dirty="0" smtClean="0"/>
              <a:t>排行榜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smtClean="0">
                <a:hlinkClick r:id="rId4"/>
              </a:rPr>
              <a:t>www.hpctop100.cn/portal/aboutus</a:t>
            </a:r>
            <a:endParaRPr lang="en-US" altLang="zh-CN" dirty="0" smtClean="0"/>
          </a:p>
          <a:p>
            <a:r>
              <a:rPr lang="zh-CN" altLang="en-US" dirty="0" smtClean="0"/>
              <a:t>中国计算机大会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r>
              <a:rPr lang="en-US" altLang="zh-CN" dirty="0" smtClean="0">
                <a:hlinkClick r:id="rId5"/>
              </a:rPr>
              <a:t>http://cncc.ccf.org.cn/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7/32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44208" cy="4046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高性能计算机概述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4525963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cs typeface="Times New Roman" pitchFamily="18" charset="0"/>
              </a:rPr>
              <a:t>高性能计算机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HPC(high performance computer)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是指具有超强计算能力的一类超级计算机。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itchFamily="18" charset="0"/>
              </a:rPr>
              <a:t>高性能计算机的发展历程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endParaRPr lang="zh-CN" alt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5576" y="2780928"/>
            <a:ext cx="2016224" cy="2406774"/>
            <a:chOff x="0" y="0"/>
            <a:chExt cx="1099" cy="1380"/>
          </a:xfrm>
        </p:grpSpPr>
        <p:pic>
          <p:nvPicPr>
            <p:cNvPr id="6" name="Picture 17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auto">
            <a:xfrm>
              <a:off x="78" y="959"/>
              <a:ext cx="91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0" y="0"/>
              <a:ext cx="1099" cy="1380"/>
              <a:chOff x="0" y="0"/>
              <a:chExt cx="1200" cy="1536"/>
            </a:xfrm>
          </p:grpSpPr>
          <p:pic>
            <p:nvPicPr>
              <p:cNvPr id="9" name="Picture 19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" y="48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10" y="48"/>
                <a:ext cx="1190" cy="119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1" name="Picture 21" descr="light_shadow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b="47"/>
              <a:stretch>
                <a:fillRect/>
              </a:stretch>
            </p:blipFill>
            <p:spPr bwMode="auto">
              <a:xfrm>
                <a:off x="0" y="0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 rot="-3733502" flipH="1" flipV="1">
                <a:off x="360" y="876"/>
                <a:ext cx="1049" cy="253"/>
                <a:chOff x="0" y="0"/>
                <a:chExt cx="893" cy="246"/>
              </a:xfrm>
            </p:grpSpPr>
            <p:grpSp>
              <p:nvGrpSpPr>
                <p:cNvPr id="13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9" name="AutoShape 24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AutoShape 25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" name="AutoShape 26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2" name="AutoShape 27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4" name="Group 28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5" name="AutoShape 29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6" name="AutoShape 30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7" name="AutoShape 31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" name="AutoShape 32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</p:grp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78" y="206"/>
              <a:ext cx="953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世纪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60~70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年代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“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大型机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”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3419872" y="2852936"/>
            <a:ext cx="2016224" cy="2322066"/>
            <a:chOff x="9" y="0"/>
            <a:chExt cx="1090" cy="1372"/>
          </a:xfrm>
        </p:grpSpPr>
        <p:pic>
          <p:nvPicPr>
            <p:cNvPr id="24" name="Picture 35" descr="light_shadow"/>
            <p:cNvPicPr>
              <a:picLocks noChangeAspect="1" noChangeArrowheads="1"/>
            </p:cNvPicPr>
            <p:nvPr/>
          </p:nvPicPr>
          <p:blipFill>
            <a:blip r:embed="rId5" cstate="print">
              <a:lum bright="-78000" contrast="-78000"/>
            </a:blip>
            <a:srcRect/>
            <a:stretch>
              <a:fillRect/>
            </a:stretch>
          </p:blipFill>
          <p:spPr bwMode="auto">
            <a:xfrm>
              <a:off x="98" y="959"/>
              <a:ext cx="91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9" y="0"/>
              <a:ext cx="1090" cy="1372"/>
              <a:chOff x="10" y="0"/>
              <a:chExt cx="1190" cy="1527"/>
            </a:xfrm>
          </p:grpSpPr>
          <p:pic>
            <p:nvPicPr>
              <p:cNvPr id="27" name="Picture 3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" y="48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" y="48"/>
                <a:ext cx="1190" cy="11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9" name="Picture 39" descr="light_shadow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b="47"/>
              <a:stretch>
                <a:fillRect/>
              </a:stretch>
            </p:blipFill>
            <p:spPr bwMode="auto">
              <a:xfrm>
                <a:off x="147" y="0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0" name="Group 40"/>
              <p:cNvGrpSpPr>
                <a:grpSpLocks/>
              </p:cNvGrpSpPr>
              <p:nvPr/>
            </p:nvGrpSpPr>
            <p:grpSpPr bwMode="auto">
              <a:xfrm rot="-3733502" flipH="1" flipV="1">
                <a:off x="360" y="876"/>
                <a:ext cx="1049" cy="253"/>
                <a:chOff x="0" y="0"/>
                <a:chExt cx="893" cy="246"/>
              </a:xfrm>
            </p:grpSpPr>
            <p:grpSp>
              <p:nvGrpSpPr>
                <p:cNvPr id="31" name="Group 4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37" name="AutoShape 4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" name="AutoShape 4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AutoShape 4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AutoShape 4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2" name="Group 46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33" name="AutoShape 4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" name="AutoShape 4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5" name="AutoShape 4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6" name="AutoShape 5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</p:grp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126" y="170"/>
              <a:ext cx="861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世纪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70~80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年代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“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巨型机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”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1" name="Group 52"/>
          <p:cNvGrpSpPr>
            <a:grpSpLocks/>
          </p:cNvGrpSpPr>
          <p:nvPr/>
        </p:nvGrpSpPr>
        <p:grpSpPr bwMode="auto">
          <a:xfrm>
            <a:off x="6084168" y="2852936"/>
            <a:ext cx="1944216" cy="2322067"/>
            <a:chOff x="0" y="0"/>
            <a:chExt cx="1099" cy="1372"/>
          </a:xfrm>
        </p:grpSpPr>
        <p:pic>
          <p:nvPicPr>
            <p:cNvPr id="42" name="Picture 53" descr="light_shadow"/>
            <p:cNvPicPr>
              <a:picLocks noChangeAspect="1" noChangeArrowheads="1"/>
            </p:cNvPicPr>
            <p:nvPr/>
          </p:nvPicPr>
          <p:blipFill>
            <a:blip r:embed="rId6" cstate="print">
              <a:lum bright="-90000" contrast="-48000"/>
            </a:blip>
            <a:srcRect/>
            <a:stretch>
              <a:fillRect/>
            </a:stretch>
          </p:blipFill>
          <p:spPr bwMode="auto">
            <a:xfrm>
              <a:off x="107" y="965"/>
              <a:ext cx="84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3" name="Group 54"/>
            <p:cNvGrpSpPr>
              <a:grpSpLocks/>
            </p:cNvGrpSpPr>
            <p:nvPr/>
          </p:nvGrpSpPr>
          <p:grpSpPr bwMode="auto">
            <a:xfrm>
              <a:off x="0" y="0"/>
              <a:ext cx="1099" cy="1372"/>
              <a:chOff x="0" y="0"/>
              <a:chExt cx="1200" cy="1527"/>
            </a:xfrm>
          </p:grpSpPr>
          <p:pic>
            <p:nvPicPr>
              <p:cNvPr id="45" name="Picture 5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" y="48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0" y="48"/>
                <a:ext cx="1190" cy="1199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47" name="Picture 57" descr="light_shadow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b="47"/>
              <a:stretch>
                <a:fillRect/>
              </a:stretch>
            </p:blipFill>
            <p:spPr bwMode="auto">
              <a:xfrm>
                <a:off x="0" y="0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8" name="Group 58"/>
              <p:cNvGrpSpPr>
                <a:grpSpLocks/>
              </p:cNvGrpSpPr>
              <p:nvPr/>
            </p:nvGrpSpPr>
            <p:grpSpPr bwMode="auto">
              <a:xfrm rot="-3733502" flipH="1" flipV="1">
                <a:off x="360" y="876"/>
                <a:ext cx="1049" cy="253"/>
                <a:chOff x="0" y="0"/>
                <a:chExt cx="893" cy="246"/>
              </a:xfrm>
            </p:grpSpPr>
            <p:grpSp>
              <p:nvGrpSpPr>
                <p:cNvPr id="49" name="Group 5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55" name="AutoShape 6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AutoShape 6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AutoShape 6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" name="AutoShape 6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0" name="Group 64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51" name="AutoShape 6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85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AutoShape 6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1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AutoShape 6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497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AutoShape 6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87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</p:grpSp>
        <p:sp>
          <p:nvSpPr>
            <p:cNvPr id="44" name="Rectangle 69"/>
            <p:cNvSpPr>
              <a:spLocks noChangeArrowheads="1"/>
            </p:cNvSpPr>
            <p:nvPr/>
          </p:nvSpPr>
          <p:spPr bwMode="auto">
            <a:xfrm>
              <a:off x="122" y="170"/>
              <a:ext cx="861" cy="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20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世纪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90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年代开始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“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高性能计算机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”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59" name="右箭头 58"/>
          <p:cNvSpPr/>
          <p:nvPr/>
        </p:nvSpPr>
        <p:spPr>
          <a:xfrm>
            <a:off x="2771800" y="3573016"/>
            <a:ext cx="648072" cy="5040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5436096" y="3573016"/>
            <a:ext cx="648072" cy="5040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7584" y="51571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每秒百万至千万次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91880" y="51571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每秒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亿次以上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12160" y="50851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目前最快为每秒</a:t>
            </a:r>
            <a:r>
              <a:rPr lang="en-US" altLang="zh-CN" dirty="0" smtClean="0"/>
              <a:t>33.86</a:t>
            </a:r>
            <a:r>
              <a:rPr lang="zh-CN" altLang="zh-CN" dirty="0" smtClean="0"/>
              <a:t>千万亿次</a:t>
            </a:r>
            <a:endParaRPr lang="zh-CN" altLang="en-US" dirty="0"/>
          </a:p>
        </p:txBody>
      </p:sp>
      <p:sp>
        <p:nvSpPr>
          <p:cNvPr id="64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8/32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00192" cy="40466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2014.11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超级计算机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TOP1-TOP5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27405" name="Rectangle 13"/>
          <p:cNvSpPr>
            <a:spLocks noChangeArrowheads="1"/>
          </p:cNvSpPr>
          <p:nvPr/>
        </p:nvSpPr>
        <p:spPr bwMode="auto">
          <a:xfrm>
            <a:off x="1187450" y="1700213"/>
            <a:ext cx="17780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0" name="Picture 2" descr="C:\Users\Administrator\Desktop\图片\天河二号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2088232" cy="1393420"/>
          </a:xfrm>
          <a:prstGeom prst="rect">
            <a:avLst/>
          </a:prstGeom>
          <a:noFill/>
        </p:spPr>
      </p:pic>
      <p:pic>
        <p:nvPicPr>
          <p:cNvPr id="22531" name="Picture 3" descr="C:\Users\Administrator\Desktop\图片\Tit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484784"/>
            <a:ext cx="2160240" cy="136815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348880"/>
            <a:ext cx="204617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3501008"/>
            <a:ext cx="22322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4581128"/>
            <a:ext cx="2088232" cy="13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>
          <a:xfrm>
            <a:off x="2915816" y="980728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3928" y="54868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广州国家超级计算机中心（中国国防科技大学）；计算速度为每秒</a:t>
            </a:r>
            <a:r>
              <a:rPr lang="en-US" altLang="zh-CN" sz="1600" dirty="0" smtClean="0"/>
              <a:t>3.386</a:t>
            </a:r>
            <a:r>
              <a:rPr lang="zh-CN" altLang="en-US" sz="1600" dirty="0" smtClean="0"/>
              <a:t>亿亿次</a:t>
            </a:r>
            <a:endParaRPr lang="zh-CN" altLang="en-US" sz="16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763688" y="2420888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8032" y="1916832"/>
            <a:ext cx="1619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美国橡树岭国家实验室的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泰坦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（美国</a:t>
            </a:r>
            <a:r>
              <a:rPr lang="en-US" altLang="zh-CN" sz="1600" dirty="0" smtClean="0"/>
              <a:t>Cray</a:t>
            </a:r>
            <a:r>
              <a:rPr lang="zh-CN" altLang="en-US" sz="1600" dirty="0" smtClean="0"/>
              <a:t>公司）；计算速度为每秒</a:t>
            </a:r>
            <a:r>
              <a:rPr lang="en-US" altLang="zh-CN" sz="1600" dirty="0" smtClean="0"/>
              <a:t>1.759</a:t>
            </a:r>
            <a:r>
              <a:rPr lang="zh-CN" altLang="en-US" sz="1600" dirty="0" smtClean="0"/>
              <a:t>亿亿次</a:t>
            </a:r>
            <a:endParaRPr lang="zh-CN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660232" y="2348880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劳伦斯利弗莫尔国家实验室（美国</a:t>
            </a:r>
            <a:r>
              <a:rPr lang="en-US" altLang="zh-CN" sz="1600" dirty="0" smtClean="0"/>
              <a:t>IBM</a:t>
            </a:r>
            <a:r>
              <a:rPr lang="zh-CN" altLang="en-US" sz="1600" dirty="0" smtClean="0"/>
              <a:t>）；计算速度为每秒</a:t>
            </a:r>
            <a:r>
              <a:rPr lang="en-US" altLang="zh-CN" sz="1600" dirty="0" smtClean="0"/>
              <a:t>1.717</a:t>
            </a:r>
            <a:r>
              <a:rPr lang="zh-CN" altLang="en-US" sz="1600" dirty="0" smtClean="0"/>
              <a:t>亿亿次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63688" y="393305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日本理化学研究所（富士通）；计算速度为每秒</a:t>
            </a:r>
            <a:r>
              <a:rPr lang="en-US" altLang="zh-CN" sz="1600" dirty="0" smtClean="0"/>
              <a:t>1.051</a:t>
            </a:r>
            <a:r>
              <a:rPr lang="zh-CN" altLang="en-US" sz="1600" dirty="0" smtClean="0"/>
              <a:t>亿亿次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419872" y="5085184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美国阿尔贡国立实验室（</a:t>
            </a:r>
            <a:r>
              <a:rPr lang="en-US" altLang="zh-CN" sz="1600" dirty="0" smtClean="0"/>
              <a:t>IBM</a:t>
            </a:r>
            <a:r>
              <a:rPr lang="zh-CN" altLang="en-US" sz="1600" dirty="0" smtClean="0"/>
              <a:t>）；计算速度为每秒</a:t>
            </a:r>
            <a:r>
              <a:rPr lang="en-US" altLang="zh-CN" sz="1600" dirty="0" smtClean="0"/>
              <a:t>0.859</a:t>
            </a:r>
            <a:r>
              <a:rPr lang="zh-CN" altLang="en-US" sz="1600" dirty="0" smtClean="0"/>
              <a:t>亿亿次</a:t>
            </a:r>
            <a:endParaRPr lang="zh-CN" altLang="en-US" sz="16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652120" y="2852936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139952" y="4221088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40152" y="5445224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5360" y="6488668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 9/32</a:t>
            </a:r>
            <a:endParaRPr lang="zh-CN" altLang="en-US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8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1777</Words>
  <Application>Microsoft Office PowerPoint</Application>
  <PresentationFormat>全屏显示(4:3)</PresentationFormat>
  <Paragraphs>444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Graph</vt:lpstr>
      <vt:lpstr>高性能计算</vt:lpstr>
      <vt:lpstr>主讲内容</vt:lpstr>
      <vt:lpstr>高性能计算概述</vt:lpstr>
      <vt:lpstr>高性能计算发展热点</vt:lpstr>
      <vt:lpstr>高性能计算应用</vt:lpstr>
      <vt:lpstr>高性能计算在国内的六大应用领域</vt:lpstr>
      <vt:lpstr>高性能计算网站资源</vt:lpstr>
      <vt:lpstr>高性能计算机概述</vt:lpstr>
      <vt:lpstr>2014.11超级计算机TOP1-TOP5</vt:lpstr>
      <vt:lpstr>2014.11—Top500体系结构</vt:lpstr>
      <vt:lpstr>2004-2014中国TOP100集群系统份额</vt:lpstr>
      <vt:lpstr>湘潭大学高性能计算平台（1）</vt:lpstr>
      <vt:lpstr>湘潭大学高性能计算平台（2）</vt:lpstr>
      <vt:lpstr>湘潭大学IBM高性能计算平台测试</vt:lpstr>
      <vt:lpstr>幻灯片 15</vt:lpstr>
      <vt:lpstr>高性能计算技术架构—并行计算（1）</vt:lpstr>
      <vt:lpstr>高性能计算技术架构—并行计算（2）</vt:lpstr>
      <vt:lpstr>高性能计算技术架构—并行计算（3）</vt:lpstr>
      <vt:lpstr>高性能计算技术架构—网格计算（1）</vt:lpstr>
      <vt:lpstr>高性能计算技术架构—网格计算（2）</vt:lpstr>
      <vt:lpstr>高性能计算技术架构—高性能计算机（1）</vt:lpstr>
      <vt:lpstr>高性能计算技术架构—高性能计算机（2）</vt:lpstr>
      <vt:lpstr>幻灯片 23</vt:lpstr>
      <vt:lpstr>MPI编程实例</vt:lpstr>
      <vt:lpstr>MPI编程实例之Hello world from process（1）</vt:lpstr>
      <vt:lpstr>MPI编程实例之Hello world from process（2）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并行计算基础</dc:title>
  <dc:creator>杏仁</dc:creator>
  <cp:lastModifiedBy>SDWM</cp:lastModifiedBy>
  <cp:revision>233</cp:revision>
  <dcterms:created xsi:type="dcterms:W3CDTF">2015-01-21T11:01:16Z</dcterms:created>
  <dcterms:modified xsi:type="dcterms:W3CDTF">2015-01-29T12:47:59Z</dcterms:modified>
</cp:coreProperties>
</file>