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A25F-DAA4-4346-808F-87F109A24DDB}" type="datetimeFigureOut">
              <a:rPr lang="en-NZ" smtClean="0"/>
              <a:t>23/05/2012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9AEB-7B79-4B80-820A-ED507C546501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Microsoft_Office_Excel_97-2003_Worksheet2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Additional Material on Naïve </a:t>
            </a:r>
            <a:r>
              <a:rPr lang="en-NZ" dirty="0" err="1" smtClean="0"/>
              <a:t>Bayes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one of the conditional probability is zero, then the entire expression becomes zero</a:t>
            </a:r>
          </a:p>
          <a:p>
            <a:r>
              <a:rPr lang="en-US"/>
              <a:t>Probability estimation: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838200" y="2935288"/>
          <a:ext cx="4343400" cy="2703512"/>
        </p:xfrm>
        <a:graphic>
          <a:graphicData uri="http://schemas.openxmlformats.org/presentationml/2006/ole">
            <p:oleObj spid="_x0000_s7170" name="Equation" r:id="rId3" imgW="2120760" imgH="1320480" progId="Equation.3">
              <p:embed/>
            </p:oleObj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7432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c: number of classes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m: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7251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p:oleObj spid="_x0000_s8194" name="Worksheet" r:id="rId3" imgW="6401181" imgH="4782109" progId="Excel.Sheet.8">
              <p:embed/>
            </p:oleObj>
          </a:graphicData>
        </a:graphic>
      </p:graphicFrame>
      <p:graphicFrame>
        <p:nvGraphicFramePr>
          <p:cNvPr id="1077252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p:oleObj spid="_x0000_s8195" name="Worksheet" r:id="rId4" imgW="5153406" imgH="438506" progId="Excel.Sheet.8">
              <p:embed/>
            </p:oleObj>
          </a:graphicData>
        </a:graphic>
      </p:graphicFrame>
      <p:graphicFrame>
        <p:nvGraphicFramePr>
          <p:cNvPr id="1077253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p:oleObj spid="_x0000_s8196" name="Equation" r:id="rId5" imgW="4457520" imgH="3149280" progId="Equation.3">
              <p:embed/>
            </p:oleObj>
          </a:graphicData>
        </a:graphic>
      </p:graphicFrame>
      <p:sp>
        <p:nvSpPr>
          <p:cNvPr id="107725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</a:pPr>
            <a:r>
              <a:rPr lang="en-US"/>
              <a:t>N: non-mammals</a:t>
            </a:r>
          </a:p>
        </p:txBody>
      </p:sp>
      <p:sp>
        <p:nvSpPr>
          <p:cNvPr id="107725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</a:pPr>
            <a:r>
              <a:rPr lang="en-US"/>
              <a:t>=&gt;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Robust to isolated noise points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Robust to irrelevant attributes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Independence assumption may not hold for some attributes</a:t>
            </a:r>
          </a:p>
          <a:p>
            <a:pPr lvl="1">
              <a:lnSpc>
                <a:spcPct val="90000"/>
              </a:lnSpc>
            </a:pPr>
            <a:r>
              <a:rPr lang="en-US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probabilistic framework for solving classification problems</a:t>
            </a:r>
          </a:p>
          <a:p>
            <a:r>
              <a:rPr lang="en-US"/>
              <a:t>Conditional Probability: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Bayes theorem: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/>
        </p:nvGraphicFramePr>
        <p:xfrm>
          <a:off x="1600200" y="5029200"/>
          <a:ext cx="4440238" cy="1157288"/>
        </p:xfrm>
        <a:graphic>
          <a:graphicData uri="http://schemas.openxmlformats.org/presentationml/2006/ole">
            <p:oleObj spid="_x0000_s1026" name="Equation" r:id="rId3" imgW="3022560" imgH="787320" progId="Equation.3">
              <p:embed/>
            </p:oleObj>
          </a:graphicData>
        </a:graphic>
      </p:graphicFrame>
      <p:graphicFrame>
        <p:nvGraphicFramePr>
          <p:cNvPr id="1067013" name="Object 5"/>
          <p:cNvGraphicFramePr>
            <a:graphicFrameLocks noChangeAspect="1"/>
          </p:cNvGraphicFramePr>
          <p:nvPr/>
        </p:nvGraphicFramePr>
        <p:xfrm>
          <a:off x="4876800" y="2263775"/>
          <a:ext cx="2819400" cy="2003425"/>
        </p:xfrm>
        <a:graphic>
          <a:graphicData uri="http://schemas.openxmlformats.org/presentationml/2006/ole">
            <p:oleObj spid="_x0000_s1027" name="Equation" r:id="rId4" imgW="232380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Bayes Theorem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/>
              <a:t>Given: </a:t>
            </a:r>
          </a:p>
          <a:p>
            <a:pPr lvl="1"/>
            <a:r>
              <a:rPr lang="en-US" sz="2200"/>
              <a:t>A doctor knows that meningitis causes stiff neck 50% of the time</a:t>
            </a:r>
          </a:p>
          <a:p>
            <a:pPr lvl="1"/>
            <a:r>
              <a:rPr lang="en-US" sz="2200"/>
              <a:t>Prior probability of any patient having meningitis is 1/50,000</a:t>
            </a:r>
          </a:p>
          <a:p>
            <a:pPr lvl="1"/>
            <a:r>
              <a:rPr lang="en-US" sz="2200"/>
              <a:t>Prior probability of any patient having stiff neck is 1/20</a:t>
            </a:r>
          </a:p>
          <a:p>
            <a:pPr lvl="1">
              <a:buFont typeface="Arial" charset="0"/>
              <a:buNone/>
            </a:pPr>
            <a:endParaRPr lang="en-US" sz="2200"/>
          </a:p>
          <a:p>
            <a:r>
              <a:rPr lang="en-US"/>
              <a:t> If a patient has stiff neck, what’s the probability he/she has meningitis?</a:t>
            </a:r>
            <a:endParaRPr lang="en-US" sz="2200"/>
          </a:p>
          <a:p>
            <a:endParaRPr lang="en-US"/>
          </a:p>
        </p:txBody>
      </p:sp>
      <p:graphicFrame>
        <p:nvGraphicFramePr>
          <p:cNvPr id="1068036" name="Object 4"/>
          <p:cNvGraphicFramePr>
            <a:graphicFrameLocks noChangeAspect="1"/>
          </p:cNvGraphicFramePr>
          <p:nvPr/>
        </p:nvGraphicFramePr>
        <p:xfrm>
          <a:off x="609600" y="4800600"/>
          <a:ext cx="7772400" cy="962025"/>
        </p:xfrm>
        <a:graphic>
          <a:graphicData uri="http://schemas.openxmlformats.org/presentationml/2006/ole">
            <p:oleObj spid="_x0000_s2050" name="Equation" r:id="rId3" imgW="636264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/>
              <a:t>Consider each attribute and class label as random variables</a:t>
            </a:r>
          </a:p>
          <a:p>
            <a:pPr lvl="1">
              <a:buFont typeface="Arial" charset="0"/>
              <a:buNone/>
            </a:pPr>
            <a:endParaRPr lang="en-US"/>
          </a:p>
          <a:p>
            <a:r>
              <a:rPr lang="en-US"/>
              <a:t>Given a record with attributes (A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) </a:t>
            </a:r>
          </a:p>
          <a:p>
            <a:pPr lvl="1"/>
            <a:r>
              <a:rPr lang="en-US"/>
              <a:t>Goal is to predict class C</a:t>
            </a:r>
          </a:p>
          <a:p>
            <a:pPr lvl="1"/>
            <a:r>
              <a:rPr lang="en-US"/>
              <a:t>Specifically, we want to find the value of C that maximizes P(C|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 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Can we estimate P(C|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 </a:t>
            </a:r>
            <a:r>
              <a:rPr lang="en-US"/>
              <a:t>) directly from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the posterior probability P(C |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) for all values of C using the Bayes theorem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Choose value of C that maximizes </a:t>
            </a:r>
            <a:br>
              <a:rPr lang="en-US" sz="2400"/>
            </a:br>
            <a:r>
              <a:rPr lang="en-US" sz="2400"/>
              <a:t>		P(C |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)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Equivalent to choosing value of C that maximizes</a:t>
            </a:r>
            <a:br>
              <a:rPr lang="en-US" sz="2400"/>
            </a:br>
            <a:r>
              <a:rPr lang="en-US" sz="2400"/>
              <a:t>     	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|C) P(C)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How to estimate 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 C )?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828800" y="2479675"/>
          <a:ext cx="5791200" cy="796925"/>
        </p:xfrm>
        <a:graphic>
          <a:graphicData uri="http://schemas.openxmlformats.org/presentationml/2006/ole">
            <p:oleObj spid="_x0000_s3074" name="Equation" r:id="rId3" imgW="486396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Assume independence among attributes A</a:t>
            </a:r>
            <a:r>
              <a:rPr lang="en-US" baseline="-25000"/>
              <a:t>i</a:t>
            </a:r>
            <a:r>
              <a:rPr lang="en-US" sz="2400"/>
              <a:t> when class is given:    </a:t>
            </a:r>
          </a:p>
          <a:p>
            <a:pPr lvl="1"/>
            <a:r>
              <a:rPr lang="en-US" sz="2400"/>
              <a:t>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|C) = P(A</a:t>
            </a:r>
            <a:r>
              <a:rPr lang="en-US" sz="2400" baseline="-25000"/>
              <a:t>1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 P(A</a:t>
            </a:r>
            <a:r>
              <a:rPr lang="en-US" sz="2400" baseline="-25000"/>
              <a:t>2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)… P(A</a:t>
            </a:r>
            <a:r>
              <a:rPr lang="en-US" sz="2400" baseline="-25000"/>
              <a:t>n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</a:t>
            </a:r>
          </a:p>
          <a:p>
            <a:pPr lvl="1">
              <a:buFont typeface="Arial" charset="0"/>
              <a:buNone/>
            </a:pPr>
            <a:r>
              <a:rPr lang="en-US" sz="2400"/>
              <a:t> </a:t>
            </a:r>
          </a:p>
          <a:p>
            <a:pPr lvl="1"/>
            <a:r>
              <a:rPr lang="en-US" sz="2400"/>
              <a:t>Can estimate P(A</a:t>
            </a:r>
            <a:r>
              <a:rPr lang="en-US" baseline="-25000"/>
              <a:t>i</a:t>
            </a:r>
            <a:r>
              <a:rPr lang="en-US" sz="2400"/>
              <a:t>| C</a:t>
            </a:r>
            <a:r>
              <a:rPr lang="en-US" baseline="-25000"/>
              <a:t>j</a:t>
            </a:r>
            <a:r>
              <a:rPr lang="en-US" sz="2400"/>
              <a:t>) for all A</a:t>
            </a:r>
            <a:r>
              <a:rPr lang="en-US" baseline="-25000"/>
              <a:t>i</a:t>
            </a:r>
            <a:r>
              <a:rPr lang="en-US" sz="2400"/>
              <a:t> and C</a:t>
            </a:r>
            <a:r>
              <a:rPr lang="en-US" baseline="-25000"/>
              <a:t>j</a:t>
            </a:r>
            <a:r>
              <a:rPr lang="en-US" sz="2400"/>
              <a:t>.</a:t>
            </a:r>
          </a:p>
          <a:p>
            <a:pPr lvl="1">
              <a:buFont typeface="Arial" charset="0"/>
              <a:buNone/>
            </a:pPr>
            <a:endParaRPr lang="en-US" sz="2400"/>
          </a:p>
          <a:p>
            <a:pPr lvl="1"/>
            <a:r>
              <a:rPr lang="en-US" sz="2400"/>
              <a:t>New point is classified to C</a:t>
            </a:r>
            <a:r>
              <a:rPr lang="en-US" sz="2400" baseline="-25000"/>
              <a:t>j</a:t>
            </a:r>
            <a:r>
              <a:rPr lang="en-US" sz="2400"/>
              <a:t> if  P(C</a:t>
            </a:r>
            <a:r>
              <a:rPr lang="en-US" sz="2400" baseline="-25000"/>
              <a:t>j</a:t>
            </a:r>
            <a:r>
              <a:rPr lang="en-US" sz="2400"/>
              <a:t>) </a:t>
            </a:r>
            <a:r>
              <a:rPr lang="en-US" sz="2400">
                <a:sym typeface="Symbol" pitchFamily="18" charset="2"/>
              </a:rPr>
              <a:t></a:t>
            </a:r>
            <a:r>
              <a:rPr lang="en-US" sz="2400"/>
              <a:t> P(A</a:t>
            </a:r>
            <a:r>
              <a:rPr lang="en-US" sz="2400" baseline="-25000"/>
              <a:t>i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  is maximal.</a:t>
            </a: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066800"/>
            <a:ext cx="457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Class:  P(C) = N</a:t>
            </a:r>
            <a:r>
              <a:rPr lang="en-US" baseline="-25000"/>
              <a:t>c</a:t>
            </a:r>
            <a:r>
              <a:rPr lang="en-US"/>
              <a:t>/N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e.g.,  P(No) = 7/10, </a:t>
            </a:r>
            <a:br>
              <a:rPr lang="en-US" sz="2000"/>
            </a:br>
            <a:r>
              <a:rPr lang="en-US" sz="200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/>
              <a:t>For discrete attributes:</a:t>
            </a:r>
            <a:br>
              <a:rPr lang="en-US"/>
            </a:br>
            <a:r>
              <a:rPr lang="en-US" sz="900"/>
              <a:t>  </a:t>
            </a:r>
            <a:br>
              <a:rPr lang="en-US" sz="900"/>
            </a:br>
            <a:r>
              <a:rPr lang="en-US"/>
              <a:t>     P(A</a:t>
            </a:r>
            <a:r>
              <a:rPr lang="en-US" baseline="-25000"/>
              <a:t>i</a:t>
            </a:r>
            <a:r>
              <a:rPr lang="en-US"/>
              <a:t> | C</a:t>
            </a:r>
            <a:r>
              <a:rPr lang="en-US" baseline="-25000"/>
              <a:t>k</a:t>
            </a:r>
            <a:r>
              <a:rPr lang="en-US"/>
              <a:t>) = |A</a:t>
            </a:r>
            <a:r>
              <a:rPr lang="en-US" baseline="-25000"/>
              <a:t>ik</a:t>
            </a:r>
            <a:r>
              <a:rPr lang="en-US"/>
              <a:t>|/ N</a:t>
            </a:r>
            <a:r>
              <a:rPr lang="en-US" baseline="-25000"/>
              <a:t>c 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 sz="2400"/>
              <a:t>where |A</a:t>
            </a:r>
            <a:r>
              <a:rPr lang="en-US" sz="2400" baseline="-25000"/>
              <a:t>ik</a:t>
            </a:r>
            <a:r>
              <a:rPr lang="en-US" sz="2400"/>
              <a:t>| is number of instances having attribute A</a:t>
            </a:r>
            <a:r>
              <a:rPr lang="en-US" sz="2400" baseline="-25000"/>
              <a:t>i</a:t>
            </a:r>
            <a:r>
              <a:rPr lang="en-US" sz="2400"/>
              <a:t> and belongs to class C</a:t>
            </a:r>
            <a:r>
              <a:rPr lang="en-US" sz="2400" baseline="-25000"/>
              <a:t>k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Examples:</a:t>
            </a:r>
            <a:br>
              <a:rPr lang="en-US" sz="2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/>
              <a:t>	P(Status=Married|No) = 4/7</a:t>
            </a:r>
            <a:r>
              <a:rPr lang="en-US" sz="2000" baseline="-25000"/>
              <a:t/>
            </a:r>
            <a:br>
              <a:rPr lang="en-US" sz="2000" baseline="-25000"/>
            </a:br>
            <a:r>
              <a:rPr lang="en-US" sz="2000"/>
              <a:t>P(Refund=Yes|Yes)=0</a:t>
            </a:r>
            <a:endParaRPr lang="en-US" sz="2000" baseline="-25000"/>
          </a:p>
        </p:txBody>
      </p:sp>
      <p:sp>
        <p:nvSpPr>
          <p:cNvPr id="1072132" name="Text Box 4"/>
          <p:cNvSpPr txBox="1">
            <a:spLocks noChangeArrowheads="1"/>
          </p:cNvSpPr>
          <p:nvPr/>
        </p:nvSpPr>
        <p:spPr bwMode="auto">
          <a:xfrm>
            <a:off x="8153400" y="3276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graphicFrame>
        <p:nvGraphicFramePr>
          <p:cNvPr id="1072133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p:oleObj spid="_x0000_s4098" name="VISIO" r:id="rId3" imgW="4390200" imgH="534132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For continuous attributes: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Discretize</a:t>
            </a:r>
            <a:r>
              <a:rPr lang="en-US"/>
              <a:t> the range into bins </a:t>
            </a:r>
          </a:p>
          <a:p>
            <a:pPr lvl="2">
              <a:lnSpc>
                <a:spcPct val="90000"/>
              </a:lnSpc>
            </a:pPr>
            <a:r>
              <a:rPr lang="en-US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Two-way split:</a:t>
            </a:r>
            <a:r>
              <a:rPr lang="en-US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/>
              <a:t> Assume attribute follows a normal distribution</a:t>
            </a:r>
          </a:p>
          <a:p>
            <a:pPr lvl="2">
              <a:lnSpc>
                <a:spcPct val="90000"/>
              </a:lnSpc>
            </a:pPr>
            <a:r>
              <a:rPr lang="en-US"/>
              <a:t> Use data to estimate parameters of distribution </a:t>
            </a:r>
            <a:br>
              <a:rPr lang="en-US"/>
            </a:br>
            <a:r>
              <a:rPr lang="en-US"/>
              <a:t>   (e.g., mean and standard deviation)</a:t>
            </a:r>
          </a:p>
          <a:p>
            <a:pPr lvl="2">
              <a:lnSpc>
                <a:spcPct val="90000"/>
              </a:lnSpc>
            </a:pPr>
            <a:r>
              <a:rPr lang="en-US"/>
              <a:t> Once probability distribution is known, can use it to estimate the conditional probability P(A</a:t>
            </a:r>
            <a:r>
              <a:rPr lang="en-US" baseline="-25000"/>
              <a:t>i</a:t>
            </a:r>
            <a:r>
              <a:rPr lang="en-US"/>
              <a:t>|c)</a:t>
            </a:r>
          </a:p>
        </p:txBody>
      </p:sp>
      <p:sp>
        <p:nvSpPr>
          <p:cNvPr id="1073156" name="Text Box 4"/>
          <p:cNvSpPr txBox="1">
            <a:spLocks noChangeArrowheads="1"/>
          </p:cNvSpPr>
          <p:nvPr/>
        </p:nvSpPr>
        <p:spPr bwMode="auto">
          <a:xfrm>
            <a:off x="6781800" y="2514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0" y="2057400"/>
          <a:ext cx="3886200" cy="4279900"/>
        </p:xfrm>
        <a:graphic>
          <a:graphicData uri="http://schemas.openxmlformats.org/presentationml/2006/ole">
            <p:oleObj spid="_x0000_s6146" name="VISIO" r:id="rId3" imgW="9070560" imgH="5536800" progId="Visio.Drawing.6">
              <p:embed/>
            </p:oleObj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/>
        </p:nvGraphicFramePr>
        <p:xfrm>
          <a:off x="1143000" y="1371600"/>
          <a:ext cx="6477000" cy="407988"/>
        </p:xfrm>
        <a:graphic>
          <a:graphicData uri="http://schemas.openxmlformats.org/presentationml/2006/ole">
            <p:oleObj spid="_x0000_s6147" name="Equation" r:id="rId4" imgW="5448240" imgH="342720" progId="Equation.3">
              <p:embed/>
            </p:oleObj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/>
              <a:t>P(X|Class=No) = P(Refund=No|Class=No)</a:t>
            </a:r>
            <a:br>
              <a:rPr lang="en-US" sz="1600" b="0"/>
            </a:br>
            <a:r>
              <a:rPr lang="en-US" sz="1600" b="0"/>
              <a:t>		 </a:t>
            </a:r>
            <a:r>
              <a:rPr lang="en-US" sz="1600" b="0">
                <a:sym typeface="Symbol" pitchFamily="18" charset="2"/>
              </a:rPr>
              <a:t> P(Married| </a:t>
            </a:r>
            <a:r>
              <a:rPr lang="en-US" sz="1600" b="0"/>
              <a:t>Class=No)</a:t>
            </a:r>
            <a:br>
              <a:rPr lang="en-US" sz="1600" b="0"/>
            </a:br>
            <a:r>
              <a:rPr lang="en-US" sz="1600" b="0"/>
              <a:t>		 </a:t>
            </a:r>
            <a:r>
              <a:rPr lang="en-US" sz="1600" b="0">
                <a:sym typeface="Symbol" pitchFamily="18" charset="2"/>
              </a:rPr>
              <a:t></a:t>
            </a:r>
            <a:r>
              <a:rPr lang="en-US" sz="1600" b="0"/>
              <a:t> P(Income=120K| Class=No)</a:t>
            </a:r>
            <a:br>
              <a:rPr lang="en-US" sz="1600" b="0"/>
            </a:br>
            <a:r>
              <a:rPr lang="en-US" sz="1600" b="0"/>
              <a:t>	              = 4/7 </a:t>
            </a:r>
            <a:r>
              <a:rPr lang="en-US" sz="1600" b="0">
                <a:sym typeface="Symbol" pitchFamily="18" charset="2"/>
              </a:rPr>
              <a:t> 4/7  0.0072 = 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/>
              <a:t>P(X|Class=Yes) = P(Refund=No| Class=Yes)</a:t>
            </a:r>
            <a:br>
              <a:rPr lang="en-US" sz="1600" b="0"/>
            </a:br>
            <a:r>
              <a:rPr lang="en-US" sz="1600" b="0"/>
              <a:t>   	                  </a:t>
            </a:r>
            <a:r>
              <a:rPr lang="en-US" sz="1600" b="0">
                <a:sym typeface="Symbol" pitchFamily="18" charset="2"/>
              </a:rPr>
              <a:t> P(Married| </a:t>
            </a:r>
            <a:r>
              <a:rPr lang="en-US" sz="1600" b="0"/>
              <a:t>Class=Yes)</a:t>
            </a:r>
            <a:br>
              <a:rPr lang="en-US" sz="1600" b="0"/>
            </a:br>
            <a:r>
              <a:rPr lang="en-US" sz="1600" b="0"/>
              <a:t>   	                  </a:t>
            </a:r>
            <a:r>
              <a:rPr lang="en-US" sz="1600" b="0">
                <a:sym typeface="Symbol" pitchFamily="18" charset="2"/>
              </a:rPr>
              <a:t></a:t>
            </a:r>
            <a:r>
              <a:rPr lang="en-US" sz="1600" b="0"/>
              <a:t> P(Income=120K| Class=Yes)</a:t>
            </a:r>
            <a:br>
              <a:rPr lang="en-US" sz="1600" b="0"/>
            </a:br>
            <a:r>
              <a:rPr lang="en-US" sz="1600" b="0"/>
              <a:t>	               = 1 </a:t>
            </a:r>
            <a:r>
              <a:rPr lang="en-US" sz="1600" b="0">
                <a:sym typeface="Symbol" pitchFamily="18" charset="2"/>
              </a:rPr>
              <a:t> 0  1.2  10</a:t>
            </a:r>
            <a:r>
              <a:rPr lang="en-US" sz="1600" b="0" baseline="30000">
                <a:sym typeface="Symbol" pitchFamily="18" charset="2"/>
              </a:rPr>
              <a:t>-9</a:t>
            </a:r>
            <a:r>
              <a:rPr lang="en-US" sz="1600" b="0">
                <a:sym typeface="Symbol" pitchFamily="18" charset="2"/>
              </a:rPr>
              <a:t> = 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Since P(X|No)P(No) &gt; P(X|Yes)P(Yes)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Therefore P(No|X) &gt; P(Yes|X)</a:t>
            </a:r>
            <a:br>
              <a:rPr lang="en-US" sz="1800" b="0"/>
            </a:br>
            <a:r>
              <a:rPr lang="en-US" sz="1800" b="0"/>
              <a:t>      </a:t>
            </a:r>
            <a:r>
              <a:rPr lang="en-US" sz="2000" b="0">
                <a:sym typeface="Symbol" pitchFamily="18" charset="2"/>
              </a:rPr>
              <a:t>=&gt; 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440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Microsoft Equation 3.0</vt:lpstr>
      <vt:lpstr>Microsoft Visio Drawing</vt:lpstr>
      <vt:lpstr>Microsoft Excel Worksheet</vt:lpstr>
      <vt:lpstr>Additional Material on Naïve Bayes</vt:lpstr>
      <vt:lpstr>Bayes Classifier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</vt:vector>
  </TitlesOfParts>
  <Company>Auckland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Material on Naïve Bayes</dc:title>
  <dc:creator>rpears</dc:creator>
  <cp:lastModifiedBy>rpears</cp:lastModifiedBy>
  <cp:revision>1</cp:revision>
  <dcterms:created xsi:type="dcterms:W3CDTF">2012-05-23T00:49:03Z</dcterms:created>
  <dcterms:modified xsi:type="dcterms:W3CDTF">2012-05-23T00:53:15Z</dcterms:modified>
</cp:coreProperties>
</file>