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7"/>
  </p:notesMasterIdLst>
  <p:handoutMasterIdLst>
    <p:handoutMasterId r:id="rId18"/>
  </p:handoutMasterIdLst>
  <p:sldIdLst>
    <p:sldId id="1208" r:id="rId2"/>
    <p:sldId id="1090" r:id="rId3"/>
    <p:sldId id="1281" r:id="rId4"/>
    <p:sldId id="1287" r:id="rId5"/>
    <p:sldId id="1197" r:id="rId6"/>
    <p:sldId id="1198" r:id="rId7"/>
    <p:sldId id="1199" r:id="rId8"/>
    <p:sldId id="1200" r:id="rId9"/>
    <p:sldId id="1201" r:id="rId10"/>
    <p:sldId id="1204" r:id="rId11"/>
    <p:sldId id="1202" r:id="rId12"/>
    <p:sldId id="1206" r:id="rId13"/>
    <p:sldId id="1207" r:id="rId14"/>
    <p:sldId id="1203" r:id="rId15"/>
    <p:sldId id="1209" r:id="rId16"/>
  </p:sldIdLst>
  <p:sldSz cx="9144000" cy="6858000" type="screen4x3"/>
  <p:notesSz cx="7315200" cy="9601200"/>
  <p:defaultTextStyle>
    <a:defPPr>
      <a:defRPr lang="pt-PT"/>
    </a:defPPr>
    <a:lvl1pPr algn="ctr" rtl="0" fontAlgn="base">
      <a:spcBef>
        <a:spcPct val="0"/>
      </a:spcBef>
      <a:spcAft>
        <a:spcPct val="0"/>
      </a:spcAft>
      <a:defRPr kern="1200">
        <a:solidFill>
          <a:schemeClr val="tx1"/>
        </a:solidFill>
        <a:latin typeface="Tahoma" pitchFamily="34" charset="0"/>
        <a:ea typeface="+mn-ea"/>
        <a:cs typeface="+mn-cs"/>
      </a:defRPr>
    </a:lvl1pPr>
    <a:lvl2pPr marL="457200" algn="ctr" rtl="0" fontAlgn="base">
      <a:spcBef>
        <a:spcPct val="0"/>
      </a:spcBef>
      <a:spcAft>
        <a:spcPct val="0"/>
      </a:spcAft>
      <a:defRPr kern="1200">
        <a:solidFill>
          <a:schemeClr val="tx1"/>
        </a:solidFill>
        <a:latin typeface="Tahoma" pitchFamily="34" charset="0"/>
        <a:ea typeface="+mn-ea"/>
        <a:cs typeface="+mn-cs"/>
      </a:defRPr>
    </a:lvl2pPr>
    <a:lvl3pPr marL="914400" algn="ctr" rtl="0" fontAlgn="base">
      <a:spcBef>
        <a:spcPct val="0"/>
      </a:spcBef>
      <a:spcAft>
        <a:spcPct val="0"/>
      </a:spcAft>
      <a:defRPr kern="1200">
        <a:solidFill>
          <a:schemeClr val="tx1"/>
        </a:solidFill>
        <a:latin typeface="Tahoma" pitchFamily="34" charset="0"/>
        <a:ea typeface="+mn-ea"/>
        <a:cs typeface="+mn-cs"/>
      </a:defRPr>
    </a:lvl3pPr>
    <a:lvl4pPr marL="1371600" algn="ctr" rtl="0" fontAlgn="base">
      <a:spcBef>
        <a:spcPct val="0"/>
      </a:spcBef>
      <a:spcAft>
        <a:spcPct val="0"/>
      </a:spcAft>
      <a:defRPr kern="1200">
        <a:solidFill>
          <a:schemeClr val="tx1"/>
        </a:solidFill>
        <a:latin typeface="Tahoma" pitchFamily="34" charset="0"/>
        <a:ea typeface="+mn-ea"/>
        <a:cs typeface="+mn-cs"/>
      </a:defRPr>
    </a:lvl4pPr>
    <a:lvl5pPr marL="1828800" algn="ctr"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009900"/>
    <a:srgbClr val="FA006B"/>
    <a:srgbClr val="F19309"/>
    <a:srgbClr val="FFFFCC"/>
    <a:srgbClr val="0099FF"/>
    <a:srgbClr val="FFCC99"/>
    <a:srgbClr val="FF3C3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189" autoAdjust="0"/>
    <p:restoredTop sz="98251" autoAdjust="0"/>
  </p:normalViewPr>
  <p:slideViewPr>
    <p:cSldViewPr>
      <p:cViewPr>
        <p:scale>
          <a:sx n="75" d="100"/>
          <a:sy n="75" d="100"/>
        </p:scale>
        <p:origin x="-1944" y="-8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986" y="-10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l" defTabSz="966788">
              <a:defRPr sz="1300">
                <a:latin typeface="Arial" charset="0"/>
              </a:defRPr>
            </a:lvl1pPr>
          </a:lstStyle>
          <a:p>
            <a:pPr>
              <a:defRPr/>
            </a:pPr>
            <a:endParaRPr lang="pt-PT"/>
          </a:p>
        </p:txBody>
      </p:sp>
      <p:sp>
        <p:nvSpPr>
          <p:cNvPr id="1597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300">
                <a:latin typeface="Arial" charset="0"/>
              </a:defRPr>
            </a:lvl1pPr>
          </a:lstStyle>
          <a:p>
            <a:pPr>
              <a:defRPr/>
            </a:pPr>
            <a:endParaRPr lang="pt-PT"/>
          </a:p>
        </p:txBody>
      </p:sp>
      <p:sp>
        <p:nvSpPr>
          <p:cNvPr id="15974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l" defTabSz="966788">
              <a:defRPr sz="1300">
                <a:latin typeface="Arial" charset="0"/>
              </a:defRPr>
            </a:lvl1pPr>
          </a:lstStyle>
          <a:p>
            <a:pPr>
              <a:defRPr/>
            </a:pPr>
            <a:endParaRPr lang="pt-PT"/>
          </a:p>
        </p:txBody>
      </p:sp>
      <p:sp>
        <p:nvSpPr>
          <p:cNvPr id="1597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300">
                <a:latin typeface="Arial" charset="0"/>
              </a:defRPr>
            </a:lvl1pPr>
          </a:lstStyle>
          <a:p>
            <a:pPr>
              <a:defRPr/>
            </a:pPr>
            <a:fld id="{5F464404-0D0C-4415-A462-EAC2716441A7}" type="slidenum">
              <a:rPr lang="pt-PT"/>
              <a:pPr>
                <a:defRPr/>
              </a:pPr>
              <a:t>‹#›</a:t>
            </a:fld>
            <a:endParaRPr lang="pt-P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l" defTabSz="966788">
              <a:defRPr sz="1300">
                <a:latin typeface="Arial" charset="0"/>
              </a:defRPr>
            </a:lvl1pPr>
          </a:lstStyle>
          <a:p>
            <a:pPr>
              <a:defRPr/>
            </a:pPr>
            <a:endParaRPr lang="pt-PT"/>
          </a:p>
        </p:txBody>
      </p:sp>
      <p:sp>
        <p:nvSpPr>
          <p:cNvPr id="604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300">
                <a:latin typeface="Arial" charset="0"/>
              </a:defRPr>
            </a:lvl1pPr>
          </a:lstStyle>
          <a:p>
            <a:pPr>
              <a:defRPr/>
            </a:pPr>
            <a:endParaRPr lang="pt-PT"/>
          </a:p>
        </p:txBody>
      </p:sp>
      <p:sp>
        <p:nvSpPr>
          <p:cNvPr id="114692"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604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l" defTabSz="966788">
              <a:defRPr sz="1300">
                <a:latin typeface="Arial" charset="0"/>
              </a:defRPr>
            </a:lvl1pPr>
          </a:lstStyle>
          <a:p>
            <a:pPr>
              <a:defRPr/>
            </a:pPr>
            <a:endParaRPr lang="pt-PT"/>
          </a:p>
        </p:txBody>
      </p:sp>
      <p:sp>
        <p:nvSpPr>
          <p:cNvPr id="604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300">
                <a:latin typeface="Arial" charset="0"/>
              </a:defRPr>
            </a:lvl1pPr>
          </a:lstStyle>
          <a:p>
            <a:pPr>
              <a:defRPr/>
            </a:pPr>
            <a:fld id="{2FC21511-0A4D-4402-9B2C-5D7AF64D8CD9}" type="slidenum">
              <a:rPr lang="pt-PT"/>
              <a:pPr>
                <a:defRPr/>
              </a:pPr>
              <a:t>‹#›</a:t>
            </a:fld>
            <a:endParaRPr lang="pt-P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33D6344-372D-447E-84A2-CCD13806306C}" type="slidenum">
              <a:rPr lang="pt-PT" smtClean="0"/>
              <a:pPr/>
              <a:t>1</a:t>
            </a:fld>
            <a:endParaRPr lang="pt-PT" smtClean="0"/>
          </a:p>
        </p:txBody>
      </p:sp>
      <p:sp>
        <p:nvSpPr>
          <p:cNvPr id="157699" name="Rectangle 2"/>
          <p:cNvSpPr>
            <a:spLocks noGrp="1" noRot="1" noChangeAspect="1" noChangeArrowheads="1" noTextEdit="1"/>
          </p:cNvSpPr>
          <p:nvPr>
            <p:ph type="sldImg"/>
          </p:nvPr>
        </p:nvSpPr>
        <p:spPr>
          <a:xfrm>
            <a:off x="1258888" y="720725"/>
            <a:ext cx="4797425" cy="3598863"/>
          </a:xfrm>
          <a:ln/>
        </p:spPr>
      </p:sp>
      <p:sp>
        <p:nvSpPr>
          <p:cNvPr id="157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73E99B7E-DABB-4118-A50F-FE7567934E09}" type="slidenum">
              <a:rPr lang="pt-PT" smtClean="0"/>
              <a:pPr/>
              <a:t>10</a:t>
            </a:fld>
            <a:endParaRPr lang="pt-PT" smtClean="0"/>
          </a:p>
        </p:txBody>
      </p:sp>
      <p:sp>
        <p:nvSpPr>
          <p:cNvPr id="163843" name="Rectangle 2"/>
          <p:cNvSpPr>
            <a:spLocks noGrp="1" noRot="1" noChangeAspect="1" noChangeArrowheads="1" noTextEdit="1"/>
          </p:cNvSpPr>
          <p:nvPr>
            <p:ph type="sldImg"/>
          </p:nvPr>
        </p:nvSpPr>
        <p:spPr>
          <a:xfrm>
            <a:off x="1258888" y="720725"/>
            <a:ext cx="4797425" cy="3598863"/>
          </a:xfrm>
          <a:ln/>
        </p:spPr>
      </p:sp>
      <p:sp>
        <p:nvSpPr>
          <p:cNvPr id="163844" name="Rectangle 3"/>
          <p:cNvSpPr>
            <a:spLocks noGrp="1" noChangeArrowheads="1"/>
          </p:cNvSpPr>
          <p:nvPr>
            <p:ph type="body" idx="1"/>
          </p:nvPr>
        </p:nvSpPr>
        <p:spPr>
          <a:noFill/>
          <a:ln/>
        </p:spPr>
        <p:txBody>
          <a:bodyPr/>
          <a:lstStyle/>
          <a:p>
            <a:pPr eaLnBrk="1" hangingPunct="1"/>
            <a:r>
              <a:rPr lang="en-US" smtClean="0"/>
              <a:t>each </a:t>
            </a:r>
            <a:r>
              <a:rPr lang="en-US" i="1" smtClean="0"/>
              <a:t>θijk </a:t>
            </a:r>
            <a:r>
              <a:rPr lang="en-US" smtClean="0"/>
              <a:t>is the probability </a:t>
            </a:r>
            <a:r>
              <a:rPr lang="en-US" i="1" smtClean="0"/>
              <a:t>P</a:t>
            </a:r>
            <a:r>
              <a:rPr lang="en-US" smtClean="0"/>
              <a:t>(</a:t>
            </a:r>
            <a:r>
              <a:rPr lang="en-US" i="1" smtClean="0"/>
              <a:t>Xi </a:t>
            </a:r>
            <a:r>
              <a:rPr lang="en-US" smtClean="0"/>
              <a:t>= </a:t>
            </a:r>
            <a:r>
              <a:rPr lang="en-US" i="1" smtClean="0"/>
              <a:t>k | </a:t>
            </a:r>
            <a:r>
              <a:rPr lang="en-US" b="1" smtClean="0"/>
              <a:t>Pa</a:t>
            </a:r>
            <a:r>
              <a:rPr lang="en-US" i="1" smtClean="0"/>
              <a:t>i </a:t>
            </a:r>
            <a:r>
              <a:rPr lang="en-US" smtClean="0"/>
              <a:t>= </a:t>
            </a:r>
            <a:r>
              <a:rPr lang="en-US" i="1" smtClean="0"/>
              <a:t>j</a:t>
            </a:r>
            <a:r>
              <a:rPr lang="en-US" smtClean="0"/>
              <a:t>) for each possible</a:t>
            </a:r>
          </a:p>
          <a:p>
            <a:pPr eaLnBrk="1" hangingPunct="1"/>
            <a:r>
              <a:rPr lang="en-US" smtClean="0"/>
              <a:t>value </a:t>
            </a:r>
            <a:r>
              <a:rPr lang="en-US" i="1" smtClean="0"/>
              <a:t>xki</a:t>
            </a:r>
          </a:p>
          <a:p>
            <a:pPr eaLnBrk="1" hangingPunct="1"/>
            <a:r>
              <a:rPr lang="en-US" smtClean="0"/>
              <a:t>in Ω</a:t>
            </a:r>
            <a:r>
              <a:rPr lang="en-US" i="1" smtClean="0"/>
              <a:t>Xi</a:t>
            </a:r>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1815DD1F-3960-48BB-A866-CD97F21C3C0D}" type="slidenum">
              <a:rPr lang="pt-PT" smtClean="0"/>
              <a:pPr/>
              <a:t>11</a:t>
            </a:fld>
            <a:endParaRPr lang="pt-PT" smtClean="0"/>
          </a:p>
        </p:txBody>
      </p:sp>
      <p:sp>
        <p:nvSpPr>
          <p:cNvPr id="164867" name="Rectangle 2"/>
          <p:cNvSpPr>
            <a:spLocks noGrp="1" noRot="1" noChangeAspect="1" noChangeArrowheads="1" noTextEdit="1"/>
          </p:cNvSpPr>
          <p:nvPr>
            <p:ph type="sldImg"/>
          </p:nvPr>
        </p:nvSpPr>
        <p:spPr>
          <a:xfrm>
            <a:off x="1258888" y="720725"/>
            <a:ext cx="4797425" cy="3598863"/>
          </a:xfrm>
          <a:ln/>
        </p:spPr>
      </p:sp>
      <p:sp>
        <p:nvSpPr>
          <p:cNvPr id="164868" name="Rectangle 3"/>
          <p:cNvSpPr>
            <a:spLocks noGrp="1" noChangeArrowheads="1"/>
          </p:cNvSpPr>
          <p:nvPr>
            <p:ph type="body" idx="1"/>
          </p:nvPr>
        </p:nvSpPr>
        <p:spPr>
          <a:noFill/>
          <a:ln/>
        </p:spPr>
        <p:txBody>
          <a:bodyPr/>
          <a:lstStyle/>
          <a:p>
            <a:pPr eaLnBrk="1" hangingPunct="1"/>
            <a:r>
              <a:rPr lang="en-US" smtClean="0"/>
              <a:t>each </a:t>
            </a:r>
            <a:r>
              <a:rPr lang="en-US" i="1" smtClean="0"/>
              <a:t>θijk </a:t>
            </a:r>
            <a:r>
              <a:rPr lang="en-US" smtClean="0"/>
              <a:t>is the probability </a:t>
            </a:r>
            <a:r>
              <a:rPr lang="en-US" i="1" smtClean="0"/>
              <a:t>P</a:t>
            </a:r>
            <a:r>
              <a:rPr lang="en-US" smtClean="0"/>
              <a:t>(</a:t>
            </a:r>
            <a:r>
              <a:rPr lang="en-US" i="1" smtClean="0"/>
              <a:t>Xi </a:t>
            </a:r>
            <a:r>
              <a:rPr lang="en-US" smtClean="0"/>
              <a:t>= </a:t>
            </a:r>
            <a:r>
              <a:rPr lang="en-US" i="1" smtClean="0"/>
              <a:t>k | </a:t>
            </a:r>
            <a:r>
              <a:rPr lang="en-US" b="1" smtClean="0"/>
              <a:t>Pa</a:t>
            </a:r>
            <a:r>
              <a:rPr lang="en-US" i="1" smtClean="0"/>
              <a:t>i </a:t>
            </a:r>
            <a:r>
              <a:rPr lang="en-US" smtClean="0"/>
              <a:t>= </a:t>
            </a:r>
            <a:r>
              <a:rPr lang="en-US" i="1" smtClean="0"/>
              <a:t>j</a:t>
            </a:r>
            <a:r>
              <a:rPr lang="en-US" smtClean="0"/>
              <a:t>) for each possible</a:t>
            </a:r>
          </a:p>
          <a:p>
            <a:pPr eaLnBrk="1" hangingPunct="1"/>
            <a:r>
              <a:rPr lang="en-US" smtClean="0"/>
              <a:t>value </a:t>
            </a:r>
            <a:r>
              <a:rPr lang="en-US" i="1" smtClean="0"/>
              <a:t>xki</a:t>
            </a:r>
          </a:p>
          <a:p>
            <a:pPr eaLnBrk="1" hangingPunct="1"/>
            <a:r>
              <a:rPr lang="en-US" smtClean="0"/>
              <a:t>in Ω</a:t>
            </a:r>
            <a:r>
              <a:rPr lang="en-US" i="1" smtClean="0"/>
              <a:t>Xi</a:t>
            </a:r>
            <a:endParaRPr lang="en-US" smtClean="0"/>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1258888" y="720725"/>
            <a:ext cx="4797425" cy="3598863"/>
          </a:xfrm>
          <a:ln/>
        </p:spPr>
      </p:sp>
      <p:sp>
        <p:nvSpPr>
          <p:cNvPr id="165891" name="Notes Placeholder 2"/>
          <p:cNvSpPr>
            <a:spLocks noGrp="1"/>
          </p:cNvSpPr>
          <p:nvPr>
            <p:ph type="body" idx="1"/>
          </p:nvPr>
        </p:nvSpPr>
        <p:spPr>
          <a:noFill/>
          <a:ln/>
        </p:spPr>
        <p:txBody>
          <a:bodyPr/>
          <a:lstStyle/>
          <a:p>
            <a:pPr eaLnBrk="1" hangingPunct="1"/>
            <a:endParaRPr lang="pt-PT" smtClean="0"/>
          </a:p>
        </p:txBody>
      </p:sp>
      <p:sp>
        <p:nvSpPr>
          <p:cNvPr id="165892" name="Slide Number Placeholder 3"/>
          <p:cNvSpPr>
            <a:spLocks noGrp="1"/>
          </p:cNvSpPr>
          <p:nvPr>
            <p:ph type="sldNum" sz="quarter" idx="5"/>
          </p:nvPr>
        </p:nvSpPr>
        <p:spPr>
          <a:noFill/>
        </p:spPr>
        <p:txBody>
          <a:bodyPr/>
          <a:lstStyle/>
          <a:p>
            <a:fld id="{74054764-25F0-414A-8829-193190C03B5C}" type="slidenum">
              <a:rPr lang="pt-PT" smtClean="0"/>
              <a:pPr/>
              <a:t>12</a:t>
            </a:fld>
            <a:endParaRPr lang="pt-P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01799DEC-165C-4026-BD8F-2270484A9ED7}" type="slidenum">
              <a:rPr lang="pt-PT" smtClean="0"/>
              <a:pPr/>
              <a:t>13</a:t>
            </a:fld>
            <a:endParaRPr lang="pt-PT" smtClean="0"/>
          </a:p>
        </p:txBody>
      </p:sp>
      <p:sp>
        <p:nvSpPr>
          <p:cNvPr id="166915" name="Rectangle 2"/>
          <p:cNvSpPr>
            <a:spLocks noGrp="1" noRot="1" noChangeAspect="1" noChangeArrowheads="1" noTextEdit="1"/>
          </p:cNvSpPr>
          <p:nvPr>
            <p:ph type="sldImg"/>
          </p:nvPr>
        </p:nvSpPr>
        <p:spPr>
          <a:xfrm>
            <a:off x="1258888" y="720725"/>
            <a:ext cx="4797425" cy="3598863"/>
          </a:xfrm>
          <a:ln/>
        </p:spPr>
      </p:sp>
      <p:sp>
        <p:nvSpPr>
          <p:cNvPr id="166916" name="Rectangle 3"/>
          <p:cNvSpPr>
            <a:spLocks noGrp="1" noChangeArrowheads="1"/>
          </p:cNvSpPr>
          <p:nvPr>
            <p:ph type="body" idx="1"/>
          </p:nvPr>
        </p:nvSpPr>
        <p:spPr>
          <a:noFill/>
          <a:ln/>
        </p:spPr>
        <p:txBody>
          <a:bodyPr/>
          <a:lstStyle/>
          <a:p>
            <a:pPr eaLnBrk="1" hangingPunct="1"/>
            <a:r>
              <a:rPr lang="en-US" smtClean="0"/>
              <a:t>Diagnostic inferences: from effect to causes.</a:t>
            </a:r>
          </a:p>
          <a:p>
            <a:pPr eaLnBrk="1" hangingPunct="1"/>
            <a:r>
              <a:rPr lang="en-US" smtClean="0"/>
              <a:t>P(Burglary|JohnCalls)</a:t>
            </a:r>
          </a:p>
          <a:p>
            <a:pPr eaLnBrk="1" hangingPunct="1"/>
            <a:r>
              <a:rPr lang="en-US" smtClean="0"/>
              <a:t> Causal Inferences: from causes to effects.</a:t>
            </a:r>
          </a:p>
          <a:p>
            <a:pPr eaLnBrk="1" hangingPunct="1"/>
            <a:r>
              <a:rPr lang="en-US" smtClean="0"/>
              <a:t>P(JohnCalls|Burglary)</a:t>
            </a:r>
          </a:p>
          <a:p>
            <a:pPr eaLnBrk="1" hangingPunct="1"/>
            <a:r>
              <a:rPr lang="en-US" smtClean="0"/>
              <a:t>P(MaryCalls|Burglary)</a:t>
            </a:r>
          </a:p>
          <a:p>
            <a:pPr eaLnBrk="1" hangingPunct="1"/>
            <a:r>
              <a:rPr lang="en-US" smtClean="0"/>
              <a:t>Intercausal Inferences: between causes of a</a:t>
            </a:r>
          </a:p>
          <a:p>
            <a:pPr eaLnBrk="1" hangingPunct="1"/>
            <a:r>
              <a:rPr lang="en-US" smtClean="0"/>
              <a:t>common effect.</a:t>
            </a:r>
          </a:p>
          <a:p>
            <a:pPr eaLnBrk="1" hangingPunct="1"/>
            <a:r>
              <a:rPr lang="en-US" smtClean="0"/>
              <a:t>P(Burglary|Alarm)</a:t>
            </a:r>
          </a:p>
          <a:p>
            <a:pPr eaLnBrk="1" hangingPunct="1"/>
            <a:r>
              <a:rPr lang="en-US" smtClean="0"/>
              <a:t>P(Burglary|Alarm  Earthquake)</a:t>
            </a:r>
          </a:p>
          <a:p>
            <a:pPr eaLnBrk="1" hangingPunct="1"/>
            <a:r>
              <a:rPr lang="en-US" smtClean="0"/>
              <a:t>Mixed Inference: combining two or more of above.</a:t>
            </a:r>
          </a:p>
          <a:p>
            <a:pPr eaLnBrk="1" hangingPunct="1"/>
            <a:r>
              <a:rPr lang="en-US" smtClean="0"/>
              <a:t>P(Alarm|JohnCalls  EarthQuake)</a:t>
            </a:r>
          </a:p>
          <a:p>
            <a:pPr eaLnBrk="1" hangingPunct="1"/>
            <a:r>
              <a:rPr lang="en-US" smtClean="0"/>
              <a:t>P(Burglary|JohnCalls  EarthQuake)</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xfrm>
            <a:off x="1258888" y="720725"/>
            <a:ext cx="4797425" cy="3598863"/>
          </a:xfrm>
          <a:ln/>
        </p:spPr>
      </p:sp>
      <p:sp>
        <p:nvSpPr>
          <p:cNvPr id="167939" name="Notes Placeholder 2"/>
          <p:cNvSpPr>
            <a:spLocks noGrp="1"/>
          </p:cNvSpPr>
          <p:nvPr>
            <p:ph type="body" idx="1"/>
          </p:nvPr>
        </p:nvSpPr>
        <p:spPr>
          <a:noFill/>
          <a:ln/>
        </p:spPr>
        <p:txBody>
          <a:bodyPr/>
          <a:lstStyle/>
          <a:p>
            <a:endParaRPr lang="pt-PT" smtClean="0"/>
          </a:p>
        </p:txBody>
      </p:sp>
      <p:sp>
        <p:nvSpPr>
          <p:cNvPr id="167940" name="Slide Number Placeholder 3"/>
          <p:cNvSpPr>
            <a:spLocks noGrp="1"/>
          </p:cNvSpPr>
          <p:nvPr>
            <p:ph type="sldNum" sz="quarter" idx="5"/>
          </p:nvPr>
        </p:nvSpPr>
        <p:spPr>
          <a:noFill/>
        </p:spPr>
        <p:txBody>
          <a:bodyPr/>
          <a:lstStyle/>
          <a:p>
            <a:fld id="{FA9A4B0B-231E-43F4-B295-EC5485207ACC}" type="slidenum">
              <a:rPr lang="pt-PT" smtClean="0"/>
              <a:pPr/>
              <a:t>14</a:t>
            </a:fld>
            <a:endParaRPr lang="pt-P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29F5660-EB0F-4877-A7D5-6053687B5BA9}" type="slidenum">
              <a:rPr lang="pt-PT" smtClean="0"/>
              <a:pPr/>
              <a:t>15</a:t>
            </a:fld>
            <a:endParaRPr lang="pt-PT" smtClean="0"/>
          </a:p>
        </p:txBody>
      </p:sp>
      <p:sp>
        <p:nvSpPr>
          <p:cNvPr id="168963" name="Rectangle 2"/>
          <p:cNvSpPr>
            <a:spLocks noGrp="1" noRot="1" noChangeAspect="1" noChangeArrowheads="1" noTextEdit="1"/>
          </p:cNvSpPr>
          <p:nvPr>
            <p:ph type="sldImg"/>
          </p:nvPr>
        </p:nvSpPr>
        <p:spPr>
          <a:xfrm>
            <a:off x="1258888" y="720725"/>
            <a:ext cx="4797425" cy="3598863"/>
          </a:xfrm>
          <a:ln/>
        </p:spPr>
      </p:sp>
      <p:sp>
        <p:nvSpPr>
          <p:cNvPr id="168964" name="Rectangle 3"/>
          <p:cNvSpPr>
            <a:spLocks noGrp="1" noChangeArrowheads="1"/>
          </p:cNvSpPr>
          <p:nvPr>
            <p:ph type="body" idx="1"/>
          </p:nvPr>
        </p:nvSpPr>
        <p:spPr>
          <a:noFill/>
          <a:ln/>
        </p:spPr>
        <p:txBody>
          <a:bodyPr/>
          <a:lstStyle/>
          <a:p>
            <a:pPr eaLnBrk="1" hangingPunct="1"/>
            <a:r>
              <a:rPr lang="en-GB" smtClean="0"/>
              <a:t>Bayesian Networks (BNs) graphically represent the joint probability distribution of a set </a:t>
            </a:r>
            <a:r>
              <a:rPr lang="en-GB" b="1" smtClean="0"/>
              <a:t>X</a:t>
            </a:r>
            <a:r>
              <a:rPr lang="en-GB" smtClean="0"/>
              <a:t> of random variables in a problem domain</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F5DC7E6C-BCDE-4C2A-AC84-B35152570EF9}" type="slidenum">
              <a:rPr lang="pt-PT" smtClean="0"/>
              <a:pPr/>
              <a:t>2</a:t>
            </a:fld>
            <a:endParaRPr lang="pt-PT" smtClean="0"/>
          </a:p>
        </p:txBody>
      </p:sp>
      <p:sp>
        <p:nvSpPr>
          <p:cNvPr id="155651" name="Rectangle 2"/>
          <p:cNvSpPr>
            <a:spLocks noGrp="1" noRot="1" noChangeAspect="1" noChangeArrowheads="1" noTextEdit="1"/>
          </p:cNvSpPr>
          <p:nvPr>
            <p:ph type="sldImg"/>
          </p:nvPr>
        </p:nvSpPr>
        <p:spPr>
          <a:xfrm>
            <a:off x="1263650" y="722313"/>
            <a:ext cx="4795838" cy="3597275"/>
          </a:xfrm>
          <a:ln/>
        </p:spPr>
      </p:sp>
      <p:sp>
        <p:nvSpPr>
          <p:cNvPr id="155652" name="Rectangle 3"/>
          <p:cNvSpPr>
            <a:spLocks noGrp="1" noChangeArrowheads="1"/>
          </p:cNvSpPr>
          <p:nvPr>
            <p:ph type="body" idx="1"/>
          </p:nvPr>
        </p:nvSpPr>
        <p:spPr>
          <a:xfrm>
            <a:off x="977900" y="4559300"/>
            <a:ext cx="5359400" cy="4319588"/>
          </a:xfrm>
          <a:noFill/>
          <a:ln/>
        </p:spPr>
        <p:txBody>
          <a:bodyPr/>
          <a:lstStyle/>
          <a:p>
            <a:pPr eaLnBrk="1" hangingPunct="1"/>
            <a:r>
              <a:rPr lang="en-GB" smtClean="0"/>
              <a:t>Naïve-Bayes has been used as an effective classifier for many years. Unlike many other classifiers, it is easy to build and  learn very quickly. However, Naïve-Bayes has a very strong independence assumption which can bias the model. NB assumes that all the attributes are independent of each other. In practice this independence assumption is violated. However, as it was shown in many works, Naïve-Bayes has surprisingly outperformed many sophisticated classifiers over a large number of datasets, especially if the attributes are not strongly correlated.  </a:t>
            </a:r>
          </a:p>
          <a:p>
            <a:pPr eaLnBrk="1" hangingPunct="1"/>
            <a:r>
              <a:rPr lang="en-GB" smtClean="0"/>
              <a:t>So, although NB has a high bias due to its strong feature independence assumptions, its performance is compensated by its high variance management, thus producing accurate classification.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6F74668D-1720-433A-8050-6568366EBE69}" type="slidenum">
              <a:rPr lang="pt-PT" smtClean="0"/>
              <a:pPr/>
              <a:t>3</a:t>
            </a:fld>
            <a:endParaRPr lang="pt-PT" smtClean="0"/>
          </a:p>
        </p:txBody>
      </p:sp>
      <p:sp>
        <p:nvSpPr>
          <p:cNvPr id="156675" name="Rectangle 2"/>
          <p:cNvSpPr>
            <a:spLocks noGrp="1" noRot="1" noChangeAspect="1" noChangeArrowheads="1" noTextEdit="1"/>
          </p:cNvSpPr>
          <p:nvPr>
            <p:ph type="sldImg"/>
          </p:nvPr>
        </p:nvSpPr>
        <p:spPr>
          <a:xfrm>
            <a:off x="1265238" y="722313"/>
            <a:ext cx="4795837" cy="3597275"/>
          </a:xfrm>
          <a:ln/>
        </p:spPr>
      </p:sp>
      <p:sp>
        <p:nvSpPr>
          <p:cNvPr id="156676" name="Rectangle 3"/>
          <p:cNvSpPr>
            <a:spLocks noGrp="1" noChangeArrowheads="1"/>
          </p:cNvSpPr>
          <p:nvPr>
            <p:ph type="body" idx="1"/>
          </p:nvPr>
        </p:nvSpPr>
        <p:spPr>
          <a:xfrm>
            <a:off x="977900" y="4559300"/>
            <a:ext cx="5359400" cy="4319588"/>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33D6344-372D-447E-84A2-CCD13806306C}" type="slidenum">
              <a:rPr lang="pt-PT" smtClean="0"/>
              <a:pPr/>
              <a:t>4</a:t>
            </a:fld>
            <a:endParaRPr lang="pt-PT" smtClean="0"/>
          </a:p>
        </p:txBody>
      </p:sp>
      <p:sp>
        <p:nvSpPr>
          <p:cNvPr id="157699" name="Rectangle 2"/>
          <p:cNvSpPr>
            <a:spLocks noGrp="1" noRot="1" noChangeAspect="1" noChangeArrowheads="1" noTextEdit="1"/>
          </p:cNvSpPr>
          <p:nvPr>
            <p:ph type="sldImg"/>
          </p:nvPr>
        </p:nvSpPr>
        <p:spPr>
          <a:xfrm>
            <a:off x="1258888" y="720725"/>
            <a:ext cx="4797425" cy="3598863"/>
          </a:xfrm>
          <a:ln/>
        </p:spPr>
      </p:sp>
      <p:sp>
        <p:nvSpPr>
          <p:cNvPr id="157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B5EC70A-A94F-4CA6-A0B2-E5ED034652F9}" type="slidenum">
              <a:rPr lang="pt-PT" smtClean="0"/>
              <a:pPr/>
              <a:t>5</a:t>
            </a:fld>
            <a:endParaRPr lang="pt-PT" smtClean="0"/>
          </a:p>
        </p:txBody>
      </p:sp>
      <p:sp>
        <p:nvSpPr>
          <p:cNvPr id="158723" name="Rectangle 2"/>
          <p:cNvSpPr>
            <a:spLocks noGrp="1" noRot="1" noChangeAspect="1" noChangeArrowheads="1" noTextEdit="1"/>
          </p:cNvSpPr>
          <p:nvPr>
            <p:ph type="sldImg"/>
          </p:nvPr>
        </p:nvSpPr>
        <p:spPr>
          <a:xfrm>
            <a:off x="1258888" y="720725"/>
            <a:ext cx="4797425" cy="3598863"/>
          </a:xfrm>
          <a:ln/>
        </p:spPr>
      </p:sp>
      <p:sp>
        <p:nvSpPr>
          <p:cNvPr id="158724" name="Rectangle 3"/>
          <p:cNvSpPr>
            <a:spLocks noGrp="1" noChangeArrowheads="1"/>
          </p:cNvSpPr>
          <p:nvPr>
            <p:ph type="body" idx="1"/>
          </p:nvPr>
        </p:nvSpPr>
        <p:spPr>
          <a:noFill/>
          <a:ln/>
        </p:spPr>
        <p:txBody>
          <a:bodyPr/>
          <a:lstStyle/>
          <a:p>
            <a:pPr eaLnBrk="1" hangingPunct="1"/>
            <a:r>
              <a:rPr lang="en-US" smtClean="0"/>
              <a:t>The probabilistic approach to reasoning under uncertainty</a:t>
            </a:r>
          </a:p>
          <a:p>
            <a:pPr eaLnBrk="1" hangingPunct="1"/>
            <a:r>
              <a:rPr lang="en-US" smtClean="0"/>
              <a:t>A problem domain is modeled by a list of variables X1, X2, . . . , Xn,</a:t>
            </a:r>
          </a:p>
          <a:p>
            <a:pPr eaLnBrk="1" hangingPunct="1"/>
            <a:r>
              <a:rPr lang="en-US" smtClean="0"/>
              <a:t>Knowledge about the problem domain is represented by a joint probability</a:t>
            </a:r>
          </a:p>
          <a:p>
            <a:pPr eaLnBrk="1" hangingPunct="1"/>
            <a:r>
              <a:rPr lang="en-US" smtClean="0"/>
              <a:t>P(X1, X2, . . . ,Xn).</a:t>
            </a:r>
          </a:p>
          <a:p>
            <a:pPr eaLnBrk="1" hangingPunct="1"/>
            <a:r>
              <a:rPr lang="en-US" smtClean="0"/>
              <a:t>Example: Alarm (Pearl 1988)</a:t>
            </a:r>
          </a:p>
          <a:p>
            <a:pPr eaLnBrk="1" hangingPunct="1"/>
            <a:r>
              <a:rPr lang="en-US" smtClean="0"/>
              <a:t>Story: In LA, burglary and earthquake are not uncommon. They both can</a:t>
            </a:r>
          </a:p>
          <a:p>
            <a:pPr eaLnBrk="1" hangingPunct="1"/>
            <a:r>
              <a:rPr lang="en-US" smtClean="0"/>
              <a:t>cause alarm. In case of alarm, two neighbors John and Mary may call.</a:t>
            </a:r>
          </a:p>
          <a:p>
            <a:pPr eaLnBrk="1" hangingPunct="1"/>
            <a:r>
              <a:rPr lang="en-US" smtClean="0"/>
              <a:t>Problem: Estimate the probability of a burglary based who has or has not</a:t>
            </a:r>
          </a:p>
          <a:p>
            <a:pPr eaLnBrk="1" hangingPunct="1"/>
            <a:r>
              <a:rPr lang="en-US" smtClean="0"/>
              <a:t>called.</a:t>
            </a:r>
          </a:p>
          <a:p>
            <a:pPr eaLnBrk="1" hangingPunct="1"/>
            <a:r>
              <a:rPr lang="en-US" smtClean="0"/>
              <a:t>Variables: Burglary (B), Earthquake (E), Alarm (A), JohnCalls (J),</a:t>
            </a:r>
          </a:p>
          <a:p>
            <a:pPr eaLnBrk="1" hangingPunct="1"/>
            <a:r>
              <a:rPr lang="en-US" smtClean="0"/>
              <a:t>MaryCalls (M).</a:t>
            </a:r>
          </a:p>
          <a:p>
            <a:pPr eaLnBrk="1" hangingPunct="1"/>
            <a:r>
              <a:rPr lang="en-US" smtClean="0"/>
              <a:t>Knowledge required by the probabilistic approach in order to solve this</a:t>
            </a:r>
          </a:p>
          <a:p>
            <a:pPr eaLnBrk="1" hangingPunct="1"/>
            <a:r>
              <a:rPr lang="en-US" smtClean="0"/>
              <a:t>problem:</a:t>
            </a:r>
          </a:p>
          <a:p>
            <a:pPr eaLnBrk="1" hangingPunct="1"/>
            <a:r>
              <a:rPr lang="en-US" smtClean="0"/>
              <a:t>P(B, E, A, J,M)</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258888" y="720725"/>
            <a:ext cx="4797425" cy="3598863"/>
          </a:xfrm>
          <a:ln/>
        </p:spPr>
      </p:sp>
      <p:sp>
        <p:nvSpPr>
          <p:cNvPr id="159747" name="Notes Placeholder 2"/>
          <p:cNvSpPr>
            <a:spLocks noGrp="1"/>
          </p:cNvSpPr>
          <p:nvPr>
            <p:ph type="body" idx="1"/>
          </p:nvPr>
        </p:nvSpPr>
        <p:spPr>
          <a:noFill/>
          <a:ln/>
        </p:spPr>
        <p:txBody>
          <a:bodyPr/>
          <a:lstStyle/>
          <a:p>
            <a:pPr eaLnBrk="1" hangingPunct="1"/>
            <a:endParaRPr lang="pt-PT" smtClean="0"/>
          </a:p>
        </p:txBody>
      </p:sp>
      <p:sp>
        <p:nvSpPr>
          <p:cNvPr id="159748" name="Slide Number Placeholder 3"/>
          <p:cNvSpPr>
            <a:spLocks noGrp="1"/>
          </p:cNvSpPr>
          <p:nvPr>
            <p:ph type="sldNum" sz="quarter" idx="5"/>
          </p:nvPr>
        </p:nvSpPr>
        <p:spPr>
          <a:noFill/>
        </p:spPr>
        <p:txBody>
          <a:bodyPr/>
          <a:lstStyle/>
          <a:p>
            <a:fld id="{D25DC6FA-7F14-4CF1-8401-B26676263AA4}" type="slidenum">
              <a:rPr lang="pt-PT" smtClean="0"/>
              <a:pPr/>
              <a:t>6</a:t>
            </a:fld>
            <a:endParaRPr lang="pt-P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258888" y="720725"/>
            <a:ext cx="4797425" cy="3598863"/>
          </a:xfrm>
          <a:ln/>
        </p:spPr>
      </p:sp>
      <p:sp>
        <p:nvSpPr>
          <p:cNvPr id="160771" name="Notes Placeholder 2"/>
          <p:cNvSpPr>
            <a:spLocks noGrp="1"/>
          </p:cNvSpPr>
          <p:nvPr>
            <p:ph type="body" idx="1"/>
          </p:nvPr>
        </p:nvSpPr>
        <p:spPr>
          <a:noFill/>
          <a:ln/>
        </p:spPr>
        <p:txBody>
          <a:bodyPr/>
          <a:lstStyle/>
          <a:p>
            <a:pPr eaLnBrk="1" hangingPunct="1"/>
            <a:endParaRPr lang="pt-PT" smtClean="0"/>
          </a:p>
        </p:txBody>
      </p:sp>
      <p:sp>
        <p:nvSpPr>
          <p:cNvPr id="160772" name="Slide Number Placeholder 3"/>
          <p:cNvSpPr>
            <a:spLocks noGrp="1"/>
          </p:cNvSpPr>
          <p:nvPr>
            <p:ph type="sldNum" sz="quarter" idx="5"/>
          </p:nvPr>
        </p:nvSpPr>
        <p:spPr>
          <a:noFill/>
        </p:spPr>
        <p:txBody>
          <a:bodyPr/>
          <a:lstStyle/>
          <a:p>
            <a:fld id="{B63B5EBD-61CD-4ACA-B187-134701DEE456}" type="slidenum">
              <a:rPr lang="pt-PT" smtClean="0"/>
              <a:pPr/>
              <a:t>7</a:t>
            </a:fld>
            <a:endParaRPr lang="pt-P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AD0B4C1-2846-498F-ABF0-231BCA708519}" type="slidenum">
              <a:rPr lang="pt-PT" smtClean="0"/>
              <a:pPr/>
              <a:t>8</a:t>
            </a:fld>
            <a:endParaRPr lang="pt-PT" smtClean="0"/>
          </a:p>
        </p:txBody>
      </p:sp>
      <p:sp>
        <p:nvSpPr>
          <p:cNvPr id="161795" name="Rectangle 2"/>
          <p:cNvSpPr>
            <a:spLocks noGrp="1" noRot="1" noChangeAspect="1" noChangeArrowheads="1" noTextEdit="1"/>
          </p:cNvSpPr>
          <p:nvPr>
            <p:ph type="sldImg"/>
          </p:nvPr>
        </p:nvSpPr>
        <p:spPr>
          <a:xfrm>
            <a:off x="1258888" y="720725"/>
            <a:ext cx="4797425" cy="3598863"/>
          </a:xfrm>
          <a:ln/>
        </p:spPr>
      </p:sp>
      <p:sp>
        <p:nvSpPr>
          <p:cNvPr id="161796" name="Rectangle 3"/>
          <p:cNvSpPr>
            <a:spLocks noGrp="1" noChangeArrowheads="1"/>
          </p:cNvSpPr>
          <p:nvPr>
            <p:ph type="body" idx="1"/>
          </p:nvPr>
        </p:nvSpPr>
        <p:spPr>
          <a:noFill/>
          <a:ln/>
        </p:spPr>
        <p:txBody>
          <a:bodyPr/>
          <a:lstStyle/>
          <a:p>
            <a:pPr eaLnBrk="1" hangingPunct="1"/>
            <a:r>
              <a:rPr lang="en-US" smtClean="0"/>
              <a:t>P(X1, X2, . . . ,Xn) needs at least 2n − 1 numbers to specify the joint</a:t>
            </a:r>
          </a:p>
          <a:p>
            <a:pPr eaLnBrk="1" hangingPunct="1"/>
            <a:r>
              <a:rPr lang="en-US" smtClean="0"/>
              <a:t>probability. Exponential model size.</a:t>
            </a:r>
          </a:p>
          <a:p>
            <a:pPr eaLnBrk="1" hangingPunct="1"/>
            <a:r>
              <a:rPr lang="en-US" smtClean="0"/>
              <a:t>Knowledge acquisition difficult (complex, unnatural),</a:t>
            </a:r>
          </a:p>
          <a:p>
            <a:pPr eaLnBrk="1" hangingPunct="1"/>
            <a:r>
              <a:rPr lang="en-US" smtClean="0"/>
              <a:t>Exponential storage and inference.</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FCE5265-FCD9-446C-9A5F-9F032D71B088}" type="slidenum">
              <a:rPr lang="pt-PT" smtClean="0"/>
              <a:pPr/>
              <a:t>9</a:t>
            </a:fld>
            <a:endParaRPr lang="pt-PT" smtClean="0"/>
          </a:p>
        </p:txBody>
      </p:sp>
      <p:sp>
        <p:nvSpPr>
          <p:cNvPr id="162819" name="Rectangle 2"/>
          <p:cNvSpPr>
            <a:spLocks noGrp="1" noRot="1" noChangeAspect="1" noChangeArrowheads="1" noTextEdit="1"/>
          </p:cNvSpPr>
          <p:nvPr>
            <p:ph type="sldImg"/>
          </p:nvPr>
        </p:nvSpPr>
        <p:spPr>
          <a:xfrm>
            <a:off x="1265238" y="722313"/>
            <a:ext cx="4795837" cy="3597275"/>
          </a:xfrm>
          <a:ln/>
        </p:spPr>
      </p:sp>
      <p:sp>
        <p:nvSpPr>
          <p:cNvPr id="162820" name="Rectangle 3"/>
          <p:cNvSpPr>
            <a:spLocks noGrp="1" noChangeArrowheads="1"/>
          </p:cNvSpPr>
          <p:nvPr>
            <p:ph type="body" idx="1"/>
          </p:nvPr>
        </p:nvSpPr>
        <p:spPr>
          <a:xfrm>
            <a:off x="977900" y="4559300"/>
            <a:ext cx="5359400" cy="4319588"/>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20938"/>
            <a:ext cx="9009063"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pt-PT"/>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pt-PT"/>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pt-PT"/>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pt-PT"/>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pt-PT"/>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pt-PT"/>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pt-PT"/>
            </a:p>
          </p:txBody>
        </p:sp>
      </p:grpSp>
      <p:sp>
        <p:nvSpPr>
          <p:cNvPr id="14" name="Rectangle 17"/>
          <p:cNvSpPr>
            <a:spLocks noChangeArrowheads="1"/>
          </p:cNvSpPr>
          <p:nvPr userDrawn="1"/>
        </p:nvSpPr>
        <p:spPr bwMode="auto">
          <a:xfrm>
            <a:off x="0" y="0"/>
            <a:ext cx="9144000" cy="188913"/>
          </a:xfrm>
          <a:prstGeom prst="rect">
            <a:avLst/>
          </a:prstGeom>
          <a:gradFill rotWithShape="1">
            <a:gsLst>
              <a:gs pos="0">
                <a:schemeClr val="folHlink"/>
              </a:gs>
              <a:gs pos="100000">
                <a:schemeClr val="folHlink">
                  <a:gamma/>
                  <a:tint val="50980"/>
                  <a:invGamma/>
                </a:schemeClr>
              </a:gs>
            </a:gsLst>
            <a:lin ang="5400000" scaled="1"/>
          </a:gradFill>
          <a:ln w="9525">
            <a:noFill/>
            <a:miter lim="800000"/>
            <a:headEnd/>
            <a:tailEnd/>
          </a:ln>
          <a:effectLst>
            <a:outerShdw sy="50000" kx="-2453608" rotWithShape="0">
              <a:srgbClr val="808080"/>
            </a:outerShdw>
          </a:effectLst>
        </p:spPr>
        <p:txBody>
          <a:bodyPr wrap="none" anchor="ctr"/>
          <a:lstStyle/>
          <a:p>
            <a:pPr algn="l">
              <a:defRPr/>
            </a:pPr>
            <a:endParaRPr lang="en-US" sz="1000" b="1">
              <a:solidFill>
                <a:schemeClr val="bg1"/>
              </a:solidFill>
            </a:endParaRPr>
          </a:p>
        </p:txBody>
      </p:sp>
      <p:sp>
        <p:nvSpPr>
          <p:cNvPr id="15" name="Rectangle 18"/>
          <p:cNvSpPr>
            <a:spLocks noChangeArrowheads="1"/>
          </p:cNvSpPr>
          <p:nvPr userDrawn="1"/>
        </p:nvSpPr>
        <p:spPr bwMode="auto">
          <a:xfrm>
            <a:off x="0" y="6669088"/>
            <a:ext cx="9144000" cy="188912"/>
          </a:xfrm>
          <a:prstGeom prst="rect">
            <a:avLst/>
          </a:prstGeom>
          <a:gradFill rotWithShape="1">
            <a:gsLst>
              <a:gs pos="0">
                <a:schemeClr val="folHlink"/>
              </a:gs>
              <a:gs pos="100000">
                <a:schemeClr val="folHlink">
                  <a:gamma/>
                  <a:tint val="50980"/>
                  <a:invGamma/>
                </a:schemeClr>
              </a:gs>
            </a:gsLst>
            <a:lin ang="5400000" scaled="1"/>
          </a:gradFill>
          <a:ln w="9525">
            <a:noFill/>
            <a:miter lim="800000"/>
            <a:headEnd/>
            <a:tailEnd/>
          </a:ln>
          <a:effectLst>
            <a:outerShdw sy="50000" kx="-2453608" rotWithShape="0">
              <a:srgbClr val="808080"/>
            </a:outerShdw>
          </a:effectLst>
        </p:spPr>
        <p:txBody>
          <a:bodyPr wrap="none" anchor="ctr"/>
          <a:lstStyle/>
          <a:p>
            <a:pPr algn="l">
              <a:defRPr/>
            </a:pPr>
            <a:endParaRPr lang="en-US" sz="1000" b="1">
              <a:solidFill>
                <a:schemeClr val="bg1"/>
              </a:solidFill>
            </a:endParaRPr>
          </a:p>
        </p:txBody>
      </p:sp>
      <p:sp>
        <p:nvSpPr>
          <p:cNvPr id="17" name="Rectangle 24"/>
          <p:cNvSpPr>
            <a:spLocks noChangeArrowheads="1"/>
          </p:cNvSpPr>
          <p:nvPr userDrawn="1"/>
        </p:nvSpPr>
        <p:spPr bwMode="auto">
          <a:xfrm>
            <a:off x="609600" y="6669088"/>
            <a:ext cx="7850188" cy="214312"/>
          </a:xfrm>
          <a:prstGeom prst="rect">
            <a:avLst/>
          </a:prstGeom>
          <a:noFill/>
          <a:ln w="9525">
            <a:noFill/>
            <a:miter lim="800000"/>
            <a:headEnd/>
            <a:tailEnd/>
          </a:ln>
          <a:effectLst/>
        </p:spPr>
        <p:txBody>
          <a:bodyPr anchor="b"/>
          <a:lstStyle/>
          <a:p>
            <a:pPr>
              <a:defRPr/>
            </a:pPr>
            <a:r>
              <a:rPr lang="pt-PT" sz="1000" b="1" dirty="0" smtClean="0">
                <a:solidFill>
                  <a:schemeClr val="accent2"/>
                </a:solidFill>
              </a:rPr>
              <a:t>Aprendizagem Computacional                                                                                                                  Gladys Castillo, UA</a:t>
            </a:r>
            <a:endParaRPr lang="pt-PT" sz="1000" b="1" dirty="0">
              <a:solidFill>
                <a:schemeClr val="accent2"/>
              </a:solidFill>
            </a:endParaRPr>
          </a:p>
        </p:txBody>
      </p:sp>
      <p:sp>
        <p:nvSpPr>
          <p:cNvPr id="39948" name="Rectangle 12"/>
          <p:cNvSpPr>
            <a:spLocks noGrp="1" noChangeArrowheads="1"/>
          </p:cNvSpPr>
          <p:nvPr>
            <p:ph type="ctrTitle"/>
          </p:nvPr>
        </p:nvSpPr>
        <p:spPr>
          <a:xfrm>
            <a:off x="827088" y="1700213"/>
            <a:ext cx="7772400" cy="1462087"/>
          </a:xfrm>
        </p:spPr>
        <p:txBody>
          <a:bodyPr/>
          <a:lstStyle>
            <a:lvl1pPr>
              <a:defRPr/>
            </a:lvl1pPr>
          </a:lstStyle>
          <a:p>
            <a:r>
              <a:rPr lang="pt-PT"/>
              <a:t>Click to edit Master title style</a:t>
            </a:r>
          </a:p>
        </p:txBody>
      </p:sp>
      <p:sp>
        <p:nvSpPr>
          <p:cNvPr id="39949" name="Rectangle 13"/>
          <p:cNvSpPr>
            <a:spLocks noGrp="1" noChangeArrowheads="1"/>
          </p:cNvSpPr>
          <p:nvPr>
            <p:ph type="subTitle" idx="1"/>
          </p:nvPr>
        </p:nvSpPr>
        <p:spPr>
          <a:xfrm>
            <a:off x="1371600" y="3873500"/>
            <a:ext cx="6400800" cy="1752600"/>
          </a:xfrm>
        </p:spPr>
        <p:txBody>
          <a:bodyPr/>
          <a:lstStyle>
            <a:lvl1pPr marL="0" indent="0" algn="ctr">
              <a:buFont typeface="Wingdings" pitchFamily="2" charset="2"/>
              <a:buNone/>
              <a:defRPr/>
            </a:lvl1pPr>
          </a:lstStyle>
          <a:p>
            <a:r>
              <a:rPr lang="pt-PT"/>
              <a:t>Click to edit Master subtitle style</a:t>
            </a:r>
          </a:p>
        </p:txBody>
      </p:sp>
      <p:sp>
        <p:nvSpPr>
          <p:cNvPr id="18"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defRPr>
            </a:lvl1pPr>
          </a:lstStyle>
          <a:p>
            <a:pPr>
              <a:defRPr/>
            </a:pPr>
            <a:endParaRPr lang="pt-PT"/>
          </a:p>
        </p:txBody>
      </p:sp>
      <p:sp>
        <p:nvSpPr>
          <p:cNvPr id="19"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pPr>
              <a:defRPr/>
            </a:pPr>
            <a:endParaRPr lang="pt-PT"/>
          </a:p>
        </p:txBody>
      </p:sp>
      <p:sp>
        <p:nvSpPr>
          <p:cNvPr id="20"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pPr>
              <a:defRPr/>
            </a:pPr>
            <a:fld id="{FC123F83-1659-4BEC-851E-306DA3B8EE64}" type="slidenum">
              <a:rPr lang="pt-PT"/>
              <a:pPr>
                <a:defRPr/>
              </a:pPr>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7063" y="333375"/>
            <a:ext cx="1978025" cy="57991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1042988" y="333375"/>
            <a:ext cx="5781675" cy="5799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333375"/>
            <a:ext cx="7793037" cy="839788"/>
          </a:xfrm>
        </p:spPr>
        <p:txBody>
          <a:bodyPr/>
          <a:lstStyle/>
          <a:p>
            <a:r>
              <a:rPr lang="en-US" smtClean="0"/>
              <a:t>Click to edit Master title style</a:t>
            </a:r>
            <a:endParaRPr lang="pt-PT"/>
          </a:p>
        </p:txBody>
      </p:sp>
      <p:sp>
        <p:nvSpPr>
          <p:cNvPr id="3" name="Text Placeholder 2"/>
          <p:cNvSpPr>
            <a:spLocks noGrp="1"/>
          </p:cNvSpPr>
          <p:nvPr>
            <p:ph type="body" sz="half" idx="1"/>
          </p:nvPr>
        </p:nvSpPr>
        <p:spPr>
          <a:xfrm>
            <a:off x="1042988" y="1628775"/>
            <a:ext cx="3879850" cy="4503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75238" y="1628775"/>
            <a:ext cx="3879850" cy="4503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42988" y="333375"/>
            <a:ext cx="7912100" cy="5799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16013" y="333375"/>
            <a:ext cx="7793037" cy="839788"/>
          </a:xfrm>
        </p:spPr>
        <p:txBody>
          <a:bodyPr/>
          <a:lstStyle/>
          <a:p>
            <a:r>
              <a:rPr lang="en-US" smtClean="0"/>
              <a:t>Click to edit Master title style</a:t>
            </a:r>
            <a:endParaRPr lang="pt-PT"/>
          </a:p>
        </p:txBody>
      </p:sp>
      <p:sp>
        <p:nvSpPr>
          <p:cNvPr id="3" name="Content Placeholder 2"/>
          <p:cNvSpPr>
            <a:spLocks noGrp="1"/>
          </p:cNvSpPr>
          <p:nvPr>
            <p:ph sz="quarter" idx="1"/>
          </p:nvPr>
        </p:nvSpPr>
        <p:spPr>
          <a:xfrm>
            <a:off x="1042988" y="1628775"/>
            <a:ext cx="3879850" cy="2174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5075238" y="1628775"/>
            <a:ext cx="3879850" cy="2174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Content Placeholder 4"/>
          <p:cNvSpPr>
            <a:spLocks noGrp="1"/>
          </p:cNvSpPr>
          <p:nvPr>
            <p:ph sz="quarter" idx="3"/>
          </p:nvPr>
        </p:nvSpPr>
        <p:spPr>
          <a:xfrm>
            <a:off x="1042988" y="3956050"/>
            <a:ext cx="3879850" cy="217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Content Placeholder 5"/>
          <p:cNvSpPr>
            <a:spLocks noGrp="1"/>
          </p:cNvSpPr>
          <p:nvPr>
            <p:ph sz="quarter" idx="4"/>
          </p:nvPr>
        </p:nvSpPr>
        <p:spPr>
          <a:xfrm>
            <a:off x="5075238" y="3956050"/>
            <a:ext cx="3879850" cy="217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333375"/>
            <a:ext cx="7793037" cy="839788"/>
          </a:xfrm>
        </p:spPr>
        <p:txBody>
          <a:bodyPr/>
          <a:lstStyle/>
          <a:p>
            <a:r>
              <a:rPr lang="en-US" smtClean="0"/>
              <a:t>Click to edit Master title style</a:t>
            </a:r>
            <a:endParaRPr lang="pt-PT"/>
          </a:p>
        </p:txBody>
      </p:sp>
      <p:sp>
        <p:nvSpPr>
          <p:cNvPr id="3" name="Content Placeholder 2"/>
          <p:cNvSpPr>
            <a:spLocks noGrp="1"/>
          </p:cNvSpPr>
          <p:nvPr>
            <p:ph sz="half" idx="1"/>
          </p:nvPr>
        </p:nvSpPr>
        <p:spPr>
          <a:xfrm>
            <a:off x="1042988" y="1628775"/>
            <a:ext cx="3879850" cy="4503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5075238" y="1628775"/>
            <a:ext cx="3879850" cy="2174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Content Placeholder 4"/>
          <p:cNvSpPr>
            <a:spLocks noGrp="1"/>
          </p:cNvSpPr>
          <p:nvPr>
            <p:ph sz="quarter" idx="3"/>
          </p:nvPr>
        </p:nvSpPr>
        <p:spPr>
          <a:xfrm>
            <a:off x="5075238" y="3956050"/>
            <a:ext cx="3879850" cy="217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6013" y="333375"/>
            <a:ext cx="7793037" cy="839788"/>
          </a:xfrm>
        </p:spPr>
        <p:txBody>
          <a:bodyPr/>
          <a:lstStyle/>
          <a:p>
            <a:r>
              <a:rPr lang="en-US" smtClean="0"/>
              <a:t>Click to edit Master title style</a:t>
            </a:r>
            <a:endParaRPr lang="pt-PT"/>
          </a:p>
        </p:txBody>
      </p:sp>
      <p:sp>
        <p:nvSpPr>
          <p:cNvPr id="3" name="Content Placeholder 2"/>
          <p:cNvSpPr>
            <a:spLocks noGrp="1"/>
          </p:cNvSpPr>
          <p:nvPr>
            <p:ph sz="quarter" idx="1"/>
          </p:nvPr>
        </p:nvSpPr>
        <p:spPr>
          <a:xfrm>
            <a:off x="1042988" y="1628775"/>
            <a:ext cx="3879850" cy="2174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quarter" idx="2"/>
          </p:nvPr>
        </p:nvSpPr>
        <p:spPr>
          <a:xfrm>
            <a:off x="1042988" y="3956050"/>
            <a:ext cx="3879850" cy="217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half" idx="3"/>
          </p:nvPr>
        </p:nvSpPr>
        <p:spPr>
          <a:xfrm>
            <a:off x="5075238" y="1628775"/>
            <a:ext cx="3879850" cy="4503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1042988" y="1628775"/>
            <a:ext cx="3879850"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75238" y="1628775"/>
            <a:ext cx="3879850"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ChangeArrowheads="1"/>
          </p:cNvSpPr>
          <p:nvPr/>
        </p:nvSpPr>
        <p:spPr bwMode="ltGray">
          <a:xfrm>
            <a:off x="542925" y="728663"/>
            <a:ext cx="438150" cy="474662"/>
          </a:xfrm>
          <a:prstGeom prst="rect">
            <a:avLst/>
          </a:prstGeom>
          <a:solidFill>
            <a:schemeClr val="accent2"/>
          </a:solidFill>
          <a:ln w="9525">
            <a:noFill/>
            <a:miter lim="800000"/>
            <a:headEnd/>
            <a:tailEnd/>
          </a:ln>
          <a:effectLst/>
        </p:spPr>
        <p:txBody>
          <a:bodyPr wrap="none" anchor="ctr"/>
          <a:lstStyle/>
          <a:p>
            <a:pPr>
              <a:defRPr/>
            </a:pPr>
            <a:endParaRPr kumimoji="1" lang="en-US" sz="2400"/>
          </a:p>
        </p:txBody>
      </p:sp>
      <p:sp>
        <p:nvSpPr>
          <p:cNvPr id="38915" name="Rectangle 3"/>
          <p:cNvSpPr>
            <a:spLocks noChangeArrowheads="1"/>
          </p:cNvSpPr>
          <p:nvPr/>
        </p:nvSpPr>
        <p:spPr bwMode="ltGray">
          <a:xfrm>
            <a:off x="925513" y="728663"/>
            <a:ext cx="328612"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38916" name="Rectangle 4"/>
          <p:cNvSpPr>
            <a:spLocks noChangeArrowheads="1"/>
          </p:cNvSpPr>
          <p:nvPr/>
        </p:nvSpPr>
        <p:spPr bwMode="ltGray">
          <a:xfrm>
            <a:off x="666750" y="1150938"/>
            <a:ext cx="422275" cy="474662"/>
          </a:xfrm>
          <a:prstGeom prst="rect">
            <a:avLst/>
          </a:prstGeom>
          <a:solidFill>
            <a:schemeClr val="folHlink"/>
          </a:solidFill>
          <a:ln w="9525">
            <a:noFill/>
            <a:miter lim="800000"/>
            <a:headEnd/>
            <a:tailEnd/>
          </a:ln>
          <a:effectLst/>
        </p:spPr>
        <p:txBody>
          <a:bodyPr wrap="none" anchor="ctr"/>
          <a:lstStyle/>
          <a:p>
            <a:pPr>
              <a:defRPr/>
            </a:pPr>
            <a:endParaRPr kumimoji="1" lang="en-US" sz="2400"/>
          </a:p>
        </p:txBody>
      </p:sp>
      <p:sp>
        <p:nvSpPr>
          <p:cNvPr id="38917" name="Rectangle 5"/>
          <p:cNvSpPr>
            <a:spLocks noChangeArrowheads="1"/>
          </p:cNvSpPr>
          <p:nvPr/>
        </p:nvSpPr>
        <p:spPr bwMode="ltGray">
          <a:xfrm>
            <a:off x="1036638" y="11509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38918" name="Rectangle 6"/>
          <p:cNvSpPr>
            <a:spLocks noChangeArrowheads="1"/>
          </p:cNvSpPr>
          <p:nvPr/>
        </p:nvSpPr>
        <p:spPr bwMode="ltGray">
          <a:xfrm>
            <a:off x="252413" y="1077913"/>
            <a:ext cx="5603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sz="2400"/>
          </a:p>
        </p:txBody>
      </p:sp>
      <p:sp>
        <p:nvSpPr>
          <p:cNvPr id="38919" name="Rectangle 7"/>
          <p:cNvSpPr>
            <a:spLocks noChangeArrowheads="1"/>
          </p:cNvSpPr>
          <p:nvPr/>
        </p:nvSpPr>
        <p:spPr bwMode="gray">
          <a:xfrm>
            <a:off x="887413" y="620713"/>
            <a:ext cx="31750" cy="1052512"/>
          </a:xfrm>
          <a:prstGeom prst="rect">
            <a:avLst/>
          </a:prstGeom>
          <a:solidFill>
            <a:schemeClr val="bg2"/>
          </a:solidFill>
          <a:ln w="9525">
            <a:noFill/>
            <a:miter lim="800000"/>
            <a:headEnd/>
            <a:tailEnd/>
          </a:ln>
          <a:effectLst/>
        </p:spPr>
        <p:txBody>
          <a:bodyPr wrap="none" anchor="ctr"/>
          <a:lstStyle/>
          <a:p>
            <a:pPr>
              <a:defRPr/>
            </a:pPr>
            <a:endParaRPr kumimoji="1" lang="en-US" sz="2400"/>
          </a:p>
        </p:txBody>
      </p:sp>
      <p:sp>
        <p:nvSpPr>
          <p:cNvPr id="38920" name="Rectangle 8"/>
          <p:cNvSpPr>
            <a:spLocks noChangeArrowheads="1"/>
          </p:cNvSpPr>
          <p:nvPr/>
        </p:nvSpPr>
        <p:spPr bwMode="gray">
          <a:xfrm>
            <a:off x="593725" y="14033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38921" name="Rectangle 9"/>
          <p:cNvSpPr>
            <a:spLocks noGrp="1" noChangeArrowheads="1"/>
          </p:cNvSpPr>
          <p:nvPr>
            <p:ph type="title"/>
          </p:nvPr>
        </p:nvSpPr>
        <p:spPr bwMode="auto">
          <a:xfrm>
            <a:off x="1116013" y="333375"/>
            <a:ext cx="7793037" cy="8397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pt-PT" smtClean="0"/>
              <a:t>Click to edit Master title style</a:t>
            </a:r>
          </a:p>
        </p:txBody>
      </p:sp>
      <p:sp>
        <p:nvSpPr>
          <p:cNvPr id="38922" name="Rectangle 10"/>
          <p:cNvSpPr>
            <a:spLocks noGrp="1" noChangeArrowheads="1"/>
          </p:cNvSpPr>
          <p:nvPr>
            <p:ph type="body" idx="1"/>
          </p:nvPr>
        </p:nvSpPr>
        <p:spPr bwMode="auto">
          <a:xfrm>
            <a:off x="1042988" y="1628775"/>
            <a:ext cx="7912100" cy="4503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pt-PT" dirty="0" smtClean="0"/>
          </a:p>
        </p:txBody>
      </p:sp>
      <p:sp>
        <p:nvSpPr>
          <p:cNvPr id="38928" name="Rectangle 16"/>
          <p:cNvSpPr>
            <a:spLocks noChangeArrowheads="1"/>
          </p:cNvSpPr>
          <p:nvPr userDrawn="1"/>
        </p:nvSpPr>
        <p:spPr bwMode="auto">
          <a:xfrm>
            <a:off x="0" y="6669088"/>
            <a:ext cx="9144000" cy="188912"/>
          </a:xfrm>
          <a:prstGeom prst="rect">
            <a:avLst/>
          </a:prstGeom>
          <a:gradFill rotWithShape="1">
            <a:gsLst>
              <a:gs pos="0">
                <a:schemeClr val="folHlink"/>
              </a:gs>
              <a:gs pos="100000">
                <a:schemeClr val="folHlink">
                  <a:gamma/>
                  <a:tint val="50980"/>
                  <a:invGamma/>
                </a:schemeClr>
              </a:gs>
            </a:gsLst>
            <a:lin ang="5400000" scaled="1"/>
          </a:gradFill>
          <a:ln w="9525">
            <a:noFill/>
            <a:miter lim="800000"/>
            <a:headEnd/>
            <a:tailEnd/>
          </a:ln>
          <a:effectLst>
            <a:outerShdw sy="50000" kx="-2453608" rotWithShape="0">
              <a:srgbClr val="808080"/>
            </a:outerShdw>
          </a:effectLst>
        </p:spPr>
        <p:txBody>
          <a:bodyPr wrap="none" anchor="ctr"/>
          <a:lstStyle/>
          <a:p>
            <a:pPr algn="l">
              <a:defRPr/>
            </a:pPr>
            <a:r>
              <a:rPr lang="pt-PT" sz="1000" b="1" baseline="0" dirty="0" smtClean="0">
                <a:solidFill>
                  <a:schemeClr val="accent2"/>
                </a:solidFill>
              </a:rPr>
              <a:t>               </a:t>
            </a:r>
            <a:r>
              <a:rPr lang="pt-PT" sz="1000" b="1" dirty="0" smtClean="0">
                <a:solidFill>
                  <a:schemeClr val="accent2"/>
                </a:solidFill>
              </a:rPr>
              <a:t> Aprendizagem Computacional                                                                                                                Gladys Castillo,  U.A.</a:t>
            </a:r>
            <a:endParaRPr lang="en-US" sz="1000" b="1" dirty="0">
              <a:solidFill>
                <a:schemeClr val="bg1"/>
              </a:solidFill>
            </a:endParaRPr>
          </a:p>
        </p:txBody>
      </p:sp>
      <p:sp>
        <p:nvSpPr>
          <p:cNvPr id="38927" name="Rectangle 15"/>
          <p:cNvSpPr>
            <a:spLocks noChangeArrowheads="1"/>
          </p:cNvSpPr>
          <p:nvPr userDrawn="1"/>
        </p:nvSpPr>
        <p:spPr bwMode="auto">
          <a:xfrm>
            <a:off x="8510588" y="6656388"/>
            <a:ext cx="382587" cy="228600"/>
          </a:xfrm>
          <a:prstGeom prst="rect">
            <a:avLst/>
          </a:prstGeom>
          <a:noFill/>
          <a:ln w="9525">
            <a:noFill/>
            <a:miter lim="800000"/>
            <a:headEnd/>
            <a:tailEnd/>
          </a:ln>
          <a:effectLst/>
        </p:spPr>
        <p:txBody>
          <a:bodyPr wrap="none">
            <a:spAutoFit/>
          </a:bodyPr>
          <a:lstStyle/>
          <a:p>
            <a:pPr algn="l">
              <a:defRPr/>
            </a:pPr>
            <a:fld id="{A0C3EC7A-8DED-4F89-9FB4-C6CB56EB322B}" type="slidenum">
              <a:rPr lang="en-GB" sz="900">
                <a:solidFill>
                  <a:schemeClr val="accent2"/>
                </a:solidFill>
                <a:latin typeface="Verdana" pitchFamily="34" charset="0"/>
                <a:sym typeface="Webdings" pitchFamily="18" charset="2"/>
              </a:rPr>
              <a:pPr algn="l">
                <a:defRPr/>
              </a:pPr>
              <a:t>‹#›</a:t>
            </a:fld>
            <a:endParaRPr lang="pt-PT" sz="900">
              <a:solidFill>
                <a:schemeClr val="accent2"/>
              </a:solidFill>
              <a:latin typeface="Verdana" pitchFamily="34" charset="0"/>
              <a:sym typeface="Webdings" pitchFamily="18" charset="2"/>
            </a:endParaRPr>
          </a:p>
        </p:txBody>
      </p:sp>
      <p:sp>
        <p:nvSpPr>
          <p:cNvPr id="38929" name="Rectangle 17"/>
          <p:cNvSpPr>
            <a:spLocks noChangeArrowheads="1"/>
          </p:cNvSpPr>
          <p:nvPr userDrawn="1"/>
        </p:nvSpPr>
        <p:spPr bwMode="auto">
          <a:xfrm>
            <a:off x="0" y="0"/>
            <a:ext cx="9144000" cy="188913"/>
          </a:xfrm>
          <a:prstGeom prst="rect">
            <a:avLst/>
          </a:prstGeom>
          <a:gradFill rotWithShape="1">
            <a:gsLst>
              <a:gs pos="0">
                <a:schemeClr val="folHlink"/>
              </a:gs>
              <a:gs pos="100000">
                <a:schemeClr val="folHlink">
                  <a:gamma/>
                  <a:tint val="50980"/>
                  <a:invGamma/>
                </a:schemeClr>
              </a:gs>
            </a:gsLst>
            <a:lin ang="5400000" scaled="1"/>
          </a:gradFill>
          <a:ln w="9525">
            <a:noFill/>
            <a:miter lim="800000"/>
            <a:headEnd/>
            <a:tailEnd/>
          </a:ln>
          <a:effectLst>
            <a:outerShdw sy="50000" kx="-2453608" rotWithShape="0">
              <a:srgbClr val="808080"/>
            </a:outerShdw>
          </a:effectLst>
        </p:spPr>
        <p:txBody>
          <a:bodyPr wrap="none" anchor="ctr"/>
          <a:lstStyle/>
          <a:p>
            <a:pPr algn="l">
              <a:defRPr/>
            </a:pPr>
            <a:endParaRPr lang="en-US" sz="1000" b="1">
              <a:solidFill>
                <a:schemeClr val="bg1"/>
              </a:solidFill>
            </a:endParaRPr>
          </a:p>
        </p:txBody>
      </p:sp>
    </p:spTree>
  </p:cSld>
  <p:clrMap bg1="lt1" tx1="dk1" bg2="lt2" tx2="dk2" accent1="accent1" accent2="accent2" accent3="accent3" accent4="accent4" accent5="accent5" accent6="accent6" hlink="hlink" folHlink="folHlink"/>
  <p:sldLayoutIdLst>
    <p:sldLayoutId id="2147483746"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rtl="0" eaLnBrk="0" fontAlgn="base" hangingPunct="0">
        <a:spcBef>
          <a:spcPct val="0"/>
        </a:spcBef>
        <a:spcAft>
          <a:spcPct val="0"/>
        </a:spcAft>
        <a:defRPr sz="4400">
          <a:solidFill>
            <a:schemeClr val="folHlink"/>
          </a:solidFill>
          <a:latin typeface="+mj-lt"/>
          <a:ea typeface="+mj-ea"/>
          <a:cs typeface="+mj-cs"/>
        </a:defRPr>
      </a:lvl1pPr>
      <a:lvl2pPr algn="l" rtl="0" eaLnBrk="0" fontAlgn="base" hangingPunct="0">
        <a:spcBef>
          <a:spcPct val="0"/>
        </a:spcBef>
        <a:spcAft>
          <a:spcPct val="0"/>
        </a:spcAft>
        <a:defRPr sz="4400">
          <a:solidFill>
            <a:schemeClr val="folHlink"/>
          </a:solidFill>
          <a:latin typeface="Tahoma" pitchFamily="34" charset="0"/>
        </a:defRPr>
      </a:lvl2pPr>
      <a:lvl3pPr algn="l" rtl="0" eaLnBrk="0" fontAlgn="base" hangingPunct="0">
        <a:spcBef>
          <a:spcPct val="0"/>
        </a:spcBef>
        <a:spcAft>
          <a:spcPct val="0"/>
        </a:spcAft>
        <a:defRPr sz="4400">
          <a:solidFill>
            <a:schemeClr val="folHlink"/>
          </a:solidFill>
          <a:latin typeface="Tahoma" pitchFamily="34" charset="0"/>
        </a:defRPr>
      </a:lvl3pPr>
      <a:lvl4pPr algn="l" rtl="0" eaLnBrk="0" fontAlgn="base" hangingPunct="0">
        <a:spcBef>
          <a:spcPct val="0"/>
        </a:spcBef>
        <a:spcAft>
          <a:spcPct val="0"/>
        </a:spcAft>
        <a:defRPr sz="4400">
          <a:solidFill>
            <a:schemeClr val="folHlink"/>
          </a:solidFill>
          <a:latin typeface="Tahoma" pitchFamily="34" charset="0"/>
        </a:defRPr>
      </a:lvl4pPr>
      <a:lvl5pPr algn="l" rtl="0" eaLnBrk="0" fontAlgn="base" hangingPunct="0">
        <a:spcBef>
          <a:spcPct val="0"/>
        </a:spcBef>
        <a:spcAft>
          <a:spcPct val="0"/>
        </a:spcAft>
        <a:defRPr sz="4400">
          <a:solidFill>
            <a:schemeClr val="folHlink"/>
          </a:solidFill>
          <a:latin typeface="Tahoma" pitchFamily="34" charset="0"/>
        </a:defRPr>
      </a:lvl5pPr>
      <a:lvl6pPr marL="457200" algn="l" rtl="0" fontAlgn="base">
        <a:spcBef>
          <a:spcPct val="0"/>
        </a:spcBef>
        <a:spcAft>
          <a:spcPct val="0"/>
        </a:spcAft>
        <a:defRPr sz="4400">
          <a:solidFill>
            <a:schemeClr val="folHlink"/>
          </a:solidFill>
          <a:latin typeface="Tahoma" pitchFamily="34" charset="0"/>
        </a:defRPr>
      </a:lvl6pPr>
      <a:lvl7pPr marL="914400" algn="l" rtl="0" fontAlgn="base">
        <a:spcBef>
          <a:spcPct val="0"/>
        </a:spcBef>
        <a:spcAft>
          <a:spcPct val="0"/>
        </a:spcAft>
        <a:defRPr sz="4400">
          <a:solidFill>
            <a:schemeClr val="folHlink"/>
          </a:solidFill>
          <a:latin typeface="Tahoma" pitchFamily="34" charset="0"/>
        </a:defRPr>
      </a:lvl7pPr>
      <a:lvl8pPr marL="1371600" algn="l" rtl="0" fontAlgn="base">
        <a:spcBef>
          <a:spcPct val="0"/>
        </a:spcBef>
        <a:spcAft>
          <a:spcPct val="0"/>
        </a:spcAft>
        <a:defRPr sz="4400">
          <a:solidFill>
            <a:schemeClr val="folHlink"/>
          </a:solidFill>
          <a:latin typeface="Tahoma" pitchFamily="34" charset="0"/>
        </a:defRPr>
      </a:lvl8pPr>
      <a:lvl9pPr marL="1828800" algn="l" rtl="0" fontAlgn="base">
        <a:spcBef>
          <a:spcPct val="0"/>
        </a:spcBef>
        <a:spcAft>
          <a:spcPct val="0"/>
        </a:spcAft>
        <a:defRPr sz="4400">
          <a:solidFill>
            <a:schemeClr val="folHlink"/>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bayesware.com/" TargetMode="External"/><Relationship Id="rId3" Type="http://schemas.openxmlformats.org/officeDocument/2006/relationships/hyperlink" Target="http://www.cs.huji.ac.il/labs/compbio/Repository/" TargetMode="External"/><Relationship Id="rId7" Type="http://schemas.openxmlformats.org/officeDocument/2006/relationships/hyperlink" Target="http://www.cs.cmu.edu/%20javabayes/Hom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lumina.com/" TargetMode="External"/><Relationship Id="rId5" Type="http://schemas.openxmlformats.org/officeDocument/2006/relationships/hyperlink" Target="http://www.hugin.com/" TargetMode="External"/><Relationship Id="rId4" Type="http://schemas.openxmlformats.org/officeDocument/2006/relationships/hyperlink" Target="http://genie.sis.pitt.edu/"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047750" y="1700213"/>
            <a:ext cx="7772400" cy="1462087"/>
          </a:xfrm>
        </p:spPr>
        <p:txBody>
          <a:bodyPr/>
          <a:lstStyle/>
          <a:p>
            <a:pPr eaLnBrk="1" hangingPunct="1"/>
            <a:r>
              <a:rPr lang="pt-PT" smtClean="0"/>
              <a:t>Bayesian Networks Classifiers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611188" y="2565400"/>
            <a:ext cx="7920037" cy="1728788"/>
          </a:xfrm>
        </p:spPr>
        <p:txBody>
          <a:bodyPr/>
          <a:lstStyle/>
          <a:p>
            <a:pPr marL="174625" indent="-174625" eaLnBrk="1" hangingPunct="1">
              <a:lnSpc>
                <a:spcPct val="80000"/>
              </a:lnSpc>
            </a:pPr>
            <a:r>
              <a:rPr lang="pt-PT" sz="2000" u="sng" smtClean="0">
                <a:solidFill>
                  <a:schemeClr val="hlink"/>
                </a:solidFill>
                <a:latin typeface="Trebuchet MS" pitchFamily="34" charset="0"/>
              </a:rPr>
              <a:t>the structure</a:t>
            </a:r>
            <a:r>
              <a:rPr lang="pt-PT" sz="2000" smtClean="0">
                <a:latin typeface="Trebuchet MS" pitchFamily="34" charset="0"/>
              </a:rPr>
              <a:t> – a Directed Acyclic Graph</a:t>
            </a:r>
          </a:p>
          <a:p>
            <a:pPr marL="174625" indent="-174625" eaLnBrk="1" hangingPunct="1">
              <a:lnSpc>
                <a:spcPct val="80000"/>
              </a:lnSpc>
              <a:buFont typeface="Wingdings" pitchFamily="2" charset="2"/>
              <a:buNone/>
            </a:pPr>
            <a:endParaRPr lang="pt-PT" sz="2000" smtClean="0">
              <a:latin typeface="Trebuchet MS" pitchFamily="34" charset="0"/>
            </a:endParaRPr>
          </a:p>
          <a:p>
            <a:pPr marL="174625" indent="-174625" eaLnBrk="1" hangingPunct="1">
              <a:lnSpc>
                <a:spcPct val="80000"/>
              </a:lnSpc>
              <a:buFont typeface="Wingdings" pitchFamily="2" charset="2"/>
              <a:buNone/>
            </a:pPr>
            <a:endParaRPr lang="pt-PT" sz="1800" smtClean="0">
              <a:latin typeface="Trebuchet MS" pitchFamily="34" charset="0"/>
            </a:endParaRPr>
          </a:p>
          <a:p>
            <a:pPr marL="174625" indent="-174625" eaLnBrk="1" hangingPunct="1">
              <a:lnSpc>
                <a:spcPct val="80000"/>
              </a:lnSpc>
              <a:buFont typeface="Wingdings" pitchFamily="2" charset="2"/>
              <a:buNone/>
            </a:pPr>
            <a:endParaRPr lang="pt-PT" sz="1800" smtClean="0">
              <a:latin typeface="Trebuchet MS" pitchFamily="34" charset="0"/>
            </a:endParaRPr>
          </a:p>
          <a:p>
            <a:pPr marL="174625" indent="-174625" eaLnBrk="1" hangingPunct="1">
              <a:lnSpc>
                <a:spcPct val="80000"/>
              </a:lnSpc>
            </a:pPr>
            <a:r>
              <a:rPr lang="pt-PT" sz="2000" u="sng" smtClean="0">
                <a:solidFill>
                  <a:schemeClr val="hlink"/>
                </a:solidFill>
                <a:latin typeface="Trebuchet MS" pitchFamily="34" charset="0"/>
              </a:rPr>
              <a:t>the parameters</a:t>
            </a:r>
            <a:r>
              <a:rPr lang="pt-PT" sz="2000" smtClean="0">
                <a:latin typeface="Trebuchet MS" pitchFamily="34" charset="0"/>
              </a:rPr>
              <a:t> – a set of conditional probability tables (CPTs)</a:t>
            </a:r>
          </a:p>
          <a:p>
            <a:pPr marL="174625" indent="-174625" eaLnBrk="1" hangingPunct="1">
              <a:lnSpc>
                <a:spcPct val="80000"/>
              </a:lnSpc>
              <a:buFont typeface="Wingdings" pitchFamily="2" charset="2"/>
              <a:buNone/>
            </a:pPr>
            <a:endParaRPr lang="en-US" sz="2000" smtClean="0">
              <a:latin typeface="Trebuchet MS" pitchFamily="34" charset="0"/>
            </a:endParaRPr>
          </a:p>
        </p:txBody>
      </p:sp>
      <p:sp>
        <p:nvSpPr>
          <p:cNvPr id="70659" name="Rectangle 3"/>
          <p:cNvSpPr>
            <a:spLocks noChangeArrowheads="1"/>
          </p:cNvSpPr>
          <p:nvPr/>
        </p:nvSpPr>
        <p:spPr bwMode="auto">
          <a:xfrm>
            <a:off x="755650" y="4005263"/>
            <a:ext cx="8064500" cy="431800"/>
          </a:xfrm>
          <a:prstGeom prst="rect">
            <a:avLst/>
          </a:prstGeom>
          <a:noFill/>
          <a:ln w="9525">
            <a:noFill/>
            <a:miter lim="800000"/>
            <a:headEnd/>
            <a:tailEnd/>
          </a:ln>
        </p:spPr>
        <p:txBody>
          <a:bodyPr/>
          <a:lstStyle/>
          <a:p>
            <a:pPr marL="174625" indent="-174625" algn="l">
              <a:lnSpc>
                <a:spcPct val="110000"/>
              </a:lnSpc>
              <a:spcBef>
                <a:spcPct val="20000"/>
              </a:spcBef>
              <a:buClr>
                <a:schemeClr val="folHlink"/>
              </a:buClr>
              <a:buSzPct val="60000"/>
              <a:buFont typeface="Wingdings" pitchFamily="2" charset="2"/>
              <a:buNone/>
            </a:pPr>
            <a:r>
              <a:rPr lang="pt-PT" sz="1600">
                <a:latin typeface="Trebuchet MS" pitchFamily="34" charset="0"/>
                <a:sym typeface="Symbol" pitchFamily="18" charset="2"/>
              </a:rPr>
              <a:t>  </a:t>
            </a:r>
            <a:r>
              <a:rPr lang="pt-PT">
                <a:latin typeface="Trebuchet MS" pitchFamily="34" charset="0"/>
              </a:rPr>
              <a:t>pa(</a:t>
            </a:r>
            <a:r>
              <a:rPr lang="pt-PT" b="1">
                <a:latin typeface="Trebuchet MS" pitchFamily="34" charset="0"/>
              </a:rPr>
              <a:t>B</a:t>
            </a:r>
            <a:r>
              <a:rPr lang="pt-PT">
                <a:latin typeface="Trebuchet MS" pitchFamily="34" charset="0"/>
              </a:rPr>
              <a:t>) = { },   pa(</a:t>
            </a:r>
            <a:r>
              <a:rPr lang="pt-PT" b="1">
                <a:latin typeface="Trebuchet MS" pitchFamily="34" charset="0"/>
              </a:rPr>
              <a:t>E</a:t>
            </a:r>
            <a:r>
              <a:rPr lang="pt-PT">
                <a:latin typeface="Trebuchet MS" pitchFamily="34" charset="0"/>
              </a:rPr>
              <a:t>) = { },    pa(</a:t>
            </a:r>
            <a:r>
              <a:rPr lang="pt-PT" b="1">
                <a:latin typeface="Trebuchet MS" pitchFamily="34" charset="0"/>
              </a:rPr>
              <a:t>A</a:t>
            </a:r>
            <a:r>
              <a:rPr lang="pt-PT">
                <a:latin typeface="Trebuchet MS" pitchFamily="34" charset="0"/>
              </a:rPr>
              <a:t>) = {B, E},   pa(</a:t>
            </a:r>
            <a:r>
              <a:rPr lang="pt-PT" b="1">
                <a:latin typeface="Trebuchet MS" pitchFamily="34" charset="0"/>
              </a:rPr>
              <a:t>J</a:t>
            </a:r>
            <a:r>
              <a:rPr lang="pt-PT">
                <a:latin typeface="Trebuchet MS" pitchFamily="34" charset="0"/>
              </a:rPr>
              <a:t>) = {A},   pa(</a:t>
            </a:r>
            <a:r>
              <a:rPr lang="pt-PT" b="1">
                <a:latin typeface="Trebuchet MS" pitchFamily="34" charset="0"/>
              </a:rPr>
              <a:t>M</a:t>
            </a:r>
            <a:r>
              <a:rPr lang="pt-PT">
                <a:latin typeface="Trebuchet MS" pitchFamily="34" charset="0"/>
              </a:rPr>
              <a:t>) = {A}</a:t>
            </a:r>
          </a:p>
        </p:txBody>
      </p:sp>
      <p:sp>
        <p:nvSpPr>
          <p:cNvPr id="70660" name="Text Box 4"/>
          <p:cNvSpPr txBox="1">
            <a:spLocks noChangeArrowheads="1"/>
          </p:cNvSpPr>
          <p:nvPr/>
        </p:nvSpPr>
        <p:spPr bwMode="auto">
          <a:xfrm>
            <a:off x="611188" y="1628775"/>
            <a:ext cx="7993062" cy="438150"/>
          </a:xfrm>
          <a:prstGeom prst="rect">
            <a:avLst/>
          </a:prstGeom>
          <a:noFill/>
          <a:ln w="9525">
            <a:noFill/>
            <a:miter lim="800000"/>
            <a:headEnd/>
            <a:tailEnd/>
          </a:ln>
        </p:spPr>
        <p:txBody>
          <a:bodyPr>
            <a:spAutoFit/>
          </a:bodyPr>
          <a:lstStyle/>
          <a:p>
            <a:pPr algn="l">
              <a:lnSpc>
                <a:spcPct val="120000"/>
              </a:lnSpc>
            </a:pPr>
            <a:r>
              <a:rPr lang="en-US" sz="1900" b="1">
                <a:latin typeface="Trebuchet MS" pitchFamily="34" charset="0"/>
              </a:rPr>
              <a:t>X </a:t>
            </a:r>
            <a:r>
              <a:rPr lang="en-US" sz="1900">
                <a:latin typeface="Trebuchet MS" pitchFamily="34" charset="0"/>
              </a:rPr>
              <a:t>= { </a:t>
            </a:r>
            <a:r>
              <a:rPr lang="en-US" sz="1900" b="1">
                <a:latin typeface="Trebuchet MS" pitchFamily="34" charset="0"/>
              </a:rPr>
              <a:t>B</a:t>
            </a:r>
            <a:r>
              <a:rPr lang="en-US" sz="1900">
                <a:latin typeface="Trebuchet MS" pitchFamily="34" charset="0"/>
              </a:rPr>
              <a:t> - </a:t>
            </a:r>
            <a:r>
              <a:rPr lang="en-US" sz="1700">
                <a:latin typeface="Trebuchet MS" pitchFamily="34" charset="0"/>
              </a:rPr>
              <a:t>Burglary</a:t>
            </a:r>
            <a:r>
              <a:rPr lang="en-US" sz="1900">
                <a:latin typeface="Trebuchet MS" pitchFamily="34" charset="0"/>
              </a:rPr>
              <a:t>, </a:t>
            </a:r>
            <a:r>
              <a:rPr lang="en-US" sz="1900" b="1">
                <a:latin typeface="Trebuchet MS" pitchFamily="34" charset="0"/>
              </a:rPr>
              <a:t>E</a:t>
            </a:r>
            <a:r>
              <a:rPr lang="en-US" sz="1900">
                <a:latin typeface="Trebuchet MS" pitchFamily="34" charset="0"/>
              </a:rPr>
              <a:t>- </a:t>
            </a:r>
            <a:r>
              <a:rPr lang="en-US" sz="1700">
                <a:latin typeface="Trebuchet MS" pitchFamily="34" charset="0"/>
              </a:rPr>
              <a:t>Earthquake</a:t>
            </a:r>
            <a:r>
              <a:rPr lang="en-US" sz="1900">
                <a:latin typeface="Trebuchet MS" pitchFamily="34" charset="0"/>
              </a:rPr>
              <a:t>, </a:t>
            </a:r>
            <a:r>
              <a:rPr lang="en-US" sz="1900" b="1">
                <a:latin typeface="Trebuchet MS" pitchFamily="34" charset="0"/>
              </a:rPr>
              <a:t>A</a:t>
            </a:r>
            <a:r>
              <a:rPr lang="en-US" sz="1900">
                <a:latin typeface="Trebuchet MS" pitchFamily="34" charset="0"/>
              </a:rPr>
              <a:t> - </a:t>
            </a:r>
            <a:r>
              <a:rPr lang="en-US" sz="1700">
                <a:latin typeface="Trebuchet MS" pitchFamily="34" charset="0"/>
              </a:rPr>
              <a:t>Alarm</a:t>
            </a:r>
            <a:r>
              <a:rPr lang="en-US" sz="1900">
                <a:latin typeface="Trebuchet MS" pitchFamily="34" charset="0"/>
              </a:rPr>
              <a:t>, </a:t>
            </a:r>
            <a:r>
              <a:rPr lang="en-US" sz="1900" b="1">
                <a:latin typeface="Trebuchet MS" pitchFamily="34" charset="0"/>
              </a:rPr>
              <a:t>J</a:t>
            </a:r>
            <a:r>
              <a:rPr lang="en-US" sz="1900">
                <a:latin typeface="Trebuchet MS" pitchFamily="34" charset="0"/>
              </a:rPr>
              <a:t> - </a:t>
            </a:r>
            <a:r>
              <a:rPr lang="en-US" sz="1700">
                <a:latin typeface="Trebuchet MS" pitchFamily="34" charset="0"/>
              </a:rPr>
              <a:t>JohnCalls</a:t>
            </a:r>
            <a:r>
              <a:rPr lang="en-US" sz="1900">
                <a:latin typeface="Trebuchet MS" pitchFamily="34" charset="0"/>
              </a:rPr>
              <a:t>,  </a:t>
            </a:r>
            <a:r>
              <a:rPr lang="en-US" sz="1900" b="1">
                <a:latin typeface="Trebuchet MS" pitchFamily="34" charset="0"/>
              </a:rPr>
              <a:t>M</a:t>
            </a:r>
            <a:r>
              <a:rPr lang="en-US" sz="1900">
                <a:latin typeface="Trebuchet MS" pitchFamily="34" charset="0"/>
              </a:rPr>
              <a:t> – </a:t>
            </a:r>
            <a:r>
              <a:rPr lang="en-US" sz="1700">
                <a:latin typeface="Trebuchet MS" pitchFamily="34" charset="0"/>
              </a:rPr>
              <a:t>MaryCalls</a:t>
            </a:r>
            <a:r>
              <a:rPr lang="en-US" sz="1900">
                <a:latin typeface="Trebuchet MS" pitchFamily="34" charset="0"/>
              </a:rPr>
              <a:t> }</a:t>
            </a:r>
          </a:p>
        </p:txBody>
      </p:sp>
      <p:sp>
        <p:nvSpPr>
          <p:cNvPr id="70661" name="Text Box 5"/>
          <p:cNvSpPr txBox="1">
            <a:spLocks noChangeArrowheads="1"/>
          </p:cNvSpPr>
          <p:nvPr/>
        </p:nvSpPr>
        <p:spPr bwMode="auto">
          <a:xfrm>
            <a:off x="395288" y="2060575"/>
            <a:ext cx="6769100" cy="396875"/>
          </a:xfrm>
          <a:prstGeom prst="rect">
            <a:avLst/>
          </a:prstGeom>
          <a:noFill/>
          <a:ln w="9525">
            <a:noFill/>
            <a:miter lim="800000"/>
            <a:headEnd/>
            <a:tailEnd/>
          </a:ln>
        </p:spPr>
        <p:txBody>
          <a:bodyPr>
            <a:spAutoFit/>
          </a:bodyPr>
          <a:lstStyle/>
          <a:p>
            <a:pPr algn="l">
              <a:spcBef>
                <a:spcPct val="50000"/>
              </a:spcBef>
            </a:pPr>
            <a:r>
              <a:rPr lang="pt-PT" sz="2000" u="sng">
                <a:solidFill>
                  <a:schemeClr val="folHlink"/>
                </a:solidFill>
                <a:latin typeface="Trebuchet MS" pitchFamily="34" charset="0"/>
              </a:rPr>
              <a:t>The Bayesian Network has two components: </a:t>
            </a:r>
            <a:endParaRPr lang="en-US" sz="2000" u="sng">
              <a:solidFill>
                <a:schemeClr val="folHlink"/>
              </a:solidFill>
              <a:latin typeface="Trebuchet MS" pitchFamily="34" charset="0"/>
            </a:endParaRPr>
          </a:p>
        </p:txBody>
      </p:sp>
      <p:sp>
        <p:nvSpPr>
          <p:cNvPr id="70662" name="Rectangle 6"/>
          <p:cNvSpPr>
            <a:spLocks noGrp="1" noChangeArrowheads="1"/>
          </p:cNvSpPr>
          <p:nvPr>
            <p:ph type="title"/>
          </p:nvPr>
        </p:nvSpPr>
        <p:spPr>
          <a:xfrm>
            <a:off x="1350963" y="404813"/>
            <a:ext cx="7037387" cy="1055687"/>
          </a:xfrm>
        </p:spPr>
        <p:txBody>
          <a:bodyPr/>
          <a:lstStyle/>
          <a:p>
            <a:pPr eaLnBrk="1" hangingPunct="1"/>
            <a:r>
              <a:rPr lang="en-US" sz="3600" u="sng" smtClean="0"/>
              <a:t>Example</a:t>
            </a:r>
            <a:r>
              <a:rPr lang="en-US" sz="3600" smtClean="0"/>
              <a:t>: Alarm Network (Pearl)</a:t>
            </a:r>
            <a:br>
              <a:rPr lang="en-US" sz="3600" smtClean="0"/>
            </a:br>
            <a:r>
              <a:rPr lang="en-US" sz="3600" smtClean="0"/>
              <a:t>Bayesian Network</a:t>
            </a:r>
          </a:p>
        </p:txBody>
      </p:sp>
      <p:pic>
        <p:nvPicPr>
          <p:cNvPr id="70663" name="Picture 7"/>
          <p:cNvPicPr>
            <a:picLocks noChangeAspect="1" noChangeArrowheads="1"/>
          </p:cNvPicPr>
          <p:nvPr/>
        </p:nvPicPr>
        <p:blipFill>
          <a:blip r:embed="rId3" cstate="print"/>
          <a:srcRect/>
          <a:stretch>
            <a:fillRect/>
          </a:stretch>
        </p:blipFill>
        <p:spPr bwMode="auto">
          <a:xfrm>
            <a:off x="5651500" y="1989138"/>
            <a:ext cx="1719263" cy="1730375"/>
          </a:xfrm>
          <a:prstGeom prst="rect">
            <a:avLst/>
          </a:prstGeom>
          <a:noFill/>
          <a:ln w="9525">
            <a:noFill/>
            <a:miter lim="800000"/>
            <a:headEnd/>
            <a:tailEnd/>
          </a:ln>
        </p:spPr>
      </p:pic>
      <p:pic>
        <p:nvPicPr>
          <p:cNvPr id="70664" name="Picture 10"/>
          <p:cNvPicPr>
            <a:picLocks noChangeAspect="1" noChangeArrowheads="1"/>
          </p:cNvPicPr>
          <p:nvPr/>
        </p:nvPicPr>
        <p:blipFill>
          <a:blip r:embed="rId4" cstate="print"/>
          <a:srcRect/>
          <a:stretch>
            <a:fillRect/>
          </a:stretch>
        </p:blipFill>
        <p:spPr bwMode="auto">
          <a:xfrm>
            <a:off x="1042988" y="5013325"/>
            <a:ext cx="1152525" cy="908050"/>
          </a:xfrm>
          <a:prstGeom prst="rect">
            <a:avLst/>
          </a:prstGeom>
          <a:noFill/>
          <a:ln w="9525">
            <a:solidFill>
              <a:schemeClr val="accent2"/>
            </a:solidFill>
            <a:miter lim="800000"/>
            <a:headEnd/>
            <a:tailEnd/>
          </a:ln>
        </p:spPr>
      </p:pic>
      <p:pic>
        <p:nvPicPr>
          <p:cNvPr id="70665" name="Picture 11"/>
          <p:cNvPicPr>
            <a:picLocks noChangeAspect="1" noChangeArrowheads="1"/>
          </p:cNvPicPr>
          <p:nvPr/>
        </p:nvPicPr>
        <p:blipFill>
          <a:blip r:embed="rId5" cstate="print"/>
          <a:srcRect/>
          <a:stretch>
            <a:fillRect/>
          </a:stretch>
        </p:blipFill>
        <p:spPr bwMode="auto">
          <a:xfrm>
            <a:off x="2339975" y="5041900"/>
            <a:ext cx="1150938" cy="835025"/>
          </a:xfrm>
          <a:prstGeom prst="rect">
            <a:avLst/>
          </a:prstGeom>
          <a:noFill/>
          <a:ln w="9525">
            <a:solidFill>
              <a:schemeClr val="accent2"/>
            </a:solidFill>
            <a:miter lim="800000"/>
            <a:headEnd/>
            <a:tailEnd/>
          </a:ln>
        </p:spPr>
      </p:pic>
      <p:pic>
        <p:nvPicPr>
          <p:cNvPr id="70666" name="Picture 12"/>
          <p:cNvPicPr>
            <a:picLocks noChangeAspect="1" noChangeArrowheads="1"/>
          </p:cNvPicPr>
          <p:nvPr/>
        </p:nvPicPr>
        <p:blipFill>
          <a:blip r:embed="rId6" cstate="print"/>
          <a:srcRect/>
          <a:stretch>
            <a:fillRect/>
          </a:stretch>
        </p:blipFill>
        <p:spPr bwMode="auto">
          <a:xfrm>
            <a:off x="3635375" y="4940300"/>
            <a:ext cx="1692275" cy="1728788"/>
          </a:xfrm>
          <a:prstGeom prst="rect">
            <a:avLst/>
          </a:prstGeom>
          <a:noFill/>
          <a:ln w="9525">
            <a:solidFill>
              <a:schemeClr val="accent2"/>
            </a:solidFill>
            <a:miter lim="800000"/>
            <a:headEnd/>
            <a:tailEnd/>
          </a:ln>
        </p:spPr>
      </p:pic>
      <p:pic>
        <p:nvPicPr>
          <p:cNvPr id="70667" name="Picture 13"/>
          <p:cNvPicPr>
            <a:picLocks noChangeAspect="1" noChangeArrowheads="1"/>
          </p:cNvPicPr>
          <p:nvPr/>
        </p:nvPicPr>
        <p:blipFill>
          <a:blip r:embed="rId7" cstate="print"/>
          <a:srcRect/>
          <a:stretch>
            <a:fillRect/>
          </a:stretch>
        </p:blipFill>
        <p:spPr bwMode="auto">
          <a:xfrm>
            <a:off x="5508625" y="4940300"/>
            <a:ext cx="1319213" cy="1127125"/>
          </a:xfrm>
          <a:prstGeom prst="rect">
            <a:avLst/>
          </a:prstGeom>
          <a:noFill/>
          <a:ln w="9525">
            <a:solidFill>
              <a:schemeClr val="accent2"/>
            </a:solidFill>
            <a:miter lim="800000"/>
            <a:headEnd/>
            <a:tailEnd/>
          </a:ln>
        </p:spPr>
      </p:pic>
      <p:pic>
        <p:nvPicPr>
          <p:cNvPr id="70668" name="Picture 14"/>
          <p:cNvPicPr>
            <a:picLocks noChangeAspect="1" noChangeArrowheads="1"/>
          </p:cNvPicPr>
          <p:nvPr/>
        </p:nvPicPr>
        <p:blipFill>
          <a:blip r:embed="rId8" cstate="print"/>
          <a:srcRect/>
          <a:stretch>
            <a:fillRect/>
          </a:stretch>
        </p:blipFill>
        <p:spPr bwMode="auto">
          <a:xfrm>
            <a:off x="7092950" y="4940300"/>
            <a:ext cx="1285875" cy="952500"/>
          </a:xfrm>
          <a:prstGeom prst="rect">
            <a:avLst/>
          </a:prstGeom>
          <a:noFill/>
          <a:ln w="9525">
            <a:solidFill>
              <a:schemeClr val="accent2"/>
            </a:solidFill>
            <a:miter lim="800000"/>
            <a:headEnd/>
            <a:tailEnd/>
          </a:ln>
        </p:spPr>
      </p:pic>
      <p:sp>
        <p:nvSpPr>
          <p:cNvPr id="70669" name="Rectangle 16"/>
          <p:cNvSpPr>
            <a:spLocks noChangeArrowheads="1"/>
          </p:cNvSpPr>
          <p:nvPr/>
        </p:nvSpPr>
        <p:spPr bwMode="auto">
          <a:xfrm>
            <a:off x="1079500" y="4479925"/>
            <a:ext cx="7813675" cy="431800"/>
          </a:xfrm>
          <a:prstGeom prst="rect">
            <a:avLst/>
          </a:prstGeom>
          <a:noFill/>
          <a:ln w="9525">
            <a:noFill/>
            <a:miter lim="800000"/>
            <a:headEnd/>
            <a:tailEnd/>
          </a:ln>
        </p:spPr>
        <p:txBody>
          <a:bodyPr/>
          <a:lstStyle/>
          <a:p>
            <a:pPr marL="174625" indent="-174625" algn="l">
              <a:lnSpc>
                <a:spcPct val="110000"/>
              </a:lnSpc>
              <a:spcBef>
                <a:spcPct val="20000"/>
              </a:spcBef>
              <a:buClr>
                <a:schemeClr val="folHlink"/>
              </a:buClr>
              <a:buSzPct val="60000"/>
              <a:buFont typeface="Wingdings" pitchFamily="2" charset="2"/>
              <a:buNone/>
            </a:pPr>
            <a:r>
              <a:rPr lang="pt-PT">
                <a:solidFill>
                  <a:schemeClr val="hlink"/>
                </a:solidFill>
                <a:latin typeface="Trebuchet MS" pitchFamily="34" charset="0"/>
              </a:rPr>
              <a:t>P(</a:t>
            </a:r>
            <a:r>
              <a:rPr lang="pt-PT" b="1">
                <a:solidFill>
                  <a:schemeClr val="hlink"/>
                </a:solidFill>
                <a:latin typeface="Trebuchet MS" pitchFamily="34" charset="0"/>
              </a:rPr>
              <a:t>B</a:t>
            </a:r>
            <a:r>
              <a:rPr lang="pt-PT">
                <a:solidFill>
                  <a:schemeClr val="hlink"/>
                </a:solidFill>
                <a:latin typeface="Trebuchet MS" pitchFamily="34" charset="0"/>
              </a:rPr>
              <a:t>)               P(</a:t>
            </a:r>
            <a:r>
              <a:rPr lang="pt-PT" b="1">
                <a:solidFill>
                  <a:schemeClr val="hlink"/>
                </a:solidFill>
                <a:latin typeface="Trebuchet MS" pitchFamily="34" charset="0"/>
              </a:rPr>
              <a:t>E</a:t>
            </a:r>
            <a:r>
              <a:rPr lang="pt-PT">
                <a:solidFill>
                  <a:schemeClr val="hlink"/>
                </a:solidFill>
                <a:latin typeface="Trebuchet MS" pitchFamily="34" charset="0"/>
              </a:rPr>
              <a:t>)            P(</a:t>
            </a:r>
            <a:r>
              <a:rPr lang="pt-PT" b="1">
                <a:solidFill>
                  <a:schemeClr val="hlink"/>
                </a:solidFill>
                <a:latin typeface="Trebuchet MS" pitchFamily="34" charset="0"/>
              </a:rPr>
              <a:t>A </a:t>
            </a:r>
            <a:r>
              <a:rPr lang="pt-PT">
                <a:solidFill>
                  <a:schemeClr val="hlink"/>
                </a:solidFill>
                <a:latin typeface="Trebuchet MS" pitchFamily="34" charset="0"/>
              </a:rPr>
              <a:t>| B, E)          P(</a:t>
            </a:r>
            <a:r>
              <a:rPr lang="pt-PT" b="1">
                <a:solidFill>
                  <a:schemeClr val="hlink"/>
                </a:solidFill>
                <a:latin typeface="Trebuchet MS" pitchFamily="34" charset="0"/>
              </a:rPr>
              <a:t>J </a:t>
            </a:r>
            <a:r>
              <a:rPr lang="pt-PT">
                <a:solidFill>
                  <a:schemeClr val="hlink"/>
                </a:solidFill>
                <a:latin typeface="Trebuchet MS" pitchFamily="34" charset="0"/>
              </a:rPr>
              <a:t>| A)             P( </a:t>
            </a:r>
            <a:r>
              <a:rPr lang="pt-PT" b="1">
                <a:solidFill>
                  <a:schemeClr val="hlink"/>
                </a:solidFill>
                <a:latin typeface="Trebuchet MS" pitchFamily="34" charset="0"/>
              </a:rPr>
              <a:t>M | </a:t>
            </a:r>
            <a:r>
              <a:rPr lang="pt-PT">
                <a:solidFill>
                  <a:schemeClr val="hlink"/>
                </a:solidFill>
                <a:latin typeface="Trebuchet MS" pitchFamily="34" charset="0"/>
              </a:rPr>
              <a:t>A}</a:t>
            </a:r>
          </a:p>
        </p:txBody>
      </p:sp>
      <p:sp>
        <p:nvSpPr>
          <p:cNvPr id="70670" name="Rectangle 17"/>
          <p:cNvSpPr>
            <a:spLocks noChangeArrowheads="1"/>
          </p:cNvSpPr>
          <p:nvPr/>
        </p:nvSpPr>
        <p:spPr bwMode="auto">
          <a:xfrm>
            <a:off x="5580063" y="6027738"/>
            <a:ext cx="3024187" cy="641350"/>
          </a:xfrm>
          <a:prstGeom prst="rect">
            <a:avLst/>
          </a:prstGeom>
          <a:noFill/>
          <a:ln w="9525">
            <a:noFill/>
            <a:miter lim="800000"/>
            <a:headEnd/>
            <a:tailEnd/>
          </a:ln>
        </p:spPr>
        <p:txBody>
          <a:bodyPr>
            <a:spAutoFit/>
          </a:bodyPr>
          <a:lstStyle/>
          <a:p>
            <a:r>
              <a:rPr lang="en-US" b="1">
                <a:solidFill>
                  <a:schemeClr val="hlink"/>
                </a:solidFill>
                <a:latin typeface="Trebuchet MS" pitchFamily="34" charset="0"/>
              </a:rPr>
              <a:t>Model size reduced from 31 to 1+1+4+2+2=10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827088" y="5373688"/>
            <a:ext cx="7559675" cy="503237"/>
          </a:xfrm>
          <a:ln>
            <a:solidFill>
              <a:schemeClr val="folHlink"/>
            </a:solidFill>
          </a:ln>
        </p:spPr>
        <p:txBody>
          <a:bodyPr/>
          <a:lstStyle/>
          <a:p>
            <a:pPr marL="0" indent="0" eaLnBrk="1" hangingPunct="1">
              <a:lnSpc>
                <a:spcPct val="80000"/>
              </a:lnSpc>
              <a:buFont typeface="Wingdings" pitchFamily="2" charset="2"/>
              <a:buNone/>
            </a:pPr>
            <a:r>
              <a:rPr lang="pt-PT" sz="2400" smtClean="0">
                <a:latin typeface="Trebuchet MS" pitchFamily="34" charset="0"/>
              </a:rPr>
              <a:t>P(B, E, A, J, M) =  P(B) P(E) P(A|B, E) P(J|A) P(M|A)</a:t>
            </a:r>
            <a:endParaRPr lang="en-US" sz="2400" smtClean="0">
              <a:latin typeface="Trebuchet MS" pitchFamily="34" charset="0"/>
            </a:endParaRPr>
          </a:p>
        </p:txBody>
      </p:sp>
      <p:sp>
        <p:nvSpPr>
          <p:cNvPr id="71683" name="Text Box 52"/>
          <p:cNvSpPr txBox="1">
            <a:spLocks noChangeArrowheads="1"/>
          </p:cNvSpPr>
          <p:nvPr/>
        </p:nvSpPr>
        <p:spPr bwMode="auto">
          <a:xfrm>
            <a:off x="539750" y="1916113"/>
            <a:ext cx="8280400" cy="438150"/>
          </a:xfrm>
          <a:prstGeom prst="rect">
            <a:avLst/>
          </a:prstGeom>
          <a:noFill/>
          <a:ln w="9525">
            <a:noFill/>
            <a:miter lim="800000"/>
            <a:headEnd/>
            <a:tailEnd/>
          </a:ln>
        </p:spPr>
        <p:txBody>
          <a:bodyPr>
            <a:spAutoFit/>
          </a:bodyPr>
          <a:lstStyle/>
          <a:p>
            <a:pPr algn="l">
              <a:lnSpc>
                <a:spcPct val="120000"/>
              </a:lnSpc>
            </a:pPr>
            <a:r>
              <a:rPr lang="en-US" sz="1900" b="1">
                <a:latin typeface="Trebuchet MS" pitchFamily="34" charset="0"/>
              </a:rPr>
              <a:t>X </a:t>
            </a:r>
            <a:r>
              <a:rPr lang="en-US" sz="1900">
                <a:latin typeface="Trebuchet MS" pitchFamily="34" charset="0"/>
              </a:rPr>
              <a:t>= {B (Burglary), (E) Earthquake, (A) Alarm, (J) JohnCalls, (M) MaryCalls}</a:t>
            </a:r>
          </a:p>
        </p:txBody>
      </p:sp>
      <p:sp>
        <p:nvSpPr>
          <p:cNvPr id="71684" name="Rectangle 56"/>
          <p:cNvSpPr>
            <a:spLocks noGrp="1" noChangeArrowheads="1"/>
          </p:cNvSpPr>
          <p:nvPr>
            <p:ph type="title"/>
          </p:nvPr>
        </p:nvSpPr>
        <p:spPr>
          <a:xfrm>
            <a:off x="1350963" y="404813"/>
            <a:ext cx="7037387" cy="1055687"/>
          </a:xfrm>
        </p:spPr>
        <p:txBody>
          <a:bodyPr/>
          <a:lstStyle/>
          <a:p>
            <a:pPr eaLnBrk="1" hangingPunct="1"/>
            <a:r>
              <a:rPr lang="en-US" sz="3600" u="sng" smtClean="0"/>
              <a:t>Example</a:t>
            </a:r>
            <a:r>
              <a:rPr lang="en-US" sz="3600" smtClean="0"/>
              <a:t>: Alarm Network (Pearl)</a:t>
            </a:r>
            <a:br>
              <a:rPr lang="en-US" sz="3600" smtClean="0"/>
            </a:br>
            <a:r>
              <a:rPr lang="en-US" sz="3200" smtClean="0">
                <a:solidFill>
                  <a:schemeClr val="hlink"/>
                </a:solidFill>
              </a:rPr>
              <a:t>Factored Joint Probability Distribution</a:t>
            </a:r>
          </a:p>
        </p:txBody>
      </p:sp>
      <p:pic>
        <p:nvPicPr>
          <p:cNvPr id="71685" name="Picture 57"/>
          <p:cNvPicPr>
            <a:picLocks noChangeAspect="1" noChangeArrowheads="1"/>
          </p:cNvPicPr>
          <p:nvPr/>
        </p:nvPicPr>
        <p:blipFill>
          <a:blip r:embed="rId3" cstate="print"/>
          <a:srcRect/>
          <a:stretch>
            <a:fillRect/>
          </a:stretch>
        </p:blipFill>
        <p:spPr bwMode="auto">
          <a:xfrm>
            <a:off x="3419475" y="2708275"/>
            <a:ext cx="2003425"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3" cstate="print"/>
          <a:srcRect/>
          <a:stretch>
            <a:fillRect/>
          </a:stretch>
        </p:blipFill>
        <p:spPr bwMode="auto">
          <a:xfrm>
            <a:off x="1944688" y="2001838"/>
            <a:ext cx="6480175" cy="4598987"/>
          </a:xfrm>
          <a:prstGeom prst="rect">
            <a:avLst/>
          </a:prstGeom>
          <a:noFill/>
          <a:ln w="12700">
            <a:noFill/>
            <a:miter lim="800000"/>
            <a:headEnd/>
            <a:tailEnd/>
          </a:ln>
        </p:spPr>
      </p:pic>
      <p:sp>
        <p:nvSpPr>
          <p:cNvPr id="72707" name="Text Box 3"/>
          <p:cNvSpPr txBox="1">
            <a:spLocks noChangeArrowheads="1"/>
          </p:cNvSpPr>
          <p:nvPr/>
        </p:nvSpPr>
        <p:spPr bwMode="auto">
          <a:xfrm>
            <a:off x="2232025" y="4187825"/>
            <a:ext cx="1419225" cy="336550"/>
          </a:xfrm>
          <a:prstGeom prst="rect">
            <a:avLst/>
          </a:prstGeom>
          <a:solidFill>
            <a:srgbClr val="FFFF00">
              <a:alpha val="27058"/>
            </a:srgbClr>
          </a:solidFill>
          <a:ln w="9525">
            <a:noFill/>
            <a:miter lim="800000"/>
            <a:headEnd/>
            <a:tailEnd/>
          </a:ln>
        </p:spPr>
        <p:txBody>
          <a:bodyPr>
            <a:spAutoFit/>
          </a:bodyPr>
          <a:lstStyle/>
          <a:p>
            <a:pPr>
              <a:spcBef>
                <a:spcPct val="50000"/>
              </a:spcBef>
            </a:pPr>
            <a:endParaRPr lang="en-US" sz="1600"/>
          </a:p>
        </p:txBody>
      </p:sp>
      <p:sp>
        <p:nvSpPr>
          <p:cNvPr id="72708" name="Rectangle 4"/>
          <p:cNvSpPr>
            <a:spLocks noChangeArrowheads="1"/>
          </p:cNvSpPr>
          <p:nvPr/>
        </p:nvSpPr>
        <p:spPr bwMode="auto">
          <a:xfrm>
            <a:off x="1284288" y="163513"/>
            <a:ext cx="7391400" cy="1295400"/>
          </a:xfrm>
          <a:prstGeom prst="rect">
            <a:avLst/>
          </a:prstGeom>
          <a:noFill/>
          <a:ln w="9525">
            <a:noFill/>
            <a:miter lim="800000"/>
            <a:headEnd/>
            <a:tailEnd/>
          </a:ln>
        </p:spPr>
        <p:txBody>
          <a:bodyPr anchor="b"/>
          <a:lstStyle/>
          <a:p>
            <a:pPr algn="l"/>
            <a:r>
              <a:rPr lang="en-US" sz="4000">
                <a:solidFill>
                  <a:schemeClr val="folHlink"/>
                </a:solidFill>
              </a:rPr>
              <a:t>Bayesian Networks</a:t>
            </a:r>
            <a:br>
              <a:rPr lang="en-US" sz="4000">
                <a:solidFill>
                  <a:schemeClr val="folHlink"/>
                </a:solidFill>
              </a:rPr>
            </a:br>
            <a:r>
              <a:rPr lang="en-US" sz="3200">
                <a:solidFill>
                  <a:schemeClr val="folHlink"/>
                </a:solidFill>
              </a:rPr>
              <a:t>Another Example with Binary Variables</a:t>
            </a:r>
          </a:p>
        </p:txBody>
      </p:sp>
      <p:sp>
        <p:nvSpPr>
          <p:cNvPr id="72709" name="Rectangle 5"/>
          <p:cNvSpPr>
            <a:spLocks noChangeArrowheads="1"/>
          </p:cNvSpPr>
          <p:nvPr/>
        </p:nvSpPr>
        <p:spPr bwMode="auto">
          <a:xfrm>
            <a:off x="650875" y="1492250"/>
            <a:ext cx="6838950" cy="568325"/>
          </a:xfrm>
          <a:prstGeom prst="rect">
            <a:avLst/>
          </a:prstGeom>
          <a:solidFill>
            <a:srgbClr val="FFFFCC"/>
          </a:solidFill>
          <a:ln w="9525">
            <a:solidFill>
              <a:srgbClr val="FFFF00"/>
            </a:solidFill>
            <a:miter lim="800000"/>
            <a:headEnd/>
            <a:tailEnd/>
          </a:ln>
        </p:spPr>
        <p:txBody>
          <a:bodyPr>
            <a:spAutoFit/>
          </a:bodyPr>
          <a:lstStyle/>
          <a:p>
            <a:pPr algn="l">
              <a:lnSpc>
                <a:spcPct val="110000"/>
              </a:lnSpc>
            </a:pPr>
            <a:r>
              <a:rPr lang="en-US" sz="1400" b="1">
                <a:latin typeface="Trebuchet MS" pitchFamily="34" charset="0"/>
              </a:rPr>
              <a:t>P(HeartDisease=“No”|Exercise=“no”, Diet =“Healthy”) = </a:t>
            </a:r>
            <a:br>
              <a:rPr lang="en-US" sz="1400" b="1">
                <a:latin typeface="Trebuchet MS" pitchFamily="34" charset="0"/>
              </a:rPr>
            </a:br>
            <a:r>
              <a:rPr lang="en-US" sz="1400" b="1">
                <a:latin typeface="Trebuchet MS" pitchFamily="34" charset="0"/>
              </a:rPr>
              <a:t>1 - P(HeartDisease=“Yes”|Exercise=“no”, Diet =“Healthy”) =1- 0.55 = </a:t>
            </a:r>
            <a:r>
              <a:rPr lang="en-US" sz="1400" b="1">
                <a:solidFill>
                  <a:schemeClr val="folHlink"/>
                </a:solidFill>
                <a:latin typeface="Trebuchet MS" pitchFamily="34" charset="0"/>
              </a:rPr>
              <a:t>0.45</a:t>
            </a:r>
          </a:p>
        </p:txBody>
      </p:sp>
      <p:sp>
        <p:nvSpPr>
          <p:cNvPr id="72710" name="Line 6"/>
          <p:cNvSpPr>
            <a:spLocks noChangeShapeType="1"/>
          </p:cNvSpPr>
          <p:nvPr/>
        </p:nvSpPr>
        <p:spPr bwMode="auto">
          <a:xfrm>
            <a:off x="1800225" y="2060575"/>
            <a:ext cx="469900" cy="2160588"/>
          </a:xfrm>
          <a:prstGeom prst="line">
            <a:avLst/>
          </a:prstGeom>
          <a:noFill/>
          <a:ln w="38100">
            <a:solidFill>
              <a:schemeClr val="folHlink"/>
            </a:solidFill>
            <a:round/>
            <a:headEnd/>
            <a:tailEnd type="triangle" w="med" len="med"/>
          </a:ln>
        </p:spPr>
        <p:txBody>
          <a:bodyPr/>
          <a:lstStyle/>
          <a:p>
            <a:endParaRPr lang="pt-PT"/>
          </a:p>
        </p:txBody>
      </p:sp>
      <p:sp>
        <p:nvSpPr>
          <p:cNvPr id="72711" name="Text Box 7"/>
          <p:cNvSpPr txBox="1">
            <a:spLocks noChangeArrowheads="1"/>
          </p:cNvSpPr>
          <p:nvPr/>
        </p:nvSpPr>
        <p:spPr bwMode="auto">
          <a:xfrm>
            <a:off x="5400675" y="5780088"/>
            <a:ext cx="1223963" cy="274637"/>
          </a:xfrm>
          <a:prstGeom prst="rect">
            <a:avLst/>
          </a:prstGeom>
          <a:noFill/>
          <a:ln w="9525">
            <a:noFill/>
            <a:miter lim="800000"/>
            <a:headEnd/>
            <a:tailEnd/>
          </a:ln>
        </p:spPr>
        <p:txBody>
          <a:bodyPr>
            <a:spAutoFit/>
          </a:bodyPr>
          <a:lstStyle/>
          <a:p>
            <a:pPr>
              <a:spcBef>
                <a:spcPct val="50000"/>
              </a:spcBef>
            </a:pPr>
            <a:r>
              <a:rPr lang="pt-PT" sz="1200" b="1">
                <a:solidFill>
                  <a:schemeClr val="hlink"/>
                </a:solidFill>
              </a:rPr>
              <a:t>dor no peito</a:t>
            </a:r>
            <a:endParaRPr lang="en-US" sz="1200" b="1">
              <a:solidFill>
                <a:schemeClr val="hlink"/>
              </a:solidFill>
            </a:endParaRPr>
          </a:p>
        </p:txBody>
      </p:sp>
      <p:sp>
        <p:nvSpPr>
          <p:cNvPr id="72712" name="Text Box 8"/>
          <p:cNvSpPr txBox="1">
            <a:spLocks noChangeArrowheads="1"/>
          </p:cNvSpPr>
          <p:nvPr/>
        </p:nvSpPr>
        <p:spPr bwMode="auto">
          <a:xfrm>
            <a:off x="3313113" y="5734050"/>
            <a:ext cx="1223962" cy="274638"/>
          </a:xfrm>
          <a:prstGeom prst="rect">
            <a:avLst/>
          </a:prstGeom>
          <a:noFill/>
          <a:ln w="9525">
            <a:noFill/>
            <a:miter lim="800000"/>
            <a:headEnd/>
            <a:tailEnd/>
          </a:ln>
        </p:spPr>
        <p:txBody>
          <a:bodyPr>
            <a:spAutoFit/>
          </a:bodyPr>
          <a:lstStyle/>
          <a:p>
            <a:pPr>
              <a:spcBef>
                <a:spcPct val="50000"/>
              </a:spcBef>
            </a:pPr>
            <a:r>
              <a:rPr lang="pt-PT" sz="1200" b="1">
                <a:solidFill>
                  <a:schemeClr val="hlink"/>
                </a:solidFill>
              </a:rPr>
              <a:t>tensão</a:t>
            </a:r>
            <a:endParaRPr lang="en-US" sz="1200" b="1">
              <a:solidFill>
                <a:schemeClr val="hlink"/>
              </a:solidFill>
            </a:endParaRPr>
          </a:p>
        </p:txBody>
      </p:sp>
      <p:sp>
        <p:nvSpPr>
          <p:cNvPr id="72713" name="Text Box 9"/>
          <p:cNvSpPr txBox="1">
            <a:spLocks noChangeArrowheads="1"/>
          </p:cNvSpPr>
          <p:nvPr/>
        </p:nvSpPr>
        <p:spPr bwMode="auto">
          <a:xfrm>
            <a:off x="6624638" y="2657475"/>
            <a:ext cx="1908175" cy="457200"/>
          </a:xfrm>
          <a:prstGeom prst="rect">
            <a:avLst/>
          </a:prstGeom>
          <a:solidFill>
            <a:srgbClr val="FFFFCC"/>
          </a:solidFill>
          <a:ln w="9525">
            <a:noFill/>
            <a:miter lim="800000"/>
            <a:headEnd/>
            <a:tailEnd/>
          </a:ln>
        </p:spPr>
        <p:txBody>
          <a:bodyPr lIns="18000" rIns="18000">
            <a:spAutoFit/>
          </a:bodyPr>
          <a:lstStyle/>
          <a:p>
            <a:pPr>
              <a:spcBef>
                <a:spcPct val="50000"/>
              </a:spcBef>
            </a:pPr>
            <a:r>
              <a:rPr lang="pt-PT" sz="1200" b="1">
                <a:latin typeface="Trebuchet MS" pitchFamily="34" charset="0"/>
              </a:rPr>
              <a:t>P(HeartBum=“yes”|</a:t>
            </a:r>
            <a:br>
              <a:rPr lang="pt-PT" sz="1200" b="1">
                <a:latin typeface="Trebuchet MS" pitchFamily="34" charset="0"/>
              </a:rPr>
            </a:br>
            <a:r>
              <a:rPr lang="pt-PT" sz="1200" b="1">
                <a:latin typeface="Trebuchet MS" pitchFamily="34" charset="0"/>
              </a:rPr>
              <a:t>Dieta=“Healthy”) =</a:t>
            </a:r>
            <a:r>
              <a:rPr lang="pt-PT" sz="1200" b="1">
                <a:solidFill>
                  <a:schemeClr val="folHlink"/>
                </a:solidFill>
                <a:latin typeface="Trebuchet MS" pitchFamily="34" charset="0"/>
              </a:rPr>
              <a:t> 0.2</a:t>
            </a:r>
            <a:endParaRPr lang="en-US" sz="1200" b="1">
              <a:solidFill>
                <a:schemeClr val="folHlink"/>
              </a:solidFill>
              <a:latin typeface="Trebuchet MS" pitchFamily="34" charset="0"/>
            </a:endParaRPr>
          </a:p>
        </p:txBody>
      </p:sp>
      <p:sp>
        <p:nvSpPr>
          <p:cNvPr id="72714" name="Text Box 10"/>
          <p:cNvSpPr txBox="1">
            <a:spLocks noChangeArrowheads="1"/>
          </p:cNvSpPr>
          <p:nvPr/>
        </p:nvSpPr>
        <p:spPr bwMode="auto">
          <a:xfrm>
            <a:off x="6840538" y="3378200"/>
            <a:ext cx="1419225" cy="152400"/>
          </a:xfrm>
          <a:prstGeom prst="rect">
            <a:avLst/>
          </a:prstGeom>
          <a:solidFill>
            <a:srgbClr val="FFFF00">
              <a:alpha val="27058"/>
            </a:srgbClr>
          </a:solidFill>
          <a:ln w="9525">
            <a:noFill/>
            <a:miter lim="800000"/>
            <a:headEnd/>
            <a:tailEnd/>
          </a:ln>
        </p:spPr>
        <p:txBody>
          <a:bodyPr>
            <a:spAutoFit/>
          </a:bodyPr>
          <a:lstStyle/>
          <a:p>
            <a:pPr>
              <a:spcBef>
                <a:spcPct val="50000"/>
              </a:spcBef>
            </a:pPr>
            <a:endParaRPr lang="en-US" sz="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1476375" y="2924175"/>
            <a:ext cx="1944688" cy="360363"/>
          </a:xfrm>
        </p:spPr>
        <p:txBody>
          <a:bodyPr/>
          <a:lstStyle/>
          <a:p>
            <a:pPr marL="0" indent="0" eaLnBrk="1" hangingPunct="1">
              <a:lnSpc>
                <a:spcPct val="80000"/>
              </a:lnSpc>
              <a:buFont typeface="Wingdings" pitchFamily="2" charset="2"/>
              <a:buNone/>
            </a:pPr>
            <a:r>
              <a:rPr lang="pt-PT" sz="2400" smtClean="0">
                <a:solidFill>
                  <a:schemeClr val="hlink"/>
                </a:solidFill>
                <a:latin typeface="Trebuchet MS" pitchFamily="34" charset="0"/>
              </a:rPr>
              <a:t>P(Q | E ) =  ?</a:t>
            </a:r>
            <a:endParaRPr lang="en-US" sz="2400" smtClean="0">
              <a:solidFill>
                <a:schemeClr val="hlink"/>
              </a:solidFill>
              <a:latin typeface="Trebuchet MS" pitchFamily="34" charset="0"/>
            </a:endParaRPr>
          </a:p>
        </p:txBody>
      </p:sp>
      <p:sp>
        <p:nvSpPr>
          <p:cNvPr id="73731" name="Text Box 3"/>
          <p:cNvSpPr txBox="1">
            <a:spLocks noChangeArrowheads="1"/>
          </p:cNvSpPr>
          <p:nvPr/>
        </p:nvSpPr>
        <p:spPr bwMode="auto">
          <a:xfrm>
            <a:off x="611188" y="1844675"/>
            <a:ext cx="8280400" cy="711200"/>
          </a:xfrm>
          <a:prstGeom prst="rect">
            <a:avLst/>
          </a:prstGeom>
          <a:noFill/>
          <a:ln w="9525">
            <a:solidFill>
              <a:schemeClr val="folHlink"/>
            </a:solidFill>
            <a:miter lim="800000"/>
            <a:headEnd/>
            <a:tailEnd/>
          </a:ln>
        </p:spPr>
        <p:txBody>
          <a:bodyPr>
            <a:spAutoFit/>
          </a:bodyPr>
          <a:lstStyle/>
          <a:p>
            <a:r>
              <a:rPr lang="en-US" sz="2000">
                <a:latin typeface="Trebuchet MS" pitchFamily="34" charset="0"/>
              </a:rPr>
              <a:t>Compute the posterior probability distribution for a set of </a:t>
            </a:r>
            <a:r>
              <a:rPr lang="en-US" sz="2000" b="1">
                <a:latin typeface="Trebuchet MS" pitchFamily="34" charset="0"/>
              </a:rPr>
              <a:t>query variables</a:t>
            </a:r>
            <a:r>
              <a:rPr lang="en-US" sz="2000">
                <a:latin typeface="Trebuchet MS" pitchFamily="34" charset="0"/>
              </a:rPr>
              <a:t>, given values for some </a:t>
            </a:r>
            <a:r>
              <a:rPr lang="en-US" sz="2000" b="1">
                <a:latin typeface="Trebuchet MS" pitchFamily="34" charset="0"/>
              </a:rPr>
              <a:t>evidence variables</a:t>
            </a:r>
            <a:endParaRPr lang="en-US" sz="2000">
              <a:latin typeface="Trebuchet MS" pitchFamily="34" charset="0"/>
            </a:endParaRPr>
          </a:p>
        </p:txBody>
      </p:sp>
      <p:sp>
        <p:nvSpPr>
          <p:cNvPr id="73732" name="Rectangle 4"/>
          <p:cNvSpPr>
            <a:spLocks noGrp="1" noChangeArrowheads="1"/>
          </p:cNvSpPr>
          <p:nvPr>
            <p:ph type="title"/>
          </p:nvPr>
        </p:nvSpPr>
        <p:spPr>
          <a:xfrm>
            <a:off x="1350963" y="404813"/>
            <a:ext cx="7469187" cy="720725"/>
          </a:xfrm>
        </p:spPr>
        <p:txBody>
          <a:bodyPr/>
          <a:lstStyle/>
          <a:p>
            <a:pPr eaLnBrk="1" hangingPunct="1"/>
            <a:r>
              <a:rPr lang="en-US" sz="4000" smtClean="0"/>
              <a:t>Inference in Bayesian Networks</a:t>
            </a:r>
            <a:endParaRPr lang="en-US" sz="3600" smtClean="0">
              <a:solidFill>
                <a:schemeClr val="hlink"/>
              </a:solidFill>
            </a:endParaRPr>
          </a:p>
        </p:txBody>
      </p:sp>
      <p:pic>
        <p:nvPicPr>
          <p:cNvPr id="73733" name="Picture 6"/>
          <p:cNvPicPr>
            <a:picLocks noChangeAspect="1" noChangeArrowheads="1"/>
          </p:cNvPicPr>
          <p:nvPr/>
        </p:nvPicPr>
        <p:blipFill>
          <a:blip r:embed="rId3" cstate="print"/>
          <a:srcRect/>
          <a:stretch>
            <a:fillRect/>
          </a:stretch>
        </p:blipFill>
        <p:spPr bwMode="auto">
          <a:xfrm>
            <a:off x="250825" y="3500438"/>
            <a:ext cx="4319588" cy="2373312"/>
          </a:xfrm>
          <a:prstGeom prst="rect">
            <a:avLst/>
          </a:prstGeom>
          <a:noFill/>
          <a:ln w="9525">
            <a:noFill/>
            <a:miter lim="800000"/>
            <a:headEnd/>
            <a:tailEnd/>
          </a:ln>
        </p:spPr>
      </p:pic>
      <p:sp>
        <p:nvSpPr>
          <p:cNvPr id="73734" name="Rectangle 7"/>
          <p:cNvSpPr>
            <a:spLocks noChangeArrowheads="1"/>
          </p:cNvSpPr>
          <p:nvPr/>
        </p:nvSpPr>
        <p:spPr bwMode="auto">
          <a:xfrm>
            <a:off x="2124075" y="6308725"/>
            <a:ext cx="5486400" cy="312738"/>
          </a:xfrm>
          <a:prstGeom prst="rect">
            <a:avLst/>
          </a:prstGeom>
          <a:noFill/>
          <a:ln w="9525">
            <a:noFill/>
            <a:miter lim="800000"/>
            <a:headEnd/>
            <a:tailEnd/>
          </a:ln>
        </p:spPr>
        <p:txBody>
          <a:bodyPr wrap="none" lIns="92075" tIns="46038" rIns="92075" bIns="46038" anchor="ctr"/>
          <a:lstStyle/>
          <a:p>
            <a:pPr algn="l" eaLnBrk="0" hangingPunct="0"/>
            <a:r>
              <a:rPr lang="en-US" sz="1000">
                <a:latin typeface="Arial" charset="0"/>
              </a:rPr>
              <a:t>Picture taken from Ann Nicolson Lecture 2: Introduction to Bayesian Networks</a:t>
            </a:r>
            <a:endParaRPr lang="en-US" sz="1000">
              <a:latin typeface="Comic Sans MS" pitchFamily="66" charset="0"/>
            </a:endParaRPr>
          </a:p>
        </p:txBody>
      </p:sp>
      <p:sp>
        <p:nvSpPr>
          <p:cNvPr id="73735" name="Text Box 8"/>
          <p:cNvSpPr txBox="1">
            <a:spLocks noChangeArrowheads="1"/>
          </p:cNvSpPr>
          <p:nvPr/>
        </p:nvSpPr>
        <p:spPr bwMode="auto">
          <a:xfrm>
            <a:off x="4859338" y="2733675"/>
            <a:ext cx="4033837" cy="3414713"/>
          </a:xfrm>
          <a:prstGeom prst="rect">
            <a:avLst/>
          </a:prstGeom>
          <a:noFill/>
          <a:ln w="9525">
            <a:noFill/>
            <a:miter lim="800000"/>
            <a:headEnd/>
            <a:tailEnd/>
          </a:ln>
        </p:spPr>
        <p:txBody>
          <a:bodyPr>
            <a:spAutoFit/>
          </a:bodyPr>
          <a:lstStyle/>
          <a:p>
            <a:pPr algn="l">
              <a:lnSpc>
                <a:spcPct val="120000"/>
              </a:lnSpc>
            </a:pPr>
            <a:r>
              <a:rPr lang="en-US" sz="1400" b="1">
                <a:solidFill>
                  <a:schemeClr val="hlink"/>
                </a:solidFill>
                <a:latin typeface="Trebuchet MS" pitchFamily="34" charset="0"/>
              </a:rPr>
              <a:t>Diagnostic inferences</a:t>
            </a:r>
            <a:r>
              <a:rPr lang="en-US" sz="1400">
                <a:solidFill>
                  <a:schemeClr val="hlink"/>
                </a:solidFill>
                <a:latin typeface="Trebuchet MS" pitchFamily="34" charset="0"/>
              </a:rPr>
              <a:t>: </a:t>
            </a:r>
            <a:r>
              <a:rPr lang="en-US" sz="1400">
                <a:solidFill>
                  <a:schemeClr val="folHlink"/>
                </a:solidFill>
                <a:latin typeface="Trebuchet MS" pitchFamily="34" charset="0"/>
              </a:rPr>
              <a:t>from effect to causes</a:t>
            </a:r>
            <a:r>
              <a:rPr lang="en-US" sz="1400">
                <a:latin typeface="Trebuchet MS" pitchFamily="34" charset="0"/>
              </a:rPr>
              <a:t> </a:t>
            </a:r>
            <a:br>
              <a:rPr lang="en-US" sz="1400">
                <a:latin typeface="Trebuchet MS" pitchFamily="34" charset="0"/>
              </a:rPr>
            </a:br>
            <a:r>
              <a:rPr lang="en-US" sz="1400">
                <a:latin typeface="Trebuchet MS" pitchFamily="34" charset="0"/>
              </a:rPr>
              <a:t>	P(Burglary|JohnCalls)</a:t>
            </a:r>
          </a:p>
          <a:p>
            <a:pPr algn="l">
              <a:lnSpc>
                <a:spcPct val="120000"/>
              </a:lnSpc>
            </a:pPr>
            <a:r>
              <a:rPr lang="en-US" sz="1400" b="1">
                <a:solidFill>
                  <a:schemeClr val="hlink"/>
                </a:solidFill>
                <a:latin typeface="Trebuchet MS" pitchFamily="34" charset="0"/>
              </a:rPr>
              <a:t>Causal Inferences</a:t>
            </a:r>
            <a:r>
              <a:rPr lang="en-US" sz="1400">
                <a:latin typeface="Trebuchet MS" pitchFamily="34" charset="0"/>
              </a:rPr>
              <a:t>: </a:t>
            </a:r>
            <a:r>
              <a:rPr lang="en-US" sz="1400">
                <a:solidFill>
                  <a:schemeClr val="folHlink"/>
                </a:solidFill>
                <a:latin typeface="Trebuchet MS" pitchFamily="34" charset="0"/>
              </a:rPr>
              <a:t>from causes to effects</a:t>
            </a:r>
          </a:p>
          <a:p>
            <a:pPr algn="l">
              <a:lnSpc>
                <a:spcPct val="120000"/>
              </a:lnSpc>
            </a:pPr>
            <a:r>
              <a:rPr lang="en-US" sz="1400">
                <a:latin typeface="Trebuchet MS" pitchFamily="34" charset="0"/>
              </a:rPr>
              <a:t>	P(JohnCalls|Burglary)</a:t>
            </a:r>
          </a:p>
          <a:p>
            <a:pPr algn="l">
              <a:lnSpc>
                <a:spcPct val="120000"/>
              </a:lnSpc>
            </a:pPr>
            <a:r>
              <a:rPr lang="en-US" sz="1400">
                <a:latin typeface="Trebuchet MS" pitchFamily="34" charset="0"/>
              </a:rPr>
              <a:t>	P(MaryCalls|Burglary)</a:t>
            </a:r>
          </a:p>
          <a:p>
            <a:pPr algn="l">
              <a:lnSpc>
                <a:spcPct val="120000"/>
              </a:lnSpc>
            </a:pPr>
            <a:r>
              <a:rPr lang="en-US" sz="1400" b="1">
                <a:solidFill>
                  <a:schemeClr val="hlink"/>
                </a:solidFill>
                <a:latin typeface="Trebuchet MS" pitchFamily="34" charset="0"/>
              </a:rPr>
              <a:t>Intercausal Inferences:</a:t>
            </a:r>
            <a:br>
              <a:rPr lang="en-US" sz="1400" b="1">
                <a:solidFill>
                  <a:schemeClr val="hlink"/>
                </a:solidFill>
                <a:latin typeface="Trebuchet MS" pitchFamily="34" charset="0"/>
              </a:rPr>
            </a:br>
            <a:r>
              <a:rPr lang="en-US" sz="1400">
                <a:latin typeface="Trebuchet MS" pitchFamily="34" charset="0"/>
              </a:rPr>
              <a:t>    </a:t>
            </a:r>
            <a:r>
              <a:rPr lang="en-US" sz="1400">
                <a:solidFill>
                  <a:schemeClr val="folHlink"/>
                </a:solidFill>
                <a:latin typeface="Trebuchet MS" pitchFamily="34" charset="0"/>
              </a:rPr>
              <a:t>between causes of a common effect</a:t>
            </a:r>
          </a:p>
          <a:p>
            <a:pPr lvl="2" algn="l">
              <a:lnSpc>
                <a:spcPct val="120000"/>
              </a:lnSpc>
            </a:pPr>
            <a:r>
              <a:rPr lang="en-US" sz="1400">
                <a:latin typeface="Trebuchet MS" pitchFamily="34" charset="0"/>
              </a:rPr>
              <a:t>P(Burglary|Alarm)</a:t>
            </a:r>
          </a:p>
          <a:p>
            <a:pPr lvl="2" algn="l">
              <a:lnSpc>
                <a:spcPct val="120000"/>
              </a:lnSpc>
            </a:pPr>
            <a:r>
              <a:rPr lang="en-US" sz="1400">
                <a:latin typeface="Trebuchet MS" pitchFamily="34" charset="0"/>
              </a:rPr>
              <a:t>P(Burglary|Alarm  Earthquake)</a:t>
            </a:r>
          </a:p>
          <a:p>
            <a:pPr algn="l">
              <a:lnSpc>
                <a:spcPct val="120000"/>
              </a:lnSpc>
            </a:pPr>
            <a:r>
              <a:rPr lang="en-US" sz="1400" b="1">
                <a:solidFill>
                  <a:schemeClr val="hlink"/>
                </a:solidFill>
                <a:latin typeface="Trebuchet MS" pitchFamily="34" charset="0"/>
              </a:rPr>
              <a:t>Mixed Inference</a:t>
            </a:r>
            <a:r>
              <a:rPr lang="en-US" sz="1400">
                <a:latin typeface="Trebuchet MS" pitchFamily="34" charset="0"/>
              </a:rPr>
              <a:t>: </a:t>
            </a:r>
            <a:br>
              <a:rPr lang="en-US" sz="1400">
                <a:latin typeface="Trebuchet MS" pitchFamily="34" charset="0"/>
              </a:rPr>
            </a:br>
            <a:r>
              <a:rPr lang="en-US" sz="1400">
                <a:latin typeface="Trebuchet MS" pitchFamily="34" charset="0"/>
              </a:rPr>
              <a:t>    </a:t>
            </a:r>
            <a:r>
              <a:rPr lang="en-US" sz="1400">
                <a:solidFill>
                  <a:schemeClr val="folHlink"/>
                </a:solidFill>
                <a:latin typeface="Trebuchet MS" pitchFamily="34" charset="0"/>
              </a:rPr>
              <a:t>combining two or more of above.</a:t>
            </a:r>
          </a:p>
          <a:p>
            <a:pPr algn="l">
              <a:lnSpc>
                <a:spcPct val="120000"/>
              </a:lnSpc>
            </a:pPr>
            <a:r>
              <a:rPr lang="en-US" sz="1400">
                <a:latin typeface="Trebuchet MS" pitchFamily="34" charset="0"/>
              </a:rPr>
              <a:t>	P(Alarm|JohnCalls  EarthQuake)</a:t>
            </a:r>
          </a:p>
          <a:p>
            <a:pPr algn="l">
              <a:lnSpc>
                <a:spcPct val="120000"/>
              </a:lnSpc>
            </a:pPr>
            <a:r>
              <a:rPr lang="en-US" sz="1400">
                <a:latin typeface="Trebuchet MS" pitchFamily="34" charset="0"/>
              </a:rPr>
              <a:t>	P(Burglary|JohnCalls  EarthQuake)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pt-PT" smtClean="0"/>
              <a:t>Bayesian Network Resources</a:t>
            </a:r>
            <a:endParaRPr lang="en-US" smtClean="0"/>
          </a:p>
        </p:txBody>
      </p:sp>
      <p:sp>
        <p:nvSpPr>
          <p:cNvPr id="74755" name="Rectangle 3"/>
          <p:cNvSpPr>
            <a:spLocks noGrp="1" noChangeArrowheads="1"/>
          </p:cNvSpPr>
          <p:nvPr>
            <p:ph type="body" idx="1"/>
          </p:nvPr>
        </p:nvSpPr>
        <p:spPr>
          <a:xfrm>
            <a:off x="1042988" y="1628775"/>
            <a:ext cx="7912100" cy="4968875"/>
          </a:xfrm>
        </p:spPr>
        <p:txBody>
          <a:bodyPr/>
          <a:lstStyle/>
          <a:p>
            <a:pPr eaLnBrk="1" hangingPunct="1">
              <a:lnSpc>
                <a:spcPct val="110000"/>
              </a:lnSpc>
            </a:pPr>
            <a:r>
              <a:rPr lang="en-US" sz="1800" b="1" u="sng" smtClean="0">
                <a:solidFill>
                  <a:schemeClr val="folHlink"/>
                </a:solidFill>
                <a:latin typeface="Trebuchet MS" pitchFamily="34" charset="0"/>
              </a:rPr>
              <a:t>Repository</a:t>
            </a:r>
            <a:r>
              <a:rPr lang="en-US" sz="1800" smtClean="0">
                <a:latin typeface="Trebuchet MS" pitchFamily="34" charset="0"/>
              </a:rPr>
              <a:t>: </a:t>
            </a:r>
            <a:r>
              <a:rPr lang="en-US" sz="1800" smtClean="0">
                <a:latin typeface="Trebuchet MS" pitchFamily="34" charset="0"/>
                <a:hlinkClick r:id="rId3"/>
              </a:rPr>
              <a:t>www.cs.huji.ac.il/labs/compbio/Repository/</a:t>
            </a:r>
            <a:endParaRPr lang="en-US" sz="1800" smtClean="0">
              <a:latin typeface="Trebuchet MS" pitchFamily="34" charset="0"/>
            </a:endParaRPr>
          </a:p>
          <a:p>
            <a:pPr eaLnBrk="1" hangingPunct="1">
              <a:lnSpc>
                <a:spcPct val="110000"/>
              </a:lnSpc>
            </a:pPr>
            <a:r>
              <a:rPr lang="en-US" sz="1800" b="1" u="sng" smtClean="0">
                <a:solidFill>
                  <a:schemeClr val="folHlink"/>
                </a:solidFill>
                <a:latin typeface="Trebuchet MS" pitchFamily="34" charset="0"/>
              </a:rPr>
              <a:t>Softwares</a:t>
            </a:r>
            <a:r>
              <a:rPr lang="en-US" sz="1800" smtClean="0">
                <a:latin typeface="Trebuchet MS" pitchFamily="34" charset="0"/>
              </a:rPr>
              <a:t>:</a:t>
            </a:r>
          </a:p>
          <a:p>
            <a:pPr lvl="1" eaLnBrk="1" hangingPunct="1">
              <a:lnSpc>
                <a:spcPct val="110000"/>
              </a:lnSpc>
            </a:pPr>
            <a:r>
              <a:rPr lang="en-US" sz="1800" smtClean="0">
                <a:latin typeface="Trebuchet MS" pitchFamily="34" charset="0"/>
              </a:rPr>
              <a:t>Genie: </a:t>
            </a:r>
            <a:r>
              <a:rPr lang="en-US" sz="1800" smtClean="0">
                <a:latin typeface="Trebuchet MS" pitchFamily="34" charset="0"/>
                <a:hlinkClick r:id="rId4"/>
              </a:rPr>
              <a:t>genie.sis.pitt.edu</a:t>
            </a:r>
            <a:endParaRPr lang="en-US" sz="1800" smtClean="0">
              <a:latin typeface="Trebuchet MS" pitchFamily="34" charset="0"/>
            </a:endParaRPr>
          </a:p>
          <a:p>
            <a:pPr lvl="1" eaLnBrk="1" hangingPunct="1">
              <a:lnSpc>
                <a:spcPct val="110000"/>
              </a:lnSpc>
            </a:pPr>
            <a:r>
              <a:rPr lang="en-US" sz="1800" smtClean="0">
                <a:latin typeface="Trebuchet MS" pitchFamily="34" charset="0"/>
              </a:rPr>
              <a:t>Hugin: </a:t>
            </a:r>
            <a:r>
              <a:rPr lang="en-US" sz="1800" smtClean="0">
                <a:latin typeface="Trebuchet MS" pitchFamily="34" charset="0"/>
                <a:hlinkClick r:id="rId5"/>
              </a:rPr>
              <a:t>www.hugin.com</a:t>
            </a:r>
            <a:endParaRPr lang="en-US" sz="1800" smtClean="0">
              <a:latin typeface="Trebuchet MS" pitchFamily="34" charset="0"/>
            </a:endParaRPr>
          </a:p>
          <a:p>
            <a:pPr lvl="1" eaLnBrk="1" hangingPunct="1">
              <a:lnSpc>
                <a:spcPct val="110000"/>
              </a:lnSpc>
            </a:pPr>
            <a:r>
              <a:rPr lang="en-US" sz="1800" smtClean="0">
                <a:latin typeface="Trebuchet MS" pitchFamily="34" charset="0"/>
              </a:rPr>
              <a:t>Analytica: </a:t>
            </a:r>
            <a:r>
              <a:rPr lang="en-US" sz="1800" smtClean="0">
                <a:latin typeface="Trebuchet MS" pitchFamily="34" charset="0"/>
                <a:hlinkClick r:id="rId6"/>
              </a:rPr>
              <a:t>www.lumina.com</a:t>
            </a:r>
            <a:endParaRPr lang="en-US" sz="1800" smtClean="0">
              <a:latin typeface="Trebuchet MS" pitchFamily="34" charset="0"/>
            </a:endParaRPr>
          </a:p>
          <a:p>
            <a:pPr lvl="1" eaLnBrk="1" hangingPunct="1">
              <a:lnSpc>
                <a:spcPct val="110000"/>
              </a:lnSpc>
            </a:pPr>
            <a:r>
              <a:rPr lang="en-US" sz="1800" smtClean="0">
                <a:latin typeface="Trebuchet MS" pitchFamily="34" charset="0"/>
              </a:rPr>
              <a:t>JavaBayes:  </a:t>
            </a:r>
            <a:r>
              <a:rPr lang="en-US" sz="1800" smtClean="0">
                <a:latin typeface="Trebuchet MS" pitchFamily="34" charset="0"/>
                <a:hlinkClick r:id="rId7"/>
              </a:rPr>
              <a:t>www.cs.cmu.edu/ javabayes/Home/</a:t>
            </a:r>
            <a:endParaRPr lang="en-US" sz="1800" smtClean="0">
              <a:latin typeface="Trebuchet MS" pitchFamily="34" charset="0"/>
            </a:endParaRPr>
          </a:p>
          <a:p>
            <a:pPr lvl="1" eaLnBrk="1" hangingPunct="1">
              <a:lnSpc>
                <a:spcPct val="110000"/>
              </a:lnSpc>
            </a:pPr>
            <a:r>
              <a:rPr lang="en-US" sz="1800" smtClean="0">
                <a:latin typeface="Trebuchet MS" pitchFamily="34" charset="0"/>
              </a:rPr>
              <a:t>Bayesware: </a:t>
            </a:r>
            <a:r>
              <a:rPr lang="en-US" sz="1800" smtClean="0">
                <a:latin typeface="Trebuchet MS" pitchFamily="34" charset="0"/>
                <a:hlinkClick r:id="rId8"/>
              </a:rPr>
              <a:t>www.bayesware.com</a:t>
            </a:r>
            <a:r>
              <a:rPr lang="en-US" sz="1800" smtClean="0">
                <a:latin typeface="Trebuchet MS" pitchFamily="34" charset="0"/>
              </a:rPr>
              <a:t/>
            </a:r>
            <a:br>
              <a:rPr lang="en-US" sz="1800" smtClean="0">
                <a:latin typeface="Trebuchet MS" pitchFamily="34" charset="0"/>
              </a:rPr>
            </a:br>
            <a:r>
              <a:rPr lang="en-US" sz="1800" smtClean="0">
                <a:latin typeface="Trebuchet MS" pitchFamily="34" charset="0"/>
              </a:rPr>
              <a:t>  </a:t>
            </a:r>
          </a:p>
          <a:p>
            <a:pPr eaLnBrk="1" hangingPunct="1">
              <a:lnSpc>
                <a:spcPct val="110000"/>
              </a:lnSpc>
            </a:pPr>
            <a:r>
              <a:rPr lang="en-US" sz="1800" b="1" smtClean="0">
                <a:solidFill>
                  <a:schemeClr val="folHlink"/>
                </a:solidFill>
                <a:latin typeface="Trebuchet MS" pitchFamily="34" charset="0"/>
              </a:rPr>
              <a:t>BN info sites</a:t>
            </a:r>
          </a:p>
          <a:p>
            <a:pPr lvl="1" eaLnBrk="1" hangingPunct="1">
              <a:lnSpc>
                <a:spcPct val="110000"/>
              </a:lnSpc>
            </a:pPr>
            <a:r>
              <a:rPr lang="en-US" sz="1800" smtClean="0">
                <a:latin typeface="Trebuchet MS" pitchFamily="34" charset="0"/>
              </a:rPr>
              <a:t>Bayesian Belief Network site  (Russell Greiner)</a:t>
            </a:r>
          </a:p>
          <a:p>
            <a:pPr lvl="1" eaLnBrk="1" hangingPunct="1">
              <a:lnSpc>
                <a:spcPct val="110000"/>
              </a:lnSpc>
            </a:pPr>
            <a:r>
              <a:rPr lang="en-US" sz="1800" smtClean="0">
                <a:latin typeface="Trebuchet MS" pitchFamily="34" charset="0"/>
              </a:rPr>
              <a:t>Summary of BN software and links to software sites (Kevin Murphy</a:t>
            </a:r>
            <a:r>
              <a:rPr lang="en-US" sz="1200" smtClean="0">
                <a:latin typeface="Trebuchet MS"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Bayesian Networks: Summary</a:t>
            </a:r>
          </a:p>
        </p:txBody>
      </p:sp>
      <p:sp>
        <p:nvSpPr>
          <p:cNvPr id="75779" name="Rectangle 3"/>
          <p:cNvSpPr>
            <a:spLocks noGrp="1" noChangeArrowheads="1"/>
          </p:cNvSpPr>
          <p:nvPr>
            <p:ph type="body" idx="1"/>
          </p:nvPr>
        </p:nvSpPr>
        <p:spPr>
          <a:xfrm>
            <a:off x="971550" y="2492375"/>
            <a:ext cx="7667625" cy="3384550"/>
          </a:xfrm>
        </p:spPr>
        <p:txBody>
          <a:bodyPr/>
          <a:lstStyle/>
          <a:p>
            <a:pPr eaLnBrk="1" hangingPunct="1">
              <a:lnSpc>
                <a:spcPct val="110000"/>
              </a:lnSpc>
            </a:pPr>
            <a:r>
              <a:rPr lang="en-US" sz="2000" u="sng" smtClean="0">
                <a:solidFill>
                  <a:schemeClr val="hlink"/>
                </a:solidFill>
                <a:latin typeface="Trebuchet MS" pitchFamily="34" charset="0"/>
              </a:rPr>
              <a:t>Efficient</a:t>
            </a:r>
            <a:r>
              <a:rPr lang="en-US" sz="2000" smtClean="0">
                <a:latin typeface="Trebuchet MS" pitchFamily="34" charset="0"/>
              </a:rPr>
              <a:t>:</a:t>
            </a:r>
          </a:p>
          <a:p>
            <a:pPr lvl="1" eaLnBrk="1" hangingPunct="1">
              <a:lnSpc>
                <a:spcPct val="110000"/>
              </a:lnSpc>
            </a:pPr>
            <a:r>
              <a:rPr lang="en-US" sz="1800" smtClean="0">
                <a:latin typeface="Trebuchet MS" pitchFamily="34" charset="0"/>
              </a:rPr>
              <a:t>Local models</a:t>
            </a:r>
          </a:p>
          <a:p>
            <a:pPr lvl="1" eaLnBrk="1" hangingPunct="1">
              <a:lnSpc>
                <a:spcPct val="110000"/>
              </a:lnSpc>
            </a:pPr>
            <a:r>
              <a:rPr lang="en-US" sz="1800" smtClean="0">
                <a:latin typeface="Trebuchet MS" pitchFamily="34" charset="0"/>
              </a:rPr>
              <a:t>Independence (d-separation)</a:t>
            </a:r>
          </a:p>
          <a:p>
            <a:pPr eaLnBrk="1" hangingPunct="1">
              <a:lnSpc>
                <a:spcPct val="110000"/>
              </a:lnSpc>
            </a:pPr>
            <a:r>
              <a:rPr lang="en-US" sz="2000" u="sng" smtClean="0">
                <a:solidFill>
                  <a:schemeClr val="hlink"/>
                </a:solidFill>
                <a:latin typeface="Trebuchet MS" pitchFamily="34" charset="0"/>
              </a:rPr>
              <a:t>Effective</a:t>
            </a:r>
            <a:r>
              <a:rPr lang="en-US" sz="2000" smtClean="0">
                <a:latin typeface="Trebuchet MS" pitchFamily="34" charset="0"/>
              </a:rPr>
              <a:t>: </a:t>
            </a:r>
            <a:br>
              <a:rPr lang="en-US" sz="2000" smtClean="0">
                <a:latin typeface="Trebuchet MS" pitchFamily="34" charset="0"/>
              </a:rPr>
            </a:br>
            <a:r>
              <a:rPr lang="en-US" sz="2000" smtClean="0">
                <a:latin typeface="Trebuchet MS" pitchFamily="34" charset="0"/>
              </a:rPr>
              <a:t>Algorithms take advantage of structure to</a:t>
            </a:r>
          </a:p>
          <a:p>
            <a:pPr lvl="1" eaLnBrk="1" hangingPunct="1">
              <a:lnSpc>
                <a:spcPct val="110000"/>
              </a:lnSpc>
            </a:pPr>
            <a:r>
              <a:rPr lang="en-US" sz="1800" smtClean="0">
                <a:latin typeface="Trebuchet MS" pitchFamily="34" charset="0"/>
              </a:rPr>
              <a:t>Compute posterior probabilities </a:t>
            </a:r>
          </a:p>
          <a:p>
            <a:pPr lvl="1" eaLnBrk="1" hangingPunct="1">
              <a:lnSpc>
                <a:spcPct val="110000"/>
              </a:lnSpc>
            </a:pPr>
            <a:r>
              <a:rPr lang="en-US" sz="1800" smtClean="0">
                <a:latin typeface="Trebuchet MS" pitchFamily="34" charset="0"/>
              </a:rPr>
              <a:t>Compute most probable instantiation</a:t>
            </a:r>
          </a:p>
          <a:p>
            <a:pPr lvl="1" eaLnBrk="1" hangingPunct="1">
              <a:lnSpc>
                <a:spcPct val="110000"/>
              </a:lnSpc>
            </a:pPr>
            <a:r>
              <a:rPr lang="en-US" sz="1800" smtClean="0">
                <a:latin typeface="Trebuchet MS" pitchFamily="34" charset="0"/>
              </a:rPr>
              <a:t>Decision making</a:t>
            </a:r>
          </a:p>
          <a:p>
            <a:pPr eaLnBrk="1" hangingPunct="1">
              <a:lnSpc>
                <a:spcPct val="110000"/>
              </a:lnSpc>
            </a:pPr>
            <a:r>
              <a:rPr lang="en-US" sz="2000" smtClean="0">
                <a:latin typeface="Trebuchet MS" pitchFamily="34" charset="0"/>
              </a:rPr>
              <a:t>But there is more: statistical induction </a:t>
            </a:r>
            <a:r>
              <a:rPr lang="en-US" sz="2000" smtClean="0">
                <a:latin typeface="Trebuchet MS" pitchFamily="34" charset="0"/>
                <a:sym typeface="Monotype Sorts" pitchFamily="2" charset="2"/>
              </a:rPr>
              <a:t></a:t>
            </a:r>
            <a:r>
              <a:rPr lang="en-US" sz="2000" smtClean="0">
                <a:latin typeface="Trebuchet MS" pitchFamily="34" charset="0"/>
              </a:rPr>
              <a:t> LEARNING</a:t>
            </a:r>
          </a:p>
        </p:txBody>
      </p:sp>
      <p:sp>
        <p:nvSpPr>
          <p:cNvPr id="75780" name="Rectangle 4"/>
          <p:cNvSpPr>
            <a:spLocks noChangeArrowheads="1"/>
          </p:cNvSpPr>
          <p:nvPr/>
        </p:nvSpPr>
        <p:spPr bwMode="auto">
          <a:xfrm>
            <a:off x="2124075" y="6092825"/>
            <a:ext cx="5486400" cy="457200"/>
          </a:xfrm>
          <a:prstGeom prst="rect">
            <a:avLst/>
          </a:prstGeom>
          <a:noFill/>
          <a:ln w="9525">
            <a:noFill/>
            <a:miter lim="800000"/>
            <a:headEnd/>
            <a:tailEnd/>
          </a:ln>
        </p:spPr>
        <p:txBody>
          <a:bodyPr wrap="none" lIns="92075" tIns="46038" rIns="92075" bIns="46038" anchor="ctr"/>
          <a:lstStyle/>
          <a:p>
            <a:pPr algn="l" eaLnBrk="0" hangingPunct="0"/>
            <a:r>
              <a:rPr lang="en-US" sz="1000">
                <a:latin typeface="Times New Roman" pitchFamily="18" charset="0"/>
              </a:rPr>
              <a:t>adapted from</a:t>
            </a:r>
            <a:r>
              <a:rPr lang="en-US" sz="1000">
                <a:latin typeface="Arial" charset="0"/>
              </a:rPr>
              <a:t> ©</a:t>
            </a:r>
            <a:r>
              <a:rPr lang="en-US" sz="1000">
                <a:latin typeface="Comic Sans MS" pitchFamily="66" charset="0"/>
              </a:rPr>
              <a:t> </a:t>
            </a:r>
            <a:r>
              <a:rPr lang="en-US" sz="800">
                <a:latin typeface="Arial" charset="0"/>
              </a:rPr>
              <a:t>1998, Nir Friedman, U.C. Berkeley, and Moises Goldszmidt, SRI International. All rights reserved</a:t>
            </a:r>
            <a:r>
              <a:rPr lang="en-US" sz="800">
                <a:latin typeface="Comic Sans MS" pitchFamily="66" charset="0"/>
              </a:rPr>
              <a:t>.</a:t>
            </a:r>
            <a:endParaRPr lang="en-US" sz="1400">
              <a:latin typeface="Times New Roman" pitchFamily="18" charset="0"/>
            </a:endParaRPr>
          </a:p>
        </p:txBody>
      </p:sp>
      <p:sp>
        <p:nvSpPr>
          <p:cNvPr id="75781" name="Rectangle 5"/>
          <p:cNvSpPr>
            <a:spLocks noChangeArrowheads="1"/>
          </p:cNvSpPr>
          <p:nvPr/>
        </p:nvSpPr>
        <p:spPr bwMode="auto">
          <a:xfrm>
            <a:off x="684213" y="1628775"/>
            <a:ext cx="7993062" cy="711200"/>
          </a:xfrm>
          <a:prstGeom prst="rect">
            <a:avLst/>
          </a:prstGeom>
          <a:solidFill>
            <a:schemeClr val="bg1"/>
          </a:solidFill>
          <a:ln w="9525">
            <a:solidFill>
              <a:srgbClr val="FF9D3B"/>
            </a:solidFill>
            <a:miter lim="800000"/>
            <a:headEnd/>
            <a:tailEnd/>
          </a:ln>
        </p:spPr>
        <p:txBody>
          <a:bodyPr>
            <a:spAutoFit/>
          </a:bodyPr>
          <a:lstStyle/>
          <a:p>
            <a:pPr>
              <a:spcBef>
                <a:spcPct val="20000"/>
              </a:spcBef>
              <a:buClr>
                <a:srgbClr val="0066CC"/>
              </a:buClr>
              <a:buSzPct val="90000"/>
              <a:buFont typeface="Webdings" pitchFamily="18" charset="2"/>
              <a:buNone/>
            </a:pPr>
            <a:r>
              <a:rPr lang="en-GB" sz="2000">
                <a:latin typeface="Trebuchet MS" pitchFamily="34" charset="0"/>
              </a:rPr>
              <a:t>Bayesian Networks: an </a:t>
            </a:r>
            <a:r>
              <a:rPr lang="en-GB" sz="2000" b="1">
                <a:solidFill>
                  <a:schemeClr val="hlink"/>
                </a:solidFill>
                <a:latin typeface="Trebuchet MS" pitchFamily="34" charset="0"/>
              </a:rPr>
              <a:t>efficient </a:t>
            </a:r>
            <a:r>
              <a:rPr lang="en-GB" sz="2000">
                <a:latin typeface="Trebuchet MS" pitchFamily="34" charset="0"/>
              </a:rPr>
              <a:t>and </a:t>
            </a:r>
            <a:r>
              <a:rPr lang="en-GB" sz="2000" b="1">
                <a:solidFill>
                  <a:schemeClr val="hlink"/>
                </a:solidFill>
                <a:latin typeface="Trebuchet MS" pitchFamily="34" charset="0"/>
              </a:rPr>
              <a:t>effective</a:t>
            </a:r>
            <a:r>
              <a:rPr lang="en-GB" sz="2000">
                <a:latin typeface="Trebuchet MS" pitchFamily="34" charset="0"/>
              </a:rPr>
              <a:t> representation of the joint probability distribution of a set  of random variables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9298" name="Text Box 2"/>
          <p:cNvSpPr txBox="1">
            <a:spLocks noChangeArrowheads="1"/>
          </p:cNvSpPr>
          <p:nvPr/>
        </p:nvSpPr>
        <p:spPr bwMode="auto">
          <a:xfrm>
            <a:off x="539750" y="1773238"/>
            <a:ext cx="8424863" cy="1108075"/>
          </a:xfrm>
          <a:prstGeom prst="rect">
            <a:avLst/>
          </a:prstGeom>
          <a:noFill/>
          <a:ln w="28575" algn="ctr">
            <a:noFill/>
            <a:miter lim="800000"/>
            <a:headEnd/>
            <a:tailEnd/>
          </a:ln>
          <a:effectLst/>
        </p:spPr>
        <p:txBody>
          <a:bodyPr>
            <a:spAutoFit/>
          </a:bodyPr>
          <a:lstStyle/>
          <a:p>
            <a:pPr marL="266700" indent="-266700" algn="l">
              <a:lnSpc>
                <a:spcPct val="110000"/>
              </a:lnSpc>
              <a:spcBef>
                <a:spcPct val="20000"/>
              </a:spcBef>
              <a:buClr>
                <a:srgbClr val="0066CC"/>
              </a:buClr>
              <a:buSzPct val="90000"/>
              <a:buFont typeface="Webdings" pitchFamily="18" charset="2"/>
              <a:buChar char="4"/>
              <a:defRPr/>
            </a:pPr>
            <a:r>
              <a:rPr lang="en-GB">
                <a:latin typeface="Verdana" pitchFamily="34" charset="0"/>
              </a:rPr>
              <a:t>NB is one of more simple and effective classifiers</a:t>
            </a:r>
          </a:p>
          <a:p>
            <a:pPr marL="266700" indent="-266700" algn="l">
              <a:lnSpc>
                <a:spcPct val="110000"/>
              </a:lnSpc>
              <a:spcBef>
                <a:spcPct val="20000"/>
              </a:spcBef>
              <a:buClr>
                <a:srgbClr val="0066CC"/>
              </a:buClr>
              <a:buSzPct val="90000"/>
              <a:buFont typeface="Webdings" pitchFamily="18" charset="2"/>
              <a:buNone/>
              <a:defRPr/>
            </a:pPr>
            <a:endParaRPr lang="en-GB">
              <a:latin typeface="Verdana" pitchFamily="34" charset="0"/>
            </a:endParaRPr>
          </a:p>
          <a:p>
            <a:pPr marL="266700" indent="-266700" algn="l">
              <a:lnSpc>
                <a:spcPct val="110000"/>
              </a:lnSpc>
              <a:spcBef>
                <a:spcPct val="20000"/>
              </a:spcBef>
              <a:buClr>
                <a:srgbClr val="0066CC"/>
              </a:buClr>
              <a:buSzPct val="90000"/>
              <a:buFont typeface="Webdings" pitchFamily="18" charset="2"/>
              <a:buChar char="4"/>
              <a:defRPr/>
            </a:pPr>
            <a:r>
              <a:rPr lang="en-GB">
                <a:latin typeface="Verdana" pitchFamily="34" charset="0"/>
              </a:rPr>
              <a:t>NB has a very strong unrealistic </a:t>
            </a:r>
            <a:r>
              <a:rPr lang="en-GB">
                <a:solidFill>
                  <a:srgbClr val="0099FF"/>
                </a:solidFill>
                <a:effectLst>
                  <a:outerShdw blurRad="38100" dist="38100" dir="2700000" algn="tl">
                    <a:srgbClr val="C0C0C0"/>
                  </a:outerShdw>
                </a:effectLst>
                <a:latin typeface="Verdana" pitchFamily="34" charset="0"/>
              </a:rPr>
              <a:t>independence assumption</a:t>
            </a:r>
            <a:r>
              <a:rPr lang="en-GB" sz="1600">
                <a:latin typeface="Verdana" pitchFamily="34" charset="0"/>
              </a:rPr>
              <a:t>: </a:t>
            </a:r>
            <a:endParaRPr lang="en-GB" sz="1600" i="1">
              <a:latin typeface="Verdana" pitchFamily="34" charset="0"/>
            </a:endParaRPr>
          </a:p>
        </p:txBody>
      </p:sp>
      <p:sp>
        <p:nvSpPr>
          <p:cNvPr id="63491" name="Rectangle 3"/>
          <p:cNvSpPr>
            <a:spLocks noGrp="1" noChangeArrowheads="1"/>
          </p:cNvSpPr>
          <p:nvPr>
            <p:ph type="title"/>
          </p:nvPr>
        </p:nvSpPr>
        <p:spPr>
          <a:xfrm>
            <a:off x="1116013" y="476250"/>
            <a:ext cx="7793037" cy="839788"/>
          </a:xfrm>
        </p:spPr>
        <p:txBody>
          <a:bodyPr/>
          <a:lstStyle/>
          <a:p>
            <a:pPr eaLnBrk="1" hangingPunct="1"/>
            <a:r>
              <a:rPr lang="en-US" sz="4800" smtClean="0"/>
              <a:t>Naïve Bayes Performance</a:t>
            </a:r>
          </a:p>
        </p:txBody>
      </p:sp>
      <p:sp>
        <p:nvSpPr>
          <p:cNvPr id="63492" name="Rectangle 4"/>
          <p:cNvSpPr>
            <a:spLocks noChangeArrowheads="1"/>
          </p:cNvSpPr>
          <p:nvPr/>
        </p:nvSpPr>
        <p:spPr bwMode="auto">
          <a:xfrm>
            <a:off x="827088" y="3141663"/>
            <a:ext cx="7488237" cy="346075"/>
          </a:xfrm>
          <a:prstGeom prst="rect">
            <a:avLst/>
          </a:prstGeom>
          <a:noFill/>
          <a:ln w="9525">
            <a:solidFill>
              <a:srgbClr val="FF9D3B"/>
            </a:solidFill>
            <a:miter lim="800000"/>
            <a:headEnd/>
            <a:tailEnd/>
          </a:ln>
        </p:spPr>
        <p:txBody>
          <a:bodyPr>
            <a:spAutoFit/>
          </a:bodyPr>
          <a:lstStyle/>
          <a:p>
            <a:pPr>
              <a:spcBef>
                <a:spcPct val="20000"/>
              </a:spcBef>
              <a:buClr>
                <a:srgbClr val="0066CC"/>
              </a:buClr>
              <a:buSzPct val="90000"/>
              <a:buFont typeface="Webdings" pitchFamily="18" charset="2"/>
              <a:buNone/>
            </a:pPr>
            <a:r>
              <a:rPr lang="en-GB" sz="1600">
                <a:latin typeface="Verdana" pitchFamily="34" charset="0"/>
              </a:rPr>
              <a:t>all the attributes are conditionally independent given the value of class</a:t>
            </a:r>
          </a:p>
        </p:txBody>
      </p:sp>
      <p:pic>
        <p:nvPicPr>
          <p:cNvPr id="63493" name="Picture 5"/>
          <p:cNvPicPr>
            <a:picLocks noGrp="1" noChangeAspect="1" noChangeArrowheads="1"/>
          </p:cNvPicPr>
          <p:nvPr>
            <p:ph idx="1"/>
          </p:nvPr>
        </p:nvPicPr>
        <p:blipFill>
          <a:blip r:embed="rId3" cstate="print"/>
          <a:srcRect/>
          <a:stretch>
            <a:fillRect/>
          </a:stretch>
        </p:blipFill>
        <p:spPr>
          <a:xfrm>
            <a:off x="4356100" y="3789363"/>
            <a:ext cx="4752975" cy="2759075"/>
          </a:xfrm>
          <a:noFill/>
        </p:spPr>
      </p:pic>
      <p:sp>
        <p:nvSpPr>
          <p:cNvPr id="1719303" name="Text Box 7"/>
          <p:cNvSpPr txBox="1">
            <a:spLocks noChangeArrowheads="1"/>
          </p:cNvSpPr>
          <p:nvPr/>
        </p:nvSpPr>
        <p:spPr bwMode="auto">
          <a:xfrm>
            <a:off x="80963" y="4021138"/>
            <a:ext cx="4321175" cy="2144712"/>
          </a:xfrm>
          <a:prstGeom prst="rect">
            <a:avLst/>
          </a:prstGeom>
          <a:noFill/>
          <a:ln w="28575" algn="ctr">
            <a:noFill/>
            <a:miter lim="800000"/>
            <a:headEnd/>
            <a:tailEnd/>
          </a:ln>
          <a:effectLst/>
        </p:spPr>
        <p:txBody>
          <a:bodyPr>
            <a:spAutoFit/>
          </a:bodyPr>
          <a:lstStyle/>
          <a:p>
            <a:pPr marL="177800" indent="-177800" algn="just">
              <a:lnSpc>
                <a:spcPct val="130000"/>
              </a:lnSpc>
              <a:spcBef>
                <a:spcPct val="20000"/>
              </a:spcBef>
              <a:buClr>
                <a:srgbClr val="0066CC"/>
              </a:buClr>
              <a:buSzPct val="90000"/>
              <a:buFont typeface="Webdings" pitchFamily="18" charset="2"/>
              <a:buChar char="4"/>
              <a:defRPr/>
            </a:pPr>
            <a:r>
              <a:rPr lang="en-US" sz="1600">
                <a:latin typeface="Verdana" pitchFamily="34" charset="0"/>
              </a:rPr>
              <a:t>in practice: independence assumption is  violated </a:t>
            </a:r>
            <a:r>
              <a:rPr lang="en-US" sz="1600">
                <a:solidFill>
                  <a:srgbClr val="1373FF"/>
                </a:solidFill>
                <a:effectLst>
                  <a:outerShdw blurRad="38100" dist="38100" dir="2700000" algn="tl">
                    <a:srgbClr val="C0C0C0"/>
                  </a:outerShdw>
                </a:effectLst>
                <a:latin typeface="Verdana" pitchFamily="34" charset="0"/>
                <a:sym typeface="Symbol" pitchFamily="18" charset="2"/>
              </a:rPr>
              <a:t> HIGH BIAS</a:t>
            </a:r>
            <a:endParaRPr lang="en-US">
              <a:latin typeface="Verdana" pitchFamily="34" charset="0"/>
            </a:endParaRPr>
          </a:p>
          <a:p>
            <a:pPr marL="177800" indent="-177800" algn="just">
              <a:lnSpc>
                <a:spcPct val="130000"/>
              </a:lnSpc>
              <a:spcBef>
                <a:spcPct val="20000"/>
              </a:spcBef>
              <a:buClr>
                <a:srgbClr val="0066CC"/>
              </a:buClr>
              <a:buSzPct val="90000"/>
              <a:buFont typeface="Webdings" pitchFamily="18" charset="2"/>
              <a:buChar char="4"/>
              <a:defRPr/>
            </a:pPr>
            <a:r>
              <a:rPr lang="en-US" sz="1600">
                <a:latin typeface="Verdana" pitchFamily="34" charset="0"/>
                <a:sym typeface="Symbol" pitchFamily="18" charset="2"/>
              </a:rPr>
              <a:t>it </a:t>
            </a:r>
            <a:r>
              <a:rPr lang="en-US" sz="1600">
                <a:latin typeface="Verdana" pitchFamily="34" charset="0"/>
              </a:rPr>
              <a:t>can lead to poor classification</a:t>
            </a:r>
          </a:p>
          <a:p>
            <a:pPr marL="177800" indent="-177800" algn="just">
              <a:lnSpc>
                <a:spcPct val="130000"/>
              </a:lnSpc>
              <a:spcBef>
                <a:spcPct val="20000"/>
              </a:spcBef>
              <a:buClr>
                <a:srgbClr val="0066CC"/>
              </a:buClr>
              <a:buSzPct val="90000"/>
              <a:buFont typeface="Webdings" pitchFamily="18" charset="2"/>
              <a:buChar char="4"/>
              <a:defRPr/>
            </a:pPr>
            <a:r>
              <a:rPr lang="en-US" sz="1600">
                <a:latin typeface="Verdana" pitchFamily="34" charset="0"/>
                <a:sym typeface="Symbol" pitchFamily="18" charset="2"/>
              </a:rPr>
              <a:t>However</a:t>
            </a:r>
            <a:r>
              <a:rPr lang="en-US" sz="1600">
                <a:solidFill>
                  <a:srgbClr val="1373FF"/>
                </a:solidFill>
                <a:effectLst>
                  <a:outerShdw blurRad="38100" dist="38100" dir="2700000" algn="tl">
                    <a:srgbClr val="C0C0C0"/>
                  </a:outerShdw>
                </a:effectLst>
                <a:latin typeface="Verdana" pitchFamily="34" charset="0"/>
                <a:sym typeface="Symbol" pitchFamily="18" charset="2"/>
              </a:rPr>
              <a:t>, </a:t>
            </a:r>
            <a:r>
              <a:rPr lang="en-US" sz="1600">
                <a:solidFill>
                  <a:srgbClr val="FF771B"/>
                </a:solidFill>
                <a:effectLst>
                  <a:outerShdw blurRad="38100" dist="38100" dir="2700000" algn="tl">
                    <a:srgbClr val="C0C0C0"/>
                  </a:outerShdw>
                </a:effectLst>
                <a:latin typeface="Verdana" pitchFamily="34" charset="0"/>
                <a:sym typeface="Symbol" pitchFamily="18" charset="2"/>
              </a:rPr>
              <a:t>NB </a:t>
            </a:r>
            <a:r>
              <a:rPr lang="en-US" sz="1600">
                <a:solidFill>
                  <a:srgbClr val="FF771B"/>
                </a:solidFill>
                <a:effectLst>
                  <a:outerShdw blurRad="38100" dist="38100" dir="2700000" algn="tl">
                    <a:srgbClr val="C0C0C0"/>
                  </a:outerShdw>
                </a:effectLst>
                <a:latin typeface="Verdana" pitchFamily="34" charset="0"/>
              </a:rPr>
              <a:t>is efficient</a:t>
            </a:r>
            <a:r>
              <a:rPr lang="en-US" sz="1600">
                <a:latin typeface="Verdana" pitchFamily="34" charset="0"/>
              </a:rPr>
              <a:t> due to its </a:t>
            </a:r>
            <a:r>
              <a:rPr lang="en-GB" sz="1600">
                <a:latin typeface="Verdana" pitchFamily="34" charset="0"/>
              </a:rPr>
              <a:t>high variance management</a:t>
            </a:r>
          </a:p>
          <a:p>
            <a:pPr marL="444500" lvl="1" indent="-87313" algn="just">
              <a:lnSpc>
                <a:spcPct val="130000"/>
              </a:lnSpc>
              <a:spcBef>
                <a:spcPct val="20000"/>
              </a:spcBef>
              <a:buClr>
                <a:srgbClr val="0066CC"/>
              </a:buClr>
              <a:buSzPct val="90000"/>
              <a:buFont typeface="Webdings" pitchFamily="18" charset="2"/>
              <a:buChar char="4"/>
              <a:defRPr/>
            </a:pPr>
            <a:r>
              <a:rPr lang="en-GB" sz="1600">
                <a:latin typeface="Verdana" pitchFamily="34" charset="0"/>
              </a:rPr>
              <a:t>less parameters </a:t>
            </a:r>
            <a:r>
              <a:rPr lang="en-US" sz="1600">
                <a:solidFill>
                  <a:srgbClr val="1373FF"/>
                </a:solidFill>
                <a:effectLst>
                  <a:outerShdw blurRad="38100" dist="38100" dir="2700000" algn="tl">
                    <a:srgbClr val="C0C0C0"/>
                  </a:outerShdw>
                </a:effectLst>
                <a:latin typeface="Verdana" pitchFamily="34" charset="0"/>
                <a:sym typeface="Symbol" pitchFamily="18" charset="2"/>
              </a:rPr>
              <a:t> LOW VARIANCE</a:t>
            </a:r>
            <a:endParaRPr lang="pt-PT" b="1">
              <a:latin typeface="Verdana" pitchFamily="34" charset="0"/>
            </a:endParaRPr>
          </a:p>
        </p:txBody>
      </p:sp>
    </p:spTree>
  </p:cSld>
  <p:clrMapOvr>
    <a:masterClrMapping/>
  </p:clrMapOvr>
  <p:transition advTm="67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Group 5"/>
          <p:cNvGrpSpPr>
            <a:grpSpLocks/>
          </p:cNvGrpSpPr>
          <p:nvPr/>
        </p:nvGrpSpPr>
        <p:grpSpPr bwMode="auto">
          <a:xfrm>
            <a:off x="6877050" y="4652963"/>
            <a:ext cx="2060575" cy="865187"/>
            <a:chOff x="1837" y="1510"/>
            <a:chExt cx="2023" cy="803"/>
          </a:xfrm>
        </p:grpSpPr>
        <p:pic>
          <p:nvPicPr>
            <p:cNvPr id="64526" name="Picture 6" descr="NB"/>
            <p:cNvPicPr>
              <a:picLocks noChangeAspect="1" noChangeArrowheads="1"/>
            </p:cNvPicPr>
            <p:nvPr/>
          </p:nvPicPr>
          <p:blipFill>
            <a:blip r:embed="rId3" cstate="print"/>
            <a:srcRect/>
            <a:stretch>
              <a:fillRect/>
            </a:stretch>
          </p:blipFill>
          <p:spPr bwMode="auto">
            <a:xfrm>
              <a:off x="1837" y="1510"/>
              <a:ext cx="2023" cy="674"/>
            </a:xfrm>
            <a:prstGeom prst="rect">
              <a:avLst/>
            </a:prstGeom>
            <a:noFill/>
            <a:ln w="9525">
              <a:noFill/>
              <a:miter lim="800000"/>
              <a:headEnd/>
              <a:tailEnd/>
            </a:ln>
          </p:spPr>
        </p:pic>
        <p:sp>
          <p:nvSpPr>
            <p:cNvPr id="64527" name="Line 7"/>
            <p:cNvSpPr>
              <a:spLocks noChangeShapeType="1"/>
            </p:cNvSpPr>
            <p:nvPr/>
          </p:nvSpPr>
          <p:spPr bwMode="auto">
            <a:xfrm>
              <a:off x="3312" y="2069"/>
              <a:ext cx="136" cy="0"/>
            </a:xfrm>
            <a:prstGeom prst="line">
              <a:avLst/>
            </a:prstGeom>
            <a:noFill/>
            <a:ln w="28575">
              <a:solidFill>
                <a:srgbClr val="FF5050"/>
              </a:solidFill>
              <a:prstDash val="sysDot"/>
              <a:round/>
              <a:headEnd/>
              <a:tailEnd type="triangle" w="med" len="med"/>
            </a:ln>
          </p:spPr>
          <p:txBody>
            <a:bodyPr lIns="90000" tIns="46800" rIns="90000" bIns="46800"/>
            <a:lstStyle/>
            <a:p>
              <a:endParaRPr lang="pt-PT"/>
            </a:p>
          </p:txBody>
        </p:sp>
        <p:sp>
          <p:nvSpPr>
            <p:cNvPr id="64528" name="Freeform 8"/>
            <p:cNvSpPr>
              <a:spLocks/>
            </p:cNvSpPr>
            <p:nvPr/>
          </p:nvSpPr>
          <p:spPr bwMode="auto">
            <a:xfrm>
              <a:off x="2154" y="2125"/>
              <a:ext cx="912" cy="188"/>
            </a:xfrm>
            <a:custGeom>
              <a:avLst/>
              <a:gdLst>
                <a:gd name="T0" fmla="*/ 0 w 907"/>
                <a:gd name="T1" fmla="*/ 0 h 188"/>
                <a:gd name="T2" fmla="*/ 412 w 907"/>
                <a:gd name="T3" fmla="*/ 181 h 188"/>
                <a:gd name="T4" fmla="*/ 917 w 907"/>
                <a:gd name="T5" fmla="*/ 45 h 188"/>
                <a:gd name="T6" fmla="*/ 0 60000 65536"/>
                <a:gd name="T7" fmla="*/ 0 60000 65536"/>
                <a:gd name="T8" fmla="*/ 0 60000 65536"/>
                <a:gd name="T9" fmla="*/ 0 w 907"/>
                <a:gd name="T10" fmla="*/ 0 h 188"/>
                <a:gd name="T11" fmla="*/ 907 w 907"/>
                <a:gd name="T12" fmla="*/ 188 h 188"/>
              </a:gdLst>
              <a:ahLst/>
              <a:cxnLst>
                <a:cxn ang="T6">
                  <a:pos x="T0" y="T1"/>
                </a:cxn>
                <a:cxn ang="T7">
                  <a:pos x="T2" y="T3"/>
                </a:cxn>
                <a:cxn ang="T8">
                  <a:pos x="T4" y="T5"/>
                </a:cxn>
              </a:cxnLst>
              <a:rect l="T9" t="T10" r="T11" b="T12"/>
              <a:pathLst>
                <a:path w="907" h="188">
                  <a:moveTo>
                    <a:pt x="0" y="0"/>
                  </a:moveTo>
                  <a:cubicBezTo>
                    <a:pt x="128" y="87"/>
                    <a:pt x="257" y="174"/>
                    <a:pt x="408" y="181"/>
                  </a:cubicBezTo>
                  <a:cubicBezTo>
                    <a:pt x="559" y="188"/>
                    <a:pt x="824" y="75"/>
                    <a:pt x="907" y="45"/>
                  </a:cubicBezTo>
                </a:path>
              </a:pathLst>
            </a:custGeom>
            <a:noFill/>
            <a:ln w="28575" cap="flat" cmpd="sng">
              <a:solidFill>
                <a:srgbClr val="FF5050"/>
              </a:solidFill>
              <a:prstDash val="sysDot"/>
              <a:round/>
              <a:headEnd/>
              <a:tailEnd type="triangle" w="med" len="med"/>
            </a:ln>
          </p:spPr>
          <p:txBody>
            <a:bodyPr lIns="90000" tIns="46800" rIns="90000" bIns="46800"/>
            <a:lstStyle/>
            <a:p>
              <a:endParaRPr lang="pt-PT"/>
            </a:p>
          </p:txBody>
        </p:sp>
      </p:grpSp>
      <p:sp>
        <p:nvSpPr>
          <p:cNvPr id="64515" name="Oval 17"/>
          <p:cNvSpPr>
            <a:spLocks noChangeArrowheads="1"/>
          </p:cNvSpPr>
          <p:nvPr/>
        </p:nvSpPr>
        <p:spPr bwMode="auto">
          <a:xfrm>
            <a:off x="3995738" y="4724400"/>
            <a:ext cx="3527425" cy="433388"/>
          </a:xfrm>
          <a:prstGeom prst="ellipse">
            <a:avLst/>
          </a:prstGeom>
          <a:gradFill rotWithShape="1">
            <a:gsLst>
              <a:gs pos="0">
                <a:srgbClr val="99CCFF">
                  <a:alpha val="35001"/>
                </a:srgbClr>
              </a:gs>
              <a:gs pos="100000">
                <a:schemeClr val="bg1">
                  <a:alpha val="48000"/>
                </a:schemeClr>
              </a:gs>
            </a:gsLst>
            <a:lin ang="5400000" scaled="1"/>
          </a:gradFill>
          <a:ln w="19050" algn="ctr">
            <a:solidFill>
              <a:srgbClr val="FF9966"/>
            </a:solidFill>
            <a:round/>
            <a:headEnd/>
            <a:tailEnd/>
          </a:ln>
        </p:spPr>
        <p:txBody>
          <a:bodyPr wrap="none" anchor="ctr"/>
          <a:lstStyle/>
          <a:p>
            <a:endParaRPr lang="pt-PT"/>
          </a:p>
        </p:txBody>
      </p:sp>
      <p:pic>
        <p:nvPicPr>
          <p:cNvPr id="64516" name="Picture 2"/>
          <p:cNvPicPr>
            <a:picLocks noChangeAspect="1" noChangeArrowheads="1"/>
          </p:cNvPicPr>
          <p:nvPr/>
        </p:nvPicPr>
        <p:blipFill>
          <a:blip r:embed="rId4" cstate="print"/>
          <a:srcRect/>
          <a:stretch>
            <a:fillRect/>
          </a:stretch>
        </p:blipFill>
        <p:spPr bwMode="auto">
          <a:xfrm>
            <a:off x="2944813" y="2276475"/>
            <a:ext cx="3571875" cy="790575"/>
          </a:xfrm>
          <a:prstGeom prst="rect">
            <a:avLst/>
          </a:prstGeom>
          <a:noFill/>
          <a:ln w="19050" algn="ctr">
            <a:noFill/>
            <a:miter lim="800000"/>
            <a:headEnd/>
            <a:tailEnd/>
          </a:ln>
        </p:spPr>
      </p:pic>
      <p:sp>
        <p:nvSpPr>
          <p:cNvPr id="2093059" name="Rectangle 3"/>
          <p:cNvSpPr>
            <a:spLocks noChangeArrowheads="1"/>
          </p:cNvSpPr>
          <p:nvPr/>
        </p:nvSpPr>
        <p:spPr bwMode="auto">
          <a:xfrm>
            <a:off x="611188" y="3802063"/>
            <a:ext cx="7921625" cy="1314450"/>
          </a:xfrm>
          <a:prstGeom prst="rect">
            <a:avLst/>
          </a:prstGeom>
          <a:noFill/>
          <a:ln w="9525">
            <a:noFill/>
            <a:miter lim="800000"/>
            <a:headEnd/>
            <a:tailEnd/>
          </a:ln>
          <a:effectLst/>
        </p:spPr>
        <p:txBody>
          <a:bodyPr>
            <a:spAutoFit/>
          </a:bodyPr>
          <a:lstStyle/>
          <a:p>
            <a:pPr marL="266700" indent="-266700" algn="l">
              <a:lnSpc>
                <a:spcPct val="130000"/>
              </a:lnSpc>
              <a:spcBef>
                <a:spcPct val="20000"/>
              </a:spcBef>
              <a:buClr>
                <a:srgbClr val="0066CC"/>
              </a:buClr>
              <a:buSzPct val="90000"/>
              <a:buFont typeface="Webdings" pitchFamily="18" charset="2"/>
              <a:buChar char="4"/>
              <a:defRPr/>
            </a:pPr>
            <a:r>
              <a:rPr lang="en-GB" sz="2000" dirty="0">
                <a:latin typeface="Verdana" pitchFamily="34" charset="0"/>
              </a:rPr>
              <a:t>reducing the bias</a:t>
            </a:r>
            <a:r>
              <a:rPr lang="en-GB" sz="2000" dirty="0">
                <a:effectLst>
                  <a:outerShdw blurRad="38100" dist="38100" dir="2700000" algn="tl">
                    <a:srgbClr val="C0C0C0"/>
                  </a:outerShdw>
                </a:effectLst>
                <a:latin typeface="Verdana" pitchFamily="34" charset="0"/>
              </a:rPr>
              <a:t> </a:t>
            </a:r>
            <a:r>
              <a:rPr lang="en-GB" sz="2000" dirty="0">
                <a:latin typeface="Verdana" pitchFamily="34" charset="0"/>
              </a:rPr>
              <a:t>resulting from</a:t>
            </a:r>
            <a:r>
              <a:rPr lang="en-GB" sz="2000" dirty="0">
                <a:solidFill>
                  <a:srgbClr val="FF771B"/>
                </a:solidFill>
                <a:effectLst>
                  <a:outerShdw blurRad="38100" dist="38100" dir="2700000" algn="tl">
                    <a:srgbClr val="C0C0C0"/>
                  </a:outerShdw>
                </a:effectLst>
                <a:latin typeface="Verdana" pitchFamily="34" charset="0"/>
              </a:rPr>
              <a:t> the </a:t>
            </a:r>
            <a:r>
              <a:rPr lang="en-GB" sz="2000" dirty="0" err="1">
                <a:solidFill>
                  <a:srgbClr val="FF771B"/>
                </a:solidFill>
                <a:effectLst>
                  <a:outerShdw blurRad="38100" dist="38100" dir="2700000" algn="tl">
                    <a:srgbClr val="C0C0C0"/>
                  </a:outerShdw>
                </a:effectLst>
                <a:latin typeface="Verdana" pitchFamily="34" charset="0"/>
              </a:rPr>
              <a:t>modeling</a:t>
            </a:r>
            <a:r>
              <a:rPr lang="en-GB" sz="2000" dirty="0">
                <a:solidFill>
                  <a:srgbClr val="FF771B"/>
                </a:solidFill>
                <a:effectLst>
                  <a:outerShdw blurRad="38100" dist="38100" dir="2700000" algn="tl">
                    <a:srgbClr val="C0C0C0"/>
                  </a:outerShdw>
                </a:effectLst>
                <a:latin typeface="Verdana" pitchFamily="34" charset="0"/>
              </a:rPr>
              <a:t> error</a:t>
            </a:r>
          </a:p>
          <a:p>
            <a:pPr marL="723900" lvl="1" indent="-277813" algn="l">
              <a:lnSpc>
                <a:spcPct val="130000"/>
              </a:lnSpc>
              <a:spcBef>
                <a:spcPct val="20000"/>
              </a:spcBef>
              <a:buClr>
                <a:srgbClr val="0066CC"/>
              </a:buClr>
              <a:buSzPct val="90000"/>
              <a:buFont typeface="Webdings" pitchFamily="18" charset="2"/>
              <a:buChar char="4"/>
              <a:defRPr/>
            </a:pPr>
            <a:r>
              <a:rPr lang="en-GB" dirty="0">
                <a:latin typeface="Verdana" pitchFamily="34" charset="0"/>
              </a:rPr>
              <a:t>by relaxing the attribute independence assumption</a:t>
            </a:r>
          </a:p>
          <a:p>
            <a:pPr marL="723900" lvl="1" indent="-277813" algn="l">
              <a:lnSpc>
                <a:spcPct val="130000"/>
              </a:lnSpc>
              <a:spcBef>
                <a:spcPct val="20000"/>
              </a:spcBef>
              <a:buClr>
                <a:srgbClr val="0066CC"/>
              </a:buClr>
              <a:buSzPct val="90000"/>
              <a:buFont typeface="Webdings" pitchFamily="18" charset="2"/>
              <a:buChar char="4"/>
              <a:defRPr/>
            </a:pPr>
            <a:r>
              <a:rPr lang="en-GB" dirty="0">
                <a:latin typeface="Verdana" pitchFamily="34" charset="0"/>
              </a:rPr>
              <a:t>one natural extension: Bayesian Network Classifiers</a:t>
            </a:r>
          </a:p>
        </p:txBody>
      </p:sp>
      <p:sp>
        <p:nvSpPr>
          <p:cNvPr id="64518" name="Rectangle 4"/>
          <p:cNvSpPr>
            <a:spLocks noGrp="1" noChangeArrowheads="1"/>
          </p:cNvSpPr>
          <p:nvPr>
            <p:ph type="title" sz="quarter"/>
          </p:nvPr>
        </p:nvSpPr>
        <p:spPr>
          <a:xfrm>
            <a:off x="1243013" y="357188"/>
            <a:ext cx="7793037" cy="839787"/>
          </a:xfrm>
        </p:spPr>
        <p:txBody>
          <a:bodyPr/>
          <a:lstStyle/>
          <a:p>
            <a:pPr eaLnBrk="1" hangingPunct="1"/>
            <a:r>
              <a:rPr lang="en-US" sz="4800" smtClean="0"/>
              <a:t>Improving Naïve Bayes</a:t>
            </a:r>
          </a:p>
        </p:txBody>
      </p:sp>
      <p:sp>
        <p:nvSpPr>
          <p:cNvPr id="2093065" name="Rectangle 9"/>
          <p:cNvSpPr>
            <a:spLocks noChangeArrowheads="1"/>
          </p:cNvSpPr>
          <p:nvPr/>
        </p:nvSpPr>
        <p:spPr bwMode="auto">
          <a:xfrm>
            <a:off x="684213" y="1519238"/>
            <a:ext cx="7993062" cy="901700"/>
          </a:xfrm>
          <a:prstGeom prst="rect">
            <a:avLst/>
          </a:prstGeom>
          <a:noFill/>
          <a:ln w="9525">
            <a:noFill/>
            <a:miter lim="800000"/>
            <a:headEnd/>
            <a:tailEnd/>
          </a:ln>
          <a:effectLst/>
        </p:spPr>
        <p:txBody>
          <a:bodyPr>
            <a:spAutoFit/>
          </a:bodyPr>
          <a:lstStyle/>
          <a:p>
            <a:pPr marL="266700" indent="-266700" algn="l">
              <a:lnSpc>
                <a:spcPct val="130000"/>
              </a:lnSpc>
              <a:spcBef>
                <a:spcPct val="20000"/>
              </a:spcBef>
              <a:buClr>
                <a:srgbClr val="0066CC"/>
              </a:buClr>
              <a:buSzPct val="90000"/>
              <a:buFont typeface="Webdings" pitchFamily="18" charset="2"/>
              <a:buChar char="4"/>
              <a:defRPr/>
            </a:pPr>
            <a:r>
              <a:rPr lang="en-GB" sz="2000">
                <a:latin typeface="Verdana" pitchFamily="34" charset="0"/>
              </a:rPr>
              <a:t>reducing the bias of</a:t>
            </a:r>
            <a:r>
              <a:rPr lang="en-GB" sz="2000">
                <a:solidFill>
                  <a:srgbClr val="FF771B"/>
                </a:solidFill>
                <a:effectLst>
                  <a:outerShdw blurRad="38100" dist="38100" dir="2700000" algn="tl">
                    <a:srgbClr val="C0C0C0"/>
                  </a:outerShdw>
                </a:effectLst>
                <a:latin typeface="Verdana" pitchFamily="34" charset="0"/>
              </a:rPr>
              <a:t> the parameter estimates</a:t>
            </a:r>
          </a:p>
          <a:p>
            <a:pPr marL="723900" lvl="1" indent="-277813" algn="l">
              <a:lnSpc>
                <a:spcPct val="130000"/>
              </a:lnSpc>
              <a:spcBef>
                <a:spcPct val="20000"/>
              </a:spcBef>
              <a:buClr>
                <a:srgbClr val="0066CC"/>
              </a:buClr>
              <a:buSzPct val="90000"/>
              <a:buFont typeface="Webdings" pitchFamily="18" charset="2"/>
              <a:buChar char="4"/>
              <a:defRPr/>
            </a:pPr>
            <a:r>
              <a:rPr lang="en-US">
                <a:latin typeface="Verdana" pitchFamily="34" charset="0"/>
                <a:sym typeface="Symbol" pitchFamily="18" charset="2"/>
              </a:rPr>
              <a:t>by improving the probability estimates computed </a:t>
            </a:r>
            <a:r>
              <a:rPr lang="en-GB">
                <a:latin typeface="Verdana" pitchFamily="34" charset="0"/>
              </a:rPr>
              <a:t>from data</a:t>
            </a:r>
          </a:p>
        </p:txBody>
      </p:sp>
      <p:sp>
        <p:nvSpPr>
          <p:cNvPr id="64520" name="Text Box 10"/>
          <p:cNvSpPr txBox="1">
            <a:spLocks noChangeArrowheads="1"/>
          </p:cNvSpPr>
          <p:nvPr/>
        </p:nvSpPr>
        <p:spPr bwMode="auto">
          <a:xfrm rot="-5400000">
            <a:off x="515938" y="2925763"/>
            <a:ext cx="1079500" cy="457200"/>
          </a:xfrm>
          <a:prstGeom prst="rect">
            <a:avLst/>
          </a:prstGeom>
          <a:solidFill>
            <a:srgbClr val="99CCFF"/>
          </a:solidFill>
          <a:ln w="19050" algn="ctr">
            <a:noFill/>
            <a:miter lim="800000"/>
            <a:headEnd/>
            <a:tailEnd/>
          </a:ln>
        </p:spPr>
        <p:txBody>
          <a:bodyPr>
            <a:spAutoFit/>
          </a:bodyPr>
          <a:lstStyle/>
          <a:p>
            <a:pPr>
              <a:spcBef>
                <a:spcPct val="50000"/>
              </a:spcBef>
            </a:pPr>
            <a:r>
              <a:rPr lang="pt-PT" sz="1200" b="1" u="sng">
                <a:latin typeface="Verdana" pitchFamily="34" charset="0"/>
              </a:rPr>
              <a:t>Relevant </a:t>
            </a:r>
            <a:r>
              <a:rPr lang="pt-PT" sz="1200" b="1">
                <a:latin typeface="Verdana" pitchFamily="34" charset="0"/>
              </a:rPr>
              <a:t>works:</a:t>
            </a:r>
          </a:p>
        </p:txBody>
      </p:sp>
      <p:sp>
        <p:nvSpPr>
          <p:cNvPr id="2093067" name="Rectangle 11"/>
          <p:cNvSpPr>
            <a:spLocks noChangeArrowheads="1"/>
          </p:cNvSpPr>
          <p:nvPr/>
        </p:nvSpPr>
        <p:spPr bwMode="auto">
          <a:xfrm>
            <a:off x="1368425" y="2974975"/>
            <a:ext cx="7380288" cy="514350"/>
          </a:xfrm>
          <a:prstGeom prst="rect">
            <a:avLst/>
          </a:prstGeom>
          <a:noFill/>
          <a:ln w="9525">
            <a:noFill/>
            <a:miter lim="800000"/>
            <a:headEnd/>
            <a:tailEnd/>
          </a:ln>
        </p:spPr>
        <p:txBody>
          <a:bodyPr>
            <a:spAutoFit/>
          </a:bodyPr>
          <a:lstStyle/>
          <a:p>
            <a:pPr indent="177800" algn="l">
              <a:lnSpc>
                <a:spcPct val="90000"/>
              </a:lnSpc>
              <a:spcBef>
                <a:spcPct val="50000"/>
              </a:spcBef>
              <a:buClr>
                <a:srgbClr val="0066CC"/>
              </a:buClr>
              <a:buSzPct val="90000"/>
              <a:buFont typeface="Webdings" pitchFamily="18" charset="2"/>
              <a:buChar char="4"/>
              <a:tabLst>
                <a:tab pos="0" algn="l"/>
              </a:tabLst>
            </a:pPr>
            <a:r>
              <a:rPr lang="pt-PT" sz="1200">
                <a:latin typeface="Verdana" pitchFamily="34" charset="0"/>
              </a:rPr>
              <a:t>Web and Pazzani (1998) - “Adjusted probability naive Bayesian induction” in LNCS v 1502 </a:t>
            </a:r>
          </a:p>
          <a:p>
            <a:pPr indent="177800" algn="l">
              <a:lnSpc>
                <a:spcPct val="90000"/>
              </a:lnSpc>
              <a:spcBef>
                <a:spcPct val="50000"/>
              </a:spcBef>
              <a:buClr>
                <a:srgbClr val="0066CC"/>
              </a:buClr>
              <a:buSzPct val="90000"/>
              <a:buFont typeface="Webdings" pitchFamily="18" charset="2"/>
              <a:buChar char="4"/>
              <a:tabLst>
                <a:tab pos="0" algn="l"/>
              </a:tabLst>
            </a:pPr>
            <a:r>
              <a:rPr lang="en-GB" sz="1200">
                <a:latin typeface="Verdana" pitchFamily="34" charset="0"/>
              </a:rPr>
              <a:t>J</a:t>
            </a:r>
            <a:r>
              <a:rPr lang="pt-PT" sz="1200">
                <a:latin typeface="Verdana" pitchFamily="34" charset="0"/>
              </a:rPr>
              <a:t>. Gama (2001, 2003)     -  “Iterative Bayes”, in Theoretical Computer Science, v. 292</a:t>
            </a:r>
            <a:endParaRPr lang="pt-PT" sz="1200">
              <a:latin typeface="Verdana" pitchFamily="34" charset="0"/>
              <a:sym typeface="Symbol" pitchFamily="18" charset="2"/>
            </a:endParaRPr>
          </a:p>
        </p:txBody>
      </p:sp>
      <p:sp>
        <p:nvSpPr>
          <p:cNvPr id="2093068" name="Rectangle 12"/>
          <p:cNvSpPr>
            <a:spLocks noChangeArrowheads="1"/>
          </p:cNvSpPr>
          <p:nvPr/>
        </p:nvSpPr>
        <p:spPr bwMode="auto">
          <a:xfrm>
            <a:off x="1187450" y="5567363"/>
            <a:ext cx="7848600" cy="1101725"/>
          </a:xfrm>
          <a:prstGeom prst="rect">
            <a:avLst/>
          </a:prstGeom>
          <a:noFill/>
          <a:ln w="9525">
            <a:noFill/>
            <a:miter lim="800000"/>
            <a:headEnd/>
            <a:tailEnd/>
          </a:ln>
        </p:spPr>
        <p:txBody>
          <a:bodyPr>
            <a:spAutoFit/>
          </a:bodyPr>
          <a:lstStyle/>
          <a:p>
            <a:pPr marL="177800" indent="-177800" algn="l">
              <a:lnSpc>
                <a:spcPct val="90000"/>
              </a:lnSpc>
              <a:spcBef>
                <a:spcPct val="50000"/>
              </a:spcBef>
              <a:buClr>
                <a:srgbClr val="0066CC"/>
              </a:buClr>
              <a:buSzPct val="90000"/>
              <a:buFont typeface="Webdings" pitchFamily="18" charset="2"/>
              <a:buChar char="4"/>
              <a:tabLst>
                <a:tab pos="444500" algn="l"/>
              </a:tabLst>
            </a:pPr>
            <a:r>
              <a:rPr lang="pt-PT" sz="1200">
                <a:latin typeface="Verdana" pitchFamily="34" charset="0"/>
              </a:rPr>
              <a:t>Friedman, Geiger and Goldszmidt (1998) “Bayesian Network Classifiers” in Machine Learning, 29</a:t>
            </a:r>
          </a:p>
          <a:p>
            <a:pPr marL="177800" indent="-177800" algn="l">
              <a:lnSpc>
                <a:spcPct val="90000"/>
              </a:lnSpc>
              <a:spcBef>
                <a:spcPct val="50000"/>
              </a:spcBef>
              <a:buClr>
                <a:srgbClr val="0066CC"/>
              </a:buClr>
              <a:buSzPct val="90000"/>
              <a:buFont typeface="Webdings" pitchFamily="18" charset="2"/>
              <a:buChar char="4"/>
              <a:tabLst>
                <a:tab pos="444500" algn="l"/>
              </a:tabLst>
            </a:pPr>
            <a:r>
              <a:rPr lang="pt-PT" sz="1200">
                <a:latin typeface="Verdana" pitchFamily="34" charset="0"/>
              </a:rPr>
              <a:t>Pazzani (1995) - “Searching for attribute dependencies in Bayesian Network Classifiers” in Proc. of the  5th Workshop of Artificial Intelligence and Statistics</a:t>
            </a:r>
          </a:p>
          <a:p>
            <a:pPr marL="177800" indent="-177800" algn="l">
              <a:lnSpc>
                <a:spcPct val="90000"/>
              </a:lnSpc>
              <a:spcBef>
                <a:spcPct val="50000"/>
              </a:spcBef>
              <a:buClr>
                <a:srgbClr val="0066CC"/>
              </a:buClr>
              <a:buSzPct val="90000"/>
              <a:buFont typeface="Webdings" pitchFamily="18" charset="2"/>
              <a:buChar char="4"/>
              <a:tabLst>
                <a:tab pos="444500" algn="l"/>
              </a:tabLst>
            </a:pPr>
            <a:r>
              <a:rPr lang="en-GB" sz="1200">
                <a:latin typeface="Verdana" pitchFamily="34" charset="0"/>
              </a:rPr>
              <a:t>Keogh and Pazzani (1999)</a:t>
            </a:r>
            <a:r>
              <a:rPr lang="pt-PT" sz="1200">
                <a:latin typeface="Verdana" pitchFamily="34" charset="0"/>
              </a:rPr>
              <a:t> -  “Learning augmented Bayesian classifiers…”, in Theoretical Computer Science, v. 292</a:t>
            </a:r>
          </a:p>
        </p:txBody>
      </p:sp>
      <p:sp>
        <p:nvSpPr>
          <p:cNvPr id="64523" name="Text Box 13"/>
          <p:cNvSpPr txBox="1">
            <a:spLocks noChangeArrowheads="1"/>
          </p:cNvSpPr>
          <p:nvPr/>
        </p:nvSpPr>
        <p:spPr bwMode="auto">
          <a:xfrm rot="-5400000">
            <a:off x="515937" y="5951538"/>
            <a:ext cx="936625" cy="457200"/>
          </a:xfrm>
          <a:prstGeom prst="rect">
            <a:avLst/>
          </a:prstGeom>
          <a:solidFill>
            <a:srgbClr val="99CCFF"/>
          </a:solidFill>
          <a:ln w="19050" algn="ctr">
            <a:noFill/>
            <a:miter lim="800000"/>
            <a:headEnd/>
            <a:tailEnd/>
          </a:ln>
        </p:spPr>
        <p:txBody>
          <a:bodyPr>
            <a:spAutoFit/>
          </a:bodyPr>
          <a:lstStyle/>
          <a:p>
            <a:pPr>
              <a:spcBef>
                <a:spcPct val="50000"/>
              </a:spcBef>
            </a:pPr>
            <a:r>
              <a:rPr lang="pt-PT" sz="1200" b="1" u="sng">
                <a:latin typeface="Verdana" pitchFamily="34" charset="0"/>
              </a:rPr>
              <a:t>Relevant </a:t>
            </a:r>
            <a:r>
              <a:rPr lang="pt-PT" sz="1200" b="1">
                <a:latin typeface="Verdana" pitchFamily="34" charset="0"/>
              </a:rPr>
              <a:t>works:</a:t>
            </a:r>
          </a:p>
        </p:txBody>
      </p:sp>
      <p:sp>
        <p:nvSpPr>
          <p:cNvPr id="64524" name="Rectangle 14"/>
          <p:cNvSpPr>
            <a:spLocks noChangeArrowheads="1"/>
          </p:cNvSpPr>
          <p:nvPr/>
        </p:nvSpPr>
        <p:spPr bwMode="auto">
          <a:xfrm>
            <a:off x="539750" y="1630363"/>
            <a:ext cx="8064500" cy="358775"/>
          </a:xfrm>
          <a:prstGeom prst="rect">
            <a:avLst/>
          </a:prstGeom>
          <a:noFill/>
          <a:ln w="28575" algn="ctr">
            <a:solidFill>
              <a:srgbClr val="FF9966"/>
            </a:solidFill>
            <a:miter lim="800000"/>
            <a:headEnd/>
            <a:tailEnd/>
          </a:ln>
        </p:spPr>
        <p:txBody>
          <a:bodyPr wrap="none" anchor="ctr"/>
          <a:lstStyle/>
          <a:p>
            <a:endParaRPr lang="pt-PT"/>
          </a:p>
        </p:txBody>
      </p:sp>
      <p:sp>
        <p:nvSpPr>
          <p:cNvPr id="64525" name="Rectangle 15"/>
          <p:cNvSpPr>
            <a:spLocks noChangeArrowheads="1"/>
          </p:cNvSpPr>
          <p:nvPr/>
        </p:nvSpPr>
        <p:spPr bwMode="auto">
          <a:xfrm>
            <a:off x="468313" y="3933825"/>
            <a:ext cx="8064500" cy="338138"/>
          </a:xfrm>
          <a:prstGeom prst="rect">
            <a:avLst/>
          </a:prstGeom>
          <a:noFill/>
          <a:ln w="28575" algn="ctr">
            <a:solidFill>
              <a:srgbClr val="FF9966"/>
            </a:solidFill>
            <a:miter lim="800000"/>
            <a:headEnd/>
            <a:tailEnd/>
          </a:ln>
        </p:spPr>
        <p:txBody>
          <a:bodyPr wrap="none" anchor="ctr"/>
          <a:lstStyle/>
          <a:p>
            <a:endParaRPr lang="pt-PT"/>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3067">
                                            <p:txEl>
                                              <p:pRg st="0" end="0"/>
                                            </p:txEl>
                                          </p:spTgt>
                                        </p:tgtEl>
                                        <p:attrNameLst>
                                          <p:attrName>style.visibility</p:attrName>
                                        </p:attrNameLst>
                                      </p:cBhvr>
                                      <p:to>
                                        <p:strVal val="visible"/>
                                      </p:to>
                                    </p:set>
                                    <p:animEffect transition="in" filter="wipe(up)">
                                      <p:cBhvr>
                                        <p:cTn id="7" dur="500"/>
                                        <p:tgtEl>
                                          <p:spTgt spid="2093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93067">
                                            <p:txEl>
                                              <p:pRg st="1" end="1"/>
                                            </p:txEl>
                                          </p:spTgt>
                                        </p:tgtEl>
                                        <p:attrNameLst>
                                          <p:attrName>style.visibility</p:attrName>
                                        </p:attrNameLst>
                                      </p:cBhvr>
                                      <p:to>
                                        <p:strVal val="visible"/>
                                      </p:to>
                                    </p:set>
                                    <p:animEffect transition="in" filter="wipe(up)">
                                      <p:cBhvr>
                                        <p:cTn id="12" dur="500"/>
                                        <p:tgtEl>
                                          <p:spTgt spid="2093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3068">
                                            <p:txEl>
                                              <p:pRg st="0" end="0"/>
                                            </p:txEl>
                                          </p:spTgt>
                                        </p:tgtEl>
                                        <p:attrNameLst>
                                          <p:attrName>style.visibility</p:attrName>
                                        </p:attrNameLst>
                                      </p:cBhvr>
                                      <p:to>
                                        <p:strVal val="visible"/>
                                      </p:to>
                                    </p:set>
                                    <p:animEffect transition="in" filter="wipe(up)">
                                      <p:cBhvr>
                                        <p:cTn id="17" dur="500"/>
                                        <p:tgtEl>
                                          <p:spTgt spid="20930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93068">
                                            <p:txEl>
                                              <p:pRg st="1" end="1"/>
                                            </p:txEl>
                                          </p:spTgt>
                                        </p:tgtEl>
                                        <p:attrNameLst>
                                          <p:attrName>style.visibility</p:attrName>
                                        </p:attrNameLst>
                                      </p:cBhvr>
                                      <p:to>
                                        <p:strVal val="visible"/>
                                      </p:to>
                                    </p:set>
                                    <p:animEffect transition="in" filter="wipe(up)">
                                      <p:cBhvr>
                                        <p:cTn id="22" dur="500"/>
                                        <p:tgtEl>
                                          <p:spTgt spid="209306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93068">
                                            <p:txEl>
                                              <p:pRg st="2" end="2"/>
                                            </p:txEl>
                                          </p:spTgt>
                                        </p:tgtEl>
                                        <p:attrNameLst>
                                          <p:attrName>style.visibility</p:attrName>
                                        </p:attrNameLst>
                                      </p:cBhvr>
                                      <p:to>
                                        <p:strVal val="visible"/>
                                      </p:to>
                                    </p:set>
                                    <p:animEffect transition="in" filter="wipe(up)">
                                      <p:cBhvr>
                                        <p:cTn id="27" dur="500"/>
                                        <p:tgtEl>
                                          <p:spTgt spid="20930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067" grpId="0" build="p" autoUpdateAnimBg="0"/>
      <p:bldP spid="209306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047750" y="1700213"/>
            <a:ext cx="7772400" cy="1462087"/>
          </a:xfrm>
        </p:spPr>
        <p:txBody>
          <a:bodyPr/>
          <a:lstStyle/>
          <a:p>
            <a:pPr eaLnBrk="1" hangingPunct="1"/>
            <a:r>
              <a:rPr lang="pt-PT" smtClean="0"/>
              <a:t>Bayesian Networks Classifiers</a:t>
            </a:r>
          </a:p>
        </p:txBody>
      </p:sp>
      <p:sp>
        <p:nvSpPr>
          <p:cNvPr id="65539" name="Rectangle 3"/>
          <p:cNvSpPr>
            <a:spLocks noGrp="1" noChangeArrowheads="1"/>
          </p:cNvSpPr>
          <p:nvPr>
            <p:ph type="subTitle" idx="1"/>
          </p:nvPr>
        </p:nvSpPr>
        <p:spPr>
          <a:xfrm>
            <a:off x="539750" y="3646488"/>
            <a:ext cx="7016750" cy="790575"/>
          </a:xfrm>
        </p:spPr>
        <p:txBody>
          <a:bodyPr/>
          <a:lstStyle/>
          <a:p>
            <a:pPr eaLnBrk="1" hangingPunct="1"/>
            <a:r>
              <a:rPr lang="pt-PT" sz="2800" smtClean="0"/>
              <a:t>Part II - Introduction to Bayesian Networks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50963" y="333375"/>
            <a:ext cx="7793037" cy="1127125"/>
          </a:xfrm>
        </p:spPr>
        <p:txBody>
          <a:bodyPr/>
          <a:lstStyle/>
          <a:p>
            <a:pPr eaLnBrk="1" hangingPunct="1">
              <a:lnSpc>
                <a:spcPct val="110000"/>
              </a:lnSpc>
            </a:pPr>
            <a:r>
              <a:rPr lang="pt-PT" sz="4000" smtClean="0"/>
              <a:t>Reasoning under Uncertainty</a:t>
            </a:r>
            <a:br>
              <a:rPr lang="pt-PT" sz="4000" smtClean="0"/>
            </a:br>
            <a:r>
              <a:rPr lang="pt-PT" sz="3200" smtClean="0">
                <a:solidFill>
                  <a:srgbClr val="FA006B"/>
                </a:solidFill>
              </a:rPr>
              <a:t>Probabilistic Approach</a:t>
            </a:r>
            <a:endParaRPr lang="en-US" sz="3200" smtClean="0">
              <a:solidFill>
                <a:srgbClr val="FA006B"/>
              </a:solidFill>
            </a:endParaRPr>
          </a:p>
        </p:txBody>
      </p:sp>
      <p:sp>
        <p:nvSpPr>
          <p:cNvPr id="66563" name="Rectangle 3"/>
          <p:cNvSpPr>
            <a:spLocks noGrp="1" noChangeArrowheads="1"/>
          </p:cNvSpPr>
          <p:nvPr>
            <p:ph type="body" idx="1"/>
          </p:nvPr>
        </p:nvSpPr>
        <p:spPr>
          <a:xfrm>
            <a:off x="971550" y="1628775"/>
            <a:ext cx="7848600" cy="1439863"/>
          </a:xfrm>
        </p:spPr>
        <p:txBody>
          <a:bodyPr/>
          <a:lstStyle/>
          <a:p>
            <a:pPr eaLnBrk="1" hangingPunct="1">
              <a:lnSpc>
                <a:spcPct val="90000"/>
              </a:lnSpc>
            </a:pPr>
            <a:r>
              <a:rPr lang="en-US" sz="2000" smtClean="0">
                <a:latin typeface="Trebuchet MS" pitchFamily="34" charset="0"/>
              </a:rPr>
              <a:t>A problem domain is modeled by a set of random variables</a:t>
            </a:r>
            <a:br>
              <a:rPr lang="en-US" sz="2000" smtClean="0">
                <a:latin typeface="Trebuchet MS" pitchFamily="34" charset="0"/>
              </a:rPr>
            </a:br>
            <a:r>
              <a:rPr lang="en-US" sz="2000" smtClean="0">
                <a:latin typeface="Trebuchet MS" pitchFamily="34" charset="0"/>
              </a:rPr>
              <a:t> </a:t>
            </a:r>
            <a:r>
              <a:rPr lang="en-US" sz="2400" b="1" i="1" smtClean="0">
                <a:solidFill>
                  <a:schemeClr val="folHlink"/>
                </a:solidFill>
                <a:latin typeface="Times New Roman" pitchFamily="18" charset="0"/>
              </a:rPr>
              <a:t>X</a:t>
            </a:r>
            <a:r>
              <a:rPr lang="en-US" sz="2400" b="1" baseline="-25000" smtClean="0">
                <a:solidFill>
                  <a:schemeClr val="folHlink"/>
                </a:solidFill>
                <a:latin typeface="Times New Roman" pitchFamily="18" charset="0"/>
              </a:rPr>
              <a:t>1</a:t>
            </a:r>
            <a:r>
              <a:rPr lang="en-US" sz="2400" b="1" i="1" smtClean="0">
                <a:solidFill>
                  <a:schemeClr val="folHlink"/>
                </a:solidFill>
                <a:latin typeface="Times New Roman" pitchFamily="18" charset="0"/>
              </a:rPr>
              <a:t>, X</a:t>
            </a:r>
            <a:r>
              <a:rPr lang="en-US" sz="2400" b="1" i="1" baseline="-25000" smtClean="0">
                <a:solidFill>
                  <a:schemeClr val="folHlink"/>
                </a:solidFill>
                <a:latin typeface="Times New Roman" pitchFamily="18" charset="0"/>
              </a:rPr>
              <a:t>2</a:t>
            </a:r>
            <a:r>
              <a:rPr lang="en-US" sz="2400" b="1" i="1" smtClean="0">
                <a:solidFill>
                  <a:schemeClr val="folHlink"/>
                </a:solidFill>
                <a:latin typeface="Times New Roman" pitchFamily="18" charset="0"/>
              </a:rPr>
              <a:t> . . . , X</a:t>
            </a:r>
            <a:r>
              <a:rPr lang="en-US" sz="2400" b="1" i="1" baseline="-25000" smtClean="0">
                <a:solidFill>
                  <a:schemeClr val="folHlink"/>
                </a:solidFill>
                <a:latin typeface="Times New Roman" pitchFamily="18" charset="0"/>
              </a:rPr>
              <a:t>n</a:t>
            </a:r>
          </a:p>
          <a:p>
            <a:pPr eaLnBrk="1" hangingPunct="1">
              <a:lnSpc>
                <a:spcPct val="90000"/>
              </a:lnSpc>
            </a:pPr>
            <a:r>
              <a:rPr lang="en-US" sz="2000" smtClean="0">
                <a:latin typeface="Trebuchet MS" pitchFamily="34" charset="0"/>
              </a:rPr>
              <a:t>Knowledge about the problem domain is represented by </a:t>
            </a:r>
            <a:br>
              <a:rPr lang="en-US" sz="2000" smtClean="0">
                <a:latin typeface="Trebuchet MS" pitchFamily="34" charset="0"/>
              </a:rPr>
            </a:br>
            <a:r>
              <a:rPr lang="en-US" sz="2000" smtClean="0">
                <a:latin typeface="Trebuchet MS" pitchFamily="34" charset="0"/>
              </a:rPr>
              <a:t>a joint probability distribution </a:t>
            </a:r>
            <a:r>
              <a:rPr lang="en-US" sz="2400" i="1" smtClean="0">
                <a:solidFill>
                  <a:schemeClr val="folHlink"/>
                </a:solidFill>
                <a:latin typeface="Times New Roman" pitchFamily="18" charset="0"/>
              </a:rPr>
              <a:t>P</a:t>
            </a:r>
            <a:r>
              <a:rPr lang="en-US" sz="2400" smtClean="0">
                <a:solidFill>
                  <a:schemeClr val="folHlink"/>
                </a:solidFill>
                <a:latin typeface="Times New Roman" pitchFamily="18" charset="0"/>
              </a:rPr>
              <a:t>(</a:t>
            </a:r>
            <a:r>
              <a:rPr lang="en-US" sz="2400" i="1" smtClean="0">
                <a:solidFill>
                  <a:schemeClr val="folHlink"/>
                </a:solidFill>
                <a:latin typeface="Times New Roman" pitchFamily="18" charset="0"/>
              </a:rPr>
              <a:t>X</a:t>
            </a:r>
            <a:r>
              <a:rPr lang="en-US" sz="2400" i="1" baseline="-25000" smtClean="0">
                <a:solidFill>
                  <a:schemeClr val="folHlink"/>
                </a:solidFill>
                <a:latin typeface="Times New Roman" pitchFamily="18" charset="0"/>
              </a:rPr>
              <a:t>1</a:t>
            </a:r>
            <a:r>
              <a:rPr lang="en-US" sz="2400" i="1" smtClean="0">
                <a:solidFill>
                  <a:schemeClr val="folHlink"/>
                </a:solidFill>
                <a:latin typeface="Times New Roman" pitchFamily="18" charset="0"/>
              </a:rPr>
              <a:t>, X</a:t>
            </a:r>
            <a:r>
              <a:rPr lang="en-US" sz="2400" i="1" baseline="-25000" smtClean="0">
                <a:solidFill>
                  <a:schemeClr val="folHlink"/>
                </a:solidFill>
                <a:latin typeface="Times New Roman" pitchFamily="18" charset="0"/>
              </a:rPr>
              <a:t>2</a:t>
            </a:r>
            <a:r>
              <a:rPr lang="en-US" sz="2400" i="1" smtClean="0">
                <a:solidFill>
                  <a:schemeClr val="folHlink"/>
                </a:solidFill>
                <a:latin typeface="Times New Roman" pitchFamily="18" charset="0"/>
              </a:rPr>
              <a:t>, . . . , X</a:t>
            </a:r>
            <a:r>
              <a:rPr lang="en-US" sz="2400" i="1" baseline="-25000" smtClean="0">
                <a:solidFill>
                  <a:schemeClr val="folHlink"/>
                </a:solidFill>
                <a:latin typeface="Times New Roman" pitchFamily="18" charset="0"/>
              </a:rPr>
              <a:t>n</a:t>
            </a:r>
            <a:r>
              <a:rPr lang="en-US" sz="2400" smtClean="0">
                <a:solidFill>
                  <a:schemeClr val="folHlink"/>
                </a:solidFill>
                <a:latin typeface="Trebuchet MS" pitchFamily="34" charset="0"/>
              </a:rPr>
              <a:t>)</a:t>
            </a:r>
          </a:p>
        </p:txBody>
      </p:sp>
      <p:sp>
        <p:nvSpPr>
          <p:cNvPr id="66564" name="Text Box 4"/>
          <p:cNvSpPr txBox="1">
            <a:spLocks noChangeArrowheads="1"/>
          </p:cNvSpPr>
          <p:nvPr/>
        </p:nvSpPr>
        <p:spPr bwMode="auto">
          <a:xfrm>
            <a:off x="755650" y="3284538"/>
            <a:ext cx="5399088" cy="396875"/>
          </a:xfrm>
          <a:prstGeom prst="rect">
            <a:avLst/>
          </a:prstGeom>
          <a:noFill/>
          <a:ln w="9525">
            <a:noFill/>
            <a:miter lim="800000"/>
            <a:headEnd/>
            <a:tailEnd/>
          </a:ln>
        </p:spPr>
        <p:txBody>
          <a:bodyPr>
            <a:spAutoFit/>
          </a:bodyPr>
          <a:lstStyle/>
          <a:p>
            <a:pPr algn="l">
              <a:spcBef>
                <a:spcPct val="50000"/>
              </a:spcBef>
            </a:pPr>
            <a:r>
              <a:rPr lang="pt-PT" sz="2000" u="sng">
                <a:solidFill>
                  <a:schemeClr val="hlink"/>
                </a:solidFill>
                <a:latin typeface="Trebuchet MS" pitchFamily="34" charset="0"/>
              </a:rPr>
              <a:t>Example: </a:t>
            </a:r>
            <a:r>
              <a:rPr lang="pt-PT" sz="2000">
                <a:solidFill>
                  <a:schemeClr val="hlink"/>
                </a:solidFill>
                <a:latin typeface="Trebuchet MS" pitchFamily="34" charset="0"/>
              </a:rPr>
              <a:t>ALARM network  (Pearl 1988)</a:t>
            </a:r>
            <a:endParaRPr lang="en-US" sz="2000" u="sng">
              <a:solidFill>
                <a:schemeClr val="hlink"/>
              </a:solidFill>
              <a:latin typeface="Trebuchet MS" pitchFamily="34" charset="0"/>
            </a:endParaRPr>
          </a:p>
        </p:txBody>
      </p:sp>
      <p:sp>
        <p:nvSpPr>
          <p:cNvPr id="66565" name="Rectangle 5"/>
          <p:cNvSpPr>
            <a:spLocks noChangeArrowheads="1"/>
          </p:cNvSpPr>
          <p:nvPr/>
        </p:nvSpPr>
        <p:spPr bwMode="auto">
          <a:xfrm>
            <a:off x="900113" y="3860800"/>
            <a:ext cx="7912100" cy="2663825"/>
          </a:xfrm>
          <a:prstGeom prst="rect">
            <a:avLst/>
          </a:prstGeom>
          <a:noFill/>
          <a:ln w="9525">
            <a:solidFill>
              <a:schemeClr val="folHlink"/>
            </a:solidFill>
            <a:miter lim="800000"/>
            <a:headEnd/>
            <a:tailEnd/>
          </a:ln>
        </p:spPr>
        <p:txBody>
          <a:bodyPr/>
          <a:lstStyle/>
          <a:p>
            <a:pPr marL="342900" indent="-342900" algn="l">
              <a:spcBef>
                <a:spcPct val="20000"/>
              </a:spcBef>
              <a:buClr>
                <a:schemeClr val="folHlink"/>
              </a:buClr>
              <a:buSzPct val="60000"/>
              <a:buFont typeface="Wingdings" pitchFamily="2" charset="2"/>
              <a:buChar char="n"/>
            </a:pPr>
            <a:r>
              <a:rPr lang="en-US" u="sng">
                <a:solidFill>
                  <a:schemeClr val="folHlink"/>
                </a:solidFill>
                <a:latin typeface="Trebuchet MS" pitchFamily="34" charset="0"/>
              </a:rPr>
              <a:t>Story</a:t>
            </a:r>
            <a:r>
              <a:rPr lang="en-US">
                <a:latin typeface="Trebuchet MS" pitchFamily="34" charset="0"/>
              </a:rPr>
              <a:t>: In LA, burglary and earthquake are not uncommon. They both can cause alarm. In case of alarm, two neighbors John and Mary may call</a:t>
            </a:r>
          </a:p>
          <a:p>
            <a:pPr marL="342900" indent="-342900" algn="l">
              <a:spcBef>
                <a:spcPct val="20000"/>
              </a:spcBef>
              <a:buClr>
                <a:schemeClr val="folHlink"/>
              </a:buClr>
              <a:buSzPct val="60000"/>
              <a:buFont typeface="Wingdings" pitchFamily="2" charset="2"/>
              <a:buChar char="n"/>
            </a:pPr>
            <a:r>
              <a:rPr lang="en-US" u="sng">
                <a:solidFill>
                  <a:schemeClr val="folHlink"/>
                </a:solidFill>
                <a:latin typeface="Trebuchet MS" pitchFamily="34" charset="0"/>
              </a:rPr>
              <a:t>Problem</a:t>
            </a:r>
            <a:r>
              <a:rPr lang="en-US">
                <a:latin typeface="Trebuchet MS" pitchFamily="34" charset="0"/>
              </a:rPr>
              <a:t>: Estimate the probability of a burglary based who has or has not called</a:t>
            </a:r>
          </a:p>
          <a:p>
            <a:pPr marL="342900" indent="-342900" algn="l">
              <a:spcBef>
                <a:spcPct val="20000"/>
              </a:spcBef>
              <a:buClr>
                <a:schemeClr val="folHlink"/>
              </a:buClr>
              <a:buSzPct val="60000"/>
              <a:buFont typeface="Wingdings" pitchFamily="2" charset="2"/>
              <a:buChar char="n"/>
            </a:pPr>
            <a:r>
              <a:rPr lang="en-US" u="sng">
                <a:solidFill>
                  <a:schemeClr val="folHlink"/>
                </a:solidFill>
                <a:latin typeface="Trebuchet MS" pitchFamily="34" charset="0"/>
              </a:rPr>
              <a:t>Variables</a:t>
            </a:r>
            <a:r>
              <a:rPr lang="en-US">
                <a:latin typeface="Trebuchet MS" pitchFamily="34" charset="0"/>
              </a:rPr>
              <a:t>: Burglary (B), Earthquake (E), Alarm (A), JohnCalls (J), MaryCalls (M)</a:t>
            </a:r>
          </a:p>
          <a:p>
            <a:pPr marL="342900" indent="-342900" algn="l">
              <a:spcBef>
                <a:spcPct val="20000"/>
              </a:spcBef>
              <a:buClr>
                <a:schemeClr val="folHlink"/>
              </a:buClr>
              <a:buSzPct val="60000"/>
              <a:buFont typeface="Wingdings" pitchFamily="2" charset="2"/>
              <a:buChar char="n"/>
            </a:pPr>
            <a:r>
              <a:rPr lang="en-US">
                <a:latin typeface="Trebuchet MS" pitchFamily="34" charset="0"/>
              </a:rPr>
              <a:t>Knowledge required by the probabilistic approach in order to solve this problem:  </a:t>
            </a:r>
            <a:r>
              <a:rPr lang="en-US" i="1">
                <a:latin typeface="Times New Roman" pitchFamily="18" charset="0"/>
              </a:rPr>
              <a:t> </a:t>
            </a:r>
            <a:r>
              <a:rPr lang="en-US">
                <a:latin typeface="Times New Roman" pitchFamily="18" charset="0"/>
              </a:rPr>
              <a:t>P</a:t>
            </a:r>
            <a:r>
              <a:rPr lang="en-US">
                <a:latin typeface="Trebuchet MS" pitchFamily="34" charset="0"/>
              </a:rPr>
              <a:t>(B, E, A, J, 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87450" y="549275"/>
            <a:ext cx="7956550" cy="839788"/>
          </a:xfrm>
        </p:spPr>
        <p:txBody>
          <a:bodyPr/>
          <a:lstStyle/>
          <a:p>
            <a:pPr eaLnBrk="1" hangingPunct="1"/>
            <a:r>
              <a:rPr lang="en-US" sz="4000" smtClean="0"/>
              <a:t>Example: Alarm Network (Pearl)</a:t>
            </a:r>
            <a:br>
              <a:rPr lang="en-US" sz="4000" smtClean="0"/>
            </a:br>
            <a:r>
              <a:rPr lang="en-US" sz="3200" smtClean="0">
                <a:solidFill>
                  <a:schemeClr val="hlink"/>
                </a:solidFill>
              </a:rPr>
              <a:t>Inference with Joint Probability Distribution</a:t>
            </a:r>
          </a:p>
        </p:txBody>
      </p:sp>
      <p:pic>
        <p:nvPicPr>
          <p:cNvPr id="67587" name="Picture 4"/>
          <p:cNvPicPr>
            <a:picLocks noChangeAspect="1" noChangeArrowheads="1"/>
          </p:cNvPicPr>
          <p:nvPr/>
        </p:nvPicPr>
        <p:blipFill>
          <a:blip r:embed="rId3" cstate="print"/>
          <a:srcRect/>
          <a:stretch>
            <a:fillRect/>
          </a:stretch>
        </p:blipFill>
        <p:spPr bwMode="auto">
          <a:xfrm>
            <a:off x="827088" y="1484313"/>
            <a:ext cx="7839075"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50963" y="549275"/>
            <a:ext cx="7793037" cy="839788"/>
          </a:xfrm>
        </p:spPr>
        <p:txBody>
          <a:bodyPr/>
          <a:lstStyle/>
          <a:p>
            <a:pPr eaLnBrk="1" hangingPunct="1"/>
            <a:r>
              <a:rPr lang="en-US" sz="4000" smtClean="0"/>
              <a:t>Example: Alarm Network (Pearl)</a:t>
            </a:r>
            <a:br>
              <a:rPr lang="en-US" sz="4000" smtClean="0"/>
            </a:br>
            <a:r>
              <a:rPr lang="en-US" sz="3200" smtClean="0">
                <a:solidFill>
                  <a:schemeClr val="hlink"/>
                </a:solidFill>
              </a:rPr>
              <a:t>Joint Probability Distribution</a:t>
            </a:r>
          </a:p>
        </p:txBody>
      </p:sp>
      <p:pic>
        <p:nvPicPr>
          <p:cNvPr id="68611" name="Picture 3"/>
          <p:cNvPicPr>
            <a:picLocks noChangeAspect="1" noChangeArrowheads="1"/>
          </p:cNvPicPr>
          <p:nvPr/>
        </p:nvPicPr>
        <p:blipFill>
          <a:blip r:embed="rId3" cstate="print"/>
          <a:srcRect/>
          <a:stretch>
            <a:fillRect/>
          </a:stretch>
        </p:blipFill>
        <p:spPr bwMode="auto">
          <a:xfrm>
            <a:off x="1619250" y="1989138"/>
            <a:ext cx="5543550" cy="4229100"/>
          </a:xfrm>
          <a:prstGeom prst="rect">
            <a:avLst/>
          </a:prstGeom>
          <a:noFill/>
          <a:ln w="9525">
            <a:noFill/>
            <a:miter lim="800000"/>
            <a:headEnd/>
            <a:tailEnd/>
          </a:ln>
        </p:spPr>
      </p:pic>
      <p:sp>
        <p:nvSpPr>
          <p:cNvPr id="68612" name="Text Box 4"/>
          <p:cNvSpPr txBox="1">
            <a:spLocks noChangeArrowheads="1"/>
          </p:cNvSpPr>
          <p:nvPr/>
        </p:nvSpPr>
        <p:spPr bwMode="auto">
          <a:xfrm>
            <a:off x="1692275" y="1557338"/>
            <a:ext cx="6337300" cy="530225"/>
          </a:xfrm>
          <a:prstGeom prst="rect">
            <a:avLst/>
          </a:prstGeom>
          <a:noFill/>
          <a:ln w="9525">
            <a:noFill/>
            <a:miter lim="800000"/>
            <a:headEnd/>
            <a:tailEnd/>
          </a:ln>
        </p:spPr>
        <p:txBody>
          <a:bodyPr>
            <a:spAutoFit/>
          </a:bodyPr>
          <a:lstStyle/>
          <a:p>
            <a:pPr algn="l">
              <a:lnSpc>
                <a:spcPct val="120000"/>
              </a:lnSpc>
            </a:pPr>
            <a:r>
              <a:rPr lang="en-US" sz="2400">
                <a:latin typeface="Trebuchet MS" pitchFamily="34" charset="0"/>
              </a:rPr>
              <a:t>We need to define 2</a:t>
            </a:r>
            <a:r>
              <a:rPr lang="en-US" sz="2400" baseline="30000">
                <a:latin typeface="Trebuchet MS" pitchFamily="34" charset="0"/>
              </a:rPr>
              <a:t>5</a:t>
            </a:r>
            <a:r>
              <a:rPr lang="en-US" sz="2400">
                <a:latin typeface="Trebuchet MS" pitchFamily="34" charset="0"/>
              </a:rPr>
              <a:t>-1= 31  probabilities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755650" y="1628775"/>
            <a:ext cx="7912100" cy="2449513"/>
          </a:xfrm>
        </p:spPr>
        <p:txBody>
          <a:bodyPr/>
          <a:lstStyle/>
          <a:p>
            <a:pPr eaLnBrk="1" hangingPunct="1"/>
            <a:r>
              <a:rPr lang="en-US" sz="2400" smtClean="0">
                <a:latin typeface="Trebuchet MS" pitchFamily="34" charset="0"/>
              </a:rPr>
              <a:t>To specify </a:t>
            </a:r>
            <a:r>
              <a:rPr lang="en-US" sz="2400" i="1" smtClean="0">
                <a:solidFill>
                  <a:schemeClr val="folHlink"/>
                </a:solidFill>
                <a:latin typeface="Times New Roman" pitchFamily="18" charset="0"/>
              </a:rPr>
              <a:t>P</a:t>
            </a:r>
            <a:r>
              <a:rPr lang="en-US" sz="2400" smtClean="0">
                <a:solidFill>
                  <a:schemeClr val="folHlink"/>
                </a:solidFill>
                <a:latin typeface="Times New Roman" pitchFamily="18" charset="0"/>
              </a:rPr>
              <a:t>(</a:t>
            </a:r>
            <a:r>
              <a:rPr lang="en-US" sz="2400" i="1" smtClean="0">
                <a:solidFill>
                  <a:schemeClr val="folHlink"/>
                </a:solidFill>
                <a:latin typeface="Times New Roman" pitchFamily="18" charset="0"/>
              </a:rPr>
              <a:t>X</a:t>
            </a:r>
            <a:r>
              <a:rPr lang="en-US" sz="2400" i="1" baseline="-25000" smtClean="0">
                <a:solidFill>
                  <a:schemeClr val="folHlink"/>
                </a:solidFill>
                <a:latin typeface="Times New Roman" pitchFamily="18" charset="0"/>
              </a:rPr>
              <a:t>1</a:t>
            </a:r>
            <a:r>
              <a:rPr lang="en-US" sz="2400" i="1" smtClean="0">
                <a:solidFill>
                  <a:schemeClr val="folHlink"/>
                </a:solidFill>
                <a:latin typeface="Times New Roman" pitchFamily="18" charset="0"/>
              </a:rPr>
              <a:t>, X</a:t>
            </a:r>
            <a:r>
              <a:rPr lang="en-US" sz="2400" i="1" baseline="-25000" smtClean="0">
                <a:solidFill>
                  <a:schemeClr val="folHlink"/>
                </a:solidFill>
                <a:latin typeface="Times New Roman" pitchFamily="18" charset="0"/>
              </a:rPr>
              <a:t>2</a:t>
            </a:r>
            <a:r>
              <a:rPr lang="en-US" sz="2400" i="1" smtClean="0">
                <a:solidFill>
                  <a:schemeClr val="folHlink"/>
                </a:solidFill>
                <a:latin typeface="Times New Roman" pitchFamily="18" charset="0"/>
              </a:rPr>
              <a:t>, . . . , X</a:t>
            </a:r>
            <a:r>
              <a:rPr lang="en-US" sz="2400" i="1" baseline="-25000" smtClean="0">
                <a:solidFill>
                  <a:schemeClr val="folHlink"/>
                </a:solidFill>
                <a:latin typeface="Times New Roman" pitchFamily="18" charset="0"/>
              </a:rPr>
              <a:t>n</a:t>
            </a:r>
            <a:r>
              <a:rPr lang="en-US" sz="2400" smtClean="0">
                <a:solidFill>
                  <a:schemeClr val="folHlink"/>
                </a:solidFill>
                <a:latin typeface="Trebuchet MS" pitchFamily="34" charset="0"/>
              </a:rPr>
              <a:t>)</a:t>
            </a:r>
            <a:r>
              <a:rPr lang="en-US" sz="2400" smtClean="0">
                <a:latin typeface="Trebuchet MS" pitchFamily="34" charset="0"/>
              </a:rPr>
              <a:t> </a:t>
            </a:r>
          </a:p>
          <a:p>
            <a:pPr lvl="1" eaLnBrk="1" hangingPunct="1"/>
            <a:r>
              <a:rPr lang="en-US" sz="2000" smtClean="0">
                <a:latin typeface="Trebuchet MS" pitchFamily="34" charset="0"/>
              </a:rPr>
              <a:t>we need at least </a:t>
            </a:r>
            <a:r>
              <a:rPr lang="en-US" sz="2000" b="1" smtClean="0">
                <a:solidFill>
                  <a:schemeClr val="hlink"/>
                </a:solidFill>
                <a:latin typeface="Trebuchet MS" pitchFamily="34" charset="0"/>
              </a:rPr>
              <a:t>2</a:t>
            </a:r>
            <a:r>
              <a:rPr lang="en-US" sz="2000" b="1" baseline="30000" smtClean="0">
                <a:solidFill>
                  <a:schemeClr val="hlink"/>
                </a:solidFill>
                <a:latin typeface="Trebuchet MS" pitchFamily="34" charset="0"/>
              </a:rPr>
              <a:t>n</a:t>
            </a:r>
            <a:r>
              <a:rPr lang="en-US" sz="2000" b="1" smtClean="0">
                <a:solidFill>
                  <a:schemeClr val="hlink"/>
                </a:solidFill>
                <a:latin typeface="Trebuchet MS" pitchFamily="34" charset="0"/>
              </a:rPr>
              <a:t> − 1</a:t>
            </a:r>
            <a:r>
              <a:rPr lang="en-US" sz="2000" smtClean="0">
                <a:latin typeface="Trebuchet MS" pitchFamily="34" charset="0"/>
              </a:rPr>
              <a:t> numbers probability</a:t>
            </a:r>
          </a:p>
          <a:p>
            <a:pPr eaLnBrk="1" hangingPunct="1">
              <a:buFont typeface="Wingdings" pitchFamily="2" charset="2"/>
              <a:buNone/>
            </a:pPr>
            <a:r>
              <a:rPr lang="en-US" sz="2000" smtClean="0">
                <a:latin typeface="Trebuchet MS" pitchFamily="34" charset="0"/>
              </a:rPr>
              <a:t> </a:t>
            </a:r>
            <a:r>
              <a:rPr lang="en-US" sz="2400" b="1" smtClean="0">
                <a:solidFill>
                  <a:schemeClr val="folHlink"/>
                </a:solidFill>
                <a:latin typeface="Trebuchet MS" pitchFamily="34" charset="0"/>
                <a:sym typeface="Symbol" pitchFamily="18" charset="2"/>
              </a:rPr>
              <a:t></a:t>
            </a:r>
            <a:r>
              <a:rPr lang="en-US" sz="2000" smtClean="0">
                <a:latin typeface="Trebuchet MS" pitchFamily="34" charset="0"/>
              </a:rPr>
              <a:t> </a:t>
            </a:r>
          </a:p>
          <a:p>
            <a:pPr lvl="1" eaLnBrk="1" hangingPunct="1"/>
            <a:r>
              <a:rPr lang="en-US" sz="2000" smtClean="0">
                <a:latin typeface="Trebuchet MS" pitchFamily="34" charset="0"/>
              </a:rPr>
              <a:t>exponential model size.</a:t>
            </a:r>
          </a:p>
          <a:p>
            <a:pPr lvl="1" eaLnBrk="1" hangingPunct="1"/>
            <a:r>
              <a:rPr lang="en-US" sz="2000" smtClean="0">
                <a:latin typeface="Trebuchet MS" pitchFamily="34" charset="0"/>
              </a:rPr>
              <a:t>Knowledge acquisition difficult (complex, unnatural)</a:t>
            </a:r>
          </a:p>
          <a:p>
            <a:pPr lvl="1" eaLnBrk="1" hangingPunct="1"/>
            <a:r>
              <a:rPr lang="en-US" sz="2000" smtClean="0">
                <a:latin typeface="Trebuchet MS" pitchFamily="34" charset="0"/>
              </a:rPr>
              <a:t>Exponential storage and inference</a:t>
            </a:r>
            <a:endParaRPr lang="en-US" sz="1800" smtClean="0">
              <a:latin typeface="Trebuchet MS" pitchFamily="34" charset="0"/>
            </a:endParaRPr>
          </a:p>
        </p:txBody>
      </p:sp>
      <p:sp>
        <p:nvSpPr>
          <p:cNvPr id="69635" name="Rectangle 4"/>
          <p:cNvSpPr>
            <a:spLocks noGrp="1" noChangeArrowheads="1"/>
          </p:cNvSpPr>
          <p:nvPr>
            <p:ph type="title"/>
          </p:nvPr>
        </p:nvSpPr>
        <p:spPr>
          <a:xfrm>
            <a:off x="1403350" y="549275"/>
            <a:ext cx="6842125" cy="839788"/>
          </a:xfrm>
          <a:noFill/>
        </p:spPr>
        <p:txBody>
          <a:bodyPr/>
          <a:lstStyle/>
          <a:p>
            <a:pPr eaLnBrk="1" hangingPunct="1"/>
            <a:r>
              <a:rPr lang="en-US" sz="4000" smtClean="0"/>
              <a:t>Inference with</a:t>
            </a:r>
            <a:br>
              <a:rPr lang="en-US" sz="4000" smtClean="0"/>
            </a:br>
            <a:r>
              <a:rPr lang="en-US" sz="4000" smtClean="0"/>
              <a:t>Joint Probability Distribution</a:t>
            </a:r>
          </a:p>
        </p:txBody>
      </p:sp>
      <p:sp>
        <p:nvSpPr>
          <p:cNvPr id="69636" name="Rectangle 5"/>
          <p:cNvSpPr>
            <a:spLocks noChangeArrowheads="1"/>
          </p:cNvSpPr>
          <p:nvPr/>
        </p:nvSpPr>
        <p:spPr bwMode="auto">
          <a:xfrm>
            <a:off x="684213" y="4437063"/>
            <a:ext cx="8272462" cy="1657350"/>
          </a:xfrm>
          <a:prstGeom prst="rect">
            <a:avLst/>
          </a:prstGeom>
          <a:noFill/>
          <a:ln w="9525">
            <a:noFill/>
            <a:miter lim="800000"/>
            <a:headEnd/>
            <a:tailEnd/>
          </a:ln>
        </p:spPr>
        <p:txBody>
          <a:bodyPr/>
          <a:lstStyle/>
          <a:p>
            <a:pPr marL="742950" lvl="1" indent="-285750" algn="l">
              <a:lnSpc>
                <a:spcPct val="150000"/>
              </a:lnSpc>
              <a:spcBef>
                <a:spcPct val="20000"/>
              </a:spcBef>
              <a:buClr>
                <a:schemeClr val="hlink"/>
              </a:buClr>
              <a:buSzPct val="55000"/>
              <a:buFont typeface="Wingdings" pitchFamily="2" charset="2"/>
              <a:buChar char="n"/>
            </a:pPr>
            <a:r>
              <a:rPr lang="en-US" sz="2000">
                <a:latin typeface="Trebuchet MS" pitchFamily="34" charset="0"/>
              </a:rPr>
              <a:t>by exploiting </a:t>
            </a:r>
            <a:r>
              <a:rPr lang="en-US" sz="2000" b="1">
                <a:solidFill>
                  <a:schemeClr val="folHlink"/>
                </a:solidFill>
                <a:latin typeface="Trebuchet MS" pitchFamily="34" charset="0"/>
              </a:rPr>
              <a:t>conditional independence</a:t>
            </a:r>
            <a:r>
              <a:rPr lang="en-US" sz="2000">
                <a:latin typeface="Trebuchet MS" pitchFamily="34" charset="0"/>
              </a:rPr>
              <a:t> we can obtain an appropriate factorization of the </a:t>
            </a:r>
            <a:r>
              <a:rPr lang="en-US" sz="2000" b="1">
                <a:solidFill>
                  <a:schemeClr val="folHlink"/>
                </a:solidFill>
                <a:latin typeface="Trebuchet MS" pitchFamily="34" charset="0"/>
              </a:rPr>
              <a:t>joint probability distribution</a:t>
            </a:r>
            <a:r>
              <a:rPr lang="en-US" sz="2000">
                <a:latin typeface="Trebuchet MS" pitchFamily="34" charset="0"/>
              </a:rPr>
              <a:t> </a:t>
            </a:r>
            <a:br>
              <a:rPr lang="en-US" sz="2000">
                <a:latin typeface="Trebuchet MS" pitchFamily="34" charset="0"/>
              </a:rPr>
            </a:br>
            <a:r>
              <a:rPr lang="en-US" sz="2000">
                <a:latin typeface="Trebuchet MS" pitchFamily="34" charset="0"/>
                <a:sym typeface="Symbol" pitchFamily="18" charset="2"/>
              </a:rPr>
              <a:t></a:t>
            </a:r>
            <a:r>
              <a:rPr lang="en-US" sz="2000">
                <a:latin typeface="Trebuchet MS" pitchFamily="34" charset="0"/>
              </a:rPr>
              <a:t> the number of parameters could be substantially  reduced</a:t>
            </a:r>
          </a:p>
          <a:p>
            <a:pPr marL="742950" lvl="1" indent="-285750" algn="l">
              <a:lnSpc>
                <a:spcPct val="150000"/>
              </a:lnSpc>
              <a:spcBef>
                <a:spcPct val="20000"/>
              </a:spcBef>
              <a:buClr>
                <a:schemeClr val="hlink"/>
              </a:buClr>
              <a:buSzPct val="55000"/>
              <a:buFont typeface="Wingdings" pitchFamily="2" charset="2"/>
              <a:buChar char="n"/>
            </a:pPr>
            <a:r>
              <a:rPr lang="pt-PT" sz="2000">
                <a:latin typeface="Trebuchet MS" pitchFamily="34" charset="0"/>
              </a:rPr>
              <a:t>A good factorization is provided with </a:t>
            </a:r>
            <a:r>
              <a:rPr lang="pt-PT" sz="2000" b="1">
                <a:solidFill>
                  <a:schemeClr val="folHlink"/>
                </a:solidFill>
                <a:latin typeface="Trebuchet MS" pitchFamily="34" charset="0"/>
              </a:rPr>
              <a:t>Bayesian Networks</a:t>
            </a:r>
            <a:endParaRPr lang="en-US" b="1">
              <a:solidFill>
                <a:schemeClr val="folHlink"/>
              </a:solidFill>
              <a:latin typeface="Trebuchet MS" pitchFamily="34" charset="0"/>
            </a:endParaRPr>
          </a:p>
        </p:txBody>
      </p:sp>
      <p:sp>
        <p:nvSpPr>
          <p:cNvPr id="69637" name="Text Box 6"/>
          <p:cNvSpPr txBox="1">
            <a:spLocks noChangeArrowheads="1"/>
          </p:cNvSpPr>
          <p:nvPr/>
        </p:nvSpPr>
        <p:spPr bwMode="auto">
          <a:xfrm>
            <a:off x="611188" y="4005263"/>
            <a:ext cx="8064500" cy="457200"/>
          </a:xfrm>
          <a:prstGeom prst="rect">
            <a:avLst/>
          </a:prstGeom>
          <a:noFill/>
          <a:ln w="9525">
            <a:noFill/>
            <a:miter lim="800000"/>
            <a:headEnd/>
            <a:tailEnd/>
          </a:ln>
        </p:spPr>
        <p:txBody>
          <a:bodyPr>
            <a:spAutoFit/>
          </a:bodyPr>
          <a:lstStyle/>
          <a:p>
            <a:pPr algn="l">
              <a:spcBef>
                <a:spcPct val="50000"/>
              </a:spcBef>
            </a:pPr>
            <a:r>
              <a:rPr lang="pt-PT" sz="2400" u="sng">
                <a:solidFill>
                  <a:schemeClr val="hlink"/>
                </a:solidFill>
                <a:latin typeface="Trebuchet MS" pitchFamily="34" charset="0"/>
              </a:rPr>
              <a:t>Solution</a:t>
            </a:r>
            <a:r>
              <a:rPr lang="pt-PT" sz="2400">
                <a:solidFill>
                  <a:schemeClr val="hlink"/>
                </a:solidFill>
                <a:latin typeface="Trebuchet MS" pitchFamily="34" charset="0"/>
              </a:rPr>
              <a:t>:</a:t>
            </a:r>
            <a:endParaRPr lang="en-US" sz="2400">
              <a:solidFill>
                <a:schemeClr val="hlink"/>
              </a:solidFill>
              <a:latin typeface="Trebuchet MS" pitchFamily="34" charset="0"/>
            </a:endParaRPr>
          </a:p>
        </p:txBody>
      </p:sp>
      <p:pic>
        <p:nvPicPr>
          <p:cNvPr id="69638" name="Picture 2" descr="C:\Users\Carlos\AppData\Local\Microsoft\Windows\Temporary Internet Files\Content.IE5\WOL8SMG0\MCj04238280000[1].wmf"/>
          <p:cNvPicPr>
            <a:picLocks noChangeAspect="1" noChangeArrowheads="1"/>
          </p:cNvPicPr>
          <p:nvPr/>
        </p:nvPicPr>
        <p:blipFill>
          <a:blip r:embed="rId3" cstate="print"/>
          <a:srcRect/>
          <a:stretch>
            <a:fillRect/>
          </a:stretch>
        </p:blipFill>
        <p:spPr bwMode="auto">
          <a:xfrm>
            <a:off x="7524750" y="1557338"/>
            <a:ext cx="642938" cy="1019175"/>
          </a:xfrm>
          <a:prstGeom prst="rect">
            <a:avLst/>
          </a:prstGeom>
          <a:noFill/>
          <a:ln w="9525">
            <a:noFill/>
            <a:miter lim="800000"/>
            <a:headEnd/>
            <a:tailEnd/>
          </a:ln>
        </p:spPr>
      </p:pic>
      <p:pic>
        <p:nvPicPr>
          <p:cNvPr id="33795" name="Picture 3" descr="C:\Users\Carlos\AppData\Local\Microsoft\Windows\Temporary Internet Files\Content.IE5\XJRTUGCC\MCj04298270000[1].wmf"/>
          <p:cNvPicPr>
            <a:picLocks noChangeAspect="1" noChangeArrowheads="1"/>
          </p:cNvPicPr>
          <p:nvPr/>
        </p:nvPicPr>
        <p:blipFill>
          <a:blip r:embed="rId4" cstate="print"/>
          <a:srcRect/>
          <a:stretch>
            <a:fillRect/>
          </a:stretch>
        </p:blipFill>
        <p:spPr bwMode="auto">
          <a:xfrm>
            <a:off x="8027988" y="3644900"/>
            <a:ext cx="741362" cy="906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243013" y="573088"/>
            <a:ext cx="7793037" cy="839787"/>
          </a:xfrm>
        </p:spPr>
        <p:txBody>
          <a:bodyPr/>
          <a:lstStyle/>
          <a:p>
            <a:pPr eaLnBrk="1" hangingPunct="1"/>
            <a:r>
              <a:rPr lang="en-US" sz="4800" smtClean="0"/>
              <a:t>Bayesian Networks</a:t>
            </a:r>
          </a:p>
        </p:txBody>
      </p:sp>
      <p:graphicFrame>
        <p:nvGraphicFramePr>
          <p:cNvPr id="18434" name="Object 4"/>
          <p:cNvGraphicFramePr>
            <a:graphicFrameLocks noChangeAspect="1"/>
          </p:cNvGraphicFramePr>
          <p:nvPr>
            <p:ph sz="half" idx="1"/>
          </p:nvPr>
        </p:nvGraphicFramePr>
        <p:xfrm>
          <a:off x="4643438" y="5876925"/>
          <a:ext cx="3490912" cy="574675"/>
        </p:xfrm>
        <a:graphic>
          <a:graphicData uri="http://schemas.openxmlformats.org/presentationml/2006/ole">
            <p:oleObj spid="_x0000_s18434" name="Equation" r:id="rId4" imgW="2082600" imgH="342720" progId="Equation.3">
              <p:embed/>
            </p:oleObj>
          </a:graphicData>
        </a:graphic>
      </p:graphicFrame>
      <p:sp>
        <p:nvSpPr>
          <p:cNvPr id="18436" name="Rectangle 5"/>
          <p:cNvSpPr>
            <a:spLocks noChangeArrowheads="1"/>
          </p:cNvSpPr>
          <p:nvPr/>
        </p:nvSpPr>
        <p:spPr bwMode="auto">
          <a:xfrm>
            <a:off x="252413" y="3578225"/>
            <a:ext cx="2951162" cy="1368425"/>
          </a:xfrm>
          <a:prstGeom prst="rect">
            <a:avLst/>
          </a:prstGeom>
          <a:noFill/>
          <a:ln w="9525">
            <a:solidFill>
              <a:srgbClr val="FF771B"/>
            </a:solidFill>
            <a:miter lim="800000"/>
            <a:headEnd/>
            <a:tailEnd/>
          </a:ln>
        </p:spPr>
        <p:txBody>
          <a:bodyPr lIns="54000" rIns="54000"/>
          <a:lstStyle/>
          <a:p>
            <a:pPr algn="l">
              <a:spcBef>
                <a:spcPct val="20000"/>
              </a:spcBef>
              <a:buClr>
                <a:schemeClr val="folHlink"/>
              </a:buClr>
              <a:buSzPct val="60000"/>
              <a:buFont typeface="Wingdings" pitchFamily="2" charset="2"/>
              <a:buNone/>
            </a:pPr>
            <a:r>
              <a:rPr lang="en-GB" sz="1600"/>
              <a:t>the structure </a:t>
            </a:r>
            <a:r>
              <a:rPr lang="en-GB" i="1">
                <a:latin typeface="Times New Roman" pitchFamily="18" charset="0"/>
              </a:rPr>
              <a:t>S</a:t>
            </a:r>
            <a:r>
              <a:rPr lang="en-GB" sz="1600"/>
              <a:t> - a Directed Acyclic Graph (DAG) </a:t>
            </a:r>
          </a:p>
          <a:p>
            <a:pPr marL="444500" lvl="1" indent="-265113" algn="l">
              <a:spcBef>
                <a:spcPct val="20000"/>
              </a:spcBef>
              <a:buClr>
                <a:schemeClr val="hlink"/>
              </a:buClr>
              <a:buSzPct val="55000"/>
              <a:buFont typeface="Wingdings" pitchFamily="2" charset="2"/>
              <a:buChar char="n"/>
            </a:pPr>
            <a:r>
              <a:rPr lang="en-GB" sz="1400"/>
              <a:t>nodes – random variables</a:t>
            </a:r>
          </a:p>
          <a:p>
            <a:pPr marL="444500" lvl="1" indent="-265113" algn="l">
              <a:spcBef>
                <a:spcPct val="20000"/>
              </a:spcBef>
              <a:buClr>
                <a:schemeClr val="hlink"/>
              </a:buClr>
              <a:buSzPct val="55000"/>
              <a:buFont typeface="Wingdings" pitchFamily="2" charset="2"/>
              <a:buChar char="n"/>
            </a:pPr>
            <a:r>
              <a:rPr lang="en-GB" sz="1400"/>
              <a:t>arcs -  direct dependence between variables</a:t>
            </a:r>
          </a:p>
        </p:txBody>
      </p:sp>
      <p:sp>
        <p:nvSpPr>
          <p:cNvPr id="18437" name="Rectangle 6"/>
          <p:cNvSpPr>
            <a:spLocks noChangeArrowheads="1"/>
          </p:cNvSpPr>
          <p:nvPr/>
        </p:nvSpPr>
        <p:spPr bwMode="auto">
          <a:xfrm>
            <a:off x="684213" y="1484313"/>
            <a:ext cx="7993062" cy="681037"/>
          </a:xfrm>
          <a:prstGeom prst="rect">
            <a:avLst/>
          </a:prstGeom>
          <a:solidFill>
            <a:schemeClr val="bg1"/>
          </a:solidFill>
          <a:ln w="9525">
            <a:solidFill>
              <a:srgbClr val="FF9D3B"/>
            </a:solidFill>
            <a:miter lim="800000"/>
            <a:headEnd/>
            <a:tailEnd/>
          </a:ln>
        </p:spPr>
        <p:txBody>
          <a:bodyPr>
            <a:spAutoFit/>
          </a:bodyPr>
          <a:lstStyle/>
          <a:p>
            <a:pPr>
              <a:spcBef>
                <a:spcPct val="20000"/>
              </a:spcBef>
              <a:buClr>
                <a:srgbClr val="0066CC"/>
              </a:buClr>
              <a:buSzPct val="90000"/>
              <a:buFont typeface="Webdings" pitchFamily="18" charset="2"/>
              <a:buNone/>
            </a:pPr>
            <a:r>
              <a:rPr lang="en-GB">
                <a:latin typeface="Verdana" pitchFamily="34" charset="0"/>
              </a:rPr>
              <a:t>Bayesian Networks (BNs) graphically represent the joint probability distribution of a set </a:t>
            </a:r>
            <a:r>
              <a:rPr lang="en-GB" sz="2000" b="1">
                <a:latin typeface="Times New Roman" pitchFamily="18" charset="0"/>
              </a:rPr>
              <a:t>X</a:t>
            </a:r>
            <a:r>
              <a:rPr lang="en-GB">
                <a:latin typeface="Verdana" pitchFamily="34" charset="0"/>
              </a:rPr>
              <a:t> of random variables in a problem domain </a:t>
            </a:r>
          </a:p>
        </p:txBody>
      </p:sp>
      <p:sp>
        <p:nvSpPr>
          <p:cNvPr id="18438" name="Rectangle 7"/>
          <p:cNvSpPr>
            <a:spLocks noChangeArrowheads="1"/>
          </p:cNvSpPr>
          <p:nvPr/>
        </p:nvSpPr>
        <p:spPr bwMode="auto">
          <a:xfrm>
            <a:off x="1979613" y="2282825"/>
            <a:ext cx="5183187" cy="431800"/>
          </a:xfrm>
          <a:prstGeom prst="rect">
            <a:avLst/>
          </a:prstGeom>
          <a:noFill/>
          <a:ln w="9525">
            <a:solidFill>
              <a:srgbClr val="FF9D3B"/>
            </a:solidFill>
            <a:miter lim="800000"/>
            <a:headEnd/>
            <a:tailEnd/>
          </a:ln>
        </p:spPr>
        <p:txBody>
          <a:bodyPr/>
          <a:lstStyle/>
          <a:p>
            <a:pPr marL="381000" indent="-381000">
              <a:lnSpc>
                <a:spcPct val="110000"/>
              </a:lnSpc>
              <a:spcBef>
                <a:spcPct val="20000"/>
              </a:spcBef>
              <a:buClr>
                <a:schemeClr val="folHlink"/>
              </a:buClr>
              <a:buSzPct val="60000"/>
              <a:buFont typeface="Wingdings" pitchFamily="2" charset="2"/>
              <a:buNone/>
            </a:pPr>
            <a:r>
              <a:rPr lang="en-GB" sz="2000"/>
              <a:t>A BN=(</a:t>
            </a:r>
            <a:r>
              <a:rPr lang="en-GB" sz="2400" i="1">
                <a:latin typeface="Times New Roman" pitchFamily="18" charset="0"/>
              </a:rPr>
              <a:t>S</a:t>
            </a:r>
            <a:r>
              <a:rPr lang="en-GB" sz="2000"/>
              <a:t>, </a:t>
            </a:r>
            <a:r>
              <a:rPr lang="en-GB" sz="2000">
                <a:sym typeface="Symbol" pitchFamily="18" charset="2"/>
              </a:rPr>
              <a:t></a:t>
            </a:r>
            <a:r>
              <a:rPr lang="en-GB" sz="2400" i="1" baseline="-25000">
                <a:latin typeface="Times New Roman" pitchFamily="18" charset="0"/>
                <a:sym typeface="Symbol" pitchFamily="18" charset="2"/>
              </a:rPr>
              <a:t>S</a:t>
            </a:r>
            <a:r>
              <a:rPr lang="en-GB" sz="2000"/>
              <a:t>) consist in two components: </a:t>
            </a:r>
          </a:p>
        </p:txBody>
      </p:sp>
      <p:sp>
        <p:nvSpPr>
          <p:cNvPr id="18439" name="Rectangle 8"/>
          <p:cNvSpPr>
            <a:spLocks noChangeArrowheads="1"/>
          </p:cNvSpPr>
          <p:nvPr/>
        </p:nvSpPr>
        <p:spPr bwMode="auto">
          <a:xfrm>
            <a:off x="6011863" y="3506788"/>
            <a:ext cx="2952750" cy="1866900"/>
          </a:xfrm>
          <a:prstGeom prst="rect">
            <a:avLst/>
          </a:prstGeom>
          <a:noFill/>
          <a:ln w="9525">
            <a:solidFill>
              <a:srgbClr val="FF771B"/>
            </a:solidFill>
            <a:miter lim="800000"/>
            <a:headEnd/>
            <a:tailEnd/>
          </a:ln>
        </p:spPr>
        <p:txBody>
          <a:bodyPr/>
          <a:lstStyle/>
          <a:p>
            <a:pPr algn="l">
              <a:spcBef>
                <a:spcPct val="20000"/>
              </a:spcBef>
              <a:buClr>
                <a:schemeClr val="folHlink"/>
              </a:buClr>
              <a:buSzPct val="60000"/>
              <a:buFont typeface="Wingdings" pitchFamily="2" charset="2"/>
              <a:buNone/>
              <a:tabLst>
                <a:tab pos="266700" algn="l"/>
              </a:tabLst>
            </a:pPr>
            <a:r>
              <a:rPr lang="en-GB" sz="1600"/>
              <a:t>the set of parameters </a:t>
            </a:r>
            <a:r>
              <a:rPr lang="en-GB" sz="1600">
                <a:sym typeface="Symbol" pitchFamily="18" charset="2"/>
              </a:rPr>
              <a:t></a:t>
            </a:r>
            <a:r>
              <a:rPr lang="en-GB" sz="1600" baseline="-25000">
                <a:sym typeface="Symbol" pitchFamily="18" charset="2"/>
              </a:rPr>
              <a:t>S </a:t>
            </a:r>
            <a:br>
              <a:rPr lang="en-GB" sz="1600" baseline="-25000">
                <a:sym typeface="Symbol" pitchFamily="18" charset="2"/>
              </a:rPr>
            </a:br>
            <a:r>
              <a:rPr lang="en-GB" sz="1600">
                <a:sym typeface="Symbol" pitchFamily="18" charset="2"/>
              </a:rPr>
              <a:t>= </a:t>
            </a:r>
            <a:r>
              <a:rPr lang="en-GB" sz="1600"/>
              <a:t>set of conditional probability</a:t>
            </a:r>
            <a:br>
              <a:rPr lang="en-GB" sz="1600"/>
            </a:br>
            <a:r>
              <a:rPr lang="en-GB" sz="1600"/>
              <a:t>    distributions (CPDs) </a:t>
            </a:r>
          </a:p>
          <a:p>
            <a:pPr algn="l">
              <a:spcBef>
                <a:spcPct val="20000"/>
              </a:spcBef>
              <a:buClr>
                <a:schemeClr val="folHlink"/>
              </a:buClr>
              <a:buSzPct val="60000"/>
              <a:buFont typeface="Wingdings" pitchFamily="2" charset="2"/>
              <a:buChar char="n"/>
              <a:tabLst>
                <a:tab pos="266700" algn="l"/>
              </a:tabLst>
            </a:pPr>
            <a:r>
              <a:rPr lang="en-GB" sz="1600"/>
              <a:t> </a:t>
            </a:r>
            <a:r>
              <a:rPr lang="en-GB" sz="1400"/>
              <a:t>discrete variables: </a:t>
            </a:r>
            <a:br>
              <a:rPr lang="en-GB" sz="1400"/>
            </a:br>
            <a:r>
              <a:rPr lang="en-GB" sz="1400"/>
              <a:t> </a:t>
            </a:r>
            <a:r>
              <a:rPr lang="en-GB" sz="1400">
                <a:sym typeface="Symbol" pitchFamily="18" charset="2"/>
              </a:rPr>
              <a:t></a:t>
            </a:r>
            <a:r>
              <a:rPr lang="en-GB" sz="1400" baseline="-25000">
                <a:sym typeface="Symbol" pitchFamily="18" charset="2"/>
              </a:rPr>
              <a:t>S </a:t>
            </a:r>
            <a:r>
              <a:rPr lang="en-GB" sz="1400"/>
              <a:t> - multinomial (</a:t>
            </a:r>
            <a:r>
              <a:rPr lang="en-GB" sz="1400">
                <a:sym typeface="Symbol" pitchFamily="18" charset="2"/>
              </a:rPr>
              <a:t>CPDs </a:t>
            </a:r>
            <a:r>
              <a:rPr lang="en-GB" sz="1400"/>
              <a:t>are CPTs)</a:t>
            </a:r>
          </a:p>
          <a:p>
            <a:pPr algn="l">
              <a:spcBef>
                <a:spcPct val="20000"/>
              </a:spcBef>
              <a:buClr>
                <a:schemeClr val="folHlink"/>
              </a:buClr>
              <a:buSzPct val="60000"/>
              <a:buFont typeface="Wingdings" pitchFamily="2" charset="2"/>
              <a:buChar char="n"/>
              <a:tabLst>
                <a:tab pos="266700" algn="l"/>
              </a:tabLst>
            </a:pPr>
            <a:r>
              <a:rPr lang="en-GB" sz="1600"/>
              <a:t> </a:t>
            </a:r>
            <a:r>
              <a:rPr lang="en-GB" sz="1400"/>
              <a:t>continuos variables: </a:t>
            </a:r>
            <a:br>
              <a:rPr lang="en-GB" sz="1400"/>
            </a:br>
            <a:r>
              <a:rPr lang="en-GB" sz="1400"/>
              <a:t> </a:t>
            </a:r>
            <a:r>
              <a:rPr lang="en-GB" sz="1400">
                <a:sym typeface="Symbol" pitchFamily="18" charset="2"/>
              </a:rPr>
              <a:t></a:t>
            </a:r>
            <a:r>
              <a:rPr lang="en-GB" sz="1400" baseline="-25000">
                <a:sym typeface="Symbol" pitchFamily="18" charset="2"/>
              </a:rPr>
              <a:t>S </a:t>
            </a:r>
            <a:r>
              <a:rPr lang="en-GB" sz="1400"/>
              <a:t> - Normal ou Gaussiana</a:t>
            </a:r>
          </a:p>
        </p:txBody>
      </p:sp>
      <p:sp>
        <p:nvSpPr>
          <p:cNvPr id="18440" name="Rectangle 9"/>
          <p:cNvSpPr>
            <a:spLocks noChangeArrowheads="1"/>
          </p:cNvSpPr>
          <p:nvPr/>
        </p:nvSpPr>
        <p:spPr bwMode="auto">
          <a:xfrm>
            <a:off x="466725" y="3073400"/>
            <a:ext cx="2520950" cy="360363"/>
          </a:xfrm>
          <a:prstGeom prst="rect">
            <a:avLst/>
          </a:prstGeom>
          <a:noFill/>
          <a:ln w="28575">
            <a:solidFill>
              <a:srgbClr val="FF9D3B"/>
            </a:solidFill>
            <a:miter lim="800000"/>
            <a:headEnd/>
            <a:tailEnd/>
          </a:ln>
        </p:spPr>
        <p:txBody>
          <a:bodyPr/>
          <a:lstStyle/>
          <a:p>
            <a:pPr marL="381000" indent="-381000">
              <a:lnSpc>
                <a:spcPct val="110000"/>
              </a:lnSpc>
              <a:spcBef>
                <a:spcPct val="20000"/>
              </a:spcBef>
              <a:buClr>
                <a:schemeClr val="folHlink"/>
              </a:buClr>
              <a:buSzPct val="60000"/>
              <a:buFont typeface="Wingdings" pitchFamily="2" charset="2"/>
              <a:buNone/>
            </a:pPr>
            <a:r>
              <a:rPr lang="en-GB"/>
              <a:t>Qualitative part</a:t>
            </a:r>
          </a:p>
        </p:txBody>
      </p:sp>
      <p:sp>
        <p:nvSpPr>
          <p:cNvPr id="18441" name="Rectangle 10"/>
          <p:cNvSpPr>
            <a:spLocks noChangeArrowheads="1"/>
          </p:cNvSpPr>
          <p:nvPr/>
        </p:nvSpPr>
        <p:spPr bwMode="auto">
          <a:xfrm>
            <a:off x="6300788" y="3060700"/>
            <a:ext cx="2520950" cy="360363"/>
          </a:xfrm>
          <a:prstGeom prst="rect">
            <a:avLst/>
          </a:prstGeom>
          <a:noFill/>
          <a:ln w="28575">
            <a:solidFill>
              <a:srgbClr val="FF9D3B"/>
            </a:solidFill>
            <a:miter lim="800000"/>
            <a:headEnd/>
            <a:tailEnd/>
          </a:ln>
        </p:spPr>
        <p:txBody>
          <a:bodyPr/>
          <a:lstStyle/>
          <a:p>
            <a:pPr marL="381000" indent="-381000">
              <a:lnSpc>
                <a:spcPct val="110000"/>
              </a:lnSpc>
              <a:spcBef>
                <a:spcPct val="20000"/>
              </a:spcBef>
              <a:buClr>
                <a:schemeClr val="folHlink"/>
              </a:buClr>
              <a:buSzPct val="60000"/>
              <a:buFont typeface="Wingdings" pitchFamily="2" charset="2"/>
              <a:buNone/>
            </a:pPr>
            <a:r>
              <a:rPr lang="en-GB"/>
              <a:t>Quantitative part</a:t>
            </a:r>
          </a:p>
        </p:txBody>
      </p:sp>
      <p:sp>
        <p:nvSpPr>
          <p:cNvPr id="18442" name="Rectangle 11"/>
          <p:cNvSpPr>
            <a:spLocks noChangeArrowheads="1"/>
          </p:cNvSpPr>
          <p:nvPr/>
        </p:nvSpPr>
        <p:spPr bwMode="auto">
          <a:xfrm>
            <a:off x="395288" y="5378450"/>
            <a:ext cx="8281987" cy="793750"/>
          </a:xfrm>
          <a:prstGeom prst="rect">
            <a:avLst/>
          </a:prstGeom>
          <a:noFill/>
          <a:ln w="9525">
            <a:noFill/>
            <a:miter lim="800000"/>
            <a:headEnd/>
            <a:tailEnd/>
          </a:ln>
        </p:spPr>
        <p:txBody>
          <a:bodyPr/>
          <a:lstStyle/>
          <a:p>
            <a:pPr algn="l">
              <a:lnSpc>
                <a:spcPct val="130000"/>
              </a:lnSpc>
              <a:spcBef>
                <a:spcPct val="20000"/>
              </a:spcBef>
              <a:buClr>
                <a:schemeClr val="folHlink"/>
              </a:buClr>
              <a:buSzPct val="60000"/>
              <a:buFont typeface="Wingdings" pitchFamily="2" charset="2"/>
              <a:buNone/>
              <a:tabLst>
                <a:tab pos="177800" algn="l"/>
              </a:tabLst>
            </a:pPr>
            <a:r>
              <a:rPr lang="en-US" sz="2000" i="1">
                <a:latin typeface="Times New Roman" pitchFamily="18" charset="0"/>
              </a:rPr>
              <a:t>             each node is independent of its non descendants given its parents</a:t>
            </a:r>
            <a:r>
              <a:rPr lang="en-US" sz="1600"/>
              <a:t> </a:t>
            </a:r>
            <a:r>
              <a:rPr lang="en-US" sz="2000">
                <a:latin typeface="Times New Roman" pitchFamily="18" charset="0"/>
              </a:rPr>
              <a:t>in </a:t>
            </a:r>
            <a:r>
              <a:rPr lang="en-US" sz="2000" i="1">
                <a:latin typeface="Times New Roman" pitchFamily="18" charset="0"/>
              </a:rPr>
              <a:t>S</a:t>
            </a:r>
            <a:br>
              <a:rPr lang="en-US" sz="2000" i="1">
                <a:latin typeface="Times New Roman" pitchFamily="18" charset="0"/>
              </a:rPr>
            </a:br>
            <a:endParaRPr lang="en-GB" sz="1600"/>
          </a:p>
        </p:txBody>
      </p:sp>
      <p:cxnSp>
        <p:nvCxnSpPr>
          <p:cNvPr id="18443" name="AutoShape 12"/>
          <p:cNvCxnSpPr>
            <a:cxnSpLocks noChangeShapeType="1"/>
            <a:stCxn id="18438" idx="2"/>
            <a:endCxn id="18440" idx="0"/>
          </p:cNvCxnSpPr>
          <p:nvPr/>
        </p:nvCxnSpPr>
        <p:spPr bwMode="auto">
          <a:xfrm rot="5400000">
            <a:off x="2977356" y="1464469"/>
            <a:ext cx="344488" cy="2844800"/>
          </a:xfrm>
          <a:prstGeom prst="bentConnector3">
            <a:avLst>
              <a:gd name="adj1" fmla="val 52074"/>
            </a:avLst>
          </a:prstGeom>
          <a:noFill/>
          <a:ln w="28575">
            <a:solidFill>
              <a:srgbClr val="FFCEAD"/>
            </a:solidFill>
            <a:miter lim="800000"/>
            <a:headEnd/>
            <a:tailEnd type="triangle" w="med" len="med"/>
          </a:ln>
        </p:spPr>
      </p:cxnSp>
      <p:cxnSp>
        <p:nvCxnSpPr>
          <p:cNvPr id="18444" name="AutoShape 13"/>
          <p:cNvCxnSpPr>
            <a:cxnSpLocks noChangeShapeType="1"/>
            <a:stCxn id="18438" idx="2"/>
            <a:endCxn id="18441" idx="0"/>
          </p:cNvCxnSpPr>
          <p:nvPr/>
        </p:nvCxnSpPr>
        <p:spPr bwMode="auto">
          <a:xfrm rot="16200000" flipH="1">
            <a:off x="5900738" y="1385887"/>
            <a:ext cx="331788" cy="2989263"/>
          </a:xfrm>
          <a:prstGeom prst="bentConnector3">
            <a:avLst>
              <a:gd name="adj1" fmla="val 52153"/>
            </a:avLst>
          </a:prstGeom>
          <a:noFill/>
          <a:ln w="28575">
            <a:solidFill>
              <a:srgbClr val="FFCEAD"/>
            </a:solidFill>
            <a:miter lim="800000"/>
            <a:headEnd/>
            <a:tailEnd type="triangle" w="med" len="med"/>
          </a:ln>
        </p:spPr>
      </p:cxnSp>
      <p:sp>
        <p:nvSpPr>
          <p:cNvPr id="1935374" name="Text Box 14"/>
          <p:cNvSpPr txBox="1">
            <a:spLocks noChangeArrowheads="1"/>
          </p:cNvSpPr>
          <p:nvPr/>
        </p:nvSpPr>
        <p:spPr bwMode="auto">
          <a:xfrm>
            <a:off x="3421063" y="2922588"/>
            <a:ext cx="2519362" cy="368300"/>
          </a:xfrm>
          <a:prstGeom prst="rect">
            <a:avLst/>
          </a:prstGeom>
          <a:noFill/>
          <a:ln w="28575" algn="ctr">
            <a:noFill/>
            <a:miter lim="800000"/>
            <a:headEnd/>
            <a:tailEnd/>
          </a:ln>
          <a:effectLst/>
        </p:spPr>
        <p:txBody>
          <a:bodyPr lIns="90000" tIns="46800" rIns="90000" bIns="46800">
            <a:spAutoFit/>
          </a:bodyPr>
          <a:lstStyle/>
          <a:p>
            <a:pPr marL="177800" indent="-177800" algn="l" defTabSz="990600">
              <a:lnSpc>
                <a:spcPct val="130000"/>
              </a:lnSpc>
              <a:spcBef>
                <a:spcPct val="50000"/>
              </a:spcBef>
              <a:buClr>
                <a:srgbClr val="0066CC"/>
              </a:buClr>
              <a:buSzPct val="90000"/>
              <a:buFont typeface="Webdings" pitchFamily="18" charset="2"/>
              <a:buNone/>
              <a:defRPr/>
            </a:pPr>
            <a:r>
              <a:rPr lang="en-US" sz="1200">
                <a:effectLst>
                  <a:outerShdw blurRad="38100" dist="38100" dir="2700000" algn="tl">
                    <a:srgbClr val="C0C0C0"/>
                  </a:outerShdw>
                </a:effectLst>
                <a:latin typeface="Verdana" pitchFamily="34" charset="0"/>
              </a:rPr>
              <a:t>Wet grass BN from Hugin</a:t>
            </a:r>
            <a:r>
              <a:rPr lang="en-US" sz="1400">
                <a:latin typeface="Verdana" pitchFamily="34" charset="0"/>
              </a:rPr>
              <a:t> </a:t>
            </a:r>
          </a:p>
        </p:txBody>
      </p:sp>
      <p:sp>
        <p:nvSpPr>
          <p:cNvPr id="18446" name="Rectangle 15"/>
          <p:cNvSpPr>
            <a:spLocks noChangeArrowheads="1"/>
          </p:cNvSpPr>
          <p:nvPr/>
        </p:nvSpPr>
        <p:spPr bwMode="auto">
          <a:xfrm>
            <a:off x="4589463" y="282575"/>
            <a:ext cx="4283075" cy="274638"/>
          </a:xfrm>
          <a:prstGeom prst="rect">
            <a:avLst/>
          </a:prstGeom>
          <a:noFill/>
          <a:ln w="19050" algn="ctr">
            <a:noFill/>
            <a:miter lim="800000"/>
            <a:headEnd/>
            <a:tailEnd/>
          </a:ln>
        </p:spPr>
        <p:txBody>
          <a:bodyPr wrap="none">
            <a:spAutoFit/>
          </a:bodyPr>
          <a:lstStyle/>
          <a:p>
            <a:r>
              <a:rPr lang="pt-PT" sz="1200">
                <a:latin typeface="Verdana" pitchFamily="34" charset="0"/>
              </a:rPr>
              <a:t>Pearl (1988, 2000); Jensen (1996); Lauritzen (1996)</a:t>
            </a:r>
          </a:p>
        </p:txBody>
      </p:sp>
      <p:sp>
        <p:nvSpPr>
          <p:cNvPr id="1935376" name="Rectangle 16"/>
          <p:cNvSpPr>
            <a:spLocks noChangeArrowheads="1"/>
          </p:cNvSpPr>
          <p:nvPr/>
        </p:nvSpPr>
        <p:spPr bwMode="auto">
          <a:xfrm>
            <a:off x="7634288" y="2616200"/>
            <a:ext cx="1223962" cy="457200"/>
          </a:xfrm>
          <a:prstGeom prst="rect">
            <a:avLst/>
          </a:prstGeom>
          <a:noFill/>
          <a:ln w="19050" algn="ctr">
            <a:noFill/>
            <a:miter lim="800000"/>
            <a:headEnd/>
            <a:tailEnd/>
          </a:ln>
          <a:effectLst/>
        </p:spPr>
        <p:txBody>
          <a:bodyPr>
            <a:spAutoFit/>
          </a:bodyPr>
          <a:lstStyle/>
          <a:p>
            <a:pPr algn="r">
              <a:defRPr/>
            </a:pPr>
            <a:r>
              <a:rPr lang="en-GB" sz="1200" b="1">
                <a:solidFill>
                  <a:srgbClr val="0000FF"/>
                </a:solidFill>
                <a:effectLst>
                  <a:outerShdw blurRad="38100" dist="38100" dir="2700000" algn="tl">
                    <a:srgbClr val="C0C0C0"/>
                  </a:outerShdw>
                </a:effectLst>
                <a:latin typeface="Verdana" pitchFamily="34" charset="0"/>
              </a:rPr>
              <a:t>Probability</a:t>
            </a:r>
            <a:br>
              <a:rPr lang="en-GB" sz="1200" b="1">
                <a:solidFill>
                  <a:srgbClr val="0000FF"/>
                </a:solidFill>
                <a:effectLst>
                  <a:outerShdw blurRad="38100" dist="38100" dir="2700000" algn="tl">
                    <a:srgbClr val="C0C0C0"/>
                  </a:outerShdw>
                </a:effectLst>
                <a:latin typeface="Verdana" pitchFamily="34" charset="0"/>
              </a:rPr>
            </a:br>
            <a:r>
              <a:rPr lang="en-GB" sz="1200" b="1">
                <a:solidFill>
                  <a:srgbClr val="0000FF"/>
                </a:solidFill>
                <a:effectLst>
                  <a:outerShdw blurRad="38100" dist="38100" dir="2700000" algn="tl">
                    <a:srgbClr val="C0C0C0"/>
                  </a:outerShdw>
                </a:effectLst>
                <a:latin typeface="Verdana" pitchFamily="34" charset="0"/>
              </a:rPr>
              <a:t> theory</a:t>
            </a:r>
            <a:endParaRPr lang="pt-PT" sz="1200" b="1">
              <a:solidFill>
                <a:srgbClr val="0000FF"/>
              </a:solidFill>
              <a:effectLst>
                <a:outerShdw blurRad="38100" dist="38100" dir="2700000" algn="tl">
                  <a:srgbClr val="C0C0C0"/>
                </a:outerShdw>
              </a:effectLst>
              <a:latin typeface="Verdana" pitchFamily="34" charset="0"/>
            </a:endParaRPr>
          </a:p>
        </p:txBody>
      </p:sp>
      <p:sp>
        <p:nvSpPr>
          <p:cNvPr id="1935377" name="Rectangle 17"/>
          <p:cNvSpPr>
            <a:spLocks noChangeArrowheads="1"/>
          </p:cNvSpPr>
          <p:nvPr/>
        </p:nvSpPr>
        <p:spPr bwMode="auto">
          <a:xfrm>
            <a:off x="323850" y="2641600"/>
            <a:ext cx="792163" cy="457200"/>
          </a:xfrm>
          <a:prstGeom prst="rect">
            <a:avLst/>
          </a:prstGeom>
          <a:noFill/>
          <a:ln w="19050" algn="ctr">
            <a:noFill/>
            <a:miter lim="800000"/>
            <a:headEnd/>
            <a:tailEnd/>
          </a:ln>
          <a:effectLst/>
        </p:spPr>
        <p:txBody>
          <a:bodyPr>
            <a:spAutoFit/>
          </a:bodyPr>
          <a:lstStyle/>
          <a:p>
            <a:pPr algn="l">
              <a:defRPr/>
            </a:pPr>
            <a:r>
              <a:rPr lang="en-GB" sz="1200" b="1">
                <a:solidFill>
                  <a:srgbClr val="0000FF"/>
                </a:solidFill>
                <a:effectLst>
                  <a:outerShdw blurRad="38100" dist="38100" dir="2700000" algn="tl">
                    <a:srgbClr val="C0C0C0"/>
                  </a:outerShdw>
                </a:effectLst>
                <a:latin typeface="Verdana" pitchFamily="34" charset="0"/>
              </a:rPr>
              <a:t>Graph theory</a:t>
            </a:r>
            <a:endParaRPr lang="pt-PT" sz="1200" b="1">
              <a:solidFill>
                <a:srgbClr val="0000FF"/>
              </a:solidFill>
              <a:effectLst>
                <a:outerShdw blurRad="38100" dist="38100" dir="2700000" algn="tl">
                  <a:srgbClr val="C0C0C0"/>
                </a:outerShdw>
              </a:effectLst>
              <a:latin typeface="Verdana" pitchFamily="34" charset="0"/>
            </a:endParaRPr>
          </a:p>
        </p:txBody>
      </p:sp>
      <p:sp>
        <p:nvSpPr>
          <p:cNvPr id="1935378" name="Rectangle 18"/>
          <p:cNvSpPr>
            <a:spLocks noChangeArrowheads="1"/>
          </p:cNvSpPr>
          <p:nvPr/>
        </p:nvSpPr>
        <p:spPr bwMode="auto">
          <a:xfrm>
            <a:off x="204788" y="5365750"/>
            <a:ext cx="1152525" cy="457200"/>
          </a:xfrm>
          <a:prstGeom prst="rect">
            <a:avLst/>
          </a:prstGeom>
          <a:noFill/>
          <a:ln w="19050" algn="ctr">
            <a:noFill/>
            <a:miter lim="800000"/>
            <a:headEnd/>
            <a:tailEnd/>
          </a:ln>
          <a:effectLst/>
        </p:spPr>
        <p:txBody>
          <a:bodyPr>
            <a:spAutoFit/>
          </a:bodyPr>
          <a:lstStyle/>
          <a:p>
            <a:pPr algn="l">
              <a:defRPr/>
            </a:pPr>
            <a:r>
              <a:rPr lang="en-GB" sz="1200" b="1">
                <a:solidFill>
                  <a:srgbClr val="0000FF"/>
                </a:solidFill>
                <a:effectLst>
                  <a:outerShdw blurRad="38100" dist="38100" dir="2700000" algn="tl">
                    <a:srgbClr val="C0C0C0"/>
                  </a:outerShdw>
                </a:effectLst>
                <a:latin typeface="Verdana" pitchFamily="34" charset="0"/>
              </a:rPr>
              <a:t>Markov condition :</a:t>
            </a:r>
            <a:endParaRPr lang="pt-PT" sz="1200" b="1">
              <a:solidFill>
                <a:srgbClr val="0000FF"/>
              </a:solidFill>
              <a:effectLst>
                <a:outerShdw blurRad="38100" dist="38100" dir="2700000" algn="tl">
                  <a:srgbClr val="C0C0C0"/>
                </a:outerShdw>
              </a:effectLst>
              <a:latin typeface="Verdana" pitchFamily="34" charset="0"/>
            </a:endParaRPr>
          </a:p>
        </p:txBody>
      </p:sp>
      <p:sp>
        <p:nvSpPr>
          <p:cNvPr id="18450" name="Text Box 19"/>
          <p:cNvSpPr txBox="1">
            <a:spLocks noChangeArrowheads="1"/>
          </p:cNvSpPr>
          <p:nvPr/>
        </p:nvSpPr>
        <p:spPr bwMode="auto">
          <a:xfrm>
            <a:off x="468313" y="5949950"/>
            <a:ext cx="4608512" cy="366713"/>
          </a:xfrm>
          <a:prstGeom prst="rect">
            <a:avLst/>
          </a:prstGeom>
          <a:noFill/>
          <a:ln w="9525">
            <a:noFill/>
            <a:miter lim="800000"/>
            <a:headEnd/>
            <a:tailEnd/>
          </a:ln>
        </p:spPr>
        <p:txBody>
          <a:bodyPr>
            <a:spAutoFit/>
          </a:bodyPr>
          <a:lstStyle/>
          <a:p>
            <a:pPr algn="l">
              <a:spcBef>
                <a:spcPct val="50000"/>
              </a:spcBef>
            </a:pPr>
            <a:r>
              <a:rPr lang="pt-PT" sz="1600">
                <a:solidFill>
                  <a:srgbClr val="FA006B"/>
                </a:solidFill>
                <a:latin typeface="Trebuchet MS" pitchFamily="34" charset="0"/>
                <a:sym typeface="Symbol" pitchFamily="18" charset="2"/>
              </a:rPr>
              <a:t>  </a:t>
            </a:r>
            <a:r>
              <a:rPr lang="pt-PT">
                <a:latin typeface="Trebuchet MS" pitchFamily="34" charset="0"/>
              </a:rPr>
              <a:t>The joint distribution is factorized</a:t>
            </a:r>
            <a:endParaRPr lang="en-US">
              <a:latin typeface="Trebuchet MS" pitchFamily="34" charset="0"/>
            </a:endParaRPr>
          </a:p>
        </p:txBody>
      </p:sp>
      <p:pic>
        <p:nvPicPr>
          <p:cNvPr id="18451" name="Picture 21"/>
          <p:cNvPicPr>
            <a:picLocks noChangeAspect="1" noChangeArrowheads="1"/>
          </p:cNvPicPr>
          <p:nvPr/>
        </p:nvPicPr>
        <p:blipFill>
          <a:blip r:embed="rId5" cstate="print"/>
          <a:srcRect/>
          <a:stretch>
            <a:fillRect/>
          </a:stretch>
        </p:blipFill>
        <p:spPr bwMode="auto">
          <a:xfrm>
            <a:off x="3419475" y="2997200"/>
            <a:ext cx="2555875" cy="2151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PT"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PT"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14338</TotalTime>
  <Words>1297</Words>
  <Application>Microsoft Office PowerPoint</Application>
  <PresentationFormat>On-screen Show (4:3)</PresentationFormat>
  <Paragraphs>173</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Blends</vt:lpstr>
      <vt:lpstr>Equation</vt:lpstr>
      <vt:lpstr>Bayesian Networks Classifiers</vt:lpstr>
      <vt:lpstr>Naïve Bayes Performance</vt:lpstr>
      <vt:lpstr>Improving Naïve Bayes</vt:lpstr>
      <vt:lpstr>Bayesian Networks Classifiers</vt:lpstr>
      <vt:lpstr>Reasoning under Uncertainty Probabilistic Approach</vt:lpstr>
      <vt:lpstr>Example: Alarm Network (Pearl) Inference with Joint Probability Distribution</vt:lpstr>
      <vt:lpstr>Example: Alarm Network (Pearl) Joint Probability Distribution</vt:lpstr>
      <vt:lpstr>Inference with Joint Probability Distribution</vt:lpstr>
      <vt:lpstr>Bayesian Networks</vt:lpstr>
      <vt:lpstr>Example: Alarm Network (Pearl) Bayesian Network</vt:lpstr>
      <vt:lpstr>Example: Alarm Network (Pearl) Factored Joint Probability Distribution</vt:lpstr>
      <vt:lpstr>Slide 12</vt:lpstr>
      <vt:lpstr>Inference in Bayesian Networks</vt:lpstr>
      <vt:lpstr>Bayesian Network Resources</vt:lpstr>
      <vt:lpstr>Bayesian Networks: Summary</vt:lpstr>
    </vt:vector>
  </TitlesOfParts>
  <Company>Universidade de Aveiro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Introdução</dc:title>
  <dc:creator>Gladys Castillo Jordán</dc:creator>
  <cp:lastModifiedBy>rpears</cp:lastModifiedBy>
  <cp:revision>1717</cp:revision>
  <dcterms:created xsi:type="dcterms:W3CDTF">2007-01-25T19:41:07Z</dcterms:created>
  <dcterms:modified xsi:type="dcterms:W3CDTF">2012-04-30T23:19:28Z</dcterms:modified>
</cp:coreProperties>
</file>