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NZ" sz="1200" strike="noStrike">
                <a:solidFill>
                  <a:srgbClr val="8b8b8b"/>
                </a:solidFill>
                <a:latin typeface="Calibri"/>
              </a:rPr>
              <a:t>23/03/15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3AA11F0-97ED-479C-A8EC-BBC3E47C47D3}" type="slidenum">
              <a:rPr lang="en-NZ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NZ" sz="1200" strike="noStrike">
                <a:solidFill>
                  <a:srgbClr val="8b8b8b"/>
                </a:solidFill>
                <a:latin typeface="Calibri"/>
              </a:rPr>
              <a:t>23/03/15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1D4F026-415D-43D1-AD9D-6276616D1448}" type="slidenum">
              <a:rPr lang="en-NZ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NZ" sz="1200" strike="noStrike">
                <a:solidFill>
                  <a:srgbClr val="8b8b8b"/>
                </a:solidFill>
                <a:latin typeface="Calibri"/>
              </a:rPr>
              <a:t>23/03/15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8DE4D88-BA98-45D9-B314-9C1CEACD45E1}" type="slidenum">
              <a:rPr lang="en-NZ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Additional Material on Naïve Bayes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Naïve Bayes Classifier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If one of the conditional probability is zero, then the entire expression becomes zero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Probability estimation:</a:t>
            </a:r>
            <a:endParaRPr/>
          </a:p>
          <a:p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6019920" y="3581280"/>
            <a:ext cx="2742840" cy="1259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NZ" sz="2000" strike="noStrike">
                <a:solidFill>
                  <a:srgbClr val="000000"/>
                </a:solidFill>
                <a:latin typeface="Times New Roman"/>
              </a:rPr>
              <a:t>c: number of classes</a:t>
            </a:r>
            <a:endParaRPr/>
          </a:p>
          <a:p>
            <a:pPr>
              <a:lnSpc>
                <a:spcPct val="100000"/>
              </a:lnSpc>
            </a:pPr>
            <a:r>
              <a:rPr lang="en-NZ" sz="2000" strike="noStrike">
                <a:solidFill>
                  <a:srgbClr val="000000"/>
                </a:solidFill>
                <a:latin typeface="Times New Roman"/>
              </a:rPr>
              <a:t>p: prior probability</a:t>
            </a:r>
            <a:endParaRPr/>
          </a:p>
          <a:p>
            <a:pPr>
              <a:lnSpc>
                <a:spcPct val="100000"/>
              </a:lnSpc>
            </a:pPr>
            <a:r>
              <a:rPr lang="en-NZ" sz="2000" strike="noStrike">
                <a:solidFill>
                  <a:srgbClr val="000000"/>
                </a:solidFill>
                <a:latin typeface="Times New Roman"/>
              </a:rPr>
              <a:t>m: parameter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Example of Naïve Bayes Classifier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5867280" y="1295280"/>
            <a:ext cx="2742840" cy="1141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NZ" strike="noStrike">
                <a:solidFill>
                  <a:srgbClr val="000000"/>
                </a:solidFill>
                <a:latin typeface="Calibri"/>
              </a:rPr>
              <a:t>A: attributes</a:t>
            </a:r>
            <a:endParaRPr/>
          </a:p>
          <a:p>
            <a:pPr>
              <a:lnSpc>
                <a:spcPct val="100000"/>
              </a:lnSpc>
            </a:pPr>
            <a:r>
              <a:rPr lang="en-NZ" strike="noStrike">
                <a:solidFill>
                  <a:srgbClr val="000000"/>
                </a:solidFill>
                <a:latin typeface="Calibri"/>
              </a:rPr>
              <a:t>M: mammals</a:t>
            </a:r>
            <a:endParaRPr/>
          </a:p>
          <a:p>
            <a:pPr>
              <a:lnSpc>
                <a:spcPct val="100000"/>
              </a:lnSpc>
            </a:pPr>
            <a:r>
              <a:rPr lang="en-NZ" strike="noStrike">
                <a:solidFill>
                  <a:srgbClr val="000000"/>
                </a:solidFill>
                <a:latin typeface="Calibri"/>
              </a:rPr>
              <a:t>N: non-mammals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5791320" y="5257800"/>
            <a:ext cx="2742840" cy="1027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NZ" strike="noStrike">
                <a:solidFill>
                  <a:srgbClr val="000000"/>
                </a:solidFill>
                <a:latin typeface="Calibri"/>
              </a:rPr>
              <a:t>P(A|M)P(M) &gt; P(A|N)P(N)</a:t>
            </a:r>
            <a:endParaRPr/>
          </a:p>
          <a:p>
            <a:pPr>
              <a:lnSpc>
                <a:spcPct val="100000"/>
              </a:lnSpc>
            </a:pPr>
            <a:r>
              <a:rPr lang="en-NZ" strike="noStrike">
                <a:solidFill>
                  <a:srgbClr val="000000"/>
                </a:solidFill>
                <a:latin typeface="Calibri"/>
              </a:rPr>
              <a:t>=&gt; Mammals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Naïve Bayes (Summary)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Robust to isolated noise points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Handle missing values by ignoring the instance during probability estimate calculations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Robust to irrelevant attributes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Independence assumption may not hold for some attributes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Use other techniques such as Bayesian Belief Networks (BBN)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Bayes Classifier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A probabilistic framework for solving classification problems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Conditional Probability: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Bayes theorem: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Example of Bayes Theorem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411120" y="1143000"/>
            <a:ext cx="8580240" cy="5181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Given: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 strike="noStrike">
                <a:solidFill>
                  <a:srgbClr val="000000"/>
                </a:solidFill>
                <a:latin typeface="Calibri"/>
              </a:rPr>
              <a:t>A doctor knows that meningitis causes stiff neck 50% of the time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 strike="noStrike">
                <a:solidFill>
                  <a:srgbClr val="000000"/>
                </a:solidFill>
                <a:latin typeface="Calibri"/>
              </a:rPr>
              <a:t>Prior probability of any patient having meningitis is 1/50,000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 strike="noStrike">
                <a:solidFill>
                  <a:srgbClr val="000000"/>
                </a:solidFill>
                <a:latin typeface="Calibri"/>
              </a:rPr>
              <a:t>Prior probability of any patient having stiff neck is 1/20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If a patient has stiff neck, what’s the probability he/she has meningitis?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Bayesian Classifiers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228600" y="1066680"/>
            <a:ext cx="8686440" cy="510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Consider each attribute and class label as random variables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Given a record with attributes (A</a:t>
            </a:r>
            <a:r>
              <a:rPr lang="en-US" sz="3200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, A</a:t>
            </a:r>
            <a:r>
              <a:rPr lang="en-US" sz="3200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,…,A</a:t>
            </a:r>
            <a:r>
              <a:rPr lang="en-US" sz="3200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)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Goal is to predict class C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Specifically, we want to find the value of C that maximizes P(C| A</a:t>
            </a:r>
            <a:r>
              <a:rPr lang="en-US" sz="2800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lang="en-US" sz="2800" strike="noStrike">
                <a:solidFill>
                  <a:srgbClr val="000000"/>
                </a:solidFill>
                <a:latin typeface="Calibri"/>
              </a:rPr>
              <a:t>, A</a:t>
            </a:r>
            <a:r>
              <a:rPr lang="en-US" sz="2800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800" strike="noStrike">
                <a:solidFill>
                  <a:srgbClr val="000000"/>
                </a:solidFill>
                <a:latin typeface="Calibri"/>
              </a:rPr>
              <a:t>,…,A</a:t>
            </a:r>
            <a:r>
              <a:rPr lang="en-US" sz="2800" strike="noStrike" baseline="-25000">
                <a:solidFill>
                  <a:srgbClr val="000000"/>
                </a:solidFill>
                <a:latin typeface="Calibri"/>
              </a:rPr>
              <a:t>n </a:t>
            </a:r>
            <a:r>
              <a:rPr lang="en-US" sz="2800" strike="noStrike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Can we estimate P(C| A</a:t>
            </a:r>
            <a:r>
              <a:rPr lang="en-US" sz="3200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, A</a:t>
            </a:r>
            <a:r>
              <a:rPr lang="en-US" sz="3200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,…,A</a:t>
            </a:r>
            <a:r>
              <a:rPr lang="en-US" sz="3200" strike="noStrike" baseline="-25000">
                <a:solidFill>
                  <a:srgbClr val="000000"/>
                </a:solidFill>
                <a:latin typeface="Calibri"/>
              </a:rPr>
              <a:t>n 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) directly from data?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Bayesian Classifiers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11120" y="1143000"/>
            <a:ext cx="8580240" cy="5181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Approach: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compute the posterior probability P(C | A</a:t>
            </a:r>
            <a:r>
              <a:rPr lang="en-US" sz="2400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, A</a:t>
            </a:r>
            <a:r>
              <a:rPr lang="en-US" sz="2400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, …, A</a:t>
            </a:r>
            <a:r>
              <a:rPr lang="en-US" sz="2400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) for all values of C using the Bayes theorem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Choose value of C that maximizes 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P(C | A</a:t>
            </a:r>
            <a:r>
              <a:rPr lang="en-US" sz="2400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, A</a:t>
            </a:r>
            <a:r>
              <a:rPr lang="en-US" sz="2400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, …, A</a:t>
            </a:r>
            <a:r>
              <a:rPr lang="en-US" sz="2400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Equivalent to choosing value of C that maximizes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P(A</a:t>
            </a:r>
            <a:r>
              <a:rPr lang="en-US" sz="2400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, A</a:t>
            </a:r>
            <a:r>
              <a:rPr lang="en-US" sz="2400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, …, A</a:t>
            </a:r>
            <a:r>
              <a:rPr lang="en-US" sz="2400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|C) P(C)</a:t>
            </a:r>
            <a:endParaRPr/>
          </a:p>
          <a:p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How to estimate P(A</a:t>
            </a:r>
            <a:r>
              <a:rPr lang="en-US" sz="2400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, A</a:t>
            </a:r>
            <a:r>
              <a:rPr lang="en-US" sz="2400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, …, A</a:t>
            </a:r>
            <a:r>
              <a:rPr lang="en-US" sz="2400" strike="noStrike" baseline="-25000">
                <a:solidFill>
                  <a:srgbClr val="000000"/>
                </a:solidFill>
                <a:latin typeface="Calibri"/>
              </a:rPr>
              <a:t>n 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| C )?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Naïve Bayes Classifier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Assume independence among attributes A</a:t>
            </a:r>
            <a:r>
              <a:rPr lang="en-US" sz="3200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 when class is given:   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P(A</a:t>
            </a:r>
            <a:r>
              <a:rPr lang="en-US" sz="2400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, A</a:t>
            </a:r>
            <a:r>
              <a:rPr lang="en-US" sz="2400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, …, A</a:t>
            </a:r>
            <a:r>
              <a:rPr lang="en-US" sz="2400" strike="noStrike" baseline="-25000">
                <a:solidFill>
                  <a:srgbClr val="000000"/>
                </a:solidFill>
                <a:latin typeface="Calibri"/>
              </a:rPr>
              <a:t>n 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|C) = P(A</a:t>
            </a:r>
            <a:r>
              <a:rPr lang="en-US" sz="2400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| C</a:t>
            </a:r>
            <a:r>
              <a:rPr lang="en-US" sz="2400" strike="noStrike" baseline="-25000">
                <a:solidFill>
                  <a:srgbClr val="000000"/>
                </a:solidFill>
                <a:latin typeface="Calibri"/>
              </a:rPr>
              <a:t>j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) P(A</a:t>
            </a:r>
            <a:r>
              <a:rPr lang="en-US" sz="2400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| C</a:t>
            </a:r>
            <a:r>
              <a:rPr lang="en-US" sz="2400" strike="noStrike" baseline="-25000">
                <a:solidFill>
                  <a:srgbClr val="000000"/>
                </a:solidFill>
                <a:latin typeface="Calibri"/>
              </a:rPr>
              <a:t>j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)… P(A</a:t>
            </a:r>
            <a:r>
              <a:rPr lang="en-US" sz="2400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| C</a:t>
            </a:r>
            <a:r>
              <a:rPr lang="en-US" sz="2400" strike="noStrike" baseline="-25000">
                <a:solidFill>
                  <a:srgbClr val="000000"/>
                </a:solidFill>
                <a:latin typeface="Calibri"/>
              </a:rPr>
              <a:t>j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r>
              <a:rPr lang="en-US" sz="2400" strike="noStrike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Can estimate P(A</a:t>
            </a:r>
            <a:r>
              <a:rPr lang="en-US" sz="2800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| C</a:t>
            </a:r>
            <a:r>
              <a:rPr lang="en-US" sz="2800" strike="noStrike" baseline="-25000">
                <a:solidFill>
                  <a:srgbClr val="000000"/>
                </a:solidFill>
                <a:latin typeface="Calibri"/>
              </a:rPr>
              <a:t>j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) for all A</a:t>
            </a:r>
            <a:r>
              <a:rPr lang="en-US" sz="2800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 and C</a:t>
            </a:r>
            <a:r>
              <a:rPr lang="en-US" sz="2800" strike="noStrike" baseline="-25000">
                <a:solidFill>
                  <a:srgbClr val="000000"/>
                </a:solidFill>
                <a:latin typeface="Calibri"/>
              </a:rPr>
              <a:t>j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New point is classified to C</a:t>
            </a:r>
            <a:r>
              <a:rPr lang="en-US" sz="2400" strike="noStrike" baseline="-25000">
                <a:solidFill>
                  <a:srgbClr val="000000"/>
                </a:solidFill>
                <a:latin typeface="Calibri"/>
              </a:rPr>
              <a:t>j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 if  P(C</a:t>
            </a:r>
            <a:r>
              <a:rPr lang="en-US" sz="2400" strike="noStrike" baseline="-25000">
                <a:solidFill>
                  <a:srgbClr val="000000"/>
                </a:solidFill>
                <a:latin typeface="Calibri"/>
              </a:rPr>
              <a:t>j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) </a:t>
            </a:r>
            <a:r>
              <a:rPr lang="en-US" sz="2400" strike="noStrike">
                <a:solidFill>
                  <a:srgbClr val="000000"/>
                </a:solidFill>
                <a:latin typeface="Symbol"/>
              </a:rPr>
              <a:t>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 P(A</a:t>
            </a:r>
            <a:r>
              <a:rPr lang="en-US" sz="2400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| C</a:t>
            </a:r>
            <a:r>
              <a:rPr lang="en-US" sz="2400" strike="noStrike" baseline="-25000">
                <a:solidFill>
                  <a:srgbClr val="000000"/>
                </a:solidFill>
                <a:latin typeface="Calibri"/>
              </a:rPr>
              <a:t>j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)  is maximal.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04920" y="152280"/>
            <a:ext cx="8686440" cy="533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How to Estimate Probabilities from Data?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343400" y="1066680"/>
            <a:ext cx="4571640" cy="5181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Class:  P(C) = N</a:t>
            </a:r>
            <a:r>
              <a:rPr lang="en-US" sz="3200" strike="noStrike" baseline="-25000">
                <a:solidFill>
                  <a:srgbClr val="000000"/>
                </a:solidFill>
                <a:latin typeface="Calibri"/>
              </a:rPr>
              <a:t>c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/N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e.g.,  P(No) = 7/10, </a:t>
            </a:r>
            <a:r>
              <a:rPr lang="en-US" sz="20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0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000" strike="noStrike">
                <a:solidFill>
                  <a:srgbClr val="000000"/>
                </a:solidFill>
                <a:latin typeface="Calibri"/>
              </a:rPr>
              <a:t>        P(Yes) = 3/10</a:t>
            </a:r>
            <a:endParaRPr/>
          </a:p>
          <a:p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For discrete attributes: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US" sz="900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9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     P(A</a:t>
            </a:r>
            <a:r>
              <a:rPr lang="en-US" sz="3200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 | C</a:t>
            </a:r>
            <a:r>
              <a:rPr lang="en-US" sz="3200" strike="noStrike" baseline="-25000">
                <a:solidFill>
                  <a:srgbClr val="000000"/>
                </a:solidFill>
                <a:latin typeface="Calibri"/>
              </a:rPr>
              <a:t>k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) = |A</a:t>
            </a:r>
            <a:r>
              <a:rPr lang="en-US" sz="3200" strike="noStrike" baseline="-25000">
                <a:solidFill>
                  <a:srgbClr val="000000"/>
                </a:solidFill>
                <a:latin typeface="Calibri"/>
              </a:rPr>
              <a:t>ik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|/ N</a:t>
            </a:r>
            <a:r>
              <a:rPr lang="en-US" sz="3200" strike="noStrike" baseline="-25000">
                <a:solidFill>
                  <a:srgbClr val="000000"/>
                </a:solidFill>
                <a:latin typeface="Calibri"/>
              </a:rPr>
              <a:t>c </a:t>
            </a:r>
            <a:endParaRPr/>
          </a:p>
          <a:p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where |A</a:t>
            </a:r>
            <a:r>
              <a:rPr lang="en-US" sz="2400" strike="noStrike" baseline="-25000">
                <a:solidFill>
                  <a:srgbClr val="000000"/>
                </a:solidFill>
                <a:latin typeface="Calibri"/>
              </a:rPr>
              <a:t>ik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| is number of instances having attribute A</a:t>
            </a:r>
            <a:r>
              <a:rPr lang="en-US" sz="2400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 and belongs to class C</a:t>
            </a:r>
            <a:r>
              <a:rPr lang="en-US" sz="2400" strike="noStrike" baseline="-25000">
                <a:solidFill>
                  <a:srgbClr val="000000"/>
                </a:solidFill>
                <a:latin typeface="Calibri"/>
              </a:rPr>
              <a:t>k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Examples:</a:t>
            </a:r>
            <a:r>
              <a:rPr lang="en-US" sz="800" strike="noStrike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r>
              <a:rPr lang="en-US" sz="20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000" strike="noStrike">
                <a:solidFill>
                  <a:srgbClr val="000000"/>
                </a:solidFill>
                <a:latin typeface="Calibri"/>
              </a:rPr>
              <a:t>P(Status=Married|No) = 4/7</a:t>
            </a:r>
            <a:r>
              <a:rPr lang="en-US" sz="2000" strike="noStrike" baseline="-250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000" strike="noStrike">
                <a:solidFill>
                  <a:srgbClr val="000000"/>
                </a:solidFill>
                <a:latin typeface="Calibri"/>
              </a:rPr>
              <a:t>P(Refund=Yes|Yes)=0</a:t>
            </a:r>
            <a:endParaRPr/>
          </a:p>
        </p:txBody>
      </p:sp>
      <p:sp>
        <p:nvSpPr>
          <p:cNvPr id="131" name="CustomShape 3"/>
          <p:cNvSpPr/>
          <p:nvPr/>
        </p:nvSpPr>
        <p:spPr>
          <a:xfrm>
            <a:off x="8153280" y="3276720"/>
            <a:ext cx="22824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NZ" strike="noStrike">
                <a:solidFill>
                  <a:srgbClr val="000000"/>
                </a:solidFill>
                <a:latin typeface="Calibri"/>
              </a:rPr>
              <a:t>k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04920" y="152280"/>
            <a:ext cx="8686440" cy="533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How to Estimate Probabilities from Data?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For continuous attributes: 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800" strike="noStrike">
                <a:solidFill>
                  <a:srgbClr val="ff0000"/>
                </a:solidFill>
                <a:latin typeface="Calibri"/>
              </a:rPr>
              <a:t>Discretize</a:t>
            </a:r>
            <a:r>
              <a:rPr lang="en-US" sz="2800" strike="noStrike">
                <a:solidFill>
                  <a:srgbClr val="000000"/>
                </a:solidFill>
                <a:latin typeface="Calibri"/>
              </a:rPr>
              <a:t> the range into bins </a:t>
            </a:r>
            <a:endParaRPr/>
          </a:p>
          <a:p>
            <a:pPr lvl="2">
              <a:lnSpc>
                <a:spcPct val="9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one ordinal attribute per bin</a:t>
            </a:r>
            <a:endParaRPr/>
          </a:p>
          <a:p>
            <a:pPr lvl="2">
              <a:lnSpc>
                <a:spcPct val="9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violates independence assumption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800" strike="noStrike">
                <a:solidFill>
                  <a:srgbClr val="ff0000"/>
                </a:solidFill>
                <a:latin typeface="Calibri"/>
              </a:rPr>
              <a:t>Two-way split:</a:t>
            </a:r>
            <a:r>
              <a:rPr lang="en-US" sz="2800" strike="noStrike">
                <a:solidFill>
                  <a:srgbClr val="000000"/>
                </a:solidFill>
                <a:latin typeface="Calibri"/>
              </a:rPr>
              <a:t>  (A &lt; v) or (A &gt; v)</a:t>
            </a:r>
            <a:endParaRPr/>
          </a:p>
          <a:p>
            <a:pPr lvl="2">
              <a:lnSpc>
                <a:spcPct val="9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choose only one of the two splits as new attribute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800" strike="noStrike">
                <a:solidFill>
                  <a:srgbClr val="ff0000"/>
                </a:solidFill>
                <a:latin typeface="Calibri"/>
              </a:rPr>
              <a:t>Probability density estimation:</a:t>
            </a:r>
            <a:endParaRPr/>
          </a:p>
          <a:p>
            <a:pPr lvl="2">
              <a:lnSpc>
                <a:spcPct val="9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Assume attribute follows a normal distribution</a:t>
            </a:r>
            <a:endParaRPr/>
          </a:p>
          <a:p>
            <a:pPr lvl="2">
              <a:lnSpc>
                <a:spcPct val="9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Use data to estimate parameters of distribution 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   (e.g., mean and standard deviation)</a:t>
            </a:r>
            <a:endParaRPr/>
          </a:p>
          <a:p>
            <a:pPr lvl="2">
              <a:lnSpc>
                <a:spcPct val="9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Once probability distribution is known, can use it to estimate the conditional probability P(A</a:t>
            </a:r>
            <a:r>
              <a:rPr lang="en-US" sz="2400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|c)</a:t>
            </a:r>
            <a:endParaRPr/>
          </a:p>
        </p:txBody>
      </p:sp>
      <p:sp>
        <p:nvSpPr>
          <p:cNvPr id="134" name="CustomShape 3"/>
          <p:cNvSpPr/>
          <p:nvPr/>
        </p:nvSpPr>
        <p:spPr>
          <a:xfrm>
            <a:off x="6781680" y="2514600"/>
            <a:ext cx="22824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NZ" strike="noStrike">
                <a:solidFill>
                  <a:srgbClr val="000000"/>
                </a:solidFill>
                <a:latin typeface="Calibri"/>
              </a:rPr>
              <a:t>k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Example of Naïve Bayes Classifier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3733920" y="2590920"/>
            <a:ext cx="4952520" cy="3580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  <a:buSzPct val="75000"/>
              <a:buFont typeface="Monotype Sorts" charset="2"/>
              <a:buChar char=""/>
            </a:pPr>
            <a:r>
              <a:rPr lang="en-NZ" sz="1600" strike="noStrike">
                <a:solidFill>
                  <a:srgbClr val="000000"/>
                </a:solidFill>
                <a:latin typeface="Calibri"/>
              </a:rPr>
              <a:t>P(X|Class=No) = P(Refund=No|Class=No)</a:t>
            </a:r>
            <a:r>
              <a:rPr lang="en-NZ" sz="16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NZ" sz="16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NZ" sz="16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NZ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NZ" sz="1600" strike="noStrike">
                <a:solidFill>
                  <a:srgbClr val="000000"/>
                </a:solidFill>
                <a:latin typeface="Symbol"/>
              </a:rPr>
              <a:t></a:t>
            </a:r>
            <a:r>
              <a:rPr lang="en-NZ" sz="1600" strike="noStrike">
                <a:solidFill>
                  <a:srgbClr val="000000"/>
                </a:solidFill>
                <a:latin typeface="Calibri"/>
              </a:rPr>
              <a:t> P(Married| Class=No)</a:t>
            </a:r>
            <a:r>
              <a:rPr lang="en-NZ" sz="16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NZ" sz="16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NZ" sz="16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NZ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NZ" sz="1600" strike="noStrike">
                <a:solidFill>
                  <a:srgbClr val="000000"/>
                </a:solidFill>
                <a:latin typeface="Symbol"/>
              </a:rPr>
              <a:t></a:t>
            </a:r>
            <a:r>
              <a:rPr lang="en-NZ" sz="1600" strike="noStrike">
                <a:solidFill>
                  <a:srgbClr val="000000"/>
                </a:solidFill>
                <a:latin typeface="Calibri"/>
              </a:rPr>
              <a:t> P(Income=120K| Class=No)</a:t>
            </a:r>
            <a:r>
              <a:rPr lang="en-NZ" sz="16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NZ" sz="16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NZ" sz="1600" strike="noStrike">
                <a:solidFill>
                  <a:srgbClr val="000000"/>
                </a:solidFill>
                <a:latin typeface="Calibri"/>
              </a:rPr>
              <a:t>              = 4/7 </a:t>
            </a:r>
            <a:r>
              <a:rPr lang="en-NZ" sz="1600" strike="noStrike">
                <a:solidFill>
                  <a:srgbClr val="000000"/>
                </a:solidFill>
                <a:latin typeface="Symbol"/>
              </a:rPr>
              <a:t></a:t>
            </a:r>
            <a:r>
              <a:rPr lang="en-NZ" sz="1600" strike="noStrike">
                <a:solidFill>
                  <a:srgbClr val="000000"/>
                </a:solidFill>
                <a:latin typeface="Calibri"/>
              </a:rPr>
              <a:t> 4/7 </a:t>
            </a:r>
            <a:r>
              <a:rPr lang="en-NZ" sz="1600" strike="noStrike">
                <a:solidFill>
                  <a:srgbClr val="000000"/>
                </a:solidFill>
                <a:latin typeface="Symbol"/>
              </a:rPr>
              <a:t></a:t>
            </a:r>
            <a:r>
              <a:rPr lang="en-NZ" sz="1600" strike="noStrike">
                <a:solidFill>
                  <a:srgbClr val="000000"/>
                </a:solidFill>
                <a:latin typeface="Calibri"/>
              </a:rPr>
              <a:t> 0.0072 = 0.0024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5000"/>
              <a:buFont typeface="Monotype Sorts" charset="2"/>
              <a:buChar char=""/>
            </a:pPr>
            <a:r>
              <a:rPr lang="en-NZ" sz="1600" strike="noStrike">
                <a:solidFill>
                  <a:srgbClr val="000000"/>
                </a:solidFill>
                <a:latin typeface="Calibri"/>
              </a:rPr>
              <a:t>P(X|Class=Yes) = P(Refund=No| Class=Yes)</a:t>
            </a:r>
            <a:r>
              <a:rPr lang="en-NZ" sz="16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NZ" sz="1600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lang="en-NZ" sz="16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NZ" sz="1600" strike="noStrike">
                <a:solidFill>
                  <a:srgbClr val="000000"/>
                </a:solidFill>
                <a:latin typeface="Calibri"/>
              </a:rPr>
              <a:t>                  </a:t>
            </a:r>
            <a:r>
              <a:rPr lang="en-NZ" sz="1600" strike="noStrike">
                <a:solidFill>
                  <a:srgbClr val="000000"/>
                </a:solidFill>
                <a:latin typeface="Symbol"/>
              </a:rPr>
              <a:t></a:t>
            </a:r>
            <a:r>
              <a:rPr lang="en-NZ" sz="1600" strike="noStrike">
                <a:solidFill>
                  <a:srgbClr val="000000"/>
                </a:solidFill>
                <a:latin typeface="Calibri"/>
              </a:rPr>
              <a:t> P(Married| Class=Yes)</a:t>
            </a:r>
            <a:r>
              <a:rPr lang="en-NZ" sz="16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NZ" sz="1600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lang="en-NZ" sz="16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NZ" sz="1600" strike="noStrike">
                <a:solidFill>
                  <a:srgbClr val="000000"/>
                </a:solidFill>
                <a:latin typeface="Calibri"/>
              </a:rPr>
              <a:t>                  </a:t>
            </a:r>
            <a:r>
              <a:rPr lang="en-NZ" sz="1600" strike="noStrike">
                <a:solidFill>
                  <a:srgbClr val="000000"/>
                </a:solidFill>
                <a:latin typeface="Symbol"/>
              </a:rPr>
              <a:t></a:t>
            </a:r>
            <a:r>
              <a:rPr lang="en-NZ" sz="1600" strike="noStrike">
                <a:solidFill>
                  <a:srgbClr val="000000"/>
                </a:solidFill>
                <a:latin typeface="Calibri"/>
              </a:rPr>
              <a:t> P(Income=120K| Class=Yes)</a:t>
            </a:r>
            <a:r>
              <a:rPr lang="en-NZ" sz="16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NZ" sz="16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NZ" sz="1600" strike="noStrike">
                <a:solidFill>
                  <a:srgbClr val="000000"/>
                </a:solidFill>
                <a:latin typeface="Calibri"/>
              </a:rPr>
              <a:t>               = 1 </a:t>
            </a:r>
            <a:r>
              <a:rPr lang="en-NZ" sz="1600" strike="noStrike">
                <a:solidFill>
                  <a:srgbClr val="000000"/>
                </a:solidFill>
                <a:latin typeface="Symbol"/>
              </a:rPr>
              <a:t></a:t>
            </a:r>
            <a:r>
              <a:rPr lang="en-NZ" sz="1600" strike="noStrike">
                <a:solidFill>
                  <a:srgbClr val="000000"/>
                </a:solidFill>
                <a:latin typeface="Calibri"/>
              </a:rPr>
              <a:t> 0 </a:t>
            </a:r>
            <a:r>
              <a:rPr lang="en-NZ" sz="1600" strike="noStrike">
                <a:solidFill>
                  <a:srgbClr val="000000"/>
                </a:solidFill>
                <a:latin typeface="Symbol"/>
              </a:rPr>
              <a:t></a:t>
            </a:r>
            <a:r>
              <a:rPr lang="en-NZ" sz="1600" strike="noStrike">
                <a:solidFill>
                  <a:srgbClr val="000000"/>
                </a:solidFill>
                <a:latin typeface="Calibri"/>
              </a:rPr>
              <a:t> 1.2 </a:t>
            </a:r>
            <a:r>
              <a:rPr lang="en-NZ" sz="1600" strike="noStrike">
                <a:solidFill>
                  <a:srgbClr val="000000"/>
                </a:solidFill>
                <a:latin typeface="Symbol"/>
              </a:rPr>
              <a:t></a:t>
            </a:r>
            <a:r>
              <a:rPr lang="en-NZ" sz="1600" strike="noStrike">
                <a:solidFill>
                  <a:srgbClr val="000000"/>
                </a:solidFill>
                <a:latin typeface="Calibri"/>
              </a:rPr>
              <a:t> 10</a:t>
            </a:r>
            <a:r>
              <a:rPr lang="en-NZ" sz="1600" strike="noStrike" baseline="30000">
                <a:solidFill>
                  <a:srgbClr val="000000"/>
                </a:solidFill>
                <a:latin typeface="Calibri"/>
              </a:rPr>
              <a:t>-9</a:t>
            </a:r>
            <a:r>
              <a:rPr lang="en-NZ" sz="1600" strike="noStrike">
                <a:solidFill>
                  <a:srgbClr val="000000"/>
                </a:solidFill>
                <a:latin typeface="Calibri"/>
              </a:rPr>
              <a:t> = 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NZ" strike="noStrike">
                <a:solidFill>
                  <a:srgbClr val="000000"/>
                </a:solidFill>
                <a:latin typeface="Calibri"/>
              </a:rPr>
              <a:t>Since P(X|No)P(No) &gt; P(X|Yes)P(Yes)</a:t>
            </a:r>
            <a:endParaRPr/>
          </a:p>
          <a:p>
            <a:pPr>
              <a:lnSpc>
                <a:spcPct val="100000"/>
              </a:lnSpc>
            </a:pPr>
            <a:r>
              <a:rPr lang="en-NZ" strike="noStrike">
                <a:solidFill>
                  <a:srgbClr val="000000"/>
                </a:solidFill>
                <a:latin typeface="Calibri"/>
              </a:rPr>
              <a:t>Therefore P(No|X) &gt; P(Yes|X)</a:t>
            </a:r>
            <a:r>
              <a:rPr lang="en-NZ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NZ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lang="en-NZ" sz="2000" strike="noStrike">
                <a:solidFill>
                  <a:srgbClr val="000000"/>
                </a:solidFill>
                <a:latin typeface="Calibri"/>
              </a:rPr>
              <a:t>=&gt; Class = No</a:t>
            </a:r>
            <a:endParaRPr/>
          </a:p>
        </p:txBody>
      </p:sp>
      <p:sp>
        <p:nvSpPr>
          <p:cNvPr id="137" name="CustomShape 3"/>
          <p:cNvSpPr/>
          <p:nvPr/>
        </p:nvSpPr>
        <p:spPr>
          <a:xfrm>
            <a:off x="228600" y="990720"/>
            <a:ext cx="274284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NZ" strike="noStrike">
                <a:solidFill>
                  <a:srgbClr val="ff0000"/>
                </a:solidFill>
                <a:latin typeface="Calibri"/>
              </a:rPr>
              <a:t>Given a Test Record: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