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936" r:id="rId2"/>
  </p:sldMasterIdLst>
  <p:notesMasterIdLst>
    <p:notesMasterId r:id="rId72"/>
  </p:notesMasterIdLst>
  <p:handoutMasterIdLst>
    <p:handoutMasterId r:id="rId73"/>
  </p:handoutMasterIdLst>
  <p:sldIdLst>
    <p:sldId id="480" r:id="rId3"/>
    <p:sldId id="479" r:id="rId4"/>
    <p:sldId id="356" r:id="rId5"/>
    <p:sldId id="357" r:id="rId6"/>
    <p:sldId id="358" r:id="rId7"/>
    <p:sldId id="359" r:id="rId8"/>
    <p:sldId id="377" r:id="rId9"/>
    <p:sldId id="360" r:id="rId10"/>
    <p:sldId id="378" r:id="rId11"/>
    <p:sldId id="379" r:id="rId12"/>
    <p:sldId id="380" r:id="rId13"/>
    <p:sldId id="363" r:id="rId14"/>
    <p:sldId id="384" r:id="rId15"/>
    <p:sldId id="364" r:id="rId16"/>
    <p:sldId id="387" r:id="rId17"/>
    <p:sldId id="481" r:id="rId18"/>
    <p:sldId id="399" r:id="rId19"/>
    <p:sldId id="395" r:id="rId20"/>
    <p:sldId id="400" r:id="rId21"/>
    <p:sldId id="396" r:id="rId22"/>
    <p:sldId id="366" r:id="rId23"/>
    <p:sldId id="367" r:id="rId24"/>
    <p:sldId id="460" r:id="rId25"/>
    <p:sldId id="369" r:id="rId26"/>
    <p:sldId id="461" r:id="rId27"/>
    <p:sldId id="462" r:id="rId28"/>
    <p:sldId id="402" r:id="rId29"/>
    <p:sldId id="403" r:id="rId30"/>
    <p:sldId id="404" r:id="rId31"/>
    <p:sldId id="406" r:id="rId32"/>
    <p:sldId id="371" r:id="rId33"/>
    <p:sldId id="408" r:id="rId34"/>
    <p:sldId id="409" r:id="rId35"/>
    <p:sldId id="476" r:id="rId36"/>
    <p:sldId id="372" r:id="rId37"/>
    <p:sldId id="413" r:id="rId38"/>
    <p:sldId id="410" r:id="rId39"/>
    <p:sldId id="414" r:id="rId40"/>
    <p:sldId id="415" r:id="rId41"/>
    <p:sldId id="416" r:id="rId42"/>
    <p:sldId id="411" r:id="rId43"/>
    <p:sldId id="477" r:id="rId44"/>
    <p:sldId id="373" r:id="rId45"/>
    <p:sldId id="417" r:id="rId46"/>
    <p:sldId id="419" r:id="rId47"/>
    <p:sldId id="418" r:id="rId48"/>
    <p:sldId id="374" r:id="rId49"/>
    <p:sldId id="375" r:id="rId50"/>
    <p:sldId id="426" r:id="rId51"/>
    <p:sldId id="428" r:id="rId52"/>
    <p:sldId id="427" r:id="rId53"/>
    <p:sldId id="429" r:id="rId54"/>
    <p:sldId id="420" r:id="rId55"/>
    <p:sldId id="430" r:id="rId56"/>
    <p:sldId id="431" r:id="rId57"/>
    <p:sldId id="432" r:id="rId58"/>
    <p:sldId id="463" r:id="rId59"/>
    <p:sldId id="421" r:id="rId60"/>
    <p:sldId id="422" r:id="rId61"/>
    <p:sldId id="437" r:id="rId62"/>
    <p:sldId id="438" r:id="rId63"/>
    <p:sldId id="439" r:id="rId64"/>
    <p:sldId id="440" r:id="rId65"/>
    <p:sldId id="441" r:id="rId66"/>
    <p:sldId id="442" r:id="rId67"/>
    <p:sldId id="435" r:id="rId68"/>
    <p:sldId id="423" r:id="rId69"/>
    <p:sldId id="376" r:id="rId70"/>
    <p:sldId id="446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1FC6CCD-B6E0-4473-B651-A7E1627CDBC5}" type="datetimeFigureOut">
              <a:rPr lang="en-US"/>
              <a:pPr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9D55780-806F-447E-A679-7C0084AE5B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2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DF714C1-9152-49C6-9034-066D4A45D0B2}" type="datetimeFigureOut">
              <a:rPr lang="en-US"/>
              <a:pPr/>
              <a:t>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01ABA3-5850-4176-82DF-6C2FD2BC67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1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239E0-EDD5-4A50-8153-B84DF6BA7B2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20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ABAB65-A1F1-40F0-AE04-2BA0C9070892}" type="slidenum">
              <a:rPr lang="en-US">
                <a:latin typeface="Calibri" pitchFamily="34" charset="0"/>
              </a:rPr>
              <a:pPr eaLnBrk="1" hangingPunct="1"/>
              <a:t>22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2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3733800" y="6324600"/>
            <a:ext cx="19208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D69AE6-793A-4324-A355-A998C4091393}" type="datetime1">
              <a:rPr lang="en-US"/>
              <a:pPr/>
              <a:t>3/10/2015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848600" y="6096000"/>
            <a:ext cx="898525" cy="3651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0908209-9501-42BB-9976-CBED97FF02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9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C3E182C-C014-4D97-94A1-564C8A972789}" type="datetime1">
              <a:rPr lang="en-US"/>
              <a:pPr/>
              <a:t>3/10/2015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D1B432-1C50-4329-8F2B-F1A03EBC0C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BC698F-554C-420E-9EB5-184940D9D188}" type="datetime1">
              <a:rPr lang="en-US"/>
              <a:pPr/>
              <a:t>3/10/2015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08F5FB-E32E-4E56-826F-7FB5EFEAD9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1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Lucida Sans Unicode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Lucida Sans Unicode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Lucida Sans Unicode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3733800" y="6324600"/>
            <a:ext cx="19208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36950D-3372-43AC-9FC6-D8353924E6FD}" type="datetime1">
              <a:rPr lang="en-US"/>
              <a:pPr/>
              <a:t>3/10/2015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848600" y="6096000"/>
            <a:ext cx="898525" cy="3651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76997E9-4139-4B4A-8DB6-68F95130E7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62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600"/>
              </a:spcBef>
              <a:defRPr sz="2300"/>
            </a:lvl3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172200"/>
            <a:ext cx="838200" cy="4572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1-</a:t>
            </a:r>
            <a:fld id="{DF3D5ACE-0B44-480C-935B-5F54025620F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18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6324600"/>
            <a:ext cx="12954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1-</a:t>
            </a:r>
            <a:fld id="{FC200263-2766-492D-B1A3-456214CAF9E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0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399BD1-19F6-4595-947B-6AB846A19018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61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7FA68F-FADF-4FD0-BD12-E50311C068D5}" type="datetime1">
              <a:rPr lang="en-US">
                <a:solidFill>
                  <a:prstClr val="black"/>
                </a:solidFill>
              </a:rPr>
              <a:pPr/>
              <a:t>3/10/2015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4E8C30B-E377-4081-80F1-E969027E80A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477000" y="6553200"/>
            <a:ext cx="2362200" cy="2286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cs typeface="Lucida Sans Unicode" pitchFamily="34" charset="0"/>
              </a:rPr>
              <a:t>Copyright Pearson Prentice-Hall 2014</a:t>
            </a:r>
            <a:endParaRPr lang="en-US" sz="9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54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8C2700-3103-4A0B-BDCD-EC353DE4C942}" type="datetime1">
              <a:rPr lang="en-US">
                <a:solidFill>
                  <a:prstClr val="white"/>
                </a:solidFill>
              </a:rPr>
              <a:pPr/>
              <a:t>3/10/2015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E311072-C77E-4AD4-AF40-FCE79456288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749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8F1CD2-AEB0-4027-8EC5-A6B3BF7F337D}" type="datetime1">
              <a:rPr lang="en-US">
                <a:solidFill>
                  <a:prstClr val="black"/>
                </a:solidFill>
              </a:rPr>
              <a:pPr/>
              <a:t>3/10/2015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9248F2-67A0-4415-B4E0-C230E8B2B6F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06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206108-7795-47C0-884E-2AD68BE743CF}" type="datetime1">
              <a:rPr lang="en-US">
                <a:solidFill>
                  <a:prstClr val="black"/>
                </a:solidFill>
              </a:rPr>
              <a:pPr/>
              <a:t>3/10/2015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80A72C-7467-43E9-A77F-3A6651282100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477000" y="6553200"/>
            <a:ext cx="2362200" cy="2286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cs typeface="Lucida Sans Unicode" pitchFamily="34" charset="0"/>
              </a:rPr>
              <a:t>Copyright Pearson Prentice-Hall 2014</a:t>
            </a:r>
            <a:endParaRPr lang="en-US" sz="9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84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600"/>
              </a:spcBef>
              <a:defRPr sz="2300"/>
            </a:lvl3pPr>
            <a:lvl4pPr>
              <a:defRPr sz="2100"/>
            </a:lvl4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360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91067" y="643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25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Lucida Sans Unicode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Lucida Sans Unicode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Lucida Sans Unicode" pitchFamily="34" charset="0"/>
            </a:endParaRPr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333618-C4F8-4BE7-AD9B-D691C933D5C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6291044" y="6553200"/>
            <a:ext cx="2362200" cy="2286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b="1" dirty="0" smtClean="0">
                <a:solidFill>
                  <a:srgbClr val="DEF5FA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cs typeface="Lucida Sans Unicode" pitchFamily="34" charset="0"/>
              </a:rPr>
              <a:t>Copyright Pearson Prentice-Hall 2014</a:t>
            </a:r>
            <a:endParaRPr lang="en-US" sz="900" b="1" dirty="0">
              <a:solidFill>
                <a:srgbClr val="DEF5FA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41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709F57-E721-4C47-9B5A-A6EC9107FB2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6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42D2B3-9712-4F13-9C81-CDA96980727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0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657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45F70F-115E-4ACA-9ABE-73F5130CF42D}" type="datetime1">
              <a:rPr lang="en-US"/>
              <a:pPr/>
              <a:t>3/10/2015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C4A919-6B17-46D1-8FF2-5713007226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4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07D3DF-0A13-4180-99D2-EC2E3DA2B7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477000" y="6477000"/>
            <a:ext cx="2438400" cy="3810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cs typeface="Arial" charset="0"/>
              </a:rPr>
              <a:t>Copyright © 2015 Pearson Education, Inc.</a:t>
            </a:r>
            <a:endParaRPr lang="en-US" sz="9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Lucida Sans Unicode" pitchFamily="34" charset="0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52400" y="6248400"/>
            <a:ext cx="10668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2-</a:t>
            </a:r>
            <a:fld id="{7D785FC4-ADB5-4CA4-B73B-AD0DBC290A9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844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44C8EB-061D-4F22-922B-8ACFD9F66AAB}" type="datetime1">
              <a:rPr lang="en-US"/>
              <a:pPr/>
              <a:t>3/10/2015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3BE669-E351-45A2-9BBD-45F859A4A3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0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16E999-2927-4F9D-8873-6F4A2F734276}" type="datetime1">
              <a:rPr lang="en-US"/>
              <a:pPr/>
              <a:t>3/10/2015</a:t>
            </a:fld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3D098E-70DC-410C-95FA-96B5FF16CD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1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61DCC4-E734-4CA5-B9A2-1A6973FD3D8E}" type="datetime1">
              <a:rPr lang="en-US"/>
              <a:pPr/>
              <a:t>3/10/2015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8000BA-B952-4878-B2A8-29E0F4BE6D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477000" y="6553200"/>
            <a:ext cx="2362200" cy="2286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Lucida Sans Unicode" pitchFamily="34" charset="0"/>
              </a:rPr>
              <a:t>Copyright Pearson Prentice-Hall 2014</a:t>
            </a:r>
            <a:endParaRPr lang="en-US" sz="9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39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Lucida Sans Unicode" pitchFamily="34" charset="0"/>
            </a:endParaRPr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4B1E5D-FCB7-4411-9495-0EB959F2E441}" type="datetime1">
              <a:rPr lang="en-US"/>
              <a:pPr/>
              <a:t>3/10/2015</a:t>
            </a:fld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7403-B8BA-4E3D-9E52-2D901C90D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6477000" y="6553200"/>
            <a:ext cx="2362200" cy="2286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Lucida Sans Unicode" pitchFamily="34" charset="0"/>
              </a:rPr>
              <a:t>Copyright Pearson Prentice-Hall 2014</a:t>
            </a:r>
            <a:endParaRPr lang="en-US" sz="9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30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Lucida Sans Unicode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6477000" y="6447797"/>
            <a:ext cx="2438400" cy="3810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cs typeface="Arial" charset="0"/>
              </a:rPr>
              <a:t>Copyright © 2015 Pearson Education, Inc.</a:t>
            </a:r>
            <a:endParaRPr lang="en-US" sz="9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Lucida Sans Unicode" pitchFamily="34" charset="0"/>
            </a:endParaRP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52400" y="6248400"/>
            <a:ext cx="10668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2-</a:t>
            </a:r>
            <a:fld id="{7D785FC4-ADB5-4CA4-B73B-AD0DBC290A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0198F-8591-0745-B99A-C93548B6B5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Lucida Sans Unicode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Lucida Sans Unicode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Lucida Sans Unicode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477000" y="6447797"/>
            <a:ext cx="2438400" cy="3810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cs typeface="Arial" charset="0"/>
              </a:rPr>
              <a:t>Copyright © 2015 Pearson Education, Inc.</a:t>
            </a:r>
            <a:endParaRPr lang="en-US" sz="9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cs typeface="Lucida Sans Unicode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25962"/>
          </a:xfrm>
          <a:prstGeom prst="round2DiagRect">
            <a:avLst/>
          </a:prstGeom>
          <a:solidFill>
            <a:schemeClr val="bg1">
              <a:alpha val="90000"/>
            </a:schemeClr>
          </a:solidFill>
          <a:ln>
            <a:miter lim="800000"/>
            <a:headEnd/>
            <a:tailEnd/>
          </a:ln>
        </p:spPr>
        <p:txBody>
          <a:bodyPr rtlCol="0" anchor="ctr">
            <a:normAutofit/>
          </a:bodyPr>
          <a:lstStyle/>
          <a:p>
            <a:pPr algn="r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Lucida Sans Unicode" pitchFamily="34" charset="0"/>
              </a:rPr>
              <a:t>  Chapter 2</a:t>
            </a:r>
            <a:endParaRPr lang="en-US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Lucida Sans Unicode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2400" y="381000"/>
            <a:ext cx="8686800" cy="1143000"/>
          </a:xfrm>
          <a:prstGeom prst="round2DiagRect">
            <a:avLst/>
          </a:prstGeom>
          <a:solidFill>
            <a:schemeClr val="bg1">
              <a:alpha val="90000"/>
            </a:schemeClr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464646"/>
                </a:solidFill>
                <a:latin typeface="Lucida Sans Unicode"/>
                <a:cs typeface="Lucida Sans Unicode" pitchFamily="34" charset="0"/>
              </a:rPr>
              <a:t>Corporate Computer Security, 4</a:t>
            </a:r>
            <a:r>
              <a:rPr lang="en-US" sz="3200" baseline="30000" dirty="0" smtClean="0">
                <a:solidFill>
                  <a:srgbClr val="464646"/>
                </a:solidFill>
                <a:latin typeface="Lucida Sans Unicode"/>
                <a:cs typeface="Lucida Sans Unicode" pitchFamily="34" charset="0"/>
              </a:rPr>
              <a:t>th</a:t>
            </a:r>
            <a:r>
              <a:rPr lang="en-US" sz="3200" dirty="0" smtClean="0">
                <a:solidFill>
                  <a:srgbClr val="464646"/>
                </a:solidFill>
                <a:latin typeface="Lucida Sans Unicode"/>
                <a:cs typeface="Lucida Sans Unicode" pitchFamily="34" charset="0"/>
              </a:rPr>
              <a:t> Edition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464646"/>
                </a:solidFill>
                <a:latin typeface="Lucida Sans Unicode"/>
                <a:cs typeface="Lucida Sans Unicode" pitchFamily="34" charset="0"/>
              </a:rPr>
              <a:t>Randall J. Boyle &amp; Raymond R. Panko</a:t>
            </a:r>
            <a:endParaRPr lang="en-US" sz="2800" dirty="0">
              <a:solidFill>
                <a:srgbClr val="464646"/>
              </a:solidFill>
              <a:latin typeface="Lucida Sans Unicode"/>
              <a:cs typeface="Lucida Sans Unicode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933" y="2362200"/>
            <a:ext cx="8686800" cy="914400"/>
          </a:xfrm>
          <a:prstGeom prst="round2DiagRect">
            <a:avLst/>
          </a:prstGeom>
          <a:solidFill>
            <a:schemeClr val="bg1">
              <a:alpha val="90000"/>
            </a:schemeClr>
          </a:solidFill>
          <a:ln>
            <a:miter lim="800000"/>
            <a:headEnd/>
            <a:tailEnd/>
          </a:ln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800" smtClean="0">
                <a:latin typeface="Lucida Sans Unicode" pitchFamily="34" charset="0"/>
                <a:cs typeface="Lucida Sans Unicode" pitchFamily="34" charset="0"/>
              </a:rPr>
              <a:t>Planning and Policy</a:t>
            </a:r>
            <a:endParaRPr lang="en-US" sz="480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Positive Vision of Users</a:t>
            </a:r>
          </a:p>
          <a:p>
            <a:pPr lvl="1" eaLnBrk="1"/>
            <a:r>
              <a:rPr lang="en-US" smtClean="0"/>
              <a:t>Must not view users as malicious or stupid</a:t>
            </a:r>
          </a:p>
          <a:p>
            <a:pPr lvl="1" eaLnBrk="1"/>
            <a:r>
              <a:rPr lang="en-US" smtClean="0"/>
              <a:t>Stupid means poorly trained, and that is security’s fault</a:t>
            </a:r>
          </a:p>
          <a:p>
            <a:pPr lvl="1" eaLnBrk="1"/>
            <a:r>
              <a:rPr lang="en-US" smtClean="0"/>
              <a:t>Must have zero tolerance for negative views of users</a:t>
            </a:r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1D7675-A416-4A37-8F69-35CCA0C25B81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10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2.1: Vision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dirty="0" smtClean="0"/>
              <a:t>Should Not View Security as Police or Military Force</a:t>
            </a:r>
          </a:p>
          <a:p>
            <a:pPr lvl="1" eaLnBrk="1"/>
            <a:r>
              <a:rPr lang="en-US" dirty="0" smtClean="0"/>
              <a:t>Creates a negative view of users</a:t>
            </a:r>
          </a:p>
          <a:p>
            <a:pPr lvl="1" eaLnBrk="1"/>
            <a:r>
              <a:rPr lang="en-US" dirty="0" smtClean="0"/>
              <a:t>Police merely punish, they do not prevent crime; security must prevent attacks</a:t>
            </a:r>
          </a:p>
          <a:p>
            <a:pPr lvl="1" eaLnBrk="1"/>
            <a:r>
              <a:rPr lang="en-US" dirty="0" smtClean="0"/>
              <a:t>Military can use fatal force; security cannot even punish (HR does that)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4949F4-73BB-43F2-960A-6D3D650BE919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11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2.1: Vision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Identify Current IT Security Gaps</a:t>
            </a:r>
          </a:p>
          <a:p>
            <a:pPr marL="365760" indent="-256032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Identify Driving Forces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The threat environment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Compliance laws and regulations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Corporate structure changes, such as mergers</a:t>
            </a:r>
          </a:p>
          <a:p>
            <a:pPr marL="365760" indent="-256032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Identify Corporate Resources Needing Protection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Enumerate all resources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Rate each by sensitivity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D3A1E9-9352-419A-B6E1-42C5D4861E4B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12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2.1: Strategic IT Security Planning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Develop Remediation Plans</a:t>
            </a:r>
          </a:p>
          <a:p>
            <a:pPr lvl="1" eaLnBrk="1"/>
            <a:r>
              <a:rPr lang="en-US" smtClean="0"/>
              <a:t>Develop a remediation plan for all security gaps</a:t>
            </a:r>
          </a:p>
          <a:p>
            <a:pPr lvl="1" eaLnBrk="1" hangingPunct="1"/>
            <a:r>
              <a:rPr lang="en-US" smtClean="0"/>
              <a:t>Develop a remediation plan for every resource unless it is well protected</a:t>
            </a:r>
          </a:p>
          <a:p>
            <a:pPr eaLnBrk="1"/>
            <a:r>
              <a:rPr lang="en-US" b="1" smtClean="0"/>
              <a:t>Develop an Investment Portfolio</a:t>
            </a:r>
          </a:p>
          <a:p>
            <a:pPr lvl="1" eaLnBrk="1"/>
            <a:r>
              <a:rPr lang="en-US" smtClean="0"/>
              <a:t>You cannot close all gaps immediately</a:t>
            </a:r>
          </a:p>
          <a:p>
            <a:pPr lvl="1" eaLnBrk="1"/>
            <a:r>
              <a:rPr lang="en-US" smtClean="0"/>
              <a:t>Choose projects that will provide the largest returns</a:t>
            </a:r>
          </a:p>
          <a:p>
            <a:pPr lvl="1" eaLnBrk="1"/>
            <a:r>
              <a:rPr lang="en-US" smtClean="0"/>
              <a:t>Implement these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571BEF-0B56-4A71-89DD-29A4755DFDA9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13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2.1: Strategic IT Security Planning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Compliance Laws and Regulations</a:t>
            </a:r>
          </a:p>
          <a:p>
            <a:pPr lvl="1" eaLnBrk="1"/>
            <a:r>
              <a:rPr lang="en-US" smtClean="0"/>
              <a:t>Compliance laws and regulations create requirements for corporate security</a:t>
            </a:r>
          </a:p>
          <a:p>
            <a:pPr lvl="2" eaLnBrk="1"/>
            <a:r>
              <a:rPr lang="en-US" smtClean="0"/>
              <a:t>Documentation requirements are strong</a:t>
            </a:r>
          </a:p>
          <a:p>
            <a:pPr lvl="2" eaLnBrk="1"/>
            <a:r>
              <a:rPr lang="en-US" smtClean="0"/>
              <a:t>Identity management requirements tend to be strong</a:t>
            </a:r>
          </a:p>
          <a:p>
            <a:pPr lvl="1" eaLnBrk="1"/>
            <a:r>
              <a:rPr lang="en-US" smtClean="0"/>
              <a:t>Compliance can be expensive</a:t>
            </a:r>
          </a:p>
          <a:p>
            <a:pPr lvl="1" eaLnBrk="1"/>
            <a:r>
              <a:rPr lang="en-US" smtClean="0"/>
              <a:t>There are many compliance laws and regulations, and the number is increasing rapidly</a:t>
            </a:r>
          </a:p>
          <a:p>
            <a:pPr lvl="1" eaLnBrk="1" hangingPunct="1"/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2A1EFB-EDB4-4777-BC9B-FE2B1D811299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14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2.2: Legal Driving Forces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Privacy Protection Laws</a:t>
            </a:r>
          </a:p>
          <a:p>
            <a:pPr lvl="1" eaLnBrk="1"/>
            <a:r>
              <a:rPr lang="en-US" smtClean="0"/>
              <a:t>The European Union (E.U.) Data Protection Directive of 2002</a:t>
            </a:r>
          </a:p>
          <a:p>
            <a:pPr lvl="1" eaLnBrk="1"/>
            <a:r>
              <a:rPr lang="en-US" smtClean="0"/>
              <a:t>Many other nations have strong commercial data privacy laws</a:t>
            </a:r>
          </a:p>
          <a:p>
            <a:pPr lvl="1" eaLnBrk="1"/>
            <a:r>
              <a:rPr lang="en-US" smtClean="0"/>
              <a:t>The U.S. Gramm–Leach–Bliley Act (GLBA)</a:t>
            </a:r>
          </a:p>
          <a:p>
            <a:pPr lvl="1" eaLnBrk="1"/>
            <a:r>
              <a:rPr lang="en-US" smtClean="0"/>
              <a:t>The U.S. Health Insurance Portability and Accountability Act (HIPAA) for private data in health care organizations</a:t>
            </a:r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7C42C2-A7BE-4260-9349-19E21D5D0374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15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2.2: Legal Driving Forces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New Zealand?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0343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Relationships with Other Departments</a:t>
            </a:r>
          </a:p>
          <a:p>
            <a:pPr lvl="1" eaLnBrk="1"/>
            <a:r>
              <a:rPr lang="en-US" smtClean="0"/>
              <a:t>All corporate departments</a:t>
            </a:r>
          </a:p>
          <a:p>
            <a:pPr lvl="2" eaLnBrk="1"/>
            <a:r>
              <a:rPr lang="en-US" smtClean="0"/>
              <a:t>Cannot merely toss policies over the wall</a:t>
            </a:r>
          </a:p>
          <a:p>
            <a:pPr lvl="1" eaLnBrk="1"/>
            <a:r>
              <a:rPr lang="en-US" smtClean="0"/>
              <a:t>Business partners</a:t>
            </a:r>
          </a:p>
          <a:p>
            <a:pPr lvl="2" eaLnBrk="1"/>
            <a:r>
              <a:rPr lang="en-US" smtClean="0"/>
              <a:t>Must link IT corporate systems together</a:t>
            </a:r>
          </a:p>
          <a:p>
            <a:pPr lvl="2" eaLnBrk="1"/>
            <a:r>
              <a:rPr lang="en-US" smtClean="0"/>
              <a:t>Before doing so, must exercise due diligence in assessing their security</a:t>
            </a:r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85401-77F2-4022-8D01-DB3A11AD2DD5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17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2.3: Organizational Issues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Relationships with Other Departments</a:t>
            </a:r>
          </a:p>
          <a:p>
            <a:pPr lvl="1" eaLnBrk="1"/>
            <a:r>
              <a:rPr lang="en-US" smtClean="0"/>
              <a:t>Special relationships</a:t>
            </a:r>
          </a:p>
          <a:p>
            <a:pPr lvl="2" eaLnBrk="1"/>
            <a:r>
              <a:rPr lang="en-US" smtClean="0"/>
              <a:t>Ethics, compliance, and privacy officers</a:t>
            </a:r>
          </a:p>
          <a:p>
            <a:pPr lvl="2" eaLnBrk="1"/>
            <a:r>
              <a:rPr lang="en-US" smtClean="0"/>
              <a:t>Human resources (training, hiring, terminations, sanction violators)</a:t>
            </a:r>
          </a:p>
          <a:p>
            <a:pPr lvl="2" eaLnBrk="1"/>
            <a:r>
              <a:rPr lang="en-US" smtClean="0"/>
              <a:t>Legal department</a:t>
            </a:r>
          </a:p>
          <a:p>
            <a:pPr eaLnBrk="1"/>
            <a:endParaRPr lang="en-US" b="1" smtClean="0"/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5577C3-09B8-4E8D-A38C-4BB912F4009A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18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2.3: Organizational Issues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Relationships with Other Departments</a:t>
            </a:r>
          </a:p>
          <a:p>
            <a:pPr lvl="1" eaLnBrk="1"/>
            <a:r>
              <a:rPr lang="en-US" smtClean="0"/>
              <a:t>Special relationships</a:t>
            </a:r>
          </a:p>
          <a:p>
            <a:pPr lvl="2" eaLnBrk="1"/>
            <a:r>
              <a:rPr lang="en-US" smtClean="0"/>
              <a:t>Auditing departments</a:t>
            </a:r>
          </a:p>
          <a:p>
            <a:pPr lvl="3" eaLnBrk="1">
              <a:spcBef>
                <a:spcPts val="600"/>
              </a:spcBef>
            </a:pPr>
            <a:r>
              <a:rPr lang="en-US" smtClean="0"/>
              <a:t>IT auditing, internal auditing, financial auditing</a:t>
            </a:r>
          </a:p>
          <a:p>
            <a:pPr lvl="3" eaLnBrk="1">
              <a:spcBef>
                <a:spcPts val="600"/>
              </a:spcBef>
            </a:pPr>
            <a:r>
              <a:rPr lang="en-US" smtClean="0"/>
              <a:t>Might place security auditing under one of these</a:t>
            </a:r>
          </a:p>
          <a:p>
            <a:pPr lvl="3" eaLnBrk="1">
              <a:spcBef>
                <a:spcPts val="600"/>
              </a:spcBef>
            </a:pPr>
            <a:r>
              <a:rPr lang="en-US" smtClean="0"/>
              <a:t>This would give independence from the security function</a:t>
            </a:r>
          </a:p>
          <a:p>
            <a:pPr lvl="2" eaLnBrk="1">
              <a:spcBef>
                <a:spcPts val="1200"/>
              </a:spcBef>
            </a:pPr>
            <a:r>
              <a:rPr lang="en-US" smtClean="0"/>
              <a:t>Facilities (buildings) management</a:t>
            </a:r>
          </a:p>
          <a:p>
            <a:pPr lvl="2" eaLnBrk="1"/>
            <a:r>
              <a:rPr lang="en-US" smtClean="0"/>
              <a:t>Uniformed security</a:t>
            </a:r>
          </a:p>
          <a:p>
            <a:pPr lvl="1" eaLnBrk="1" hangingPunct="1"/>
            <a:endParaRPr lang="en-US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41B626-379F-459C-9683-F57EACC1B28C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19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2.3: Organizational Issues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0001" r="13333" b="3078"/>
          <a:stretch>
            <a:fillRect/>
          </a:stretch>
        </p:blipFill>
        <p:spPr bwMode="auto">
          <a:xfrm>
            <a:off x="304800" y="914400"/>
            <a:ext cx="8534400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628900" y="1165225"/>
            <a:ext cx="1158875" cy="1676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Outsourcing IT Security</a:t>
            </a:r>
          </a:p>
          <a:p>
            <a:pPr lvl="1" eaLnBrk="1"/>
            <a:r>
              <a:rPr lang="en-US" smtClean="0"/>
              <a:t>Only e-mail or webservice</a:t>
            </a:r>
          </a:p>
          <a:p>
            <a:pPr lvl="1" eaLnBrk="1"/>
            <a:r>
              <a:rPr lang="en-US" smtClean="0"/>
              <a:t>Managed Security Service Providers (MSSPs)</a:t>
            </a:r>
          </a:p>
          <a:p>
            <a:pPr lvl="2" eaLnBrk="1"/>
            <a:r>
              <a:rPr lang="en-US" smtClean="0"/>
              <a:t>Outsource most IT security functions to the MSSP</a:t>
            </a:r>
          </a:p>
          <a:p>
            <a:pPr lvl="2" eaLnBrk="1"/>
            <a:r>
              <a:rPr lang="en-US" smtClean="0"/>
              <a:t>But usually not policy</a:t>
            </a:r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93E62F-DAF9-4E4F-AF38-E1C1A28FF0D1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20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2.3: Organizational Issues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1B8470-1006-4C86-9101-92D4BB3E00C8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21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2.3: E-Mail Outsourcing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7683500" cy="487939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E2975E-CFBA-4CEE-92EA-D2DA6575F4C7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22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2.3: Managed Security Service Provider (MSSP)</a:t>
            </a:r>
            <a:endParaRPr lang="en-US" sz="2400" dirty="0"/>
          </a:p>
        </p:txBody>
      </p:sp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4" t="9100" r="3197" b="2937"/>
          <a:stretch>
            <a:fillRect/>
          </a:stretch>
        </p:blipFill>
        <p:spPr bwMode="auto">
          <a:xfrm>
            <a:off x="609600" y="774700"/>
            <a:ext cx="79517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2.4: Risk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Single Loss Expectancy (</a:t>
            </a:r>
            <a:r>
              <a:rPr lang="en-US" dirty="0" err="1" smtClean="0"/>
              <a:t>SLE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4645025" y="5410200"/>
            <a:ext cx="4041775" cy="762000"/>
          </a:xfrm>
          <a:ln/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Annualized Loss Expectancy (ALE)</a:t>
            </a:r>
            <a:endParaRPr lang="en-US" dirty="0"/>
          </a:p>
        </p:txBody>
      </p:sp>
      <p:sp>
        <p:nvSpPr>
          <p:cNvPr id="65541" name="Content Placeholder 6"/>
          <p:cNvSpPr>
            <a:spLocks noGrp="1"/>
          </p:cNvSpPr>
          <p:nvPr>
            <p:ph sz="quarter" idx="2"/>
          </p:nvPr>
        </p:nvSpPr>
        <p:spPr>
          <a:xfrm>
            <a:off x="457200" y="1444625"/>
            <a:ext cx="4040188" cy="3941763"/>
          </a:xfrm>
          <a:ln>
            <a:prstDash val="solid"/>
          </a:ln>
        </p:spPr>
        <p:txBody>
          <a:bodyPr/>
          <a:lstStyle/>
          <a:p>
            <a:pPr eaLnBrk="1" hangingPunct="1"/>
            <a:r>
              <a:rPr lang="en-US" smtClean="0"/>
              <a:t>Asset Value (AV)</a:t>
            </a:r>
          </a:p>
          <a:p>
            <a:pPr eaLnBrk="1" hangingPunct="1">
              <a:spcBef>
                <a:spcPts val="1200"/>
              </a:spcBef>
            </a:pPr>
            <a:r>
              <a:rPr lang="en-US" smtClean="0"/>
              <a:t>X Exposure Factor (EF)</a:t>
            </a:r>
          </a:p>
          <a:p>
            <a:pPr lvl="1" eaLnBrk="1" hangingPunct="1"/>
            <a:r>
              <a:rPr lang="en-US" smtClean="0"/>
              <a:t>Percentage loss in asset value if a compromise occurs</a:t>
            </a:r>
          </a:p>
          <a:p>
            <a:pPr eaLnBrk="1" hangingPunct="1">
              <a:spcBef>
                <a:spcPts val="1200"/>
              </a:spcBef>
            </a:pPr>
            <a:r>
              <a:rPr lang="en-US" smtClean="0"/>
              <a:t>= Single Loss Expectancy (SLE)</a:t>
            </a:r>
          </a:p>
          <a:p>
            <a:pPr lvl="1" eaLnBrk="1" hangingPunct="1"/>
            <a:r>
              <a:rPr lang="en-US" smtClean="0"/>
              <a:t>Expected loss in case of a compromise</a:t>
            </a:r>
          </a:p>
        </p:txBody>
      </p:sp>
      <p:sp>
        <p:nvSpPr>
          <p:cNvPr id="65542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1444625"/>
            <a:ext cx="4041775" cy="3941763"/>
          </a:xfrm>
          <a:ln>
            <a:prstDash val="solid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SLE</a:t>
            </a:r>
          </a:p>
          <a:p>
            <a:pPr eaLnBrk="1" hangingPunct="1">
              <a:spcBef>
                <a:spcPts val="600"/>
              </a:spcBef>
            </a:pPr>
            <a:r>
              <a:rPr lang="en-US" smtClean="0"/>
              <a:t>X Annualized Rate of Occurrence (ARO)</a:t>
            </a:r>
          </a:p>
          <a:p>
            <a:pPr lvl="1" eaLnBrk="1" hangingPunct="1"/>
            <a:r>
              <a:rPr lang="en-US" smtClean="0"/>
              <a:t>Annual probability of a compromise</a:t>
            </a:r>
          </a:p>
          <a:p>
            <a:pPr eaLnBrk="1" hangingPunct="1">
              <a:spcBef>
                <a:spcPts val="1200"/>
              </a:spcBef>
            </a:pPr>
            <a:r>
              <a:rPr lang="en-US" smtClean="0"/>
              <a:t>= Annualized Loss Expectancy (ALE)</a:t>
            </a:r>
          </a:p>
          <a:p>
            <a:pPr lvl="1" eaLnBrk="1" hangingPunct="1"/>
            <a:r>
              <a:rPr lang="en-US" smtClean="0"/>
              <a:t>Expected loss per year from this type of compromise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296316-2444-4B17-8FCF-2FE2F4A84DAF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24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2.4: Classic Risk Analysis Calculation</a:t>
            </a: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066800"/>
          <a:ext cx="8763000" cy="5186363"/>
        </p:xfrm>
        <a:graphic>
          <a:graphicData uri="http://schemas.openxmlformats.org/drawingml/2006/table">
            <a:tbl>
              <a:tblPr/>
              <a:tblGrid>
                <a:gridCol w="4614863"/>
                <a:gridCol w="1304925"/>
                <a:gridCol w="1420812"/>
                <a:gridCol w="14224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Base Case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Countermeasure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Asset Value (AV)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$100,000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$100,000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Exposure Factor (EF)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Single Loss Expectancy (SLE): = AV*EF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$80,000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$20,000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Rate of Occurrence (ARO)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Loss Expectancy (ALE):  = SLE*ARO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$40,000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ALE Reduction for Countermeasure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$30,000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Countermeasure Cost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$17,000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Net Countermeasure Value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$13,000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600200" y="4648200"/>
            <a:ext cx="60198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Countermeasure A should reduce the exposure factor by 75%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5A9DD2-AC4B-45E8-96EE-0775C7BB4287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25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2.4: Classic Risk Analysis Calculation</a:t>
            </a: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066800"/>
          <a:ext cx="8763000" cy="5186363"/>
        </p:xfrm>
        <a:graphic>
          <a:graphicData uri="http://schemas.openxmlformats.org/drawingml/2006/table">
            <a:tbl>
              <a:tblPr/>
              <a:tblGrid>
                <a:gridCol w="4614863"/>
                <a:gridCol w="1304925"/>
                <a:gridCol w="1420812"/>
                <a:gridCol w="14224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Base Case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Countermeasure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Asset Value (AV)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$100,000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$100,000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Exposure Factor (EF)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Single Loss Expectancy (SLE): = AV*EF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$80,000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$80,000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Rate of Occurrence (ARO)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Loss Expectancy (ALE):  = SLE*ARO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$40,000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$20,000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ALE Reduction for Countermeasure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$20,000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Countermeasure Cost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$4,000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Net Countermeasure Value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$16,000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828800" y="4038600"/>
            <a:ext cx="53340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Countermeasure </a:t>
            </a:r>
            <a:r>
              <a:rPr lang="en-US" dirty="0"/>
              <a:t>B should cut the frequency of compromises in half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1AA797-8AE5-4642-93F4-DA6087D4CE17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26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2.4: Classic Risk Analysis Calculation</a:t>
            </a: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066800"/>
          <a:ext cx="8763000" cy="5186363"/>
        </p:xfrm>
        <a:graphic>
          <a:graphicData uri="http://schemas.openxmlformats.org/drawingml/2006/table">
            <a:tbl>
              <a:tblPr/>
              <a:tblGrid>
                <a:gridCol w="4614863"/>
                <a:gridCol w="1304925"/>
                <a:gridCol w="1420812"/>
                <a:gridCol w="14224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Base Case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Countermeasure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Asset Value (AV)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$100,000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$100,000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$100,000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Exposure Factor (EF)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Single Loss Expectancy (SLE): = AV*EF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$80,000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$20,000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$80,000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Rate of Occurrence (ARO)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Loss Expectancy (ALE):  = SLE*ARO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$40,000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$20,000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ALE Reduction for Countermeasure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$30,000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$20,000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Countermeasure Cost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$17,000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$4,000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Net Countermeasure Value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$13,000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$16,000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-1371600" y="5867400"/>
            <a:ext cx="8077200" cy="1981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Although Countermeasure A reduces the ALE more,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Countermeasure B is much less expensive.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/>
              <a:t>The annualized net countermeasure value for B is larger.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/>
              <a:t>The company should select </a:t>
            </a:r>
            <a:r>
              <a:rPr lang="en-US" dirty="0" smtClean="0"/>
              <a:t>Countermeasure </a:t>
            </a:r>
            <a:r>
              <a:rPr lang="en-US" dirty="0"/>
              <a:t>B.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6900"/>
          </a:xfrm>
        </p:spPr>
        <p:txBody>
          <a:bodyPr>
            <a:normAutofit lnSpcReduction="10000"/>
          </a:bodyPr>
          <a:lstStyle/>
          <a:p>
            <a:pPr marL="365760" indent="-256032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Total Cost of Incident (TCI)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Exposure factor in classic risk analysis assumes that a percentage of the asset is lost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In most cases, damage does not come from asset loss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For instance, if personally identifiable information is stolen, the cost is enormous but the asset remains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Must compute the total cost of incident (TCI)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Include the cost of repairs, lawsuits, and many other factors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0911F9-0FB6-4303-AF6B-78AA9E9CAD10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27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2.4: Problems with Classic Risk Analysis Calculations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6900"/>
          </a:xfrm>
        </p:spPr>
        <p:txBody>
          <a:bodyPr/>
          <a:lstStyle/>
          <a:p>
            <a:pPr eaLnBrk="1"/>
            <a:r>
              <a:rPr lang="en-US" b="1" smtClean="0"/>
              <a:t>Many-to-Many Relationships between Countermeasures and Resources</a:t>
            </a:r>
          </a:p>
          <a:p>
            <a:pPr lvl="1" eaLnBrk="1"/>
            <a:r>
              <a:rPr lang="en-US" smtClean="0"/>
              <a:t>Classic risk analysis assumes that one countermeasure protects one resource</a:t>
            </a:r>
          </a:p>
          <a:p>
            <a:pPr lvl="1" eaLnBrk="1"/>
            <a:r>
              <a:rPr lang="en-US" smtClean="0"/>
              <a:t>Single countermeasures, such as a firewall, often protect many resources</a:t>
            </a:r>
          </a:p>
          <a:p>
            <a:pPr lvl="1" eaLnBrk="1"/>
            <a:r>
              <a:rPr lang="en-US" smtClean="0"/>
              <a:t>Single resources, such as data on a server, are often protected by multiple countermeasures</a:t>
            </a:r>
          </a:p>
          <a:p>
            <a:pPr lvl="1" eaLnBrk="1"/>
            <a:r>
              <a:rPr lang="en-US" smtClean="0"/>
              <a:t>Extending classic risk analysis is difficult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2F0319-458D-4CB6-A925-4B58EF34A05F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28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2.4: Problems with Classic Risk Analysis Calculations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500"/>
          </a:xfrm>
        </p:spPr>
        <p:txBody>
          <a:bodyPr/>
          <a:lstStyle/>
          <a:p>
            <a:pPr eaLnBrk="1"/>
            <a:r>
              <a:rPr lang="en-US" b="1" dirty="0" smtClean="0"/>
              <a:t>Impossibility of Knowing the Annualized Rate of Occurrence</a:t>
            </a:r>
          </a:p>
          <a:p>
            <a:pPr lvl="1" eaLnBrk="1"/>
            <a:r>
              <a:rPr lang="en-US" dirty="0" smtClean="0"/>
              <a:t>There simply is no way to estimate this</a:t>
            </a:r>
          </a:p>
          <a:p>
            <a:pPr lvl="1" eaLnBrk="1"/>
            <a:r>
              <a:rPr lang="en-US" dirty="0" smtClean="0"/>
              <a:t>This is the worst problem with classic risk analysis</a:t>
            </a:r>
          </a:p>
          <a:p>
            <a:pPr lvl="1" eaLnBrk="1"/>
            <a:r>
              <a:rPr lang="en-US" dirty="0" smtClean="0"/>
              <a:t>As a consequence, firms too often merely rate their resources by risk level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C79697-2B83-4DD1-842F-AD1B2CB03BE2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29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2.4: Problems with Classic Risk Analysis Calculations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dirty="0" smtClean="0"/>
              <a:t>Technology Is Concrete</a:t>
            </a:r>
          </a:p>
          <a:p>
            <a:pPr lvl="1" eaLnBrk="1"/>
            <a:r>
              <a:rPr lang="en-US" dirty="0" smtClean="0"/>
              <a:t>Can visualize devices and transmission lines</a:t>
            </a:r>
          </a:p>
          <a:p>
            <a:pPr lvl="1" eaLnBrk="1"/>
            <a:r>
              <a:rPr lang="en-US" dirty="0" smtClean="0"/>
              <a:t>Can understand device and software operation</a:t>
            </a:r>
          </a:p>
          <a:p>
            <a:pPr eaLnBrk="1"/>
            <a:r>
              <a:rPr lang="en-US" b="1" dirty="0" smtClean="0"/>
              <a:t>Management Is Abstract</a:t>
            </a:r>
          </a:p>
          <a:p>
            <a:pPr eaLnBrk="1"/>
            <a:r>
              <a:rPr lang="en-US" b="1" dirty="0" smtClean="0"/>
              <a:t>Management Is More </a:t>
            </a:r>
            <a:r>
              <a:rPr lang="en-US" b="1" dirty="0" smtClean="0"/>
              <a:t>Important (??? do you agree)</a:t>
            </a:r>
            <a:endParaRPr lang="en-US" b="1" dirty="0" smtClean="0"/>
          </a:p>
          <a:p>
            <a:pPr lvl="1" eaLnBrk="1"/>
            <a:r>
              <a:rPr lang="en-US" dirty="0" smtClean="0"/>
              <a:t>Security is a process, not a product (Bruce </a:t>
            </a:r>
            <a:r>
              <a:rPr lang="en-US" dirty="0" err="1" smtClean="0"/>
              <a:t>Schneier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65D775-774D-4245-B758-243BEFC548D1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2.1: Management is the Hard Part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300"/>
          </a:xfrm>
        </p:spPr>
        <p:txBody>
          <a:bodyPr/>
          <a:lstStyle/>
          <a:p>
            <a:pPr eaLnBrk="1"/>
            <a:r>
              <a:rPr lang="en-US" b="1" dirty="0" smtClean="0"/>
              <a:t>Perspective</a:t>
            </a:r>
          </a:p>
          <a:p>
            <a:pPr lvl="1" eaLnBrk="1"/>
            <a:r>
              <a:rPr lang="en-US" dirty="0" smtClean="0"/>
              <a:t>Impossible to do perfectly</a:t>
            </a:r>
          </a:p>
          <a:p>
            <a:pPr lvl="1" eaLnBrk="1"/>
            <a:r>
              <a:rPr lang="en-US" dirty="0" smtClean="0"/>
              <a:t>Must be done as well as possible</a:t>
            </a:r>
          </a:p>
          <a:p>
            <a:pPr lvl="1" eaLnBrk="1"/>
            <a:r>
              <a:rPr lang="en-US" dirty="0" smtClean="0"/>
              <a:t>Identifies key considerations</a:t>
            </a:r>
          </a:p>
          <a:p>
            <a:pPr lvl="1" eaLnBrk="1"/>
            <a:r>
              <a:rPr lang="en-US" dirty="0" smtClean="0"/>
              <a:t>Works if countermeasure value is very large or very negative</a:t>
            </a:r>
          </a:p>
          <a:p>
            <a:pPr lvl="1" eaLnBrk="1"/>
            <a:r>
              <a:rPr lang="en-US" dirty="0" smtClean="0"/>
              <a:t>But never take classic risk analysis seriously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8A6173-4CD1-4933-ABB8-B7D6E8E8B637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30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2.4: Problems with Classic Risk Analysis Calculations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95863"/>
          </a:xfrm>
        </p:spPr>
        <p:txBody>
          <a:bodyPr/>
          <a:lstStyle/>
          <a:p>
            <a:pPr eaLnBrk="1"/>
            <a:r>
              <a:rPr lang="en-US" b="1" dirty="0" smtClean="0"/>
              <a:t>Risk Reduction</a:t>
            </a:r>
          </a:p>
          <a:p>
            <a:pPr lvl="1" eaLnBrk="1"/>
            <a:r>
              <a:rPr lang="en-US" dirty="0" smtClean="0"/>
              <a:t>The approach most people consider</a:t>
            </a:r>
          </a:p>
          <a:p>
            <a:pPr lvl="1" eaLnBrk="1"/>
            <a:r>
              <a:rPr lang="en-US" dirty="0" smtClean="0"/>
              <a:t>Install countermeasures to reduce harm</a:t>
            </a:r>
          </a:p>
          <a:p>
            <a:pPr lvl="1" eaLnBrk="1"/>
            <a:r>
              <a:rPr lang="en-US" dirty="0" smtClean="0"/>
              <a:t>Makes sense only if risk analysis justifies the countermeasure</a:t>
            </a:r>
          </a:p>
          <a:p>
            <a:pPr eaLnBrk="1"/>
            <a:r>
              <a:rPr lang="en-US" b="1" dirty="0" smtClean="0"/>
              <a:t>Risk Acceptance</a:t>
            </a:r>
          </a:p>
          <a:p>
            <a:pPr lvl="1" eaLnBrk="1"/>
            <a:r>
              <a:rPr lang="en-US" dirty="0" smtClean="0"/>
              <a:t>If protecting against a loss would be too expensive, accept losses when they occur</a:t>
            </a:r>
          </a:p>
          <a:p>
            <a:pPr lvl="1" eaLnBrk="1"/>
            <a:r>
              <a:rPr lang="en-US" dirty="0" smtClean="0"/>
              <a:t>Good for small unlikely losses</a:t>
            </a:r>
          </a:p>
          <a:p>
            <a:pPr lvl="1" eaLnBrk="1"/>
            <a:r>
              <a:rPr lang="en-US" dirty="0" smtClean="0"/>
              <a:t>Good for large but rare losses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D813EE-D14E-460C-87B7-85C74A26CB66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31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2.4: Responding to Risk</a:t>
            </a:r>
            <a:endParaRPr lang="en-US" sz="4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Risk Transference</a:t>
            </a:r>
          </a:p>
          <a:p>
            <a:pPr lvl="1" eaLnBrk="1"/>
            <a:r>
              <a:rPr lang="en-US" smtClean="0"/>
              <a:t>Buy insurance against security-related losses</a:t>
            </a:r>
          </a:p>
          <a:p>
            <a:pPr lvl="1" eaLnBrk="1"/>
            <a:r>
              <a:rPr lang="en-US" smtClean="0"/>
              <a:t>Especially good for rare but extremely damaging attacks</a:t>
            </a:r>
          </a:p>
          <a:p>
            <a:pPr lvl="1" eaLnBrk="1"/>
            <a:r>
              <a:rPr lang="en-US" smtClean="0"/>
              <a:t>Does not mean a company can avoid working on IT security</a:t>
            </a:r>
          </a:p>
          <a:p>
            <a:pPr lvl="1" eaLnBrk="1"/>
            <a:r>
              <a:rPr lang="en-US" smtClean="0"/>
              <a:t>If bad security, will not be insurable</a:t>
            </a:r>
          </a:p>
          <a:p>
            <a:pPr lvl="1" eaLnBrk="1"/>
            <a:r>
              <a:rPr lang="en-US" smtClean="0"/>
              <a:t>With better security, will pay lower premiums</a:t>
            </a:r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44B97A-D417-45AE-B3EB-31277A2DC4CE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32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2.4: Responding to Risk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91063"/>
          </a:xfrm>
        </p:spPr>
        <p:txBody>
          <a:bodyPr/>
          <a:lstStyle/>
          <a:p>
            <a:pPr eaLnBrk="1"/>
            <a:r>
              <a:rPr lang="en-US" b="1" dirty="0" smtClean="0"/>
              <a:t>Risk Avoidance</a:t>
            </a:r>
          </a:p>
          <a:p>
            <a:pPr lvl="1" eaLnBrk="1"/>
            <a:r>
              <a:rPr lang="en-US" dirty="0" smtClean="0"/>
              <a:t>Not to take a risky action</a:t>
            </a:r>
          </a:p>
          <a:p>
            <a:pPr lvl="1" eaLnBrk="1"/>
            <a:r>
              <a:rPr lang="en-US" dirty="0" smtClean="0"/>
              <a:t>Lose the benefits of the action</a:t>
            </a:r>
          </a:p>
          <a:p>
            <a:pPr lvl="1" eaLnBrk="1"/>
            <a:r>
              <a:rPr lang="en-US" dirty="0" smtClean="0"/>
              <a:t>May cause anger against IT security</a:t>
            </a:r>
          </a:p>
          <a:p>
            <a:pPr eaLnBrk="1"/>
            <a:r>
              <a:rPr lang="en-US" dirty="0" smtClean="0"/>
              <a:t>Recap: Four Choices When You Face Risk</a:t>
            </a:r>
          </a:p>
          <a:p>
            <a:pPr lvl="1" eaLnBrk="1"/>
            <a:r>
              <a:rPr lang="en-US" dirty="0" smtClean="0"/>
              <a:t>Risk reduction</a:t>
            </a:r>
          </a:p>
          <a:p>
            <a:pPr lvl="1" eaLnBrk="1"/>
            <a:r>
              <a:rPr lang="en-US" dirty="0" smtClean="0"/>
              <a:t>Risk acceptance</a:t>
            </a:r>
          </a:p>
          <a:p>
            <a:pPr lvl="1" eaLnBrk="1"/>
            <a:r>
              <a:rPr lang="en-US" dirty="0" smtClean="0"/>
              <a:t>Risk transference</a:t>
            </a:r>
          </a:p>
          <a:p>
            <a:pPr lvl="1" eaLnBrk="1"/>
            <a:r>
              <a:rPr lang="en-US" dirty="0" smtClean="0"/>
              <a:t>Risk avoidance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B0DA7B-1D28-44DC-A0FE-0F85C880BF34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33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2.4: Responding to Risk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7675" y="1371600"/>
            <a:ext cx="8255000" cy="466725"/>
          </a:xfrm>
          <a:prstGeom prst="round2Diag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 pitchFamily="34" charset="0"/>
                <a:ea typeface="+mj-ea"/>
                <a:cs typeface="Lucida Sans Unicode" pitchFamily="34" charset="0"/>
              </a:rPr>
              <a:t>2.1  Introduction &amp; Terminology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47675" y="1905000"/>
            <a:ext cx="8255000" cy="466725"/>
          </a:xfrm>
          <a:prstGeom prst="round2Diag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 pitchFamily="34" charset="0"/>
                <a:ea typeface="+mj-ea"/>
                <a:cs typeface="Lucida Sans Unicode" pitchFamily="34" charset="0"/>
              </a:rPr>
              <a:t>2.2  Compliance Laws and Regulations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47675" y="2438400"/>
            <a:ext cx="8255000" cy="466725"/>
          </a:xfrm>
          <a:prstGeom prst="round2Diag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 pitchFamily="34" charset="0"/>
                <a:ea typeface="+mj-ea"/>
                <a:cs typeface="Lucida Sans Unicode" pitchFamily="34" charset="0"/>
              </a:rPr>
              <a:t>2.3  Organization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7675" y="2971800"/>
            <a:ext cx="8255000" cy="466725"/>
          </a:xfrm>
          <a:prstGeom prst="round2Diag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 pitchFamily="34" charset="0"/>
                <a:ea typeface="+mj-ea"/>
                <a:cs typeface="Lucida Sans Unicode" pitchFamily="34" charset="0"/>
              </a:rPr>
              <a:t>2.4  Risk Analysis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47675" y="3505200"/>
            <a:ext cx="8255000" cy="466725"/>
          </a:xfrm>
          <a:prstGeom prst="round2Diag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 pitchFamily="34" charset="0"/>
                <a:ea typeface="+mj-ea"/>
                <a:cs typeface="Lucida Sans Unicode" pitchFamily="34" charset="0"/>
              </a:rPr>
              <a:t>2.5  Technical Security Architecture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47675" y="4038600"/>
            <a:ext cx="8255000" cy="466725"/>
          </a:xfrm>
          <a:prstGeom prst="round2Diag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 pitchFamily="34" charset="0"/>
                <a:ea typeface="+mj-ea"/>
                <a:cs typeface="Lucida Sans Unicode" pitchFamily="34" charset="0"/>
              </a:rPr>
              <a:t>2.6  Policy-Driven Implementation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7675" y="4572000"/>
            <a:ext cx="8255000" cy="466725"/>
          </a:xfrm>
          <a:prstGeom prst="round2Diag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 pitchFamily="34" charset="0"/>
                <a:ea typeface="+mj-ea"/>
                <a:cs typeface="Lucida Sans Unicode" pitchFamily="34" charset="0"/>
              </a:rPr>
              <a:t>2.7  Governance Frameworks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25D9CD-42F9-415E-9D6F-BE57F48FFD80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34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700"/>
          </a:xfrm>
        </p:spPr>
        <p:txBody>
          <a:bodyPr/>
          <a:lstStyle/>
          <a:p>
            <a:pPr eaLnBrk="1"/>
            <a:r>
              <a:rPr lang="en-US" b="1" dirty="0" smtClean="0"/>
              <a:t>Technical Security Architectures</a:t>
            </a:r>
          </a:p>
          <a:p>
            <a:pPr lvl="1" eaLnBrk="1"/>
            <a:r>
              <a:rPr lang="en-US" dirty="0" smtClean="0"/>
              <a:t>Definition</a:t>
            </a:r>
          </a:p>
          <a:p>
            <a:pPr lvl="2" eaLnBrk="1"/>
            <a:r>
              <a:rPr lang="en-US" dirty="0" smtClean="0"/>
              <a:t>All of a company’s technical countermeasures</a:t>
            </a:r>
          </a:p>
          <a:p>
            <a:pPr lvl="2" eaLnBrk="1"/>
            <a:r>
              <a:rPr lang="en-US" dirty="0"/>
              <a:t>H</a:t>
            </a:r>
            <a:r>
              <a:rPr lang="en-US" dirty="0" smtClean="0"/>
              <a:t>ow these countermeasures are organized </a:t>
            </a:r>
          </a:p>
          <a:p>
            <a:pPr lvl="2" eaLnBrk="1"/>
            <a:r>
              <a:rPr lang="en-US" dirty="0" smtClean="0"/>
              <a:t>Into a complete system of protection</a:t>
            </a:r>
          </a:p>
          <a:p>
            <a:pPr lvl="1" eaLnBrk="1"/>
            <a:r>
              <a:rPr lang="en-US" dirty="0" smtClean="0"/>
              <a:t>Architectural decisions</a:t>
            </a:r>
          </a:p>
          <a:p>
            <a:pPr lvl="2" eaLnBrk="1"/>
            <a:r>
              <a:rPr lang="en-US" dirty="0" smtClean="0"/>
              <a:t>Based on the big picture</a:t>
            </a:r>
          </a:p>
          <a:p>
            <a:pPr lvl="2" eaLnBrk="1"/>
            <a:r>
              <a:rPr lang="en-US" dirty="0" smtClean="0"/>
              <a:t>Must be well planned to provide strong security with few weaknesses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47C70B-5B9F-466E-87DC-8409AF17F02F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35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2.5: Corporate Technical Security Architecture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300"/>
          </a:xfrm>
        </p:spPr>
        <p:txBody>
          <a:bodyPr/>
          <a:lstStyle/>
          <a:p>
            <a:pPr eaLnBrk="1"/>
            <a:r>
              <a:rPr lang="en-US" b="1" smtClean="0"/>
              <a:t>Technical Security Architectures</a:t>
            </a:r>
          </a:p>
          <a:p>
            <a:pPr lvl="1" eaLnBrk="1"/>
            <a:r>
              <a:rPr lang="en-US" smtClean="0"/>
              <a:t>Dealing with legacy technologies</a:t>
            </a:r>
          </a:p>
          <a:p>
            <a:pPr lvl="2" eaLnBrk="1"/>
            <a:r>
              <a:rPr lang="en-US" smtClean="0"/>
              <a:t>Legacy technologies are technologies put in place previously</a:t>
            </a:r>
          </a:p>
          <a:p>
            <a:pPr lvl="2" eaLnBrk="1"/>
            <a:r>
              <a:rPr lang="en-US" smtClean="0"/>
              <a:t>Too expensive to upgrade all legacy technologies immediately</a:t>
            </a:r>
          </a:p>
          <a:p>
            <a:pPr lvl="2" eaLnBrk="1"/>
            <a:r>
              <a:rPr lang="en-US" smtClean="0"/>
              <a:t>Must upgrade if seriously impairs security</a:t>
            </a:r>
          </a:p>
          <a:p>
            <a:pPr lvl="2" eaLnBrk="1"/>
            <a:r>
              <a:rPr lang="en-US" smtClean="0"/>
              <a:t>Upgrades must justify their costs</a:t>
            </a:r>
          </a:p>
          <a:p>
            <a:pPr lvl="1" eaLnBrk="1" hangingPunct="1"/>
            <a:endParaRPr lang="en-US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DBC0B1-D3DD-47B7-85E1-D74F4914FE62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36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2.5: Corporate Technical Security Architecture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6900"/>
          </a:xfrm>
        </p:spPr>
        <p:txBody>
          <a:bodyPr/>
          <a:lstStyle/>
          <a:p>
            <a:pPr eaLnBrk="1"/>
            <a:r>
              <a:rPr lang="en-US" b="1" smtClean="0"/>
              <a:t>Principles</a:t>
            </a:r>
          </a:p>
          <a:p>
            <a:pPr lvl="1" eaLnBrk="1"/>
            <a:r>
              <a:rPr lang="en-US" smtClean="0"/>
              <a:t>Defense in depth</a:t>
            </a:r>
          </a:p>
          <a:p>
            <a:pPr lvl="2" eaLnBrk="1"/>
            <a:r>
              <a:rPr lang="en-US" smtClean="0"/>
              <a:t>Resource is guarded by several countermeasures in series</a:t>
            </a:r>
          </a:p>
          <a:p>
            <a:pPr lvl="2" eaLnBrk="1"/>
            <a:r>
              <a:rPr lang="en-US" smtClean="0"/>
              <a:t>Attacker must breach them all, in series, to succeed</a:t>
            </a:r>
          </a:p>
          <a:p>
            <a:pPr lvl="2" eaLnBrk="1"/>
            <a:r>
              <a:rPr lang="en-US" smtClean="0"/>
              <a:t>If one countermeasure fails, the resource remains safe</a:t>
            </a:r>
          </a:p>
          <a:p>
            <a:pPr lvl="1" eaLnBrk="1" hangingPunct="1"/>
            <a:endParaRPr lang="en-US" smtClean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81DC4B-D419-4F9C-81C1-593684294613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37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2.5: Corporate Technical Security Architecture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700"/>
          </a:xfrm>
        </p:spPr>
        <p:txBody>
          <a:bodyPr/>
          <a:lstStyle/>
          <a:p>
            <a:pPr eaLnBrk="1"/>
            <a:r>
              <a:rPr lang="en-US" b="1" smtClean="0"/>
              <a:t>Principles</a:t>
            </a:r>
          </a:p>
          <a:p>
            <a:pPr lvl="1" eaLnBrk="1"/>
            <a:r>
              <a:rPr lang="en-US" smtClean="0"/>
              <a:t>Defense in depth versus weakest links</a:t>
            </a:r>
          </a:p>
          <a:p>
            <a:pPr lvl="2" eaLnBrk="1">
              <a:spcBef>
                <a:spcPts val="1200"/>
              </a:spcBef>
            </a:pPr>
            <a:r>
              <a:rPr lang="en-US" smtClean="0"/>
              <a:t>Defense in depth: multiple independent countermeasures that must be defeated in series</a:t>
            </a:r>
          </a:p>
          <a:p>
            <a:pPr lvl="2" eaLnBrk="1">
              <a:spcBef>
                <a:spcPts val="1200"/>
              </a:spcBef>
            </a:pPr>
            <a:r>
              <a:rPr lang="en-US" smtClean="0"/>
              <a:t>Weakest link: a single countermeasure with multiple interdependent components that must all succeed for the countermeasure to succeed</a:t>
            </a:r>
          </a:p>
          <a:p>
            <a:pPr lvl="1" eaLnBrk="1" hangingPunct="1"/>
            <a:endParaRPr lang="en-US" smtClean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D4BE01-3B25-4BC7-BE03-0932406000C7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38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2.5: Corporate Technical Security Architecture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100"/>
          </a:xfrm>
        </p:spPr>
        <p:txBody>
          <a:bodyPr/>
          <a:lstStyle/>
          <a:p>
            <a:pPr eaLnBrk="1"/>
            <a:r>
              <a:rPr lang="en-US" b="1" smtClean="0"/>
              <a:t>Principles</a:t>
            </a:r>
          </a:p>
          <a:p>
            <a:pPr lvl="1" eaLnBrk="1"/>
            <a:r>
              <a:rPr lang="en-US" smtClean="0"/>
              <a:t>Avoiding single points of vulnerability</a:t>
            </a:r>
          </a:p>
          <a:p>
            <a:pPr lvl="2" eaLnBrk="1"/>
            <a:r>
              <a:rPr lang="en-US" smtClean="0"/>
              <a:t>Failure at a single point can have drastic consequences</a:t>
            </a:r>
          </a:p>
          <a:p>
            <a:pPr lvl="2" eaLnBrk="1"/>
            <a:r>
              <a:rPr lang="en-US" smtClean="0"/>
              <a:t>DNS servers, central security management servers, etc.</a:t>
            </a:r>
          </a:p>
          <a:p>
            <a:pPr lvl="1" eaLnBrk="1" hangingPunct="1"/>
            <a:endParaRPr lang="en-US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7DD2E1-7E5D-46F7-AF9B-E04738BDCBBF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39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2.5: Corporate Technical Security Architecture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528C99-3DD8-4AE4-857C-3A944A5D5E5D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4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2.1: The Need for Comprehensive Security</a:t>
            </a:r>
            <a:endParaRPr lang="en-US" sz="2800" dirty="0"/>
          </a:p>
        </p:txBody>
      </p:sp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" t="9543" r="1694" b="4573"/>
          <a:stretch>
            <a:fillRect/>
          </a:stretch>
        </p:blipFill>
        <p:spPr bwMode="auto">
          <a:xfrm>
            <a:off x="685800" y="1371600"/>
            <a:ext cx="77724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700"/>
          </a:xfrm>
        </p:spPr>
        <p:txBody>
          <a:bodyPr/>
          <a:lstStyle/>
          <a:p>
            <a:pPr eaLnBrk="1"/>
            <a:r>
              <a:rPr lang="en-US" b="1" smtClean="0"/>
              <a:t>Principles</a:t>
            </a:r>
          </a:p>
          <a:p>
            <a:pPr lvl="1" eaLnBrk="1"/>
            <a:r>
              <a:rPr lang="en-US" smtClean="0"/>
              <a:t>Minimizing security burdens</a:t>
            </a:r>
          </a:p>
          <a:p>
            <a:pPr lvl="1" eaLnBrk="1"/>
            <a:r>
              <a:rPr lang="en-US" smtClean="0"/>
              <a:t>Realistic goals</a:t>
            </a:r>
          </a:p>
          <a:p>
            <a:pPr lvl="2" eaLnBrk="1"/>
            <a:r>
              <a:rPr lang="en-US" smtClean="0"/>
              <a:t>Cannot change a company’s protection level overnight</a:t>
            </a:r>
          </a:p>
          <a:p>
            <a:pPr lvl="2" eaLnBrk="1"/>
            <a:r>
              <a:rPr lang="en-US" smtClean="0"/>
              <a:t>Mature as quickly as possible</a:t>
            </a:r>
            <a:endParaRPr lang="en-US" sz="2500" smtClean="0"/>
          </a:p>
          <a:p>
            <a:pPr lvl="1" eaLnBrk="1" hangingPunct="1"/>
            <a:endParaRPr lang="en-US" smtClean="0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019265-B1C6-4492-AC94-C8D2EC82C450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40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2.5: Corporate Technical Security Architecture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dirty="0" smtClean="0"/>
              <a:t>Elements of a Technical Security Architecture</a:t>
            </a:r>
          </a:p>
          <a:p>
            <a:pPr lvl="1" eaLnBrk="1"/>
            <a:r>
              <a:rPr lang="en-US" dirty="0" smtClean="0"/>
              <a:t>Border management</a:t>
            </a:r>
          </a:p>
          <a:p>
            <a:pPr lvl="1" eaLnBrk="1"/>
            <a:r>
              <a:rPr lang="en-US" dirty="0" smtClean="0"/>
              <a:t>Internal site management</a:t>
            </a:r>
          </a:p>
          <a:p>
            <a:pPr lvl="1" eaLnBrk="1"/>
            <a:r>
              <a:rPr lang="en-US" dirty="0" smtClean="0"/>
              <a:t>Management of remote connections</a:t>
            </a:r>
          </a:p>
          <a:p>
            <a:pPr lvl="1" eaLnBrk="1"/>
            <a:r>
              <a:rPr lang="en-US" dirty="0" smtClean="0"/>
              <a:t>Interorganizational systems with other firms</a:t>
            </a:r>
          </a:p>
          <a:p>
            <a:pPr lvl="1" eaLnBrk="1"/>
            <a:r>
              <a:rPr lang="en-US" dirty="0" smtClean="0"/>
              <a:t>Centralized security management</a:t>
            </a:r>
          </a:p>
          <a:p>
            <a:pPr lvl="2" eaLnBrk="1"/>
            <a:r>
              <a:rPr lang="en-US" dirty="0" smtClean="0"/>
              <a:t>Increases the speed of actions</a:t>
            </a:r>
          </a:p>
          <a:p>
            <a:pPr lvl="2" eaLnBrk="1"/>
            <a:r>
              <a:rPr lang="en-US" dirty="0" smtClean="0"/>
              <a:t>Reduces the cost of actions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D66709-A7A2-42F6-9DD6-970F2C8FB43A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41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2.5: Corporate Technical Security Architecture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7675" y="1371600"/>
            <a:ext cx="8255000" cy="466725"/>
          </a:xfrm>
          <a:prstGeom prst="round2Diag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 pitchFamily="34" charset="0"/>
                <a:ea typeface="+mj-ea"/>
                <a:cs typeface="Lucida Sans Unicode" pitchFamily="34" charset="0"/>
              </a:rPr>
              <a:t>2.1  Introduction &amp; Terminology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47675" y="1905000"/>
            <a:ext cx="8255000" cy="466725"/>
          </a:xfrm>
          <a:prstGeom prst="round2Diag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 pitchFamily="34" charset="0"/>
                <a:ea typeface="+mj-ea"/>
                <a:cs typeface="Lucida Sans Unicode" pitchFamily="34" charset="0"/>
              </a:rPr>
              <a:t>2.2  Compliance Laws and Regulations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47675" y="2438400"/>
            <a:ext cx="8255000" cy="466725"/>
          </a:xfrm>
          <a:prstGeom prst="round2Diag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 pitchFamily="34" charset="0"/>
                <a:ea typeface="+mj-ea"/>
                <a:cs typeface="Lucida Sans Unicode" pitchFamily="34" charset="0"/>
              </a:rPr>
              <a:t>2.3  Organization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7675" y="2971800"/>
            <a:ext cx="8255000" cy="466725"/>
          </a:xfrm>
          <a:prstGeom prst="round2Diag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 pitchFamily="34" charset="0"/>
                <a:ea typeface="+mj-ea"/>
                <a:cs typeface="Lucida Sans Unicode" pitchFamily="34" charset="0"/>
              </a:rPr>
              <a:t>2.4  Risk Analysis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47675" y="3505200"/>
            <a:ext cx="8255000" cy="466725"/>
          </a:xfrm>
          <a:prstGeom prst="round2Diag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 pitchFamily="34" charset="0"/>
                <a:ea typeface="+mj-ea"/>
                <a:cs typeface="Lucida Sans Unicode" pitchFamily="34" charset="0"/>
              </a:rPr>
              <a:t>2.5  Technical Security Architecture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47675" y="4038600"/>
            <a:ext cx="8255000" cy="466725"/>
          </a:xfrm>
          <a:prstGeom prst="round2Diag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 pitchFamily="34" charset="0"/>
                <a:ea typeface="+mj-ea"/>
                <a:cs typeface="Lucida Sans Unicode" pitchFamily="34" charset="0"/>
              </a:rPr>
              <a:t>2.6  Policy-Driven Implementation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7675" y="4572000"/>
            <a:ext cx="8255000" cy="466725"/>
          </a:xfrm>
          <a:prstGeom prst="round2Diag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 pitchFamily="34" charset="0"/>
                <a:ea typeface="+mj-ea"/>
                <a:cs typeface="Lucida Sans Unicode" pitchFamily="34" charset="0"/>
              </a:rPr>
              <a:t>2.7  Governance Frameworks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AAE722-6F81-49CB-AB55-D2D07E74E78A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42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dirty="0" smtClean="0"/>
              <a:t>Policies</a:t>
            </a:r>
          </a:p>
          <a:p>
            <a:pPr lvl="1" eaLnBrk="1"/>
            <a:r>
              <a:rPr lang="en-US" dirty="0" smtClean="0"/>
              <a:t>Statements of what is to be done</a:t>
            </a:r>
          </a:p>
          <a:p>
            <a:pPr lvl="1" eaLnBrk="1"/>
            <a:r>
              <a:rPr lang="en-US" dirty="0" smtClean="0"/>
              <a:t>Provide clarity and direction</a:t>
            </a:r>
          </a:p>
          <a:p>
            <a:pPr lvl="1" eaLnBrk="1"/>
            <a:r>
              <a:rPr lang="en-US" dirty="0" smtClean="0"/>
              <a:t>Does not specify in detail how the policy is to be implemented in specific circumstances</a:t>
            </a:r>
          </a:p>
          <a:p>
            <a:pPr lvl="1" eaLnBrk="1"/>
            <a:r>
              <a:rPr lang="en-US" dirty="0"/>
              <a:t>A</a:t>
            </a:r>
            <a:r>
              <a:rPr lang="en-US" dirty="0" smtClean="0"/>
              <a:t>llows the best possible implementation at any time</a:t>
            </a:r>
          </a:p>
          <a:p>
            <a:pPr lvl="1" eaLnBrk="1"/>
            <a:r>
              <a:rPr lang="en-US" dirty="0" smtClean="0"/>
              <a:t>Vary widely in length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EC2A57-C894-4A4E-B1D4-0759F8B249CB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43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Policies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Tiers of Security Policies</a:t>
            </a:r>
          </a:p>
          <a:p>
            <a:pPr lvl="1" eaLnBrk="1"/>
            <a:r>
              <a:rPr lang="en-US" smtClean="0"/>
              <a:t>Brief corporate security policy to drive everything</a:t>
            </a:r>
          </a:p>
          <a:p>
            <a:pPr lvl="1" eaLnBrk="1"/>
            <a:r>
              <a:rPr lang="en-US" smtClean="0"/>
              <a:t>Major policies</a:t>
            </a:r>
          </a:p>
          <a:p>
            <a:pPr lvl="2" eaLnBrk="1"/>
            <a:r>
              <a:rPr lang="en-US" smtClean="0"/>
              <a:t>E-mail</a:t>
            </a:r>
          </a:p>
          <a:p>
            <a:pPr lvl="2" eaLnBrk="1"/>
            <a:r>
              <a:rPr lang="en-US" smtClean="0"/>
              <a:t>Hiring and firing</a:t>
            </a:r>
          </a:p>
          <a:p>
            <a:pPr lvl="2" eaLnBrk="1"/>
            <a:r>
              <a:rPr lang="en-US" smtClean="0"/>
              <a:t>Personally identifiable information</a:t>
            </a:r>
          </a:p>
          <a:p>
            <a:pPr lvl="2" eaLnBrk="1"/>
            <a:r>
              <a:rPr lang="en-US" smtClean="0"/>
              <a:t>…</a:t>
            </a:r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F1B6CC-E752-4207-9CF8-547383A6274A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44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Policies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Tiers of Security Policies</a:t>
            </a:r>
          </a:p>
          <a:p>
            <a:pPr lvl="1" eaLnBrk="1"/>
            <a:r>
              <a:rPr lang="en-US" smtClean="0"/>
              <a:t>Acceptable use policy</a:t>
            </a:r>
          </a:p>
          <a:p>
            <a:pPr lvl="2" eaLnBrk="1"/>
            <a:r>
              <a:rPr lang="en-US" smtClean="0"/>
              <a:t>Summarizes key points of special importance for users</a:t>
            </a:r>
          </a:p>
          <a:p>
            <a:pPr lvl="2" eaLnBrk="1"/>
            <a:r>
              <a:rPr lang="en-US" smtClean="0"/>
              <a:t>Typically, must be signed by users</a:t>
            </a:r>
          </a:p>
          <a:p>
            <a:pPr lvl="1" eaLnBrk="1"/>
            <a:r>
              <a:rPr lang="en-US" smtClean="0"/>
              <a:t>Policies for specific countermeasures</a:t>
            </a:r>
          </a:p>
          <a:p>
            <a:pPr lvl="2" eaLnBrk="1" hangingPunct="1"/>
            <a:r>
              <a:rPr lang="en-US" smtClean="0"/>
              <a:t>Again, separates security goals from implementation</a:t>
            </a:r>
          </a:p>
          <a:p>
            <a:pPr lvl="1" eaLnBrk="1" hangingPunct="1"/>
            <a:endParaRPr lang="en-US" smtClean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669245-78B2-4CD3-970D-4A2C8BEB395C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45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Policies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Writing Policies</a:t>
            </a:r>
          </a:p>
          <a:p>
            <a:pPr lvl="1" eaLnBrk="1"/>
            <a:r>
              <a:rPr lang="en-US" smtClean="0"/>
              <a:t>For important policies, IT security cannot act alone</a:t>
            </a:r>
          </a:p>
          <a:p>
            <a:pPr lvl="1" eaLnBrk="1"/>
            <a:r>
              <a:rPr lang="en-US" smtClean="0"/>
              <a:t>There should be policy-writing teams for each policy</a:t>
            </a:r>
          </a:p>
          <a:p>
            <a:pPr lvl="1" eaLnBrk="1"/>
            <a:r>
              <a:rPr lang="en-US" smtClean="0"/>
              <a:t>For broad policies, teams must include IT security, management in affected departments, the legal department, and so forth</a:t>
            </a:r>
          </a:p>
          <a:p>
            <a:pPr lvl="1" eaLnBrk="1"/>
            <a:r>
              <a:rPr lang="en-US" smtClean="0"/>
              <a:t>The team approach gives authority to policies</a:t>
            </a:r>
          </a:p>
          <a:p>
            <a:pPr lvl="1" eaLnBrk="1"/>
            <a:r>
              <a:rPr lang="en-US" smtClean="0"/>
              <a:t>It also prevents mistakes because of IT security’s limited viewpoint</a:t>
            </a: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C5B169-2917-4078-8030-B109C0B500F0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46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Policies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6C6E1E-208A-411C-B64A-A6D6A98B9C04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47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Policies, Implementation, and Oversight</a:t>
            </a:r>
            <a:endParaRPr lang="en-US" dirty="0"/>
          </a:p>
        </p:txBody>
      </p:sp>
      <p:pic>
        <p:nvPicPr>
          <p:cNvPr id="921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" t="10944" r="4401" b="6883"/>
          <a:stretch>
            <a:fillRect/>
          </a:stretch>
        </p:blipFill>
        <p:spPr bwMode="auto">
          <a:xfrm>
            <a:off x="914400" y="1430338"/>
            <a:ext cx="7467600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pPr marL="365760" indent="-256032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Implementation Guidance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Limits the discretion of implementers in order to simplify implementation decisions and avoid bad choices in interpreting policies</a:t>
            </a:r>
          </a:p>
          <a:p>
            <a:pPr marL="365760" indent="-256032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None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Implementer is only guided by the policy itself</a:t>
            </a:r>
          </a:p>
          <a:p>
            <a:pPr marL="365760" indent="-256032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Standards versus Guidelines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Standards are mandatory directives</a:t>
            </a:r>
          </a:p>
          <a:p>
            <a:pPr marL="621792" lvl="1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Guidelines are not mandatory but must be considered</a:t>
            </a: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EE0681-8250-49CA-B62C-AAB3137C2264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48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Implementation Guidance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dirty="0" smtClean="0"/>
              <a:t>Types of Implementation Guidance</a:t>
            </a:r>
          </a:p>
          <a:p>
            <a:pPr lvl="1" eaLnBrk="1"/>
            <a:r>
              <a:rPr lang="en-US" dirty="0" smtClean="0"/>
              <a:t>Procedures: detailed specifications for how something should be done</a:t>
            </a:r>
          </a:p>
          <a:p>
            <a:pPr lvl="2" eaLnBrk="1">
              <a:spcBef>
                <a:spcPts val="1200"/>
              </a:spcBef>
            </a:pPr>
            <a:r>
              <a:rPr lang="en-US" dirty="0" smtClean="0"/>
              <a:t>Can be either standards or guidelines</a:t>
            </a:r>
          </a:p>
          <a:p>
            <a:pPr lvl="2" eaLnBrk="1">
              <a:spcBef>
                <a:spcPts val="1200"/>
              </a:spcBef>
            </a:pPr>
            <a:r>
              <a:rPr lang="en-US" dirty="0" smtClean="0"/>
              <a:t>Segregation of duties: two people are required to complete sensitive tasks</a:t>
            </a:r>
          </a:p>
          <a:p>
            <a:pPr lvl="3" eaLnBrk="1"/>
            <a:r>
              <a:rPr lang="en-US" dirty="0" smtClean="0"/>
              <a:t>In movie theaters, one sells tickets and the other takes tickets</a:t>
            </a:r>
          </a:p>
          <a:p>
            <a:pPr lvl="3" eaLnBrk="1"/>
            <a:r>
              <a:rPr lang="en-US" dirty="0" smtClean="0"/>
              <a:t>No individual can do damage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B5840E-6D2E-4A17-91AA-DC148D57D9B9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49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Implementation Guidance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E5B55E-3DFB-4D88-820E-171A4205CAC6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5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2.1: Weakest Link Failure</a:t>
            </a:r>
            <a:endParaRPr lang="en-US" dirty="0"/>
          </a:p>
        </p:txBody>
      </p:sp>
      <p:sp>
        <p:nvSpPr>
          <p:cNvPr id="32772" name="TextBox 5"/>
          <p:cNvSpPr txBox="1">
            <a:spLocks noChangeArrowheads="1"/>
          </p:cNvSpPr>
          <p:nvPr/>
        </p:nvSpPr>
        <p:spPr bwMode="auto">
          <a:xfrm>
            <a:off x="1219200" y="5638800"/>
            <a:ext cx="769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Lucida Sans Unicode" pitchFamily="34" charset="0"/>
              </a:rPr>
              <a:t>A failure in any component will lead to failure for the entire system</a:t>
            </a:r>
          </a:p>
        </p:txBody>
      </p:sp>
      <p:pic>
        <p:nvPicPr>
          <p:cNvPr id="3277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" t="11928" r="1694" b="7755"/>
          <a:stretch>
            <a:fillRect/>
          </a:stretch>
        </p:blipFill>
        <p:spPr bwMode="auto">
          <a:xfrm>
            <a:off x="457200" y="1143000"/>
            <a:ext cx="80772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767262"/>
          </a:xfrm>
        </p:spPr>
        <p:txBody>
          <a:bodyPr/>
          <a:lstStyle/>
          <a:p>
            <a:pPr eaLnBrk="1"/>
            <a:r>
              <a:rPr lang="en-US" b="1" smtClean="0"/>
              <a:t>Types of Implementation Guidance</a:t>
            </a:r>
          </a:p>
          <a:p>
            <a:pPr lvl="1" eaLnBrk="1"/>
            <a:r>
              <a:rPr lang="en-US" smtClean="0"/>
              <a:t>Procedures</a:t>
            </a:r>
          </a:p>
          <a:p>
            <a:pPr lvl="2" eaLnBrk="1"/>
            <a:r>
              <a:rPr lang="en-US" smtClean="0"/>
              <a:t>Request/authorization control</a:t>
            </a:r>
          </a:p>
          <a:p>
            <a:pPr lvl="3" eaLnBrk="1"/>
            <a:r>
              <a:rPr lang="en-US" smtClean="0"/>
              <a:t>Limit the number of people who may make requests on sensitive matters</a:t>
            </a:r>
          </a:p>
          <a:p>
            <a:pPr lvl="3" eaLnBrk="1"/>
            <a:r>
              <a:rPr lang="en-US" smtClean="0"/>
              <a:t>Allow even fewer to be able to authorize requests</a:t>
            </a:r>
          </a:p>
          <a:p>
            <a:pPr lvl="3" eaLnBrk="1"/>
            <a:r>
              <a:rPr lang="en-US" smtClean="0"/>
              <a:t>Authorizer must never be the requester</a:t>
            </a:r>
          </a:p>
          <a:p>
            <a:pPr lvl="2" eaLnBrk="1"/>
            <a:r>
              <a:rPr lang="en-US" smtClean="0"/>
              <a:t>Mandatory vacations to uncover schemes that require constant maintenance</a:t>
            </a:r>
          </a:p>
          <a:p>
            <a:pPr lvl="2" eaLnBrk="1"/>
            <a:r>
              <a:rPr lang="en-US" smtClean="0"/>
              <a:t>Job rotation to uncover schemes that require constant maintenance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B7ADEE-458A-4CB8-A971-3A4FC1042A89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50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Implementation Guidance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Types of Implementation Guidance</a:t>
            </a:r>
          </a:p>
          <a:p>
            <a:pPr lvl="1" eaLnBrk="1"/>
            <a:r>
              <a:rPr lang="en-US" smtClean="0"/>
              <a:t>Procedures: detailed descriptions of what should be done</a:t>
            </a:r>
          </a:p>
          <a:p>
            <a:pPr lvl="1" eaLnBrk="1"/>
            <a:r>
              <a:rPr lang="en-US" smtClean="0"/>
              <a:t>Processes: less detailed specifications of what actions should be taken</a:t>
            </a:r>
          </a:p>
          <a:p>
            <a:pPr lvl="2" eaLnBrk="1"/>
            <a:r>
              <a:rPr lang="en-US" smtClean="0"/>
              <a:t>Necessary in managerial and professional business function</a:t>
            </a:r>
          </a:p>
          <a:p>
            <a:pPr lvl="1" eaLnBrk="1"/>
            <a:r>
              <a:rPr lang="en-US" smtClean="0"/>
              <a:t>Baselines: checklists of what should be done but not the process or procedures for doing them</a:t>
            </a:r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0F42A6-C06B-4445-BFA5-B564C3FCE355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51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Implementation Guidance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Types of Implementation Guidance</a:t>
            </a:r>
          </a:p>
          <a:p>
            <a:pPr lvl="1" eaLnBrk="1"/>
            <a:r>
              <a:rPr lang="en-US" smtClean="0"/>
              <a:t>Best practices: most appropriate actions in other companies</a:t>
            </a:r>
          </a:p>
          <a:p>
            <a:pPr lvl="1" eaLnBrk="1"/>
            <a:r>
              <a:rPr lang="en-US" smtClean="0"/>
              <a:t>Recommended practices: normative guidance</a:t>
            </a:r>
          </a:p>
          <a:p>
            <a:pPr lvl="1" eaLnBrk="1"/>
            <a:r>
              <a:rPr lang="en-US" smtClean="0"/>
              <a:t>Accountability</a:t>
            </a:r>
          </a:p>
          <a:p>
            <a:pPr lvl="2" eaLnBrk="1"/>
            <a:r>
              <a:rPr lang="en-US" smtClean="0"/>
              <a:t>Owner of resource is accountable</a:t>
            </a:r>
          </a:p>
          <a:p>
            <a:pPr lvl="2" eaLnBrk="1"/>
            <a:r>
              <a:rPr lang="en-US" smtClean="0"/>
              <a:t>Implementing the policy can be delegated to a trustee, but accountability cannot be delegated</a:t>
            </a:r>
          </a:p>
          <a:p>
            <a:pPr lvl="1" eaLnBrk="1"/>
            <a:r>
              <a:rPr lang="en-US" smtClean="0"/>
              <a:t>Codes of ethics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2CF056-E462-463A-A9E8-0E81607CD5D4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52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Implementation Guidance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Ethics</a:t>
            </a:r>
          </a:p>
          <a:p>
            <a:pPr lvl="1" eaLnBrk="1"/>
            <a:r>
              <a:rPr lang="en-US" smtClean="0"/>
              <a:t>A person’s system of values</a:t>
            </a:r>
          </a:p>
          <a:p>
            <a:pPr lvl="1" eaLnBrk="1"/>
            <a:r>
              <a:rPr lang="en-US" smtClean="0"/>
              <a:t>Needed in complex situations</a:t>
            </a:r>
          </a:p>
          <a:p>
            <a:pPr lvl="1" eaLnBrk="1"/>
            <a:r>
              <a:rPr lang="en-US" smtClean="0"/>
              <a:t>Different people may make different decisions in the same situation</a:t>
            </a:r>
          </a:p>
          <a:p>
            <a:pPr lvl="1" eaLnBrk="1"/>
            <a:r>
              <a:rPr lang="en-US" smtClean="0"/>
              <a:t>Companies create codes of ethics to give guidance in ethical decisions</a:t>
            </a:r>
            <a:endParaRPr lang="en-US" i="1" smtClean="0"/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E446FE-0BAE-4650-A9E2-B9D82934560A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53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Ethics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dirty="0" smtClean="0"/>
              <a:t>Code of Ethics: Typical Contents (Partial List)</a:t>
            </a:r>
          </a:p>
          <a:p>
            <a:pPr lvl="1" eaLnBrk="1"/>
            <a:r>
              <a:rPr lang="en-US" dirty="0" smtClean="0"/>
              <a:t>Important for having a good workplace and to avoid damaging a firm’s reputation</a:t>
            </a:r>
          </a:p>
          <a:p>
            <a:pPr lvl="1" eaLnBrk="1"/>
            <a:r>
              <a:rPr lang="en-US" dirty="0" smtClean="0"/>
              <a:t>Applies to everybody</a:t>
            </a:r>
          </a:p>
          <a:p>
            <a:pPr lvl="2" eaLnBrk="1"/>
            <a:r>
              <a:rPr lang="en-US" dirty="0" smtClean="0"/>
              <a:t>Senior managers usually have additional requirements</a:t>
            </a:r>
          </a:p>
          <a:p>
            <a:pPr lvl="1" eaLnBrk="1"/>
            <a:r>
              <a:rPr lang="en-US" dirty="0" smtClean="0"/>
              <a:t>Improper ethics can result in sanctions, up to and including termination</a:t>
            </a:r>
          </a:p>
          <a:p>
            <a:pPr lvl="1" eaLnBrk="1"/>
            <a:r>
              <a:rPr lang="en-US" dirty="0" smtClean="0"/>
              <a:t>An employee must report observed unethical behavior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DA9392-A81B-4C37-81BC-76905FDFA2E4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54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Ethics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Code of Ethics: Typical Contents (Partial List)</a:t>
            </a:r>
          </a:p>
          <a:p>
            <a:pPr lvl="1" eaLnBrk="1"/>
            <a:r>
              <a:rPr lang="en-US" smtClean="0"/>
              <a:t>An employee must involve conflicts of interest</a:t>
            </a:r>
          </a:p>
          <a:p>
            <a:pPr lvl="2" eaLnBrk="1">
              <a:spcBef>
                <a:spcPts val="1200"/>
              </a:spcBef>
            </a:pPr>
            <a:r>
              <a:rPr lang="en-US" smtClean="0"/>
              <a:t>Never exploit one’s position for personal gain</a:t>
            </a:r>
          </a:p>
          <a:p>
            <a:pPr lvl="2" eaLnBrk="1">
              <a:spcBef>
                <a:spcPts val="1200"/>
              </a:spcBef>
            </a:pPr>
            <a:r>
              <a:rPr lang="en-US" smtClean="0"/>
              <a:t>No preferential treatment of relatives</a:t>
            </a:r>
          </a:p>
          <a:p>
            <a:pPr lvl="2" eaLnBrk="1">
              <a:spcBef>
                <a:spcPts val="1200"/>
              </a:spcBef>
            </a:pPr>
            <a:r>
              <a:rPr lang="en-US" smtClean="0"/>
              <a:t>No investing in competitors</a:t>
            </a:r>
          </a:p>
          <a:p>
            <a:pPr lvl="2" eaLnBrk="1">
              <a:spcBef>
                <a:spcPts val="1200"/>
              </a:spcBef>
            </a:pPr>
            <a:r>
              <a:rPr lang="en-US" smtClean="0"/>
              <a:t>No competing with the company while still employed by the firm</a:t>
            </a: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D1B35E-F9A2-43F9-B006-54ED66E26527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55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Ethics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Code of Ethics: Typical Contents (Partial List)</a:t>
            </a:r>
          </a:p>
          <a:p>
            <a:pPr lvl="1" eaLnBrk="1"/>
            <a:r>
              <a:rPr lang="en-US" smtClean="0"/>
              <a:t>No bribes or kickbacks</a:t>
            </a:r>
          </a:p>
          <a:p>
            <a:pPr lvl="2" eaLnBrk="1"/>
            <a:r>
              <a:rPr lang="en-US" smtClean="0"/>
              <a:t>Bribes are given by outside parties to get preferential treatment</a:t>
            </a:r>
          </a:p>
          <a:p>
            <a:pPr lvl="2" eaLnBrk="1"/>
            <a:r>
              <a:rPr lang="en-US" smtClean="0"/>
              <a:t>Kickbacks are given by sellers when they place an order to secure this or future orders</a:t>
            </a:r>
          </a:p>
          <a:p>
            <a:pPr lvl="1" eaLnBrk="1"/>
            <a:r>
              <a:rPr lang="en-US" smtClean="0"/>
              <a:t>Employees must use business assets for business uses only, not personal use</a:t>
            </a:r>
            <a:endParaRPr lang="en-US" i="1" smtClean="0"/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681814-2804-4E3D-917B-52FD7920BE6A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56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Ethics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Code of Ethics: Typical Contents (Partial List)</a:t>
            </a:r>
          </a:p>
          <a:p>
            <a:pPr lvl="1" eaLnBrk="1"/>
            <a:r>
              <a:rPr lang="en-US" smtClean="0"/>
              <a:t>An employee may never divulge</a:t>
            </a:r>
          </a:p>
          <a:p>
            <a:pPr lvl="2" eaLnBrk="1"/>
            <a:r>
              <a:rPr lang="en-US" smtClean="0"/>
              <a:t>Confidential information</a:t>
            </a:r>
          </a:p>
          <a:p>
            <a:pPr lvl="2" eaLnBrk="1"/>
            <a:r>
              <a:rPr lang="en-US" smtClean="0"/>
              <a:t>Private information</a:t>
            </a:r>
          </a:p>
          <a:p>
            <a:pPr lvl="2" eaLnBrk="1"/>
            <a:r>
              <a:rPr lang="en-US" smtClean="0"/>
              <a:t>Trade secrets</a:t>
            </a:r>
          </a:p>
          <a:p>
            <a:pPr eaLnBrk="1" hangingPunct="1"/>
            <a:endParaRPr lang="en-US" i="1" smtClean="0"/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9013DA-0C64-4CB5-94C9-9A4B91B8D483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57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Ethics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Exceptions Are Always Required</a:t>
            </a:r>
          </a:p>
          <a:p>
            <a:pPr lvl="1" eaLnBrk="1"/>
            <a:r>
              <a:rPr lang="en-US" smtClean="0"/>
              <a:t>But they must be managed</a:t>
            </a:r>
          </a:p>
          <a:p>
            <a:pPr eaLnBrk="1"/>
            <a:r>
              <a:rPr lang="en-US" b="1" smtClean="0"/>
              <a:t>Limiting Exceptions</a:t>
            </a:r>
          </a:p>
          <a:p>
            <a:pPr lvl="1" eaLnBrk="1"/>
            <a:r>
              <a:rPr lang="en-US" smtClean="0"/>
              <a:t>Only some people should be allowed to request exceptions</a:t>
            </a:r>
          </a:p>
          <a:p>
            <a:pPr lvl="1" eaLnBrk="1"/>
            <a:r>
              <a:rPr lang="en-US" smtClean="0"/>
              <a:t>Fewer people should be allowed to authorize exceptions</a:t>
            </a:r>
          </a:p>
          <a:p>
            <a:pPr lvl="1" eaLnBrk="1"/>
            <a:r>
              <a:rPr lang="en-US" smtClean="0"/>
              <a:t>The person who requests an exception must never be authorizer</a:t>
            </a: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7DEA73-A27B-4349-80E3-9230EAFCA590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58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Exception Handling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dirty="0" smtClean="0"/>
              <a:t>Oversight</a:t>
            </a:r>
          </a:p>
          <a:p>
            <a:pPr lvl="1" eaLnBrk="1"/>
            <a:r>
              <a:rPr lang="en-US" dirty="0" smtClean="0"/>
              <a:t>Oversight is a group of tools for policy enforcement</a:t>
            </a:r>
          </a:p>
          <a:p>
            <a:pPr lvl="1" eaLnBrk="1"/>
            <a:r>
              <a:rPr lang="en-US" dirty="0" smtClean="0"/>
              <a:t>Policy drives oversight, just as it drives implementation</a:t>
            </a:r>
          </a:p>
          <a:p>
            <a:pPr eaLnBrk="1"/>
            <a:r>
              <a:rPr lang="en-US" b="1" dirty="0" smtClean="0"/>
              <a:t>Promulgation</a:t>
            </a:r>
          </a:p>
          <a:p>
            <a:pPr lvl="1" eaLnBrk="1"/>
            <a:r>
              <a:rPr lang="en-US" dirty="0" smtClean="0"/>
              <a:t>Communicate vision</a:t>
            </a:r>
          </a:p>
          <a:p>
            <a:pPr lvl="1" eaLnBrk="1"/>
            <a:r>
              <a:rPr lang="en-US" dirty="0" smtClean="0"/>
              <a:t>Training</a:t>
            </a:r>
          </a:p>
          <a:p>
            <a:pPr lvl="1" eaLnBrk="1"/>
            <a:r>
              <a:rPr lang="en-US" dirty="0" smtClean="0"/>
              <a:t>Stinging employees?</a:t>
            </a: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9C3F6E-F23B-487D-BF77-697E65C673C8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59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Oversight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02100"/>
          </a:xfrm>
        </p:spPr>
        <p:txBody>
          <a:bodyPr/>
          <a:lstStyle/>
          <a:p>
            <a:pPr eaLnBrk="1"/>
            <a:r>
              <a:rPr lang="en-US" b="1" dirty="0" smtClean="0"/>
              <a:t>Complex</a:t>
            </a:r>
          </a:p>
          <a:p>
            <a:pPr lvl="1" eaLnBrk="1"/>
            <a:r>
              <a:rPr lang="en-US" dirty="0" smtClean="0"/>
              <a:t>Cannot be managed informally</a:t>
            </a:r>
          </a:p>
          <a:p>
            <a:pPr eaLnBrk="1"/>
            <a:r>
              <a:rPr lang="en-US" b="1" dirty="0" smtClean="0"/>
              <a:t>Need Formal Processes</a:t>
            </a:r>
          </a:p>
          <a:p>
            <a:pPr lvl="1" eaLnBrk="1"/>
            <a:r>
              <a:rPr lang="en-US" dirty="0" smtClean="0"/>
              <a:t>Planned series of actions in security management</a:t>
            </a:r>
          </a:p>
          <a:p>
            <a:pPr lvl="1" eaLnBrk="1"/>
            <a:r>
              <a:rPr lang="en-US" dirty="0" smtClean="0"/>
              <a:t>Annual planning</a:t>
            </a:r>
          </a:p>
          <a:p>
            <a:pPr lvl="1" eaLnBrk="1"/>
            <a:r>
              <a:rPr lang="en-US" dirty="0" smtClean="0"/>
              <a:t>Processes for planning and developing individual countermeasures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9271D2-2040-45E2-88AC-6597063AD25F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6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2.1: Security Management Is a Disciplined Process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Electronic Monitoring</a:t>
            </a:r>
          </a:p>
          <a:p>
            <a:pPr lvl="1" eaLnBrk="1"/>
            <a:r>
              <a:rPr lang="en-US" smtClean="0"/>
              <a:t>Electronically-collected information on behavior</a:t>
            </a:r>
          </a:p>
          <a:p>
            <a:pPr lvl="1" eaLnBrk="1"/>
            <a:r>
              <a:rPr lang="en-US" smtClean="0"/>
              <a:t>Widely done in firms and used to terminate employees</a:t>
            </a:r>
          </a:p>
          <a:p>
            <a:pPr lvl="1" eaLnBrk="1"/>
            <a:r>
              <a:rPr lang="en-US" smtClean="0"/>
              <a:t>Warn subjects and explain the reasons for monitoring</a:t>
            </a:r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6D0B24-577B-4C53-9D1E-55AB933194F4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60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Oversight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Security Metrics</a:t>
            </a:r>
          </a:p>
          <a:p>
            <a:pPr lvl="1" eaLnBrk="1"/>
            <a:r>
              <a:rPr lang="en-US" smtClean="0"/>
              <a:t>Indicators of compliance that are measured periodically</a:t>
            </a:r>
          </a:p>
          <a:p>
            <a:pPr lvl="1" eaLnBrk="1"/>
            <a:r>
              <a:rPr lang="en-US" smtClean="0"/>
              <a:t>Percentage of passwords on a server that are crackable, etc.</a:t>
            </a:r>
          </a:p>
          <a:p>
            <a:pPr lvl="1" eaLnBrk="1"/>
            <a:r>
              <a:rPr lang="en-US" smtClean="0"/>
              <a:t>Periodic measurement indicates progress in implementing a policy</a:t>
            </a:r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C4C7DD-7006-44AD-8AA5-FEB97ADE08EC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61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Oversight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Auditing</a:t>
            </a:r>
          </a:p>
          <a:p>
            <a:pPr lvl="1" eaLnBrk="1"/>
            <a:r>
              <a:rPr lang="en-US" smtClean="0"/>
              <a:t>Samples information to develop an opinion about the adequacy of controls</a:t>
            </a:r>
          </a:p>
          <a:p>
            <a:pPr lvl="1" eaLnBrk="1"/>
            <a:r>
              <a:rPr lang="en-US" smtClean="0"/>
              <a:t>Database information in log files and prose documentation</a:t>
            </a:r>
          </a:p>
          <a:p>
            <a:pPr lvl="1" eaLnBrk="1"/>
            <a:r>
              <a:rPr lang="en-US" smtClean="0"/>
              <a:t>Extensive recording is required in most performance regimes</a:t>
            </a:r>
          </a:p>
          <a:p>
            <a:pPr lvl="1" eaLnBrk="1"/>
            <a:r>
              <a:rPr lang="en-US" smtClean="0"/>
              <a:t>Avoidance of compliance is a particularly important finding</a:t>
            </a:r>
          </a:p>
          <a:p>
            <a:pPr lvl="1" eaLnBrk="1" hangingPunct="1"/>
            <a:endParaRPr lang="en-US" smtClean="0"/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AADC1D-5D87-48F9-9CB5-0F80BBFE42E1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62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Oversight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dirty="0" smtClean="0"/>
              <a:t>Anonymous Protected Hotline</a:t>
            </a:r>
          </a:p>
          <a:p>
            <a:pPr lvl="1" eaLnBrk="1"/>
            <a:r>
              <a:rPr lang="en-US" dirty="0"/>
              <a:t>E</a:t>
            </a:r>
            <a:r>
              <a:rPr lang="en-US" dirty="0" smtClean="0"/>
              <a:t>mployees are often the first to detect a serious problem</a:t>
            </a:r>
          </a:p>
          <a:p>
            <a:pPr lvl="1" eaLnBrk="1"/>
            <a:r>
              <a:rPr lang="en-US" dirty="0" smtClean="0"/>
              <a:t>A hotline allows them to call it in</a:t>
            </a:r>
          </a:p>
          <a:p>
            <a:pPr lvl="1" eaLnBrk="1"/>
            <a:r>
              <a:rPr lang="en-US" dirty="0" smtClean="0"/>
              <a:t>Must be anonymous and guarantee protection against reprisals</a:t>
            </a:r>
          </a:p>
          <a:p>
            <a:pPr lvl="1" eaLnBrk="1"/>
            <a:r>
              <a:rPr lang="en-US" dirty="0" smtClean="0"/>
              <a:t>Offer incentives for heavily damaging activities such as fraud?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564B4B-5C0B-42E3-9890-FB4F988AE072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63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Oversight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dirty="0" smtClean="0"/>
              <a:t>Behavioral Awareness</a:t>
            </a:r>
          </a:p>
          <a:p>
            <a:pPr lvl="1" eaLnBrk="1"/>
            <a:r>
              <a:rPr lang="en-US" dirty="0" smtClean="0"/>
              <a:t>Misbehavior often occurs before serious security breaches</a:t>
            </a:r>
          </a:p>
          <a:p>
            <a:pPr lvl="1" eaLnBrk="1"/>
            <a:r>
              <a:rPr lang="en-US" dirty="0" smtClean="0"/>
              <a:t>The fraud triangle indicates motive. 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21818E-594D-4637-9527-7722EFE9CBC6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64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Oversight</a:t>
            </a:r>
            <a:endParaRPr lang="en-US" dirty="0"/>
          </a:p>
        </p:txBody>
      </p:sp>
      <p:pic>
        <p:nvPicPr>
          <p:cNvPr id="11162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" t="12132" r="5203" b="5212"/>
          <a:stretch>
            <a:fillRect/>
          </a:stretch>
        </p:blipFill>
        <p:spPr bwMode="auto">
          <a:xfrm>
            <a:off x="3429000" y="3429000"/>
            <a:ext cx="4894326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Vulnerability Tests</a:t>
            </a:r>
          </a:p>
          <a:p>
            <a:pPr lvl="1" eaLnBrk="1"/>
            <a:r>
              <a:rPr lang="en-US" smtClean="0"/>
              <a:t>Attack your own systems to find vulnerabilities</a:t>
            </a:r>
          </a:p>
          <a:p>
            <a:pPr lvl="1" eaLnBrk="1"/>
            <a:r>
              <a:rPr lang="en-US" smtClean="0"/>
              <a:t>Free and commercial software</a:t>
            </a:r>
          </a:p>
          <a:p>
            <a:pPr lvl="1" eaLnBrk="1"/>
            <a:r>
              <a:rPr lang="en-US" smtClean="0"/>
              <a:t>Never test without a contract specifying the exact tests, signed by your superior</a:t>
            </a:r>
          </a:p>
          <a:p>
            <a:pPr lvl="1" eaLnBrk="1"/>
            <a:r>
              <a:rPr lang="en-US" smtClean="0"/>
              <a:t>The contract should hold you blameless in case of damage</a:t>
            </a:r>
          </a:p>
          <a:p>
            <a:pPr lvl="1" eaLnBrk="1" hangingPunct="1"/>
            <a:endParaRPr lang="en-US" smtClean="0"/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2F2ED0-7F02-46AB-954A-F95B4583D1C1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65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2.6: Oversight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538A8F-DF06-4379-96DB-9341B659DDC9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66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2.7: Governance Frameworks</a:t>
            </a:r>
            <a:endParaRPr lang="en-US" dirty="0"/>
          </a:p>
        </p:txBody>
      </p:sp>
      <p:pic>
        <p:nvPicPr>
          <p:cNvPr id="1167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4" t="12132" r="4201" b="9006"/>
          <a:stretch>
            <a:fillRect/>
          </a:stretch>
        </p:blipFill>
        <p:spPr bwMode="auto">
          <a:xfrm>
            <a:off x="609600" y="1219200"/>
            <a:ext cx="8077200" cy="477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eaLnBrk="1"/>
            <a:r>
              <a:rPr lang="en-US" b="1" smtClean="0"/>
              <a:t>Origins</a:t>
            </a:r>
          </a:p>
          <a:p>
            <a:pPr lvl="1" eaLnBrk="1"/>
            <a:r>
              <a:rPr lang="en-US" smtClean="0"/>
              <a:t>Committee of Sponsoring Organizations of the Treadway Commission (www.coso.org)</a:t>
            </a:r>
          </a:p>
          <a:p>
            <a:pPr lvl="1" eaLnBrk="1"/>
            <a:r>
              <a:rPr lang="en-US" smtClean="0"/>
              <a:t>Ad hoc group to provide guidance on financial controls</a:t>
            </a:r>
          </a:p>
          <a:p>
            <a:pPr eaLnBrk="1"/>
            <a:r>
              <a:rPr lang="en-US" b="1" smtClean="0"/>
              <a:t>Focus</a:t>
            </a:r>
          </a:p>
          <a:p>
            <a:pPr lvl="1" eaLnBrk="1"/>
            <a:r>
              <a:rPr lang="en-US" smtClean="0"/>
              <a:t>Corporate operations, financial controls, and compliance</a:t>
            </a:r>
          </a:p>
          <a:p>
            <a:pPr lvl="1" eaLnBrk="1"/>
            <a:r>
              <a:rPr lang="en-US" smtClean="0"/>
              <a:t>Effectively required for Sarbanes–Oxley compliance</a:t>
            </a:r>
          </a:p>
          <a:p>
            <a:pPr lvl="1" eaLnBrk="1"/>
            <a:r>
              <a:rPr lang="en-US" smtClean="0"/>
              <a:t>Goal is reasonable assurance that goals will be met</a:t>
            </a:r>
          </a:p>
          <a:p>
            <a:pPr lvl="1" eaLnBrk="1" hangingPunct="1"/>
            <a:endParaRPr lang="en-US" smtClean="0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DD4E19-EE61-4DCD-B9C4-4590CE1E96B8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67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2.7: COSO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smtClean="0"/>
              <a:t>CobiT</a:t>
            </a:r>
          </a:p>
          <a:p>
            <a:pPr lvl="1" eaLnBrk="1"/>
            <a:r>
              <a:rPr lang="en-US" smtClean="0"/>
              <a:t>Control Objectives for Information and Related Technologies</a:t>
            </a:r>
          </a:p>
          <a:p>
            <a:pPr lvl="1" eaLnBrk="1"/>
            <a:r>
              <a:rPr lang="en-US" smtClean="0"/>
              <a:t>CIO-level guidance on IT governance</a:t>
            </a:r>
          </a:p>
          <a:p>
            <a:pPr lvl="1" eaLnBrk="1"/>
            <a:r>
              <a:rPr lang="en-US" smtClean="0"/>
              <a:t>Offers many documents that help organizations understand how to implement the framework</a:t>
            </a:r>
          </a:p>
          <a:p>
            <a:pPr lvl="1" eaLnBrk="1" hangingPunct="1"/>
            <a:endParaRPr lang="en-US" smtClean="0"/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BDCA21-73FB-4D4C-B699-55B31950ED00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68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2.7: </a:t>
            </a:r>
            <a:r>
              <a:rPr lang="en-US" dirty="0" err="1" smtClean="0"/>
              <a:t>CobiT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/>
            <a:r>
              <a:rPr lang="en-US" b="1" dirty="0" smtClean="0"/>
              <a:t>ISO/IEC 27000</a:t>
            </a:r>
          </a:p>
          <a:p>
            <a:pPr lvl="1" eaLnBrk="1"/>
            <a:r>
              <a:rPr lang="en-US" dirty="0" smtClean="0"/>
              <a:t>Family of IT security standards with several individual standards</a:t>
            </a:r>
          </a:p>
          <a:p>
            <a:pPr lvl="1" eaLnBrk="1"/>
            <a:r>
              <a:rPr lang="en-US" dirty="0" smtClean="0"/>
              <a:t>From the International Organization for Standardization (ISO) and the International Electrotechnical Commission (IEC)</a:t>
            </a:r>
          </a:p>
          <a:p>
            <a:pPr eaLnBrk="1"/>
            <a:r>
              <a:rPr lang="en-US" b="1" dirty="0" smtClean="0"/>
              <a:t>ISO/IEC 27002</a:t>
            </a:r>
          </a:p>
          <a:p>
            <a:pPr lvl="1" eaLnBrk="1"/>
            <a:r>
              <a:rPr lang="en-US" dirty="0" smtClean="0"/>
              <a:t>Originally called ISO/IEC 17799</a:t>
            </a:r>
          </a:p>
          <a:p>
            <a:pPr lvl="1" eaLnBrk="1"/>
            <a:r>
              <a:rPr lang="en-US" dirty="0" smtClean="0"/>
              <a:t>Recommendations in 11 broad areas of security management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CFDD50-1389-4C4A-9351-603D0B81F45B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69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2.7: The ISO/IEC 27000 Family of Security Standards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02100"/>
          </a:xfrm>
        </p:spPr>
        <p:txBody>
          <a:bodyPr/>
          <a:lstStyle/>
          <a:p>
            <a:pPr eaLnBrk="1"/>
            <a:r>
              <a:rPr lang="en-US" b="1" smtClean="0"/>
              <a:t>A Continuous Process</a:t>
            </a:r>
          </a:p>
          <a:p>
            <a:pPr lvl="1" eaLnBrk="1"/>
            <a:r>
              <a:rPr lang="en-US" smtClean="0"/>
              <a:t>Fail if let up</a:t>
            </a:r>
          </a:p>
          <a:p>
            <a:pPr eaLnBrk="1"/>
            <a:r>
              <a:rPr lang="en-US" b="1" smtClean="0"/>
              <a:t>Compliance Regulations</a:t>
            </a:r>
          </a:p>
          <a:p>
            <a:pPr lvl="1" eaLnBrk="1"/>
            <a:r>
              <a:rPr lang="en-US" smtClean="0"/>
              <a:t>Add to the need to adopt disciplined security management processes</a:t>
            </a:r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D38CF2-7719-4B90-B31B-736922481631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7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2.1: Security Management Is a Disciplined Process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34865A-8067-42D9-A768-45C2C029CE58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8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2.1: The Plan-Protect-Respond Cycle for Security Management</a:t>
            </a:r>
            <a:endParaRPr lang="en-US" sz="3200" dirty="0"/>
          </a:p>
        </p:txBody>
      </p:sp>
      <p:sp>
        <p:nvSpPr>
          <p:cNvPr id="35844" name="TextBox 5"/>
          <p:cNvSpPr txBox="1">
            <a:spLocks noChangeArrowheads="1"/>
          </p:cNvSpPr>
          <p:nvPr/>
        </p:nvSpPr>
        <p:spPr bwMode="auto">
          <a:xfrm>
            <a:off x="1295400" y="5715000"/>
            <a:ext cx="662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Lucida Sans Unicode" pitchFamily="34" charset="0"/>
              </a:rPr>
              <a:t>Dominates security management thinking</a:t>
            </a:r>
          </a:p>
        </p:txBody>
      </p:sp>
      <p:pic>
        <p:nvPicPr>
          <p:cNvPr id="3584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3" t="9543" r="1694" b="4573"/>
          <a:stretch>
            <a:fillRect/>
          </a:stretch>
        </p:blipFill>
        <p:spPr bwMode="auto">
          <a:xfrm>
            <a:off x="762000" y="1370013"/>
            <a:ext cx="7696200" cy="442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>
              <a:lnSpc>
                <a:spcPct val="90000"/>
              </a:lnSpc>
            </a:pPr>
            <a:r>
              <a:rPr lang="en-US" b="1" dirty="0" smtClean="0"/>
              <a:t>Security as an Enabler</a:t>
            </a:r>
          </a:p>
          <a:p>
            <a:pPr lvl="1" eaLnBrk="1">
              <a:lnSpc>
                <a:spcPct val="90000"/>
              </a:lnSpc>
            </a:pPr>
            <a:r>
              <a:rPr lang="en-US" dirty="0" smtClean="0"/>
              <a:t>Security is often thought of as a preventer</a:t>
            </a:r>
          </a:p>
          <a:p>
            <a:pPr lvl="1" eaLnBrk="1">
              <a:lnSpc>
                <a:spcPct val="90000"/>
              </a:lnSpc>
            </a:pPr>
            <a:r>
              <a:rPr lang="en-US" dirty="0" smtClean="0"/>
              <a:t>But security is also an enabler</a:t>
            </a:r>
          </a:p>
          <a:p>
            <a:pPr lvl="1" eaLnBrk="1">
              <a:lnSpc>
                <a:spcPct val="90000"/>
              </a:lnSpc>
            </a:pPr>
            <a:r>
              <a:rPr lang="en-US" dirty="0" smtClean="0"/>
              <a:t>A company with good security can do things otherwise impossible</a:t>
            </a:r>
          </a:p>
          <a:p>
            <a:pPr lvl="2" eaLnBrk="1">
              <a:lnSpc>
                <a:spcPct val="90000"/>
              </a:lnSpc>
            </a:pPr>
            <a:r>
              <a:rPr lang="en-US" dirty="0" smtClean="0"/>
              <a:t>Engage in interorganizational systems with other firms</a:t>
            </a:r>
          </a:p>
          <a:p>
            <a:pPr lvl="2" eaLnBrk="1">
              <a:lnSpc>
                <a:spcPct val="90000"/>
              </a:lnSpc>
            </a:pPr>
            <a:r>
              <a:rPr lang="en-US" dirty="0" smtClean="0"/>
              <a:t>Can use SNMP SET commands to manage systems remotely</a:t>
            </a:r>
          </a:p>
          <a:p>
            <a:pPr lvl="1" eaLnBrk="1">
              <a:lnSpc>
                <a:spcPct val="90000"/>
              </a:lnSpc>
            </a:pPr>
            <a:r>
              <a:rPr lang="en-US" dirty="0" smtClean="0"/>
              <a:t>Must get in early on projects to reduce inconvenience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C79C2F-F064-4DD1-BF0B-E1D29A07DF91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9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2.1: Vision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990</TotalTime>
  <Words>2837</Words>
  <Application>Microsoft Office PowerPoint</Application>
  <PresentationFormat>On-screen Show (4:3)</PresentationFormat>
  <Paragraphs>570</Paragraphs>
  <Slides>69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Calibri</vt:lpstr>
      <vt:lpstr>Lucida Sans Unicode</vt:lpstr>
      <vt:lpstr>Tahoma</vt:lpstr>
      <vt:lpstr>Times New Roman</vt:lpstr>
      <vt:lpstr>Verdana</vt:lpstr>
      <vt:lpstr>Wingdings 2</vt:lpstr>
      <vt:lpstr>Wingdings 3</vt:lpstr>
      <vt:lpstr>Concourse</vt:lpstr>
      <vt:lpstr>1_Concourse</vt:lpstr>
      <vt:lpstr>PowerPoint Presentation</vt:lpstr>
      <vt:lpstr>PowerPoint Presentation</vt:lpstr>
      <vt:lpstr>2.1: Management is the Hard Part</vt:lpstr>
      <vt:lpstr>2.1: The Need for Comprehensive Security</vt:lpstr>
      <vt:lpstr>2.1: Weakest Link Failure</vt:lpstr>
      <vt:lpstr>2.1: Security Management Is a Disciplined Process</vt:lpstr>
      <vt:lpstr>2.1: Security Management Is a Disciplined Process</vt:lpstr>
      <vt:lpstr>2.1: The Plan-Protect-Respond Cycle for Security Management</vt:lpstr>
      <vt:lpstr>2.1: Vision</vt:lpstr>
      <vt:lpstr>2.1: Vision</vt:lpstr>
      <vt:lpstr>2.1: Vision</vt:lpstr>
      <vt:lpstr>2.1: Strategic IT Security Planning</vt:lpstr>
      <vt:lpstr>2.1: Strategic IT Security Planning</vt:lpstr>
      <vt:lpstr>2.2: Legal Driving Forces</vt:lpstr>
      <vt:lpstr>2.2: Legal Driving Forces</vt:lpstr>
      <vt:lpstr>New Zealand? </vt:lpstr>
      <vt:lpstr>2.3: Organizational Issues</vt:lpstr>
      <vt:lpstr>2.3: Organizational Issues</vt:lpstr>
      <vt:lpstr>2.3: Organizational Issues</vt:lpstr>
      <vt:lpstr>2.3: Organizational Issues</vt:lpstr>
      <vt:lpstr>2.3: E-Mail Outsourcing</vt:lpstr>
      <vt:lpstr>2.3: Managed Security Service Provider (MSSP)</vt:lpstr>
      <vt:lpstr>2.4: Risk Analysis</vt:lpstr>
      <vt:lpstr>2.4: Classic Risk Analysis Calculation</vt:lpstr>
      <vt:lpstr>2.4: Classic Risk Analysis Calculation</vt:lpstr>
      <vt:lpstr>2.4: Classic Risk Analysis Calculation</vt:lpstr>
      <vt:lpstr>2.4: Problems with Classic Risk Analysis Calculations</vt:lpstr>
      <vt:lpstr>2.4: Problems with Classic Risk Analysis Calculations</vt:lpstr>
      <vt:lpstr>2.4: Problems with Classic Risk Analysis Calculations</vt:lpstr>
      <vt:lpstr>2.4: Problems with Classic Risk Analysis Calculations</vt:lpstr>
      <vt:lpstr>2.4: Responding to Risk</vt:lpstr>
      <vt:lpstr>2.4: Responding to Risk</vt:lpstr>
      <vt:lpstr>2.4: Responding to Risk</vt:lpstr>
      <vt:lpstr>What’s Next?</vt:lpstr>
      <vt:lpstr>2.5: Corporate Technical Security Architecture</vt:lpstr>
      <vt:lpstr>2.5: Corporate Technical Security Architecture</vt:lpstr>
      <vt:lpstr>2.5: Corporate Technical Security Architecture</vt:lpstr>
      <vt:lpstr>2.5: Corporate Technical Security Architecture</vt:lpstr>
      <vt:lpstr>2.5: Corporate Technical Security Architecture</vt:lpstr>
      <vt:lpstr>2.5: Corporate Technical Security Architecture</vt:lpstr>
      <vt:lpstr>2.5: Corporate Technical Security Architecture</vt:lpstr>
      <vt:lpstr>What’s Next?</vt:lpstr>
      <vt:lpstr>2.6: Policies</vt:lpstr>
      <vt:lpstr>2.6: Policies</vt:lpstr>
      <vt:lpstr>2.6: Policies</vt:lpstr>
      <vt:lpstr>2.6: Policies</vt:lpstr>
      <vt:lpstr>2.6: Policies, Implementation, and Oversight</vt:lpstr>
      <vt:lpstr>2.6: Implementation Guidance</vt:lpstr>
      <vt:lpstr>2.6: Implementation Guidance</vt:lpstr>
      <vt:lpstr>2.6: Implementation Guidance</vt:lpstr>
      <vt:lpstr>2.6: Implementation Guidance</vt:lpstr>
      <vt:lpstr>2.6: Implementation Guidance</vt:lpstr>
      <vt:lpstr>2.6: Ethics</vt:lpstr>
      <vt:lpstr>2.6: Ethics</vt:lpstr>
      <vt:lpstr>2.6: Ethics</vt:lpstr>
      <vt:lpstr>2.6: Ethics</vt:lpstr>
      <vt:lpstr>2.6: Ethics</vt:lpstr>
      <vt:lpstr>2.6: Exception Handling</vt:lpstr>
      <vt:lpstr>2.6: Oversight</vt:lpstr>
      <vt:lpstr>2.6: Oversight</vt:lpstr>
      <vt:lpstr>2.6: Oversight</vt:lpstr>
      <vt:lpstr>2.6: Oversight</vt:lpstr>
      <vt:lpstr>2.6: Oversight</vt:lpstr>
      <vt:lpstr>2.6: Oversight</vt:lpstr>
      <vt:lpstr>2.6: Oversight</vt:lpstr>
      <vt:lpstr>2.7: Governance Frameworks</vt:lpstr>
      <vt:lpstr>2.7: COSO</vt:lpstr>
      <vt:lpstr>2.7: CobiT</vt:lpstr>
      <vt:lpstr>2.7: The ISO/IEC 27000 Family of Security Standards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 Area Networks (WANs)</dc:title>
  <dc:creator>Panko</dc:creator>
  <cp:lastModifiedBy>Krassie Petrova</cp:lastModifiedBy>
  <cp:revision>247</cp:revision>
  <dcterms:created xsi:type="dcterms:W3CDTF">2009-03-16T04:19:02Z</dcterms:created>
  <dcterms:modified xsi:type="dcterms:W3CDTF">2015-03-09T23:07:31Z</dcterms:modified>
</cp:coreProperties>
</file>