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1"/>
  </p:sldMasterIdLst>
  <p:notesMasterIdLst>
    <p:notesMasterId r:id="rId72"/>
  </p:notesMasterIdLst>
  <p:handoutMasterIdLst>
    <p:handoutMasterId r:id="rId73"/>
  </p:handoutMasterIdLst>
  <p:sldIdLst>
    <p:sldId id="454" r:id="rId2"/>
    <p:sldId id="433" r:id="rId3"/>
    <p:sldId id="444" r:id="rId4"/>
    <p:sldId id="430" r:id="rId5"/>
    <p:sldId id="434" r:id="rId6"/>
    <p:sldId id="356" r:id="rId7"/>
    <p:sldId id="378" r:id="rId8"/>
    <p:sldId id="381" r:id="rId9"/>
    <p:sldId id="382" r:id="rId10"/>
    <p:sldId id="379" r:id="rId11"/>
    <p:sldId id="380" r:id="rId12"/>
    <p:sldId id="357" r:id="rId13"/>
    <p:sldId id="426" r:id="rId14"/>
    <p:sldId id="448" r:id="rId15"/>
    <p:sldId id="449" r:id="rId16"/>
    <p:sldId id="445" r:id="rId17"/>
    <p:sldId id="451" r:id="rId18"/>
    <p:sldId id="446" r:id="rId19"/>
    <p:sldId id="452" r:id="rId20"/>
    <p:sldId id="386" r:id="rId21"/>
    <p:sldId id="453" r:id="rId22"/>
    <p:sldId id="435" r:id="rId23"/>
    <p:sldId id="359" r:id="rId24"/>
    <p:sldId id="387" r:id="rId25"/>
    <p:sldId id="389" r:id="rId26"/>
    <p:sldId id="391" r:id="rId27"/>
    <p:sldId id="393" r:id="rId28"/>
    <p:sldId id="394" r:id="rId29"/>
    <p:sldId id="436" r:id="rId30"/>
    <p:sldId id="360" r:id="rId31"/>
    <p:sldId id="442" r:id="rId32"/>
    <p:sldId id="397" r:id="rId33"/>
    <p:sldId id="427" r:id="rId34"/>
    <p:sldId id="398" r:id="rId35"/>
    <p:sldId id="361" r:id="rId36"/>
    <p:sldId id="400" r:id="rId37"/>
    <p:sldId id="403" r:id="rId38"/>
    <p:sldId id="404" r:id="rId39"/>
    <p:sldId id="362" r:id="rId40"/>
    <p:sldId id="405" r:id="rId41"/>
    <p:sldId id="437" r:id="rId42"/>
    <p:sldId id="363" r:id="rId43"/>
    <p:sldId id="406" r:id="rId44"/>
    <p:sldId id="364" r:id="rId45"/>
    <p:sldId id="425" r:id="rId46"/>
    <p:sldId id="365" r:id="rId47"/>
    <p:sldId id="408" r:id="rId48"/>
    <p:sldId id="366" r:id="rId49"/>
    <p:sldId id="409" r:id="rId50"/>
    <p:sldId id="410" r:id="rId51"/>
    <p:sldId id="367" r:id="rId52"/>
    <p:sldId id="412" r:id="rId53"/>
    <p:sldId id="428" r:id="rId54"/>
    <p:sldId id="438" r:id="rId55"/>
    <p:sldId id="369" r:id="rId56"/>
    <p:sldId id="418" r:id="rId57"/>
    <p:sldId id="413" r:id="rId58"/>
    <p:sldId id="414" r:id="rId59"/>
    <p:sldId id="416" r:id="rId60"/>
    <p:sldId id="417" r:id="rId61"/>
    <p:sldId id="439" r:id="rId62"/>
    <p:sldId id="370" r:id="rId63"/>
    <p:sldId id="422" r:id="rId64"/>
    <p:sldId id="420" r:id="rId65"/>
    <p:sldId id="440" r:id="rId66"/>
    <p:sldId id="371" r:id="rId67"/>
    <p:sldId id="423" r:id="rId68"/>
    <p:sldId id="424" r:id="rId69"/>
    <p:sldId id="429" r:id="rId70"/>
    <p:sldId id="431"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73734" autoAdjust="0"/>
  </p:normalViewPr>
  <p:slideViewPr>
    <p:cSldViewPr>
      <p:cViewPr varScale="1">
        <p:scale>
          <a:sx n="68" d="100"/>
          <a:sy n="68" d="100"/>
        </p:scale>
        <p:origin x="-184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handoutMaster" Target="handoutMasters/handout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32729C8-2E3C-45D0-91F5-429E9EE7A51B}" type="datetimeFigureOut">
              <a:rPr lang="en-US"/>
              <a:pPr/>
              <a:t>12/17/13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B2006B5-2132-4D2D-BC9A-B53F037C3955}" type="slidenum">
              <a:rPr lang="en-US"/>
              <a:pPr/>
              <a:t>‹#›</a:t>
            </a:fld>
            <a:endParaRPr lang="en-US"/>
          </a:p>
        </p:txBody>
      </p:sp>
    </p:spTree>
    <p:extLst>
      <p:ext uri="{BB962C8B-B14F-4D97-AF65-F5344CB8AC3E}">
        <p14:creationId xmlns:p14="http://schemas.microsoft.com/office/powerpoint/2010/main" val="290687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D1B212C-1A1B-4C1B-A634-FD4419F4864F}" type="datetimeFigureOut">
              <a:rPr lang="en-US"/>
              <a:pPr/>
              <a:t>12/17/13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E1239E0-EDD5-4A50-8153-B84DF6BA7B23}" type="slidenum">
              <a:rPr lang="en-US"/>
              <a:pPr/>
              <a:t>‹#›</a:t>
            </a:fld>
            <a:endParaRPr lang="en-US"/>
          </a:p>
        </p:txBody>
      </p:sp>
    </p:spTree>
    <p:extLst>
      <p:ext uri="{BB962C8B-B14F-4D97-AF65-F5344CB8AC3E}">
        <p14:creationId xmlns:p14="http://schemas.microsoft.com/office/powerpoint/2010/main" val="2141418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pPr/>
              <a:t>0</a:t>
            </a:fld>
            <a:endParaRPr lang="en-US"/>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pPr/>
              <a:t>1</a:t>
            </a:fld>
            <a:endParaRPr lang="en-US"/>
          </a:p>
        </p:txBody>
      </p:sp>
    </p:spTree>
    <p:extLst>
      <p:ext uri="{BB962C8B-B14F-4D97-AF65-F5344CB8AC3E}">
        <p14:creationId xmlns:p14="http://schemas.microsoft.com/office/powerpoint/2010/main" val="342520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7109B44-9DE4-4FDE-A523-FCD85D3E4F42}" type="slidenum">
              <a:rPr lang="en-US">
                <a:latin typeface="Calibri" pitchFamily="34" charset="0"/>
              </a:rPr>
              <a:pPr eaLnBrk="1" hangingPunct="1"/>
              <a:t>39</a:t>
            </a:fld>
            <a:endParaRPr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813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F8DEB7-C014-488E-B029-3776E8114763}" type="slidenum">
              <a:rPr lang="en-US">
                <a:latin typeface="Calibri" pitchFamily="34" charset="0"/>
              </a:rPr>
              <a:pPr eaLnBrk="1" hangingPunct="1"/>
              <a:t>41</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1.xml"/><Relationship Id="rId3"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0836950D-3372-43AC-9FC6-D8353924E6FD}" type="datetime1">
              <a:rPr lang="en-US"/>
              <a:pPr/>
              <a:t>12/17/13</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Tree>
    <p:extLst>
      <p:ext uri="{BB962C8B-B14F-4D97-AF65-F5344CB8AC3E}">
        <p14:creationId xmlns:p14="http://schemas.microsoft.com/office/powerpoint/2010/main" val="128836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B709F57-E721-4C47-9B5A-A6EC9107FB2E}" type="slidenum">
              <a:rPr lang="en-US"/>
              <a:pPr/>
              <a:t>‹#›</a:t>
            </a:fld>
            <a:endParaRPr lang="en-US"/>
          </a:p>
        </p:txBody>
      </p:sp>
    </p:spTree>
    <p:extLst>
      <p:ext uri="{BB962C8B-B14F-4D97-AF65-F5344CB8AC3E}">
        <p14:creationId xmlns:p14="http://schemas.microsoft.com/office/powerpoint/2010/main" val="428896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dirty="0"/>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5842D2B3-9712-4F13-9C81-CDA969807272}" type="slidenum">
              <a:rPr lang="en-US"/>
              <a:pPr/>
              <a:t>‹#›</a:t>
            </a:fld>
            <a:endParaRPr lang="en-US"/>
          </a:p>
        </p:txBody>
      </p:sp>
    </p:spTree>
    <p:extLst>
      <p:ext uri="{BB962C8B-B14F-4D97-AF65-F5344CB8AC3E}">
        <p14:creationId xmlns:p14="http://schemas.microsoft.com/office/powerpoint/2010/main" val="424080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2000">
                <a:solidFill>
                  <a:schemeClr val="bg1"/>
                </a:solidFill>
              </a:defRPr>
            </a:lvl1pPr>
          </a:lstStyle>
          <a:p>
            <a:r>
              <a:rPr lang="en-US" dirty="0" smtClean="0"/>
              <a:t>1-</a:t>
            </a:r>
            <a:fld id="{DF3D5ACE-0B44-480C-935B-5F54025620FB}" type="slidenum">
              <a:rPr lang="en-US" smtClean="0"/>
              <a:pPr/>
              <a:t>‹#›</a:t>
            </a:fld>
            <a:endParaRPr lang="en-US" dirty="0"/>
          </a:p>
        </p:txBody>
      </p:sp>
    </p:spTree>
    <p:extLst>
      <p:ext uri="{BB962C8B-B14F-4D97-AF65-F5344CB8AC3E}">
        <p14:creationId xmlns:p14="http://schemas.microsoft.com/office/powerpoint/2010/main" val="346281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smtClean="0"/>
              <a:t>1-</a:t>
            </a:r>
            <a:fld id="{FC200263-2766-492D-B1A3-456214CAF9E8}" type="slidenum">
              <a:rPr lang="en-US" smtClean="0"/>
              <a:pPr/>
              <a:t>‹#›</a:t>
            </a:fld>
            <a:endParaRPr lang="en-US" dirty="0"/>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B399BD1-19F6-4595-947B-6AB846A19018}" type="slidenum">
              <a:rPr lang="en-US"/>
              <a:pPr/>
              <a:t>‹#›</a:t>
            </a:fld>
            <a:endParaRPr lang="en-US"/>
          </a:p>
        </p:txBody>
      </p:sp>
    </p:spTree>
    <p:extLst>
      <p:ext uri="{BB962C8B-B14F-4D97-AF65-F5344CB8AC3E}">
        <p14:creationId xmlns:p14="http://schemas.microsoft.com/office/powerpoint/2010/main" val="2754619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A7FA68F-FADF-4FD0-BD12-E50311C068D5}" type="datetime1">
              <a:rPr lang="en-US"/>
              <a:pPr/>
              <a:t>12/17/13</a:t>
            </a:fld>
            <a:endParaRPr lang="en-US"/>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pPr/>
              <a:t>‹#›</a:t>
            </a:fld>
            <a:endParaRPr lang="en-US"/>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fld id="{DB8C2700-3103-4A0B-BDCD-EC353DE4C942}" type="datetime1">
              <a:rPr lang="en-US"/>
              <a:pPr/>
              <a:t>12/17/13</a:t>
            </a:fld>
            <a:endParaRPr lang="en-US"/>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AE311072-C77E-4AD4-AF40-FCE79456288B}" type="slidenum">
              <a:rPr lang="en-US"/>
              <a:pPr/>
              <a:t>‹#›</a:t>
            </a:fld>
            <a:endParaRPr lang="en-US"/>
          </a:p>
        </p:txBody>
      </p:sp>
    </p:spTree>
    <p:extLst>
      <p:ext uri="{BB962C8B-B14F-4D97-AF65-F5344CB8AC3E}">
        <p14:creationId xmlns:p14="http://schemas.microsoft.com/office/powerpoint/2010/main" val="415974930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88F1CD2-AEB0-4027-8EC5-A6B3BF7F337D}" type="datetime1">
              <a:rPr lang="en-US"/>
              <a:pPr/>
              <a:t>12/17/13</a:t>
            </a:fld>
            <a:endParaRPr lang="en-US"/>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pPr/>
              <a:t>‹#›</a:t>
            </a:fld>
            <a:endParaRPr lang="en-US"/>
          </a:p>
        </p:txBody>
      </p:sp>
    </p:spTree>
    <p:extLst>
      <p:ext uri="{BB962C8B-B14F-4D97-AF65-F5344CB8AC3E}">
        <p14:creationId xmlns:p14="http://schemas.microsoft.com/office/powerpoint/2010/main" val="428920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37206108-7795-47C0-884E-2AD68BE743CF}" type="datetime1">
              <a:rPr lang="en-US"/>
              <a:pPr/>
              <a:t>12/17/13</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pPr/>
              <a:t>‹#›</a:t>
            </a:fld>
            <a:endParaRPr lang="en-US"/>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8333618-C4F8-4BE7-AD9B-D691C933D5CB}" type="slidenum">
              <a:rPr lang="en-US"/>
              <a:pPr/>
              <a:t>‹#›</a:t>
            </a:fld>
            <a:endParaRPr lang="en-US"/>
          </a:p>
        </p:txBody>
      </p:sp>
      <p:sp>
        <p:nvSpPr>
          <p:cNvPr id="14" name="Footer Placeholder 4"/>
          <p:cNvSpPr txBox="1">
            <a:spLocks/>
          </p:cNvSpPr>
          <p:nvPr userDrawn="1"/>
        </p:nvSpPr>
        <p:spPr>
          <a:xfrm>
            <a:off x="6291044"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Tree>
    <p:extLst>
      <p:ext uri="{BB962C8B-B14F-4D97-AF65-F5344CB8AC3E}">
        <p14:creationId xmlns:p14="http://schemas.microsoft.com/office/powerpoint/2010/main" val="294844185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smtClean="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63" r:id="rId7"/>
    <p:sldLayoutId id="2147483870" r:id="rId8"/>
    <p:sldLayoutId id="2147483871" r:id="rId9"/>
    <p:sldLayoutId id="2147483872" r:id="rId10"/>
    <p:sldLayoutId id="2147483873"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cid:3287383400_2177562" TargetMode="External"/><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  Chapter 1</a:t>
            </a:r>
            <a:endPar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smtClean="0">
                <a:cs typeface="Lucida Sans Unicode" pitchFamily="34" charset="0"/>
              </a:rPr>
              <a:t>The Threat </a:t>
            </a:r>
            <a:r>
              <a:rPr lang="en-US" sz="4800" dirty="0">
                <a:cs typeface="Lucida Sans Unicode" pitchFamily="34" charset="0"/>
              </a:rPr>
              <a:t>Environment</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smtClean="0">
                <a:cs typeface="Lucida Sans Unicode" pitchFamily="34" charset="0"/>
              </a:rPr>
              <a:t>Corporate Computer Security, 4</a:t>
            </a:r>
            <a:r>
              <a:rPr lang="en-US" sz="3200" baseline="30000" dirty="0" smtClean="0">
                <a:cs typeface="Lucida Sans Unicode" pitchFamily="34" charset="0"/>
              </a:rPr>
              <a:t>th</a:t>
            </a:r>
            <a:r>
              <a:rPr lang="en-US" sz="3200" dirty="0" smtClean="0">
                <a:cs typeface="Lucida Sans Unicode" pitchFamily="34" charset="0"/>
              </a:rPr>
              <a:t> Edition </a:t>
            </a:r>
          </a:p>
          <a:p>
            <a:pPr algn="ctr" fontAlgn="auto">
              <a:spcAft>
                <a:spcPts val="0"/>
              </a:spcAft>
              <a:defRPr/>
            </a:pPr>
            <a:r>
              <a:rPr lang="en-US" sz="2800" dirty="0" smtClean="0">
                <a:cs typeface="Lucida Sans Unicode" pitchFamily="34" charset="0"/>
              </a:rPr>
              <a:t>Randall J. Boyle &amp; Raymond R. Panko</a:t>
            </a:r>
            <a:endParaRPr lang="en-US" sz="2800" dirty="0">
              <a:cs typeface="Lucida Sans Unicode" pitchFamily="34" charset="0"/>
            </a:endParaRPr>
          </a:p>
        </p:txBody>
      </p:sp>
    </p:spTree>
    <p:extLst>
      <p:ext uri="{BB962C8B-B14F-4D97-AF65-F5344CB8AC3E}">
        <p14:creationId xmlns:p14="http://schemas.microsoft.com/office/powerpoint/2010/main" val="710479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pPr eaLnBrk="1"/>
            <a:r>
              <a:rPr lang="en-US" b="1" dirty="0" smtClean="0"/>
              <a:t>Compromises</a:t>
            </a:r>
          </a:p>
          <a:p>
            <a:pPr lvl="1" eaLnBrk="1"/>
            <a:r>
              <a:rPr lang="en-US" dirty="0" smtClean="0"/>
              <a:t>Successful attacks</a:t>
            </a:r>
          </a:p>
          <a:p>
            <a:pPr lvl="1" eaLnBrk="1"/>
            <a:r>
              <a:rPr lang="en-US" dirty="0" smtClean="0"/>
              <a:t>Also called </a:t>
            </a:r>
            <a:r>
              <a:rPr lang="en-US" i="1" dirty="0" smtClean="0"/>
              <a:t>incidents</a:t>
            </a:r>
          </a:p>
          <a:p>
            <a:pPr lvl="1" eaLnBrk="1"/>
            <a:r>
              <a:rPr lang="en-US" dirty="0" smtClean="0"/>
              <a:t>Also called </a:t>
            </a:r>
            <a:r>
              <a:rPr lang="en-US" i="1" dirty="0" smtClean="0"/>
              <a:t>breaches</a:t>
            </a:r>
            <a:r>
              <a:rPr lang="en-US" dirty="0" smtClean="0"/>
              <a:t> (not breeches)</a:t>
            </a:r>
          </a:p>
          <a:p>
            <a:pPr eaLnBrk="1" hangingPunct="1"/>
            <a:endParaRPr lang="en-US" dirty="0" smtClean="0"/>
          </a:p>
        </p:txBody>
      </p:sp>
      <p:sp>
        <p:nvSpPr>
          <p:cNvPr id="21507"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2DE949FE-186D-4AF3-9310-1C008C595643}" type="slidenum">
              <a:rPr lang="en-US" smtClean="0">
                <a:solidFill>
                  <a:schemeClr val="bg1"/>
                </a:solidFill>
                <a:latin typeface="Lucida Sans Unicode" pitchFamily="34" charset="0"/>
              </a:rPr>
              <a:pPr eaLnBrk="1" hangingPunct="1"/>
              <a:t>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1.1: Basic Security Terminology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a:r>
              <a:rPr lang="en-US" b="1" dirty="0" smtClean="0"/>
              <a:t>Countermeasures</a:t>
            </a:r>
          </a:p>
          <a:p>
            <a:pPr lvl="1" eaLnBrk="1"/>
            <a:r>
              <a:rPr lang="en-US" dirty="0" smtClean="0"/>
              <a:t>Tools used to thwart attacks</a:t>
            </a:r>
          </a:p>
          <a:p>
            <a:pPr lvl="1" eaLnBrk="1"/>
            <a:r>
              <a:rPr lang="en-US" dirty="0" smtClean="0"/>
              <a:t>Also called </a:t>
            </a:r>
            <a:r>
              <a:rPr lang="en-US" i="1" dirty="0" smtClean="0"/>
              <a:t>safeguards</a:t>
            </a:r>
            <a:r>
              <a:rPr lang="en-US" dirty="0" smtClean="0"/>
              <a:t>, </a:t>
            </a:r>
            <a:r>
              <a:rPr lang="en-US" i="1" dirty="0" smtClean="0"/>
              <a:t>protections</a:t>
            </a:r>
            <a:r>
              <a:rPr lang="en-US" dirty="0" smtClean="0"/>
              <a:t>, and </a:t>
            </a:r>
            <a:r>
              <a:rPr lang="en-US" i="1" dirty="0" smtClean="0"/>
              <a:t>controls</a:t>
            </a:r>
          </a:p>
          <a:p>
            <a:pPr lvl="1" eaLnBrk="1"/>
            <a:r>
              <a:rPr lang="en-US" dirty="0" smtClean="0"/>
              <a:t>Types of countermeasures</a:t>
            </a:r>
          </a:p>
          <a:p>
            <a:pPr lvl="2" eaLnBrk="1"/>
            <a:r>
              <a:rPr lang="en-US" dirty="0" smtClean="0"/>
              <a:t>Preventative</a:t>
            </a:r>
          </a:p>
          <a:p>
            <a:pPr lvl="2" eaLnBrk="1"/>
            <a:r>
              <a:rPr lang="en-US" dirty="0" smtClean="0"/>
              <a:t>Detective</a:t>
            </a:r>
          </a:p>
          <a:p>
            <a:pPr lvl="2" eaLnBrk="1"/>
            <a:r>
              <a:rPr lang="en-US" dirty="0" smtClean="0"/>
              <a:t>Corrective</a:t>
            </a:r>
          </a:p>
          <a:p>
            <a:pPr eaLnBrk="1" hangingPunct="1"/>
            <a:endParaRPr lang="en-US" dirty="0" smtClean="0"/>
          </a:p>
        </p:txBody>
      </p:sp>
      <p:sp>
        <p:nvSpPr>
          <p:cNvPr id="22531"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0D973E07-1D47-431A-816A-CB13F66817BA}" type="slidenum">
              <a:rPr lang="en-US" smtClean="0">
                <a:solidFill>
                  <a:schemeClr val="bg1"/>
                </a:solidFill>
                <a:latin typeface="Lucida Sans Unicode" pitchFamily="34" charset="0"/>
              </a:rPr>
              <a:pPr eaLnBrk="1" hangingPunct="1"/>
              <a:t>10</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1.1: Basic Security Terminology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eaLnBrk="1"/>
            <a:r>
              <a:rPr lang="en-US" b="1" dirty="0" smtClean="0"/>
              <a:t>Sony Corporation</a:t>
            </a:r>
          </a:p>
          <a:p>
            <a:pPr lvl="1" eaLnBrk="1"/>
            <a:r>
              <a:rPr lang="en-US" dirty="0"/>
              <a:t>Japanese multinational corporation founded in 1946 that focuses on electronics, </a:t>
            </a:r>
            <a:r>
              <a:rPr lang="en-US" dirty="0" smtClean="0"/>
              <a:t>games, </a:t>
            </a:r>
            <a:r>
              <a:rPr lang="en-US" dirty="0"/>
              <a:t>entertainment, and financial </a:t>
            </a:r>
            <a:r>
              <a:rPr lang="en-US" dirty="0" smtClean="0"/>
              <a:t>services </a:t>
            </a:r>
          </a:p>
          <a:p>
            <a:pPr lvl="1" eaLnBrk="1"/>
            <a:r>
              <a:rPr lang="en-US" dirty="0" smtClean="0"/>
              <a:t>Employs </a:t>
            </a:r>
            <a:r>
              <a:rPr lang="en-US" dirty="0"/>
              <a:t>about 146,300 people and has annual revenues of about $72.3 </a:t>
            </a:r>
            <a:r>
              <a:rPr lang="en-US" dirty="0" smtClean="0"/>
              <a:t>billion </a:t>
            </a:r>
          </a:p>
          <a:p>
            <a:pPr lvl="1" eaLnBrk="1"/>
            <a:r>
              <a:rPr lang="en-US" dirty="0" smtClean="0"/>
              <a:t>Sony </a:t>
            </a:r>
            <a:r>
              <a:rPr lang="en-US" dirty="0"/>
              <a:t>is widely known for its televisions, digital imaging, audio/video hardware, PCs, semiconductors, electronic components, and gaming platform. </a:t>
            </a:r>
            <a:endParaRPr lang="en-US" dirty="0" smtClean="0"/>
          </a:p>
        </p:txBody>
      </p:sp>
      <p:sp>
        <p:nvSpPr>
          <p:cNvPr id="2355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0AF090E2-E24D-4FD8-94D0-7D58F167E118}"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1.1: The Sony Data Breaches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81138"/>
            <a:ext cx="8229600" cy="4843462"/>
          </a:xfrm>
        </p:spPr>
        <p:txBody>
          <a:bodyPr/>
          <a:lstStyle/>
          <a:p>
            <a:pPr eaLnBrk="1"/>
            <a:r>
              <a:rPr lang="en-US" b="1" dirty="0" smtClean="0"/>
              <a:t>The First Attack</a:t>
            </a:r>
          </a:p>
          <a:p>
            <a:pPr lvl="1" eaLnBrk="1"/>
            <a:r>
              <a:rPr lang="en-US" dirty="0" smtClean="0"/>
              <a:t>April 17-19, 2011</a:t>
            </a:r>
          </a:p>
          <a:p>
            <a:pPr lvl="1" eaLnBrk="1"/>
            <a:r>
              <a:rPr lang="en-US" dirty="0" smtClean="0"/>
              <a:t>Attacks happened a few weeks after the large earthquake, tsunami, and reactor meltdowns</a:t>
            </a:r>
          </a:p>
          <a:p>
            <a:pPr lvl="1" eaLnBrk="1" hangingPunct="1"/>
            <a:r>
              <a:rPr lang="en-US" dirty="0" smtClean="0"/>
              <a:t>Used SQL injection to steal 77 million accounts</a:t>
            </a:r>
          </a:p>
          <a:p>
            <a:pPr lvl="1" eaLnBrk="1" hangingPunct="1"/>
            <a:r>
              <a:rPr lang="en-US" dirty="0" smtClean="0"/>
              <a:t>Turned off access to PlayStation Network (PSN)</a:t>
            </a:r>
          </a:p>
          <a:p>
            <a:pPr lvl="1" eaLnBrk="1" hangingPunct="1"/>
            <a:r>
              <a:rPr lang="en-US" dirty="0" smtClean="0"/>
              <a:t>Publicly acknowledges intrusion a week after the intrusion, on April 26</a:t>
            </a:r>
            <a:r>
              <a:rPr lang="en-US" baseline="30000" dirty="0" smtClean="0"/>
              <a:t>th</a:t>
            </a:r>
            <a:endParaRPr lang="en-US" dirty="0" smtClean="0"/>
          </a:p>
          <a:p>
            <a:pPr lvl="1" eaLnBrk="1" hangingPunct="1"/>
            <a:r>
              <a:rPr lang="en-US" dirty="0" smtClean="0"/>
              <a:t>CEO, Kazuo Hirai, issues public apology</a:t>
            </a:r>
          </a:p>
          <a:p>
            <a:pPr lvl="1" eaLnBrk="1" hangingPunct="1"/>
            <a:r>
              <a:rPr lang="en-US" dirty="0" smtClean="0"/>
              <a:t>Hacking group “Anonymous” is suspected</a:t>
            </a:r>
          </a:p>
        </p:txBody>
      </p:sp>
      <p:sp>
        <p:nvSpPr>
          <p:cNvPr id="2560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81138"/>
            <a:ext cx="8229600" cy="4843462"/>
          </a:xfrm>
        </p:spPr>
        <p:txBody>
          <a:bodyPr/>
          <a:lstStyle/>
          <a:p>
            <a:pPr eaLnBrk="1"/>
            <a:r>
              <a:rPr lang="en-US" b="1" dirty="0" smtClean="0"/>
              <a:t>The Second Attack</a:t>
            </a:r>
          </a:p>
          <a:p>
            <a:pPr lvl="1" eaLnBrk="1"/>
            <a:r>
              <a:rPr lang="en-US" dirty="0" smtClean="0"/>
              <a:t>May 1</a:t>
            </a:r>
            <a:r>
              <a:rPr lang="en-US" baseline="30000" dirty="0" smtClean="0"/>
              <a:t>st</a:t>
            </a:r>
            <a:r>
              <a:rPr lang="en-US" dirty="0" smtClean="0"/>
              <a:t>, 2011 – Sony Online Entertainment</a:t>
            </a:r>
          </a:p>
          <a:p>
            <a:pPr lvl="1" eaLnBrk="1" hangingPunct="1"/>
            <a:r>
              <a:rPr lang="en-US" dirty="0" smtClean="0"/>
              <a:t>Similar SQL injection attack used to steal additional 24.6 million accounts</a:t>
            </a:r>
          </a:p>
          <a:p>
            <a:pPr lvl="1" eaLnBrk="1" hangingPunct="1"/>
            <a:r>
              <a:rPr lang="en-US" dirty="0" smtClean="0"/>
              <a:t>Turned off access to all Sony Online Entertainment servers</a:t>
            </a:r>
          </a:p>
          <a:p>
            <a:pPr lvl="1" eaLnBrk="1" hangingPunct="1"/>
            <a:r>
              <a:rPr lang="en-US" dirty="0" smtClean="0"/>
              <a:t>CEO, Kazuo Hirai, issues written response to US Congress (May 4</a:t>
            </a:r>
            <a:r>
              <a:rPr lang="en-US" baseline="30000" dirty="0" smtClean="0"/>
              <a:t>th</a:t>
            </a:r>
            <a:r>
              <a:rPr lang="en-US" dirty="0" smtClean="0"/>
              <a:t>) about steps to prevent future attacks</a:t>
            </a:r>
          </a:p>
          <a:p>
            <a:pPr lvl="1" eaLnBrk="1" hangingPunct="1"/>
            <a:r>
              <a:rPr lang="en-US" dirty="0" smtClean="0"/>
              <a:t>Some PSN services start to come online on May 15</a:t>
            </a:r>
            <a:r>
              <a:rPr lang="en-US" baseline="30000" dirty="0" smtClean="0"/>
              <a:t>th</a:t>
            </a:r>
            <a:endParaRPr lang="en-US" dirty="0" smtClean="0"/>
          </a:p>
        </p:txBody>
      </p:sp>
      <p:sp>
        <p:nvSpPr>
          <p:cNvPr id="2560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21067762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81138"/>
            <a:ext cx="8229600" cy="4843462"/>
          </a:xfrm>
        </p:spPr>
        <p:txBody>
          <a:bodyPr/>
          <a:lstStyle/>
          <a:p>
            <a:pPr eaLnBrk="1"/>
            <a:r>
              <a:rPr lang="en-US" b="1" dirty="0" smtClean="0"/>
              <a:t>The Third Attack</a:t>
            </a:r>
          </a:p>
          <a:p>
            <a:pPr lvl="1" eaLnBrk="1"/>
            <a:r>
              <a:rPr lang="en-US" dirty="0" smtClean="0"/>
              <a:t>June 2</a:t>
            </a:r>
            <a:r>
              <a:rPr lang="en-US" baseline="30000" dirty="0" smtClean="0"/>
              <a:t>nd</a:t>
            </a:r>
            <a:r>
              <a:rPr lang="en-US" dirty="0" smtClean="0"/>
              <a:t>, 2011 – SonyPictures.com</a:t>
            </a:r>
          </a:p>
          <a:p>
            <a:pPr lvl="1" eaLnBrk="1" hangingPunct="1"/>
            <a:r>
              <a:rPr lang="en-US" dirty="0" smtClean="0"/>
              <a:t>Similar SQL injection attack used to steal additional 1 million accounts</a:t>
            </a:r>
          </a:p>
          <a:p>
            <a:pPr lvl="1" eaLnBrk="1" hangingPunct="1"/>
            <a:r>
              <a:rPr lang="en-US" dirty="0" smtClean="0"/>
              <a:t>SonyPictures.com is immediately shut down</a:t>
            </a:r>
          </a:p>
          <a:p>
            <a:pPr lvl="1" eaLnBrk="1" hangingPunct="1"/>
            <a:r>
              <a:rPr lang="en-US" dirty="0" smtClean="0"/>
              <a:t>Hacking group </a:t>
            </a:r>
            <a:r>
              <a:rPr lang="en-US" dirty="0" err="1" smtClean="0"/>
              <a:t>LulzSec</a:t>
            </a:r>
            <a:r>
              <a:rPr lang="en-US" dirty="0" smtClean="0"/>
              <a:t> claims responsibility and issues press statement</a:t>
            </a:r>
          </a:p>
        </p:txBody>
      </p:sp>
      <p:sp>
        <p:nvSpPr>
          <p:cNvPr id="2560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14</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9330207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609600" y="1524000"/>
            <a:ext cx="8229600" cy="685800"/>
          </a:xfrm>
        </p:spPr>
        <p:txBody>
          <a:bodyPr/>
          <a:lstStyle/>
          <a:p>
            <a:pPr eaLnBrk="1"/>
            <a:r>
              <a:rPr lang="en-US" b="1" dirty="0" err="1" smtClean="0"/>
              <a:t>LulzSec</a:t>
            </a:r>
            <a:r>
              <a:rPr lang="en-US" b="1" dirty="0" smtClean="0"/>
              <a:t> press statement</a:t>
            </a:r>
          </a:p>
        </p:txBody>
      </p:sp>
      <p:sp>
        <p:nvSpPr>
          <p:cNvPr id="8" name="Title 4"/>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dirty="0" smtClean="0"/>
              <a:t>1.1: The Sony Data Breaches</a:t>
            </a:r>
            <a:endParaRPr lang="en-US" dirty="0"/>
          </a:p>
        </p:txBody>
      </p:sp>
      <p:sp>
        <p:nvSpPr>
          <p:cNvPr id="4" name="Rectangle 3"/>
          <p:cNvSpPr/>
          <p:nvPr/>
        </p:nvSpPr>
        <p:spPr>
          <a:xfrm>
            <a:off x="838200" y="2133600"/>
            <a:ext cx="7924800" cy="3139321"/>
          </a:xfrm>
          <a:prstGeom prst="rect">
            <a:avLst/>
          </a:prstGeom>
        </p:spPr>
        <p:txBody>
          <a:bodyPr wrap="square">
            <a:spAutoFit/>
          </a:bodyPr>
          <a:lstStyle/>
          <a:p>
            <a:r>
              <a:rPr lang="en-US" dirty="0"/>
              <a:t>“Greetings folks. We're </a:t>
            </a:r>
            <a:r>
              <a:rPr lang="en-US" dirty="0" err="1"/>
              <a:t>LulzSec</a:t>
            </a:r>
            <a:r>
              <a:rPr lang="en-US" dirty="0"/>
              <a:t>, and welcome to </a:t>
            </a:r>
            <a:r>
              <a:rPr lang="en-US" dirty="0" err="1"/>
              <a:t>Sownage</a:t>
            </a:r>
            <a:r>
              <a:rPr lang="en-US" dirty="0"/>
              <a:t>. Enclosed you will find </a:t>
            </a:r>
            <a:r>
              <a:rPr lang="en-US" dirty="0" smtClean="0"/>
              <a:t>various </a:t>
            </a:r>
            <a:r>
              <a:rPr lang="en-US" dirty="0"/>
              <a:t>collections of data stolen from internal Sony networks and websites, all of which we accessed easily and without the need for outside support or money.</a:t>
            </a:r>
          </a:p>
          <a:p>
            <a:endParaRPr lang="en-US" dirty="0" smtClean="0"/>
          </a:p>
          <a:p>
            <a:r>
              <a:rPr lang="en-US" dirty="0" smtClean="0"/>
              <a:t>We </a:t>
            </a:r>
            <a:r>
              <a:rPr lang="en-US" dirty="0"/>
              <a:t>recently broke into SonyPictures.com and compromised over 1,000,000 users' personal information, including passwords, email addresses, home addresses, dates of birth, and all Sony opt-in data associated with their accounts. Among other things, we </a:t>
            </a:r>
            <a:r>
              <a:rPr lang="en-US" dirty="0" smtClean="0"/>
              <a:t>also </a:t>
            </a:r>
            <a:r>
              <a:rPr lang="en-US" dirty="0"/>
              <a:t>compromised all admin details of Sony Pictures (including passwords) along with 75,000 </a:t>
            </a:r>
            <a:r>
              <a:rPr lang="en-US" dirty="0" smtClean="0"/>
              <a:t>‘music codes’ </a:t>
            </a:r>
            <a:r>
              <a:rPr lang="en-US" dirty="0"/>
              <a:t>and 3.5 million </a:t>
            </a:r>
            <a:r>
              <a:rPr lang="en-US" dirty="0" smtClean="0"/>
              <a:t>‘music coupons’.”</a:t>
            </a:r>
            <a:endParaRPr lang="en-US" dirty="0"/>
          </a:p>
        </p:txBody>
      </p:sp>
      <p:sp>
        <p:nvSpPr>
          <p:cNvPr id="5"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8062079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SQL</a:t>
            </a:r>
            <a:r>
              <a:rPr lang="en-US" dirty="0" smtClean="0"/>
              <a:t> </a:t>
            </a:r>
            <a:r>
              <a:rPr lang="en-US" b="1" dirty="0" smtClean="0"/>
              <a:t>injection</a:t>
            </a:r>
            <a:r>
              <a:rPr lang="en-US" dirty="0" smtClean="0"/>
              <a:t> is an attack that involves sending </a:t>
            </a:r>
            <a:r>
              <a:rPr lang="en-US" i="1" dirty="0" smtClean="0"/>
              <a:t>modified</a:t>
            </a:r>
            <a:r>
              <a:rPr lang="en-US" dirty="0" smtClean="0"/>
              <a:t> SQL statements to a web application that will, in turn, modify a database. </a:t>
            </a:r>
          </a:p>
          <a:p>
            <a:r>
              <a:rPr lang="en-US" dirty="0" smtClean="0"/>
              <a:t>Attackers </a:t>
            </a:r>
            <a:r>
              <a:rPr lang="en-US" dirty="0"/>
              <a:t>can send </a:t>
            </a:r>
            <a:r>
              <a:rPr lang="en-US" i="1" dirty="0"/>
              <a:t>unexpected</a:t>
            </a:r>
            <a:r>
              <a:rPr lang="en-US" dirty="0"/>
              <a:t> </a:t>
            </a:r>
            <a:r>
              <a:rPr lang="en-US" i="1" dirty="0"/>
              <a:t>input</a:t>
            </a:r>
            <a:r>
              <a:rPr lang="en-US" dirty="0"/>
              <a:t> through their web browser </a:t>
            </a:r>
            <a:r>
              <a:rPr lang="en-US" dirty="0" smtClean="0"/>
              <a:t>which will </a:t>
            </a:r>
            <a:r>
              <a:rPr lang="en-US" dirty="0"/>
              <a:t>enable them to read from, write to, and even delete entire databases.</a:t>
            </a:r>
          </a:p>
        </p:txBody>
      </p:sp>
      <p:sp>
        <p:nvSpPr>
          <p:cNvPr id="3" name="Title 2"/>
          <p:cNvSpPr>
            <a:spLocks noGrp="1"/>
          </p:cNvSpPr>
          <p:nvPr>
            <p:ph type="title"/>
          </p:nvPr>
        </p:nvSpPr>
        <p:spPr/>
        <p:txBody>
          <a:bodyPr>
            <a:normAutofit/>
          </a:bodyPr>
          <a:lstStyle/>
          <a:p>
            <a:r>
              <a:rPr lang="en-US" dirty="0"/>
              <a:t>1.1: The Sony Data </a:t>
            </a:r>
            <a:r>
              <a:rPr lang="en-US" dirty="0" smtClean="0"/>
              <a:t>Breaches</a:t>
            </a:r>
            <a:endParaRPr lang="en-US" dirty="0"/>
          </a:p>
        </p:txBody>
      </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7383600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3"/>
          <p:cNvSpPr>
            <a:spLocks noGrp="1"/>
          </p:cNvSpPr>
          <p:nvPr>
            <p:ph type="title"/>
          </p:nvPr>
        </p:nvSpPr>
        <p:spPr/>
        <p:txBody>
          <a:bodyPr/>
          <a:lstStyle/>
          <a:p>
            <a:r>
              <a:rPr lang="en-US" dirty="0"/>
              <a:t>1.1: The Sony Data Breaches</a:t>
            </a:r>
            <a:endParaRPr lang="en-US" dirty="0" smtClean="0"/>
          </a:p>
        </p:txBody>
      </p:sp>
      <p:pic>
        <p:nvPicPr>
          <p:cNvPr id="2017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21240" t="38364" r="14925" b="24754"/>
          <a:stretch>
            <a:fillRect/>
          </a:stretch>
        </p:blipFill>
        <p:spPr bwMode="auto">
          <a:xfrm>
            <a:off x="2362200" y="2695575"/>
            <a:ext cx="37814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1"/>
          <p:cNvSpPr>
            <a:spLocks noGrp="1"/>
          </p:cNvSpPr>
          <p:nvPr>
            <p:ph idx="1"/>
          </p:nvPr>
        </p:nvSpPr>
        <p:spPr>
          <a:xfrm>
            <a:off x="609600" y="1524000"/>
            <a:ext cx="8229600" cy="4267200"/>
          </a:xfrm>
        </p:spPr>
        <p:txBody>
          <a:bodyPr/>
          <a:lstStyle/>
          <a:p>
            <a:pPr eaLnBrk="1"/>
            <a:r>
              <a:rPr lang="en-US" b="1" dirty="0" smtClean="0"/>
              <a:t>SQL </a:t>
            </a:r>
            <a:r>
              <a:rPr lang="en-US" b="1" dirty="0"/>
              <a:t>statement below shows </a:t>
            </a:r>
            <a:r>
              <a:rPr lang="en-US" b="1" dirty="0" smtClean="0"/>
              <a:t>parameters passed </a:t>
            </a:r>
            <a:r>
              <a:rPr lang="en-US" b="1" dirty="0"/>
              <a:t>to a database for a </a:t>
            </a:r>
            <a:r>
              <a:rPr lang="en-US" b="1" i="1" dirty="0"/>
              <a:t>legitimate</a:t>
            </a:r>
            <a:r>
              <a:rPr lang="en-US" b="1" dirty="0"/>
              <a:t> </a:t>
            </a:r>
            <a:r>
              <a:rPr lang="en-US" b="1" dirty="0" smtClean="0"/>
              <a:t>login</a:t>
            </a:r>
          </a:p>
          <a:p>
            <a:pPr eaLnBrk="1"/>
            <a:endParaRPr lang="en-US" b="1" dirty="0"/>
          </a:p>
          <a:p>
            <a:pPr eaLnBrk="1"/>
            <a:endParaRPr lang="en-US" b="1" dirty="0" smtClean="0"/>
          </a:p>
          <a:p>
            <a:pPr eaLnBrk="1"/>
            <a:endParaRPr lang="en-US" sz="1500" dirty="0" smtClean="0"/>
          </a:p>
          <a:p>
            <a:pPr eaLnBrk="1"/>
            <a:r>
              <a:rPr lang="en-US" sz="1500" dirty="0" smtClean="0"/>
              <a:t>SELECT </a:t>
            </a:r>
            <a:r>
              <a:rPr lang="en-US" sz="1500" dirty="0"/>
              <a:t>FROM Users WHERE username=‘</a:t>
            </a:r>
            <a:r>
              <a:rPr lang="en-US" sz="1500" b="1" dirty="0"/>
              <a:t>boyle02</a:t>
            </a:r>
            <a:r>
              <a:rPr lang="en-US" sz="1500" dirty="0"/>
              <a:t>’ AND password=‘</a:t>
            </a:r>
            <a:r>
              <a:rPr lang="en-US" sz="1500" b="1" dirty="0"/>
              <a:t>12345678</a:t>
            </a:r>
            <a:r>
              <a:rPr lang="en-US" sz="1500" dirty="0"/>
              <a:t>’;</a:t>
            </a:r>
            <a:endParaRPr lang="en-US" sz="1500" dirty="0" smtClean="0"/>
          </a:p>
        </p:txBody>
      </p:sp>
      <p:sp>
        <p:nvSpPr>
          <p:cNvPr id="5"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1067754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3"/>
          <p:cNvSpPr>
            <a:spLocks noGrp="1"/>
          </p:cNvSpPr>
          <p:nvPr>
            <p:ph type="title"/>
          </p:nvPr>
        </p:nvSpPr>
        <p:spPr/>
        <p:txBody>
          <a:bodyPr/>
          <a:lstStyle/>
          <a:p>
            <a:r>
              <a:rPr lang="en-US" dirty="0"/>
              <a:t>1.1: The Sony Data Breaches</a:t>
            </a:r>
            <a:endParaRPr lang="en-US" dirty="0" smtClean="0"/>
          </a:p>
        </p:txBody>
      </p:sp>
      <p:sp>
        <p:nvSpPr>
          <p:cNvPr id="6" name="Content Placeholder 1"/>
          <p:cNvSpPr>
            <a:spLocks noGrp="1"/>
          </p:cNvSpPr>
          <p:nvPr>
            <p:ph idx="1"/>
          </p:nvPr>
        </p:nvSpPr>
        <p:spPr>
          <a:xfrm>
            <a:off x="609600" y="1524000"/>
            <a:ext cx="8382000" cy="3962400"/>
          </a:xfrm>
        </p:spPr>
        <p:txBody>
          <a:bodyPr/>
          <a:lstStyle/>
          <a:p>
            <a:pPr eaLnBrk="1"/>
            <a:r>
              <a:rPr lang="en-US" b="1" dirty="0" smtClean="0"/>
              <a:t>Malformed SQL </a:t>
            </a:r>
            <a:r>
              <a:rPr lang="en-US" b="1" dirty="0"/>
              <a:t>statement below shows </a:t>
            </a:r>
            <a:r>
              <a:rPr lang="en-US" b="1" dirty="0" smtClean="0"/>
              <a:t>SQL injection by passing </a:t>
            </a:r>
            <a:r>
              <a:rPr lang="en-US" b="1" i="1" dirty="0" smtClean="0"/>
              <a:t>unexpected</a:t>
            </a:r>
            <a:r>
              <a:rPr lang="en-US" b="1" dirty="0" smtClean="0"/>
              <a:t> parameters through a Web interface</a:t>
            </a:r>
          </a:p>
          <a:p>
            <a:pPr eaLnBrk="1"/>
            <a:r>
              <a:rPr lang="en-US" b="1" dirty="0" smtClean="0"/>
              <a:t>Will </a:t>
            </a:r>
            <a:r>
              <a:rPr lang="en-US" b="1" i="1" dirty="0" smtClean="0"/>
              <a:t>always</a:t>
            </a:r>
            <a:r>
              <a:rPr lang="en-US" b="1" dirty="0" smtClean="0"/>
              <a:t> return a true value</a:t>
            </a:r>
            <a:endParaRPr lang="en-US" b="1" dirty="0"/>
          </a:p>
          <a:p>
            <a:pPr eaLnBrk="1"/>
            <a:endParaRPr lang="en-US" b="1" dirty="0" smtClean="0"/>
          </a:p>
          <a:p>
            <a:pPr eaLnBrk="1"/>
            <a:endParaRPr lang="en-US" b="1" dirty="0" smtClean="0"/>
          </a:p>
          <a:p>
            <a:pPr eaLnBrk="1"/>
            <a:endParaRPr lang="en-US" sz="1500" dirty="0" smtClean="0"/>
          </a:p>
          <a:p>
            <a:pPr eaLnBrk="1"/>
            <a:r>
              <a:rPr lang="en-US" sz="1450" dirty="0"/>
              <a:t>SELECT FROM Users WHERE username=‘</a:t>
            </a:r>
            <a:r>
              <a:rPr lang="en-US" sz="1450" b="1" dirty="0"/>
              <a:t>boyle02</a:t>
            </a:r>
            <a:r>
              <a:rPr lang="en-US" sz="1450" dirty="0"/>
              <a:t>’ AND password=‘</a:t>
            </a:r>
            <a:r>
              <a:rPr lang="en-US" sz="1450" b="1" dirty="0"/>
              <a:t>whatever’ or </a:t>
            </a:r>
            <a:r>
              <a:rPr lang="en-US" sz="1450" b="1" dirty="0" smtClean="0"/>
              <a:t>1=1--</a:t>
            </a:r>
            <a:r>
              <a:rPr lang="en-US" sz="1450" dirty="0" smtClean="0"/>
              <a:t>’;</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2273" t="43663" r="13779" b="19032"/>
          <a:stretch>
            <a:fillRect/>
          </a:stretch>
        </p:blipFill>
        <p:spPr bwMode="auto">
          <a:xfrm>
            <a:off x="2667000" y="3733800"/>
            <a:ext cx="38036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1651057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a:lnSpc>
                <a:spcPct val="80000"/>
              </a:lnSpc>
            </a:pPr>
            <a:r>
              <a:rPr lang="en-US" sz="2100" dirty="0" smtClean="0"/>
              <a:t>Define the term </a:t>
            </a:r>
            <a:r>
              <a:rPr lang="en-US" sz="2100" i="1" dirty="0" smtClean="0"/>
              <a:t>threat environment</a:t>
            </a:r>
            <a:r>
              <a:rPr lang="en-US" sz="2100" dirty="0" smtClean="0"/>
              <a:t>.</a:t>
            </a:r>
          </a:p>
          <a:p>
            <a:pPr>
              <a:lnSpc>
                <a:spcPct val="80000"/>
              </a:lnSpc>
            </a:pPr>
            <a:r>
              <a:rPr lang="en-US" sz="2100" dirty="0" smtClean="0"/>
              <a:t>Use basic security terminology.</a:t>
            </a:r>
          </a:p>
          <a:p>
            <a:pPr>
              <a:lnSpc>
                <a:spcPct val="80000"/>
              </a:lnSpc>
            </a:pPr>
            <a:r>
              <a:rPr lang="en-US" sz="2100" dirty="0" smtClean="0"/>
              <a:t>Describe threats from employees and ex-employees.</a:t>
            </a:r>
          </a:p>
          <a:p>
            <a:pPr>
              <a:lnSpc>
                <a:spcPct val="80000"/>
              </a:lnSpc>
            </a:pPr>
            <a:r>
              <a:rPr lang="en-US" sz="2100" dirty="0" smtClean="0"/>
              <a:t>Describe threats from malware writers.</a:t>
            </a:r>
          </a:p>
          <a:p>
            <a:pPr>
              <a:lnSpc>
                <a:spcPct val="80000"/>
              </a:lnSpc>
            </a:pPr>
            <a:r>
              <a:rPr lang="en-US" sz="2100" dirty="0" smtClean="0"/>
              <a:t>Describe traditional external hackers and their attacks, including break-in processes, social engineering, and denial-of-service attacks.</a:t>
            </a:r>
          </a:p>
          <a:p>
            <a:pPr>
              <a:lnSpc>
                <a:spcPct val="80000"/>
              </a:lnSpc>
            </a:pPr>
            <a:r>
              <a:rPr lang="en-US" sz="2100" dirty="0" smtClean="0"/>
              <a:t>Know that criminals have become the dominant attackers today, describe the types of attacks they make, and discuss their methods of cooperation.</a:t>
            </a:r>
          </a:p>
          <a:p>
            <a:pPr>
              <a:lnSpc>
                <a:spcPct val="80000"/>
              </a:lnSpc>
            </a:pPr>
            <a:r>
              <a:rPr lang="en-US" sz="2100" dirty="0" smtClean="0"/>
              <a:t>Distinguish between </a:t>
            </a:r>
            <a:r>
              <a:rPr lang="en-US" sz="2100" i="1" dirty="0" err="1" smtClean="0"/>
              <a:t>cyberwar</a:t>
            </a:r>
            <a:r>
              <a:rPr lang="en-US" sz="2100" dirty="0" smtClean="0"/>
              <a:t> and </a:t>
            </a:r>
            <a:r>
              <a:rPr lang="en-US" sz="2100" i="1" dirty="0" err="1" smtClean="0"/>
              <a:t>cyberterror</a:t>
            </a:r>
            <a:r>
              <a:rPr lang="en-US" sz="2100" dirty="0" smtClean="0"/>
              <a:t>.</a:t>
            </a:r>
          </a:p>
          <a:p>
            <a:pPr>
              <a:lnSpc>
                <a:spcPct val="80000"/>
              </a:lnSpc>
            </a:pPr>
            <a:endParaRPr lang="en-US" sz="2100" dirty="0" smtClean="0"/>
          </a:p>
        </p:txBody>
      </p:sp>
      <p:sp>
        <p:nvSpPr>
          <p:cNvPr id="8" name="Title 7"/>
          <p:cNvSpPr>
            <a:spLocks noGrp="1"/>
          </p:cNvSpPr>
          <p:nvPr>
            <p:ph type="title"/>
          </p:nvPr>
        </p:nvSpPr>
        <p:spPr/>
        <p:txBody>
          <a:bodyPr/>
          <a:lstStyle/>
          <a:p>
            <a:pPr>
              <a:defRPr/>
            </a:pPr>
            <a:r>
              <a:rPr lang="en-US" dirty="0" smtClean="0"/>
              <a:t>Learning Objectives</a:t>
            </a:r>
            <a:endParaRPr lang="en-US" dirty="0"/>
          </a:p>
        </p:txBody>
      </p:sp>
      <p:sp>
        <p:nvSpPr>
          <p:cNvPr id="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8F1A6860-7498-4695-BC87-B7CCCA7B3B85}" type="slidenum">
              <a:rPr lang="en-US" smtClean="0">
                <a:solidFill>
                  <a:schemeClr val="bg1"/>
                </a:solidFill>
                <a:latin typeface="Lucida Sans Unicode" pitchFamily="34" charset="0"/>
              </a:rPr>
              <a:pPr eaLnBrk="1" hangingPunct="1"/>
              <a:t>1</a:t>
            </a:fld>
            <a:endParaRPr lang="en-US" dirty="0">
              <a:solidFill>
                <a:schemeClr val="bg1"/>
              </a:solidFill>
              <a:latin typeface="Lucida Sans Unicode"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eaLnBrk="1">
              <a:lnSpc>
                <a:spcPct val="90000"/>
              </a:lnSpc>
            </a:pPr>
            <a:r>
              <a:rPr lang="en-US" b="1" dirty="0" smtClean="0"/>
              <a:t>The attackers</a:t>
            </a:r>
          </a:p>
          <a:p>
            <a:pPr lvl="1" eaLnBrk="1">
              <a:lnSpc>
                <a:spcPct val="90000"/>
              </a:lnSpc>
            </a:pPr>
            <a:r>
              <a:rPr lang="en-US" dirty="0" smtClean="0"/>
              <a:t>Members of both </a:t>
            </a:r>
            <a:r>
              <a:rPr lang="en-US" dirty="0" err="1" smtClean="0"/>
              <a:t>LulzSec</a:t>
            </a:r>
            <a:r>
              <a:rPr lang="en-US" dirty="0" smtClean="0"/>
              <a:t> and Anonymous are involved</a:t>
            </a:r>
          </a:p>
          <a:p>
            <a:pPr lvl="1" eaLnBrk="1">
              <a:lnSpc>
                <a:spcPct val="90000"/>
              </a:lnSpc>
            </a:pPr>
            <a:r>
              <a:rPr lang="en-US" dirty="0" smtClean="0"/>
              <a:t>Just before attacks on Sony, Anonymous announced the launch of operation “#</a:t>
            </a:r>
            <a:r>
              <a:rPr lang="en-US" dirty="0" err="1" smtClean="0"/>
              <a:t>OpSony</a:t>
            </a:r>
            <a:r>
              <a:rPr lang="en-US" dirty="0" smtClean="0"/>
              <a:t>” for lawsuits against George </a:t>
            </a:r>
            <a:r>
              <a:rPr lang="en-US" dirty="0" err="1" smtClean="0"/>
              <a:t>Hotz</a:t>
            </a:r>
            <a:endParaRPr lang="en-US" dirty="0" smtClean="0"/>
          </a:p>
          <a:p>
            <a:pPr lvl="1" eaLnBrk="1" hangingPunct="1">
              <a:lnSpc>
                <a:spcPct val="90000"/>
              </a:lnSpc>
            </a:pPr>
            <a:r>
              <a:rPr lang="en-US" dirty="0" smtClean="0"/>
              <a:t>George </a:t>
            </a:r>
            <a:r>
              <a:rPr lang="en-US" dirty="0" err="1" smtClean="0"/>
              <a:t>Hotz</a:t>
            </a:r>
            <a:r>
              <a:rPr lang="en-US" dirty="0" smtClean="0"/>
              <a:t> was being sued by Sony for </a:t>
            </a:r>
            <a:r>
              <a:rPr lang="en-US" dirty="0" err="1" smtClean="0"/>
              <a:t>jailbreaking</a:t>
            </a:r>
            <a:r>
              <a:rPr lang="en-US" dirty="0" smtClean="0"/>
              <a:t> PlayStation 3</a:t>
            </a:r>
          </a:p>
          <a:p>
            <a:pPr lvl="1" eaLnBrk="1" hangingPunct="1">
              <a:lnSpc>
                <a:spcPct val="90000"/>
              </a:lnSpc>
            </a:pPr>
            <a:r>
              <a:rPr lang="en-US" dirty="0" smtClean="0"/>
              <a:t>Cody </a:t>
            </a:r>
            <a:r>
              <a:rPr lang="en-US" dirty="0" err="1" smtClean="0"/>
              <a:t>Kretsinger</a:t>
            </a:r>
            <a:r>
              <a:rPr lang="en-US" dirty="0" smtClean="0"/>
              <a:t> was arrested on Sept. 22, 2011 and pled guilty for his involvement in the Sony attacks</a:t>
            </a:r>
          </a:p>
          <a:p>
            <a:pPr lvl="1" eaLnBrk="1" hangingPunct="1">
              <a:lnSpc>
                <a:spcPct val="90000"/>
              </a:lnSpc>
            </a:pPr>
            <a:r>
              <a:rPr lang="en-US" dirty="0" smtClean="0"/>
              <a:t>Hector </a:t>
            </a:r>
            <a:r>
              <a:rPr lang="en-US" dirty="0" err="1" smtClean="0"/>
              <a:t>Monsegur</a:t>
            </a:r>
            <a:r>
              <a:rPr lang="en-US" dirty="0" smtClean="0"/>
              <a:t>, facing 122 years in prison, was key informant who identified other attackers</a:t>
            </a:r>
          </a:p>
        </p:txBody>
      </p:sp>
      <p:sp>
        <p:nvSpPr>
          <p:cNvPr id="2867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1B714876-844F-45A7-ADCE-16A313E8145D}" type="slidenum">
              <a:rPr lang="en-US" smtClean="0">
                <a:solidFill>
                  <a:schemeClr val="bg1"/>
                </a:solidFill>
                <a:latin typeface="Lucida Sans Unicode" pitchFamily="34" charset="0"/>
              </a:rPr>
              <a:pPr eaLnBrk="1" hangingPunct="1"/>
              <a:t>19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a:lnSpc>
                <a:spcPct val="90000"/>
              </a:lnSpc>
            </a:pPr>
            <a:r>
              <a:rPr lang="en-US" b="1" dirty="0" smtClean="0"/>
              <a:t>The Fall-Out: Lawsuits and Investigations</a:t>
            </a:r>
          </a:p>
          <a:p>
            <a:pPr lvl="1" eaLnBrk="1" hangingPunct="1">
              <a:lnSpc>
                <a:spcPct val="90000"/>
              </a:lnSpc>
            </a:pPr>
            <a:r>
              <a:rPr lang="en-US" dirty="0" smtClean="0"/>
              <a:t>Sony offered 1 year of free identify theft services, month of free gaming, and a few free games from a limited selection</a:t>
            </a:r>
          </a:p>
          <a:p>
            <a:pPr lvl="1" eaLnBrk="1" hangingPunct="1">
              <a:lnSpc>
                <a:spcPct val="90000"/>
              </a:lnSpc>
            </a:pPr>
            <a:r>
              <a:rPr lang="en-US" dirty="0" smtClean="0"/>
              <a:t>To date, no known credit fraud directly tied to the Sony data breaches</a:t>
            </a:r>
          </a:p>
          <a:p>
            <a:pPr lvl="1" eaLnBrk="1" hangingPunct="1">
              <a:lnSpc>
                <a:spcPct val="90000"/>
              </a:lnSpc>
            </a:pPr>
            <a:r>
              <a:rPr lang="en-US" dirty="0" smtClean="0"/>
              <a:t>Fined $395,000 by UK because “security measures were simply not good enough”</a:t>
            </a:r>
          </a:p>
          <a:p>
            <a:pPr lvl="1" eaLnBrk="1" hangingPunct="1">
              <a:lnSpc>
                <a:spcPct val="90000"/>
              </a:lnSpc>
            </a:pPr>
            <a:r>
              <a:rPr lang="en-US" dirty="0" smtClean="0"/>
              <a:t>Sony estimates losses at $171 million</a:t>
            </a:r>
          </a:p>
          <a:p>
            <a:pPr lvl="1" eaLnBrk="1" hangingPunct="1">
              <a:lnSpc>
                <a:spcPct val="90000"/>
              </a:lnSpc>
            </a:pPr>
            <a:r>
              <a:rPr lang="en-US" dirty="0" smtClean="0"/>
              <a:t>Difficult to estimate damage to Sony’s reputation</a:t>
            </a:r>
          </a:p>
        </p:txBody>
      </p:sp>
      <p:sp>
        <p:nvSpPr>
          <p:cNvPr id="2867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1B714876-844F-45A7-ADCE-16A313E8145D}" type="slidenum">
              <a:rPr lang="en-US" smtClean="0">
                <a:solidFill>
                  <a:schemeClr val="bg1"/>
                </a:solidFill>
                <a:latin typeface="Lucida Sans Unicode" pitchFamily="34" charset="0"/>
              </a:rPr>
              <a:pPr eaLnBrk="1" hangingPunct="1"/>
              <a:t>20</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21609475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1.1  Introduction &amp; Terminology</a:t>
            </a:r>
          </a:p>
        </p:txBody>
      </p:sp>
      <p:sp>
        <p:nvSpPr>
          <p:cNvPr id="6" name="Subtitle 2"/>
          <p:cNvSpPr txBox="1">
            <a:spLocks/>
          </p:cNvSpPr>
          <p:nvPr/>
        </p:nvSpPr>
        <p:spPr>
          <a:xfrm>
            <a:off x="447675" y="19050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1.2  Employee and Ex-Employee Threats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1.3  Malware</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1.4  Hackers and Attacks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1.5  The Criminal Era</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1.6  Competitor Threats</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1.7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Cyberwar</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 and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Cyberterror</a:t>
            </a:r>
            <a:endPar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endParaRPr>
          </a:p>
        </p:txBody>
      </p:sp>
      <p:sp>
        <p:nvSpPr>
          <p:cNvPr id="1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CCDD0AD1-1686-4361-AEC1-F4D7BFCC9680}" type="slidenum">
              <a:rPr lang="en-US" smtClean="0">
                <a:solidFill>
                  <a:schemeClr val="bg1"/>
                </a:solidFill>
                <a:latin typeface="Lucida Sans Unicode" pitchFamily="34" charset="0"/>
              </a:rPr>
              <a:pPr eaLnBrk="1" hangingPunct="1"/>
              <a:t>21</a:t>
            </a:fld>
            <a:endParaRPr lang="en-US" dirty="0">
              <a:solidFill>
                <a:schemeClr val="bg1"/>
              </a:solidFill>
              <a:latin typeface="Lucida Sans Unicode"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pPr eaLnBrk="1"/>
            <a:r>
              <a:rPr lang="en-US" b="1" smtClean="0"/>
              <a:t>Employees and Ex-Employees Are Dangerous</a:t>
            </a:r>
          </a:p>
          <a:p>
            <a:pPr lvl="1" eaLnBrk="1"/>
            <a:r>
              <a:rPr lang="en-US" smtClean="0"/>
              <a:t>Dangerous because</a:t>
            </a:r>
          </a:p>
          <a:p>
            <a:pPr lvl="2" eaLnBrk="1"/>
            <a:r>
              <a:rPr lang="en-US" smtClean="0"/>
              <a:t>They have knowledge of internal systems</a:t>
            </a:r>
          </a:p>
          <a:p>
            <a:pPr lvl="2" eaLnBrk="1"/>
            <a:r>
              <a:rPr lang="en-US" smtClean="0"/>
              <a:t>They often have the permissions to access systems</a:t>
            </a:r>
          </a:p>
          <a:p>
            <a:pPr lvl="2" eaLnBrk="1"/>
            <a:r>
              <a:rPr lang="en-US" smtClean="0"/>
              <a:t>They often know how to avoid detection</a:t>
            </a:r>
          </a:p>
          <a:p>
            <a:pPr lvl="2" eaLnBrk="1"/>
            <a:r>
              <a:rPr lang="en-US" smtClean="0"/>
              <a:t>Employees generally are trusted</a:t>
            </a:r>
          </a:p>
          <a:p>
            <a:pPr lvl="1" eaLnBrk="1"/>
            <a:r>
              <a:rPr lang="en-US" smtClean="0"/>
              <a:t>IT and especially IT security professionals are the greatest employee threats (</a:t>
            </a:r>
            <a:r>
              <a:rPr lang="en-US" i="1" smtClean="0"/>
              <a:t>Qui custodiet custodes?)</a:t>
            </a:r>
            <a:endParaRPr lang="en-US" smtClean="0"/>
          </a:p>
          <a:p>
            <a:pPr eaLnBrk="1" hangingPunct="1"/>
            <a:endParaRPr lang="en-US" smtClean="0"/>
          </a:p>
          <a:p>
            <a:pPr lvl="1" eaLnBrk="1" hangingPunct="1"/>
            <a:endParaRPr lang="en-US" smtClean="0"/>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1.2: Employee and Ex-Employee Threats</a:t>
            </a:r>
            <a:endParaRPr lang="en-US" sz="3200" dirty="0"/>
          </a:p>
        </p:txBody>
      </p:sp>
      <p:sp>
        <p:nvSpPr>
          <p:cNvPr id="29699"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BFF704A0-DE7E-4A92-A948-C1061D202271}" type="slidenum">
              <a:rPr lang="en-US" smtClean="0">
                <a:solidFill>
                  <a:schemeClr val="bg1"/>
                </a:solidFill>
                <a:latin typeface="Lucida Sans Unicode" pitchFamily="34" charset="0"/>
              </a:rPr>
              <a:pPr eaLnBrk="1" hangingPunct="1"/>
              <a:t>22</a:t>
            </a:fld>
            <a:endParaRPr lang="en-US" dirty="0">
              <a:solidFill>
                <a:schemeClr val="bg1"/>
              </a:solidFill>
              <a:latin typeface="Lucida Sans Unicode"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457200" y="1524000"/>
            <a:ext cx="8229600" cy="4254500"/>
          </a:xfrm>
        </p:spPr>
        <p:txBody>
          <a:bodyPr/>
          <a:lstStyle/>
          <a:p>
            <a:pPr eaLnBrk="1"/>
            <a:r>
              <a:rPr lang="en-US" b="1" dirty="0" smtClean="0"/>
              <a:t>Employee Sabotage</a:t>
            </a:r>
          </a:p>
          <a:p>
            <a:pPr lvl="1" eaLnBrk="1"/>
            <a:r>
              <a:rPr lang="en-US" dirty="0" smtClean="0"/>
              <a:t>Destruction of hardware, software, or data</a:t>
            </a:r>
          </a:p>
          <a:p>
            <a:pPr lvl="1" eaLnBrk="1"/>
            <a:r>
              <a:rPr lang="en-US" dirty="0" smtClean="0"/>
              <a:t>Plant time bomb or logic bomb on computer</a:t>
            </a:r>
          </a:p>
          <a:p>
            <a:pPr eaLnBrk="1"/>
            <a:r>
              <a:rPr lang="en-US" b="1" dirty="0" smtClean="0"/>
              <a:t>Employee Hacking</a:t>
            </a:r>
          </a:p>
          <a:p>
            <a:pPr lvl="1" eaLnBrk="1"/>
            <a:r>
              <a:rPr lang="en-US" dirty="0" smtClean="0"/>
              <a:t>Hacking is intentionally accessing a computer resource without authorization or in excess of authorization</a:t>
            </a:r>
          </a:p>
          <a:p>
            <a:pPr lvl="1" eaLnBrk="1"/>
            <a:r>
              <a:rPr lang="en-US" dirty="0" smtClean="0"/>
              <a:t>Authorization is the key</a:t>
            </a:r>
          </a:p>
        </p:txBody>
      </p:sp>
      <p:sp>
        <p:nvSpPr>
          <p:cNvPr id="3072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A6A55222-E906-4C69-A0F0-3E99E1F15949}" type="slidenum">
              <a:rPr lang="en-US" smtClean="0">
                <a:solidFill>
                  <a:schemeClr val="bg1"/>
                </a:solidFill>
                <a:latin typeface="Lucida Sans Unicode" pitchFamily="34" charset="0"/>
              </a:rPr>
              <a:pPr eaLnBrk="1" hangingPunct="1"/>
              <a:t>23</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1.2: Employee and Ex-Employee Threats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457200" y="1524000"/>
            <a:ext cx="8229600" cy="4178300"/>
          </a:xfrm>
        </p:spPr>
        <p:txBody>
          <a:bodyPr/>
          <a:lstStyle/>
          <a:p>
            <a:pPr eaLnBrk="1"/>
            <a:r>
              <a:rPr lang="en-US" b="1" dirty="0" smtClean="0"/>
              <a:t>Employee Financial Theft</a:t>
            </a:r>
          </a:p>
          <a:p>
            <a:pPr lvl="1" eaLnBrk="1"/>
            <a:r>
              <a:rPr lang="en-US" dirty="0" smtClean="0"/>
              <a:t>Misappropriation of assets</a:t>
            </a:r>
          </a:p>
          <a:p>
            <a:pPr lvl="1" eaLnBrk="1" hangingPunct="1"/>
            <a:r>
              <a:rPr lang="en-US" dirty="0" smtClean="0"/>
              <a:t>Theft of money</a:t>
            </a:r>
          </a:p>
          <a:p>
            <a:pPr eaLnBrk="1"/>
            <a:r>
              <a:rPr lang="en-US" b="1" dirty="0" smtClean="0"/>
              <a:t>Employee Theft of Intellectual Property (IP)</a:t>
            </a:r>
          </a:p>
          <a:p>
            <a:pPr lvl="1" eaLnBrk="1"/>
            <a:r>
              <a:rPr lang="en-US" dirty="0" smtClean="0"/>
              <a:t>Copyrights and patents (formally protected)</a:t>
            </a:r>
          </a:p>
          <a:p>
            <a:pPr lvl="1" eaLnBrk="1"/>
            <a:r>
              <a:rPr lang="en-US" dirty="0" smtClean="0"/>
              <a:t>Trade secrets: plans, product formulations, business processes, and other info that a company wishes to keep secret from competitors</a:t>
            </a:r>
          </a:p>
        </p:txBody>
      </p:sp>
      <p:sp>
        <p:nvSpPr>
          <p:cNvPr id="31747"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C7A6AC90-3BEA-4454-B6B4-800A576BE267}" type="slidenum">
              <a:rPr lang="en-US" smtClean="0">
                <a:solidFill>
                  <a:schemeClr val="bg1"/>
                </a:solidFill>
                <a:latin typeface="Lucida Sans Unicode" pitchFamily="34" charset="0"/>
              </a:rPr>
              <a:pPr eaLnBrk="1" hangingPunct="1"/>
              <a:t>24</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1.2: Employee and Ex-Employee Threats</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178300"/>
          </a:xfrm>
        </p:spPr>
        <p:txBody>
          <a:bodyPr>
            <a:normAutofit/>
          </a:bodyPr>
          <a:lstStyle/>
          <a:p>
            <a:pPr eaLnBrk="1">
              <a:lnSpc>
                <a:spcPct val="90000"/>
              </a:lnSpc>
            </a:pPr>
            <a:r>
              <a:rPr lang="en-US" b="1" dirty="0" smtClean="0"/>
              <a:t>Employee Extortion</a:t>
            </a:r>
          </a:p>
          <a:p>
            <a:pPr lvl="1" eaLnBrk="1">
              <a:lnSpc>
                <a:spcPct val="90000"/>
              </a:lnSpc>
            </a:pPr>
            <a:r>
              <a:rPr lang="en-US" dirty="0" smtClean="0"/>
              <a:t>Perpetrator tries to obtain money or other goods by threatening to take actions that would be against the victim’s interest </a:t>
            </a:r>
          </a:p>
          <a:p>
            <a:pPr eaLnBrk="1">
              <a:lnSpc>
                <a:spcPct val="90000"/>
              </a:lnSpc>
            </a:pPr>
            <a:r>
              <a:rPr lang="en-US" b="1" dirty="0" smtClean="0"/>
              <a:t>Sexual or Racial Harassment of Other Employees</a:t>
            </a:r>
          </a:p>
          <a:p>
            <a:pPr lvl="1" eaLnBrk="1">
              <a:lnSpc>
                <a:spcPct val="90000"/>
              </a:lnSpc>
            </a:pPr>
            <a:r>
              <a:rPr lang="en-US" dirty="0" smtClean="0"/>
              <a:t>Via e-mail</a:t>
            </a:r>
          </a:p>
          <a:p>
            <a:pPr lvl="1" eaLnBrk="1">
              <a:lnSpc>
                <a:spcPct val="90000"/>
              </a:lnSpc>
            </a:pPr>
            <a:r>
              <a:rPr lang="en-US" dirty="0" smtClean="0"/>
              <a:t>Displaying pornographic material</a:t>
            </a:r>
          </a:p>
          <a:p>
            <a:pPr lvl="1" eaLnBrk="1" hangingPunct="1">
              <a:lnSpc>
                <a:spcPct val="90000"/>
              </a:lnSpc>
            </a:pPr>
            <a:endParaRPr lang="en-US" dirty="0" smtClean="0"/>
          </a:p>
        </p:txBody>
      </p:sp>
      <p:sp>
        <p:nvSpPr>
          <p:cNvPr id="32771"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81D3DD49-0939-4E6A-A744-758F929D8F9E}" type="slidenum">
              <a:rPr lang="en-US" smtClean="0">
                <a:solidFill>
                  <a:schemeClr val="bg1"/>
                </a:solidFill>
                <a:latin typeface="Lucida Sans Unicode" pitchFamily="34" charset="0"/>
              </a:rPr>
              <a:pPr eaLnBrk="1" hangingPunct="1"/>
              <a:t>25</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1.2: Employee and Ex-Employee Threats</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457200" y="1447800"/>
            <a:ext cx="8229600" cy="4254500"/>
          </a:xfrm>
        </p:spPr>
        <p:txBody>
          <a:bodyPr/>
          <a:lstStyle/>
          <a:p>
            <a:pPr eaLnBrk="1"/>
            <a:r>
              <a:rPr lang="en-US" b="1" smtClean="0"/>
              <a:t>Internet Abuse</a:t>
            </a:r>
          </a:p>
          <a:p>
            <a:pPr lvl="1" eaLnBrk="1"/>
            <a:r>
              <a:rPr lang="en-US" smtClean="0"/>
              <a:t>Downloading pornography, which can lead to sexual harassment lawsuits and viruses</a:t>
            </a:r>
          </a:p>
          <a:p>
            <a:pPr lvl="1" eaLnBrk="1"/>
            <a:r>
              <a:rPr lang="en-US" smtClean="0"/>
              <a:t>Downloading pirated software, music, and video, which can lead to copyright violation penalties</a:t>
            </a:r>
          </a:p>
          <a:p>
            <a:pPr lvl="1" eaLnBrk="1"/>
            <a:r>
              <a:rPr lang="en-US" smtClean="0"/>
              <a:t>Excessive personal use of the Internet at work</a:t>
            </a:r>
          </a:p>
          <a:p>
            <a:pPr lvl="1" eaLnBrk="1" hangingPunct="1"/>
            <a:endParaRPr lang="en-US" smtClean="0"/>
          </a:p>
        </p:txBody>
      </p:sp>
      <p:sp>
        <p:nvSpPr>
          <p:cNvPr id="3379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31DFC6BA-9C74-4DFC-B811-A16EC3194C28}" type="slidenum">
              <a:rPr lang="en-US" smtClean="0">
                <a:solidFill>
                  <a:schemeClr val="bg1"/>
                </a:solidFill>
                <a:latin typeface="Lucida Sans Unicode" pitchFamily="34" charset="0"/>
              </a:rPr>
              <a:pPr eaLnBrk="1" hangingPunct="1"/>
              <a:t>26</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1.2: Employee and Ex-Employee Threats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457200" y="1447800"/>
            <a:ext cx="8229600" cy="4102100"/>
          </a:xfrm>
        </p:spPr>
        <p:txBody>
          <a:bodyPr/>
          <a:lstStyle/>
          <a:p>
            <a:pPr eaLnBrk="1"/>
            <a:r>
              <a:rPr lang="en-US" b="1" dirty="0" smtClean="0"/>
              <a:t>Carelessness</a:t>
            </a:r>
          </a:p>
          <a:p>
            <a:pPr lvl="1" eaLnBrk="1"/>
            <a:r>
              <a:rPr lang="en-US" dirty="0" smtClean="0"/>
              <a:t>Loss or theft of computers or data media containing sensitive information</a:t>
            </a:r>
          </a:p>
          <a:p>
            <a:pPr eaLnBrk="1"/>
            <a:r>
              <a:rPr lang="en-US" b="1" dirty="0" smtClean="0"/>
              <a:t>Other “Internal” Attackers</a:t>
            </a:r>
          </a:p>
          <a:p>
            <a:pPr lvl="1" eaLnBrk="1"/>
            <a:r>
              <a:rPr lang="en-US" dirty="0" smtClean="0"/>
              <a:t>Contract workers</a:t>
            </a:r>
          </a:p>
          <a:p>
            <a:pPr lvl="1" eaLnBrk="1"/>
            <a:r>
              <a:rPr lang="en-US" dirty="0" smtClean="0"/>
              <a:t>Workers in contracting companies</a:t>
            </a:r>
          </a:p>
          <a:p>
            <a:pPr lvl="1" eaLnBrk="1" hangingPunct="1"/>
            <a:endParaRPr lang="en-US" dirty="0" smtClean="0"/>
          </a:p>
        </p:txBody>
      </p:sp>
      <p:sp>
        <p:nvSpPr>
          <p:cNvPr id="34819"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9F3EBFE0-08F1-4385-A699-A6CBC78C1C81}" type="slidenum">
              <a:rPr lang="en-US" smtClean="0">
                <a:solidFill>
                  <a:schemeClr val="bg1"/>
                </a:solidFill>
                <a:latin typeface="Lucida Sans Unicode" pitchFamily="34" charset="0"/>
              </a:rPr>
              <a:pPr eaLnBrk="1" hangingPunct="1"/>
              <a:t>27</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1.2: Employee and Ex-Employee Threats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1.2  Employee and Ex-Employee Threats</a:t>
            </a:r>
          </a:p>
        </p:txBody>
      </p:sp>
      <p:sp>
        <p:nvSpPr>
          <p:cNvPr id="7" name="Subtitle 2"/>
          <p:cNvSpPr txBox="1">
            <a:spLocks/>
          </p:cNvSpPr>
          <p:nvPr/>
        </p:nvSpPr>
        <p:spPr>
          <a:xfrm>
            <a:off x="447675" y="24384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1.3  Malware</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1.4  Hackers and Attacks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1.5  The Criminal Era</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1.6  Competitor Threats</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1.7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Cyberwar</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 and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Cyberterror</a:t>
            </a:r>
            <a:endPar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endParaRPr>
          </a:p>
        </p:txBody>
      </p:sp>
      <p:sp>
        <p:nvSpPr>
          <p:cNvPr id="1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EA5FC7DA-05C8-468C-8449-1342E58B6A2B}" type="slidenum">
              <a:rPr lang="en-US" smtClean="0">
                <a:solidFill>
                  <a:schemeClr val="bg1"/>
                </a:solidFill>
                <a:latin typeface="Lucida Sans Unicode" pitchFamily="34" charset="0"/>
              </a:rPr>
              <a:pPr eaLnBrk="1" hangingPunct="1"/>
              <a:t>28</a:t>
            </a:fld>
            <a:endParaRPr lang="en-US" dirty="0">
              <a:solidFill>
                <a:schemeClr val="bg1"/>
              </a:solidFill>
              <a:latin typeface="Lucida Sans Unicode"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bwMode="auto">
          <a:solidFill>
            <a:schemeClr val="accent1">
              <a:alpha val="50195"/>
            </a:schemeClr>
          </a:solidFill>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090AFD0A-388F-4056-B32F-EC42BD61D6EB}" type="slidenum">
              <a:rPr lang="en-US" smtClean="0">
                <a:solidFill>
                  <a:schemeClr val="bg1"/>
                </a:solidFill>
                <a:latin typeface="Lucida Sans Unicode" pitchFamily="34" charset="0"/>
              </a:rPr>
              <a:pPr eaLnBrk="1" hangingPunct="1"/>
              <a:t>2</a:t>
            </a:fld>
            <a:endParaRPr lang="en-US" dirty="0">
              <a:solidFill>
                <a:schemeClr val="bg1"/>
              </a:solidFill>
              <a:latin typeface="Lucida Sans Unicode" pitchFamily="34" charset="0"/>
            </a:endParaRP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l="3333" t="10001" r="13333" b="3078"/>
          <a:stretch>
            <a:fillRect/>
          </a:stretch>
        </p:blipFill>
        <p:spPr bwMode="auto">
          <a:xfrm>
            <a:off x="304800" y="1122363"/>
            <a:ext cx="8534400" cy="482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3962400" y="2181225"/>
            <a:ext cx="1066800" cy="13096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 name="Title 2"/>
          <p:cNvSpPr>
            <a:spLocks noGrp="1"/>
          </p:cNvSpPr>
          <p:nvPr>
            <p:ph type="title"/>
          </p:nvPr>
        </p:nvSpPr>
        <p:spPr>
          <a:xfrm>
            <a:off x="457200" y="274638"/>
            <a:ext cx="8229600" cy="944562"/>
          </a:xfrm>
        </p:spPr>
        <p:txBody>
          <a:bodyPr/>
          <a:lstStyle/>
          <a:p>
            <a:pPr>
              <a:defRPr/>
            </a:pPr>
            <a:r>
              <a:rPr lang="en-US" dirty="0" smtClean="0"/>
              <a:t>How is this book organized?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457200" y="1676400"/>
            <a:ext cx="8229600" cy="4330700"/>
          </a:xfrm>
        </p:spPr>
        <p:txBody>
          <a:bodyPr/>
          <a:lstStyle/>
          <a:p>
            <a:pPr eaLnBrk="1"/>
            <a:r>
              <a:rPr lang="en-US" b="1" smtClean="0"/>
              <a:t>Malware</a:t>
            </a:r>
          </a:p>
          <a:p>
            <a:pPr lvl="1" eaLnBrk="1"/>
            <a:r>
              <a:rPr lang="en-US" smtClean="0"/>
              <a:t>A generic name for any “evil software”</a:t>
            </a:r>
          </a:p>
          <a:p>
            <a:pPr eaLnBrk="1"/>
            <a:r>
              <a:rPr lang="en-US" b="1" smtClean="0"/>
              <a:t>Viruses</a:t>
            </a:r>
          </a:p>
          <a:p>
            <a:pPr lvl="1" eaLnBrk="1"/>
            <a:r>
              <a:rPr lang="en-US" smtClean="0"/>
              <a:t>Programs that attach themselves to legitimate programs on the victim’s machine</a:t>
            </a:r>
          </a:p>
          <a:p>
            <a:pPr lvl="1" eaLnBrk="1"/>
            <a:r>
              <a:rPr lang="en-US" smtClean="0"/>
              <a:t>Spread today primarily by e-mail</a:t>
            </a:r>
          </a:p>
          <a:p>
            <a:pPr lvl="1" eaLnBrk="1"/>
            <a:r>
              <a:rPr lang="en-US" smtClean="0"/>
              <a:t>Also by instant messaging, file transfers, etc.</a:t>
            </a:r>
          </a:p>
          <a:p>
            <a:pPr lvl="1" eaLnBrk="1" hangingPunct="1"/>
            <a:endParaRPr lang="en-US" smtClean="0"/>
          </a:p>
        </p:txBody>
      </p:sp>
      <p:sp>
        <p:nvSpPr>
          <p:cNvPr id="3584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F4718B0B-7716-431D-B3F5-89EFE6BE71F4}" type="slidenum">
              <a:rPr lang="en-US" smtClean="0">
                <a:solidFill>
                  <a:schemeClr val="bg1"/>
                </a:solidFill>
                <a:latin typeface="Lucida Sans Unicode" pitchFamily="34" charset="0"/>
              </a:rPr>
              <a:pPr eaLnBrk="1" hangingPunct="1"/>
              <a:t>29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1.3: </a:t>
            </a:r>
            <a:r>
              <a:rPr lang="en-US" dirty="0" smtClean="0"/>
              <a:t>Classic Malware: Viruses and Worms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8"/>
          <p:cNvSpPr>
            <a:spLocks noGrp="1"/>
          </p:cNvSpPr>
          <p:nvPr>
            <p:ph idx="1"/>
          </p:nvPr>
        </p:nvSpPr>
        <p:spPr>
          <a:xfrm>
            <a:off x="457200" y="1752600"/>
            <a:ext cx="3429000" cy="4254500"/>
          </a:xfrm>
        </p:spPr>
        <p:txBody>
          <a:bodyPr/>
          <a:lstStyle/>
          <a:p>
            <a:r>
              <a:rPr lang="en-US" smtClean="0"/>
              <a:t>ILOVEYOU virus source code:</a:t>
            </a:r>
          </a:p>
        </p:txBody>
      </p:sp>
      <p:sp>
        <p:nvSpPr>
          <p:cNvPr id="5" name="Title 4"/>
          <p:cNvSpPr>
            <a:spLocks noGrp="1"/>
          </p:cNvSpPr>
          <p:nvPr>
            <p:ph type="title"/>
          </p:nvPr>
        </p:nvSpPr>
        <p:spPr/>
        <p:txBody>
          <a:bodyPr>
            <a:normAutofit fontScale="90000"/>
          </a:bodyPr>
          <a:lstStyle/>
          <a:p>
            <a:pPr>
              <a:defRPr/>
            </a:pPr>
            <a:r>
              <a:rPr lang="en-US" sz="4400" dirty="0" smtClean="0"/>
              <a:t>1.3: </a:t>
            </a:r>
            <a:r>
              <a:rPr lang="en-US" dirty="0" smtClean="0"/>
              <a:t>Classic Malware: Viruses and Worms</a:t>
            </a:r>
            <a:endParaRPr lang="en-US" dirty="0"/>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860C647B-D75D-4010-A1A1-D6C19CD85255}" type="slidenum">
              <a:rPr lang="en-US" smtClean="0">
                <a:solidFill>
                  <a:schemeClr val="bg1"/>
                </a:solidFill>
                <a:latin typeface="Lucida Sans Unicode" pitchFamily="34" charset="0"/>
              </a:rPr>
              <a:pPr eaLnBrk="1" hangingPunct="1"/>
              <a:t>30</a:t>
            </a:fld>
            <a:endParaRPr lang="en-US" dirty="0">
              <a:solidFill>
                <a:schemeClr val="bg1"/>
              </a:solidFill>
              <a:latin typeface="Lucida Sans Unicode" pitchFamily="34" charset="0"/>
            </a:endParaRPr>
          </a:p>
        </p:txBody>
      </p:sp>
      <p:pic>
        <p:nvPicPr>
          <p:cNvPr id="3994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447800"/>
            <a:ext cx="289560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457200" y="1828800"/>
            <a:ext cx="8229600" cy="4178300"/>
          </a:xfrm>
        </p:spPr>
        <p:txBody>
          <a:bodyPr/>
          <a:lstStyle/>
          <a:p>
            <a:pPr eaLnBrk="1"/>
            <a:r>
              <a:rPr lang="en-US" b="1" smtClean="0"/>
              <a:t>Worms</a:t>
            </a:r>
          </a:p>
          <a:p>
            <a:pPr lvl="1" eaLnBrk="1"/>
            <a:r>
              <a:rPr lang="en-US" smtClean="0"/>
              <a:t>Full programs that do </a:t>
            </a:r>
            <a:r>
              <a:rPr lang="en-US" i="1" smtClean="0"/>
              <a:t>not</a:t>
            </a:r>
            <a:r>
              <a:rPr lang="en-US" smtClean="0"/>
              <a:t> attach themselves to other programs</a:t>
            </a:r>
          </a:p>
          <a:p>
            <a:pPr lvl="1" eaLnBrk="1"/>
            <a:r>
              <a:rPr lang="en-US" smtClean="0"/>
              <a:t>Like viruses, can spread by e-mail, instant messaging, and file transfers</a:t>
            </a:r>
          </a:p>
        </p:txBody>
      </p:sp>
      <p:sp>
        <p:nvSpPr>
          <p:cNvPr id="36867"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BC05D7C7-EA2B-4ABD-9FD7-B41D69182F10}" type="slidenum">
              <a:rPr lang="en-US" smtClean="0">
                <a:solidFill>
                  <a:schemeClr val="bg1"/>
                </a:solidFill>
                <a:latin typeface="Lucida Sans Unicode" pitchFamily="34" charset="0"/>
              </a:rPr>
              <a:pPr eaLnBrk="1" hangingPunct="1"/>
              <a:t>31</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smtClean="0"/>
              <a:t>1.3: </a:t>
            </a:r>
            <a:r>
              <a:rPr lang="en-US" dirty="0" smtClean="0"/>
              <a:t>Classic Malware: Viruses and Worms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457200" y="1752600"/>
            <a:ext cx="8229600" cy="4254500"/>
          </a:xfrm>
        </p:spPr>
        <p:txBody>
          <a:bodyPr/>
          <a:lstStyle/>
          <a:p>
            <a:pPr eaLnBrk="1"/>
            <a:r>
              <a:rPr lang="en-US" b="1" smtClean="0"/>
              <a:t>Worms</a:t>
            </a:r>
          </a:p>
          <a:p>
            <a:pPr lvl="1" eaLnBrk="1">
              <a:spcBef>
                <a:spcPts val="1800"/>
              </a:spcBef>
            </a:pPr>
            <a:r>
              <a:rPr lang="en-US" smtClean="0"/>
              <a:t>In addition, </a:t>
            </a:r>
            <a:r>
              <a:rPr lang="en-US" i="1" smtClean="0"/>
              <a:t>direct-propagation</a:t>
            </a:r>
            <a:r>
              <a:rPr lang="en-US" smtClean="0"/>
              <a:t> worms can jump from one computer to another without human intervention on the receiving computer</a:t>
            </a:r>
          </a:p>
          <a:p>
            <a:pPr lvl="1" eaLnBrk="1">
              <a:spcBef>
                <a:spcPts val="1800"/>
              </a:spcBef>
            </a:pPr>
            <a:r>
              <a:rPr lang="en-US" sz="2200" smtClean="0"/>
              <a:t>Computer must have a vulnerability for direct propagation to work</a:t>
            </a:r>
          </a:p>
          <a:p>
            <a:pPr lvl="1" eaLnBrk="1">
              <a:spcBef>
                <a:spcPts val="1800"/>
              </a:spcBef>
            </a:pPr>
            <a:r>
              <a:rPr lang="en-US" smtClean="0"/>
              <a:t>Direct-propagation worms can spread extremely rapidly because they do not have to wait for users to act</a:t>
            </a:r>
          </a:p>
          <a:p>
            <a:pPr lvl="1" eaLnBrk="1" hangingPunct="1"/>
            <a:endParaRPr lang="en-US" smtClean="0"/>
          </a:p>
        </p:txBody>
      </p:sp>
      <p:sp>
        <p:nvSpPr>
          <p:cNvPr id="37891"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C3E45B09-928D-40F6-A405-26066E73B8F8}" type="slidenum">
              <a:rPr lang="en-US" smtClean="0">
                <a:solidFill>
                  <a:schemeClr val="bg1"/>
                </a:solidFill>
                <a:latin typeface="Lucida Sans Unicode" pitchFamily="34" charset="0"/>
              </a:rPr>
              <a:pPr eaLnBrk="1" hangingPunct="1"/>
              <a:t>32</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smtClean="0"/>
              <a:t>1.3: </a:t>
            </a:r>
            <a:r>
              <a:rPr lang="en-US" dirty="0" smtClean="0"/>
              <a:t>Classic Malware: Viruses and Worms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330700"/>
          </a:xfrm>
        </p:spPr>
        <p:txBody>
          <a:bodyPr>
            <a:normAutofit/>
          </a:bodyPr>
          <a:lstStyle/>
          <a:p>
            <a:pPr eaLnBrk="1">
              <a:lnSpc>
                <a:spcPct val="90000"/>
              </a:lnSpc>
            </a:pPr>
            <a:r>
              <a:rPr lang="en-US" b="1" dirty="0" smtClean="0"/>
              <a:t>Blended Threats</a:t>
            </a:r>
          </a:p>
          <a:p>
            <a:pPr lvl="1" eaLnBrk="1">
              <a:lnSpc>
                <a:spcPct val="90000"/>
              </a:lnSpc>
            </a:pPr>
            <a:r>
              <a:rPr lang="en-US" dirty="0" smtClean="0"/>
              <a:t>Malware propagates in several ways—like worms, viruses, compromised webpages containing mobile code, etc.</a:t>
            </a:r>
          </a:p>
          <a:p>
            <a:pPr eaLnBrk="1">
              <a:lnSpc>
                <a:spcPct val="90000"/>
              </a:lnSpc>
            </a:pPr>
            <a:r>
              <a:rPr lang="en-US" b="1" dirty="0" smtClean="0"/>
              <a:t>Payloads</a:t>
            </a:r>
          </a:p>
          <a:p>
            <a:pPr lvl="1" eaLnBrk="1">
              <a:lnSpc>
                <a:spcPct val="90000"/>
              </a:lnSpc>
            </a:pPr>
            <a:r>
              <a:rPr lang="en-US" dirty="0" smtClean="0"/>
              <a:t>Pieces of code that do damage</a:t>
            </a:r>
          </a:p>
          <a:p>
            <a:pPr lvl="1" eaLnBrk="1">
              <a:lnSpc>
                <a:spcPct val="90000"/>
              </a:lnSpc>
            </a:pPr>
            <a:r>
              <a:rPr lang="en-US" dirty="0" smtClean="0"/>
              <a:t>Implemented by viruses and worms after propagation</a:t>
            </a:r>
          </a:p>
          <a:p>
            <a:pPr lvl="1" eaLnBrk="1">
              <a:lnSpc>
                <a:spcPct val="90000"/>
              </a:lnSpc>
            </a:pPr>
            <a:r>
              <a:rPr lang="en-US" dirty="0" smtClean="0"/>
              <a:t>Malicious payloads are designed to do heavy damage</a:t>
            </a:r>
          </a:p>
          <a:p>
            <a:pPr lvl="1" eaLnBrk="1" hangingPunct="1">
              <a:lnSpc>
                <a:spcPct val="90000"/>
              </a:lnSpc>
            </a:pPr>
            <a:endParaRPr lang="en-US" dirty="0" smtClean="0"/>
          </a:p>
        </p:txBody>
      </p:sp>
      <p:sp>
        <p:nvSpPr>
          <p:cNvPr id="3891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9395405F-B4FC-4332-84D1-C9D9B008A77F}" type="slidenum">
              <a:rPr lang="en-US" smtClean="0">
                <a:solidFill>
                  <a:schemeClr val="bg1"/>
                </a:solidFill>
                <a:latin typeface="Lucida Sans Unicode" pitchFamily="34" charset="0"/>
              </a:rPr>
              <a:pPr eaLnBrk="1" hangingPunct="1"/>
              <a:t>33</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smtClean="0"/>
              <a:t>1.3: </a:t>
            </a:r>
            <a:r>
              <a:rPr lang="en-US" dirty="0" smtClean="0"/>
              <a:t>Classic Malware: Viruses and Worms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a:r>
              <a:rPr lang="en-US" b="1" smtClean="0"/>
              <a:t>Nonmobile Malware</a:t>
            </a:r>
          </a:p>
          <a:p>
            <a:pPr lvl="1" eaLnBrk="1"/>
            <a:r>
              <a:rPr lang="en-US" smtClean="0"/>
              <a:t>Must be placed on the user’s computer through one of a growing number of attack techniques</a:t>
            </a:r>
          </a:p>
          <a:p>
            <a:pPr lvl="1" eaLnBrk="1"/>
            <a:r>
              <a:rPr lang="en-US" smtClean="0"/>
              <a:t>Placed on computer by hackers</a:t>
            </a:r>
          </a:p>
          <a:p>
            <a:pPr lvl="1" eaLnBrk="1"/>
            <a:r>
              <a:rPr lang="en-US" smtClean="0"/>
              <a:t>Placed on computer by virus or worm as part of its payload</a:t>
            </a:r>
          </a:p>
          <a:p>
            <a:pPr lvl="1" eaLnBrk="1"/>
            <a:r>
              <a:rPr lang="en-US" smtClean="0"/>
              <a:t>The victim can be enticed to download the program from a website or FTP site</a:t>
            </a:r>
          </a:p>
          <a:p>
            <a:pPr lvl="1" eaLnBrk="1"/>
            <a:r>
              <a:rPr lang="en-US" smtClean="0"/>
              <a:t>Mobile code executed on a webpage can download the nonmobile malware</a:t>
            </a:r>
          </a:p>
          <a:p>
            <a:pPr lvl="1" eaLnBrk="1" hangingPunct="1"/>
            <a:endParaRPr lang="en-US" smtClean="0"/>
          </a:p>
        </p:txBody>
      </p:sp>
      <p:sp>
        <p:nvSpPr>
          <p:cNvPr id="39939"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2CDD7386-D911-482F-86AB-1DAA5121A98A}" type="slidenum">
              <a:rPr lang="en-US" smtClean="0">
                <a:solidFill>
                  <a:schemeClr val="bg1"/>
                </a:solidFill>
                <a:latin typeface="Lucida Sans Unicode" pitchFamily="34" charset="0"/>
              </a:rPr>
              <a:pPr eaLnBrk="1" hangingPunct="1"/>
              <a:t>34</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1.3: </a:t>
            </a:r>
            <a:r>
              <a:rPr lang="en-US" dirty="0" smtClean="0"/>
              <a:t>Trojan Horses and Rootkits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a:xfrm>
            <a:off x="457200" y="1481138"/>
            <a:ext cx="8229600" cy="4691062"/>
          </a:xfrm>
        </p:spPr>
        <p:txBody>
          <a:bodyPr/>
          <a:lstStyle/>
          <a:p>
            <a:pPr eaLnBrk="1"/>
            <a:r>
              <a:rPr lang="en-US" b="1" smtClean="0"/>
              <a:t>Trojan Horses</a:t>
            </a:r>
          </a:p>
          <a:p>
            <a:pPr lvl="1" eaLnBrk="1"/>
            <a:r>
              <a:rPr lang="en-US" smtClean="0"/>
              <a:t>A program that replaces an existing system file, taking its name</a:t>
            </a:r>
          </a:p>
          <a:p>
            <a:pPr eaLnBrk="1"/>
            <a:r>
              <a:rPr lang="en-US" b="1" smtClean="0"/>
              <a:t>Trojan Horses</a:t>
            </a:r>
          </a:p>
          <a:p>
            <a:pPr lvl="1" eaLnBrk="1" hangingPunct="1"/>
            <a:r>
              <a:rPr lang="en-US" smtClean="0"/>
              <a:t>Remote Access Trojans (RATs)</a:t>
            </a:r>
          </a:p>
          <a:p>
            <a:pPr lvl="2" eaLnBrk="1" hangingPunct="1"/>
            <a:r>
              <a:rPr lang="en-US" smtClean="0"/>
              <a:t>Remotely control the victim’s PC</a:t>
            </a:r>
          </a:p>
          <a:p>
            <a:pPr lvl="1" eaLnBrk="1"/>
            <a:r>
              <a:rPr lang="en-US" smtClean="0"/>
              <a:t>Downloaders</a:t>
            </a:r>
          </a:p>
          <a:p>
            <a:pPr lvl="2" eaLnBrk="1"/>
            <a:r>
              <a:rPr lang="en-US" smtClean="0"/>
              <a:t>Small Trojan horses that download larger Trojan horses after the downloader is installed</a:t>
            </a:r>
          </a:p>
          <a:p>
            <a:pPr eaLnBrk="1" hangingPunct="1"/>
            <a:endParaRPr lang="en-US" smtClean="0"/>
          </a:p>
          <a:p>
            <a:pPr lvl="1" eaLnBrk="1" hangingPunct="1"/>
            <a:endParaRPr lang="en-US" smtClean="0"/>
          </a:p>
        </p:txBody>
      </p:sp>
      <p:sp>
        <p:nvSpPr>
          <p:cNvPr id="4096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40B30F7B-05E1-47C3-87E5-CA4D099E39FD}" type="slidenum">
              <a:rPr lang="en-US" smtClean="0">
                <a:solidFill>
                  <a:schemeClr val="bg1"/>
                </a:solidFill>
                <a:latin typeface="Lucida Sans Unicode" pitchFamily="34" charset="0"/>
              </a:rPr>
              <a:pPr eaLnBrk="1" hangingPunct="1"/>
              <a:t>35</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1.3: </a:t>
            </a:r>
            <a:r>
              <a:rPr lang="en-US" dirty="0" smtClean="0"/>
              <a:t>Trojan Horses and Rootkits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457200" y="1481138"/>
            <a:ext cx="8229600" cy="4919662"/>
          </a:xfrm>
        </p:spPr>
        <p:txBody>
          <a:bodyPr/>
          <a:lstStyle/>
          <a:p>
            <a:pPr eaLnBrk="1"/>
            <a:r>
              <a:rPr lang="en-US" b="1" smtClean="0"/>
              <a:t>Trojan Horses</a:t>
            </a:r>
          </a:p>
          <a:p>
            <a:pPr lvl="1" eaLnBrk="1"/>
            <a:r>
              <a:rPr lang="en-US" sz="2400" b="1" smtClean="0"/>
              <a:t>Spyware</a:t>
            </a:r>
          </a:p>
          <a:p>
            <a:pPr lvl="2" eaLnBrk="1"/>
            <a:r>
              <a:rPr lang="en-US" smtClean="0"/>
              <a:t>Programs that gather information about you and make it available to the adversary</a:t>
            </a:r>
          </a:p>
          <a:p>
            <a:pPr lvl="2" eaLnBrk="1"/>
            <a:r>
              <a:rPr lang="en-US" smtClean="0"/>
              <a:t>Cookies that store too much sensitive personal information</a:t>
            </a:r>
          </a:p>
          <a:p>
            <a:pPr lvl="2" eaLnBrk="1"/>
            <a:r>
              <a:rPr lang="en-US" smtClean="0"/>
              <a:t>Keystroke loggers</a:t>
            </a:r>
          </a:p>
          <a:p>
            <a:pPr lvl="2" eaLnBrk="1"/>
            <a:r>
              <a:rPr lang="en-US" smtClean="0"/>
              <a:t>Password-stealing spyware</a:t>
            </a:r>
          </a:p>
          <a:p>
            <a:pPr lvl="2" eaLnBrk="1"/>
            <a:r>
              <a:rPr lang="en-US" smtClean="0"/>
              <a:t>Data mining spyware</a:t>
            </a:r>
          </a:p>
          <a:p>
            <a:pPr lvl="1" eaLnBrk="1" hangingPunct="1"/>
            <a:endParaRPr lang="en-US" smtClean="0"/>
          </a:p>
        </p:txBody>
      </p:sp>
      <p:sp>
        <p:nvSpPr>
          <p:cNvPr id="41987"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36CE6EFA-FE60-4C4F-AC9B-1EF965CB6DC0}" type="slidenum">
              <a:rPr lang="en-US" smtClean="0">
                <a:solidFill>
                  <a:schemeClr val="bg1"/>
                </a:solidFill>
                <a:latin typeface="Lucida Sans Unicode" pitchFamily="34" charset="0"/>
              </a:rPr>
              <a:pPr eaLnBrk="1" hangingPunct="1"/>
              <a:t>36</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1.3: </a:t>
            </a:r>
            <a:r>
              <a:rPr lang="en-US" dirty="0" smtClean="0"/>
              <a:t>Trojan Horses and Rootkits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p:txBody>
          <a:bodyPr/>
          <a:lstStyle/>
          <a:p>
            <a:pPr eaLnBrk="1"/>
            <a:r>
              <a:rPr lang="en-US" b="1" smtClean="0"/>
              <a:t>Trojan Horses</a:t>
            </a:r>
          </a:p>
          <a:p>
            <a:pPr lvl="1" eaLnBrk="1"/>
            <a:r>
              <a:rPr lang="en-US" sz="2400" b="1" smtClean="0"/>
              <a:t>Rootkits</a:t>
            </a:r>
          </a:p>
          <a:p>
            <a:pPr lvl="2" eaLnBrk="1">
              <a:spcBef>
                <a:spcPts val="1200"/>
              </a:spcBef>
            </a:pPr>
            <a:r>
              <a:rPr lang="en-US" smtClean="0"/>
              <a:t>Take control of the super user account (root, administrator, etc.)</a:t>
            </a:r>
          </a:p>
          <a:p>
            <a:pPr lvl="2" eaLnBrk="1">
              <a:spcBef>
                <a:spcPts val="1200"/>
              </a:spcBef>
            </a:pPr>
            <a:r>
              <a:rPr lang="en-US" smtClean="0"/>
              <a:t>Can hide themselves from file system detection</a:t>
            </a:r>
          </a:p>
          <a:p>
            <a:pPr lvl="2" eaLnBrk="1">
              <a:spcBef>
                <a:spcPts val="1200"/>
              </a:spcBef>
            </a:pPr>
            <a:r>
              <a:rPr lang="en-US" smtClean="0"/>
              <a:t>Can hide malware from detection</a:t>
            </a:r>
          </a:p>
          <a:p>
            <a:pPr lvl="2" eaLnBrk="1">
              <a:spcBef>
                <a:spcPts val="1200"/>
              </a:spcBef>
            </a:pPr>
            <a:r>
              <a:rPr lang="en-US" smtClean="0"/>
              <a:t>Extremely difficult to detect (ordinary antivirus programs find few rootkits)</a:t>
            </a:r>
          </a:p>
        </p:txBody>
      </p:sp>
      <p:sp>
        <p:nvSpPr>
          <p:cNvPr id="43011"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1824CDB3-5CBC-424D-B88F-8FD1AD7295A3}" type="slidenum">
              <a:rPr lang="en-US" smtClean="0">
                <a:solidFill>
                  <a:schemeClr val="bg1"/>
                </a:solidFill>
                <a:latin typeface="Lucida Sans Unicode" pitchFamily="34" charset="0"/>
              </a:rPr>
              <a:pPr eaLnBrk="1" hangingPunct="1"/>
              <a:t>37</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1.3: </a:t>
            </a:r>
            <a:r>
              <a:rPr lang="en-US" dirty="0" smtClean="0"/>
              <a:t>Trojan Horses and Rootkits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p:txBody>
          <a:bodyPr/>
          <a:lstStyle/>
          <a:p>
            <a:pPr eaLnBrk="1"/>
            <a:r>
              <a:rPr lang="en-US" b="1" smtClean="0"/>
              <a:t>Mobile Code</a:t>
            </a:r>
          </a:p>
          <a:p>
            <a:pPr lvl="1" eaLnBrk="1"/>
            <a:r>
              <a:rPr lang="en-US" smtClean="0"/>
              <a:t>Executable code on a webpage</a:t>
            </a:r>
          </a:p>
          <a:p>
            <a:pPr lvl="1" eaLnBrk="1"/>
            <a:r>
              <a:rPr lang="en-US" smtClean="0"/>
              <a:t>Code is executed automatically when the webpage is downloaded</a:t>
            </a:r>
          </a:p>
          <a:p>
            <a:pPr lvl="1" eaLnBrk="1"/>
            <a:r>
              <a:rPr lang="en-US" smtClean="0"/>
              <a:t>Javascript, Microsoft Active-X controls, etc.</a:t>
            </a:r>
          </a:p>
          <a:p>
            <a:pPr lvl="1" eaLnBrk="1"/>
            <a:r>
              <a:rPr lang="en-US" smtClean="0"/>
              <a:t>Can do damage if computer has vulnerability</a:t>
            </a:r>
          </a:p>
          <a:p>
            <a:pPr lvl="1" eaLnBrk="1" hangingPunct="1"/>
            <a:endParaRPr lang="en-US" smtClean="0"/>
          </a:p>
        </p:txBody>
      </p:sp>
      <p:sp>
        <p:nvSpPr>
          <p:cNvPr id="4403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4F1C2FCE-6499-482A-A36E-8EE4BB95F0BA}" type="slidenum">
              <a:rPr lang="en-US" smtClean="0">
                <a:solidFill>
                  <a:schemeClr val="bg1"/>
                </a:solidFill>
                <a:latin typeface="Lucida Sans Unicode" pitchFamily="34" charset="0"/>
              </a:rPr>
              <a:pPr eaLnBrk="1" hangingPunct="1"/>
              <a:t>38</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1.3: </a:t>
            </a:r>
            <a:r>
              <a:rPr lang="en-US" dirty="0" smtClean="0"/>
              <a:t>Other Malware Attacks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457200" y="1219200"/>
            <a:ext cx="8229600" cy="4953000"/>
          </a:xfrm>
        </p:spPr>
        <p:txBody>
          <a:bodyPr/>
          <a:lstStyle/>
          <a:p>
            <a:pPr eaLnBrk="1" hangingPunct="1"/>
            <a:r>
              <a:rPr lang="en-US" smtClean="0"/>
              <a:t>This is a book about security defense, not how to attack</a:t>
            </a:r>
          </a:p>
          <a:p>
            <a:pPr lvl="1" eaLnBrk="1" hangingPunct="1"/>
            <a:r>
              <a:rPr lang="en-US" smtClean="0"/>
              <a:t>Defense is too complex to focus the book mostly on specific attacks</a:t>
            </a:r>
          </a:p>
          <a:p>
            <a:pPr eaLnBrk="1" hangingPunct="1"/>
            <a:r>
              <a:rPr lang="en-US" smtClean="0"/>
              <a:t>However, this first chapter looks at the threat environment—attackers and their attacks</a:t>
            </a:r>
          </a:p>
          <a:p>
            <a:pPr eaLnBrk="1" hangingPunct="1"/>
            <a:r>
              <a:rPr lang="en-US" smtClean="0"/>
              <a:t>Unless you understand the threats you face, you cannot prepare for defense</a:t>
            </a:r>
          </a:p>
          <a:p>
            <a:pPr eaLnBrk="1" hangingPunct="1"/>
            <a:r>
              <a:rPr lang="en-US" smtClean="0"/>
              <a:t>All subsequent chapters focus on defense</a:t>
            </a:r>
          </a:p>
        </p:txBody>
      </p:sp>
      <p:sp>
        <p:nvSpPr>
          <p:cNvPr id="16387"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91AB73C3-BA66-4172-8976-401D73AEB235}" type="slidenum">
              <a:rPr lang="en-US" smtClean="0">
                <a:solidFill>
                  <a:schemeClr val="bg1"/>
                </a:solidFill>
                <a:latin typeface="Lucida Sans Unicode" pitchFamily="34" charset="0"/>
              </a:rPr>
              <a:pPr eaLnBrk="1" hangingPunct="1"/>
              <a:t>3</a:t>
            </a:fld>
            <a:endParaRPr lang="en-US" dirty="0">
              <a:solidFill>
                <a:schemeClr val="bg1"/>
              </a:solidFill>
              <a:latin typeface="Lucida Sans Unicode" pitchFamily="34" charset="0"/>
            </a:endParaRP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smtClean="0"/>
              <a:t>Orientation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457200" y="1481138"/>
            <a:ext cx="8229600" cy="4462462"/>
          </a:xfrm>
        </p:spPr>
        <p:txBody>
          <a:bodyPr/>
          <a:lstStyle/>
          <a:p>
            <a:pPr eaLnBrk="1"/>
            <a:r>
              <a:rPr lang="en-US" b="1" smtClean="0"/>
              <a:t>Social Engineering in Malware</a:t>
            </a:r>
          </a:p>
          <a:p>
            <a:pPr lvl="1" eaLnBrk="1"/>
            <a:r>
              <a:rPr lang="en-US" smtClean="0"/>
              <a:t>Social engineering is attempting to trick users into doing something that goes against security policies</a:t>
            </a:r>
          </a:p>
          <a:p>
            <a:pPr lvl="1" eaLnBrk="1"/>
            <a:r>
              <a:rPr lang="en-US" smtClean="0"/>
              <a:t>Several types of malware use social engineering</a:t>
            </a:r>
          </a:p>
          <a:p>
            <a:pPr lvl="2" eaLnBrk="1">
              <a:spcBef>
                <a:spcPts val="1200"/>
              </a:spcBef>
            </a:pPr>
            <a:r>
              <a:rPr lang="en-US" smtClean="0"/>
              <a:t>Spam</a:t>
            </a:r>
          </a:p>
          <a:p>
            <a:pPr lvl="2" eaLnBrk="1">
              <a:spcBef>
                <a:spcPts val="1200"/>
              </a:spcBef>
            </a:pPr>
            <a:r>
              <a:rPr lang="en-US" smtClean="0"/>
              <a:t>Phishing</a:t>
            </a:r>
          </a:p>
          <a:p>
            <a:pPr lvl="2" eaLnBrk="1">
              <a:spcBef>
                <a:spcPts val="1200"/>
              </a:spcBef>
            </a:pPr>
            <a:r>
              <a:rPr lang="en-US" smtClean="0"/>
              <a:t>Spear phishing (aimed at individuals or specific groups)</a:t>
            </a:r>
          </a:p>
          <a:p>
            <a:pPr lvl="2" eaLnBrk="1">
              <a:spcBef>
                <a:spcPts val="1200"/>
              </a:spcBef>
            </a:pPr>
            <a:r>
              <a:rPr lang="en-US" smtClean="0"/>
              <a:t>Hoaxes</a:t>
            </a:r>
          </a:p>
          <a:p>
            <a:pPr eaLnBrk="1" hangingPunct="1"/>
            <a:endParaRPr lang="en-US" smtClean="0"/>
          </a:p>
          <a:p>
            <a:pPr lvl="1" eaLnBrk="1" hangingPunct="1"/>
            <a:endParaRPr lang="en-US" smtClean="0"/>
          </a:p>
        </p:txBody>
      </p:sp>
      <p:sp>
        <p:nvSpPr>
          <p:cNvPr id="45059"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BE6FACAF-63D9-4744-8358-7C98FBC40E54}" type="slidenum">
              <a:rPr lang="en-US" smtClean="0">
                <a:solidFill>
                  <a:schemeClr val="bg1"/>
                </a:solidFill>
                <a:latin typeface="Lucida Sans Unicode" pitchFamily="34" charset="0"/>
              </a:rPr>
              <a:pPr eaLnBrk="1" hangingPunct="1"/>
              <a:t>39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1.3: </a:t>
            </a:r>
            <a:r>
              <a:rPr lang="en-US" dirty="0" smtClean="0"/>
              <a:t>Other Malware Attacks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1.2  Employee and Ex-Employee Threats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1.3  Malware</a:t>
            </a:r>
          </a:p>
        </p:txBody>
      </p:sp>
      <p:sp>
        <p:nvSpPr>
          <p:cNvPr id="8" name="Subtitle 2"/>
          <p:cNvSpPr txBox="1">
            <a:spLocks/>
          </p:cNvSpPr>
          <p:nvPr/>
        </p:nvSpPr>
        <p:spPr>
          <a:xfrm>
            <a:off x="447675" y="29718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1.4  Hackers and Attacks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1.5  The Criminal Era</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1.6  Competitor Threats</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1.7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Cyberwar</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 and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Cyberterror</a:t>
            </a:r>
            <a:endPar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endParaRPr>
          </a:p>
        </p:txBody>
      </p:sp>
      <p:sp>
        <p:nvSpPr>
          <p:cNvPr id="1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F58DF385-CA42-492B-A56D-BC02B2737E3D}" type="slidenum">
              <a:rPr lang="en-US" smtClean="0">
                <a:solidFill>
                  <a:schemeClr val="bg1"/>
                </a:solidFill>
                <a:latin typeface="Lucida Sans Unicode" pitchFamily="34" charset="0"/>
              </a:rPr>
              <a:pPr eaLnBrk="1" hangingPunct="1"/>
              <a:t>40</a:t>
            </a:fld>
            <a:endParaRPr lang="en-US" dirty="0">
              <a:solidFill>
                <a:schemeClr val="bg1"/>
              </a:solidFill>
              <a:latin typeface="Lucida Sans Unicode"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a:xfrm>
            <a:off x="457200" y="1905000"/>
            <a:ext cx="8229600" cy="4102100"/>
          </a:xfrm>
        </p:spPr>
        <p:txBody>
          <a:bodyPr/>
          <a:lstStyle/>
          <a:p>
            <a:pPr eaLnBrk="1"/>
            <a:r>
              <a:rPr lang="en-US" b="1" smtClean="0"/>
              <a:t>Traditional Hackers</a:t>
            </a:r>
          </a:p>
          <a:p>
            <a:pPr lvl="1" eaLnBrk="1"/>
            <a:r>
              <a:rPr lang="en-US" smtClean="0"/>
              <a:t>Motivated by thrill, validation of skills, sense of power</a:t>
            </a:r>
          </a:p>
          <a:p>
            <a:pPr lvl="1" eaLnBrk="1"/>
            <a:r>
              <a:rPr lang="en-US" smtClean="0"/>
              <a:t>Motivated to increase reputation among other hackers</a:t>
            </a:r>
          </a:p>
          <a:p>
            <a:pPr lvl="1" eaLnBrk="1"/>
            <a:r>
              <a:rPr lang="en-US" smtClean="0"/>
              <a:t>Often do damage as a byproduct</a:t>
            </a:r>
          </a:p>
          <a:p>
            <a:pPr lvl="1" eaLnBrk="1"/>
            <a:r>
              <a:rPr lang="en-US" smtClean="0"/>
              <a:t>Often engage in petty crime</a:t>
            </a:r>
          </a:p>
          <a:p>
            <a:pPr lvl="1" eaLnBrk="1" hangingPunct="1"/>
            <a:endParaRPr lang="en-US" smtClean="0"/>
          </a:p>
        </p:txBody>
      </p:sp>
      <p:sp>
        <p:nvSpPr>
          <p:cNvPr id="47107"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80EA8AA0-810B-42B4-BD28-30EA5F7B6E4D}" type="slidenum">
              <a:rPr lang="en-US" smtClean="0">
                <a:solidFill>
                  <a:schemeClr val="bg1"/>
                </a:solidFill>
                <a:latin typeface="Lucida Sans Unicode" pitchFamily="34" charset="0"/>
              </a:rPr>
              <a:pPr eaLnBrk="1" hangingPunct="1"/>
              <a:t>41</a:t>
            </a:fld>
            <a:endParaRPr lang="en-US" dirty="0">
              <a:solidFill>
                <a:schemeClr val="bg1"/>
              </a:solidFill>
              <a:latin typeface="Lucida Sans Unicode" pitchFamily="34" charset="0"/>
            </a:endParaRPr>
          </a:p>
        </p:txBody>
      </p:sp>
      <p:sp>
        <p:nvSpPr>
          <p:cNvPr id="5" name="Title 4"/>
          <p:cNvSpPr>
            <a:spLocks noGrp="1"/>
          </p:cNvSpPr>
          <p:nvPr>
            <p:ph type="title"/>
          </p:nvPr>
        </p:nvSpPr>
        <p:spPr>
          <a:xfrm>
            <a:off x="533400" y="381000"/>
            <a:ext cx="8229600" cy="1143000"/>
          </a:xfrm>
        </p:spPr>
        <p:txBody>
          <a:bodyPr>
            <a:normAutofit fontScale="90000"/>
          </a:bodyPr>
          <a:lstStyle/>
          <a:p>
            <a:pPr eaLnBrk="1" fontAlgn="auto" hangingPunct="1">
              <a:spcAft>
                <a:spcPts val="0"/>
              </a:spcAft>
              <a:defRPr/>
            </a:pPr>
            <a:r>
              <a:rPr lang="en-US" sz="4000" dirty="0" smtClean="0"/>
              <a:t>1.4: </a:t>
            </a:r>
            <a:r>
              <a:rPr lang="en-US" dirty="0" smtClean="0"/>
              <a:t>Traditional External Attackers: Hackers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457200" y="1905000"/>
            <a:ext cx="8229600" cy="4102100"/>
          </a:xfrm>
        </p:spPr>
        <p:txBody>
          <a:bodyPr/>
          <a:lstStyle/>
          <a:p>
            <a:pPr eaLnBrk="1"/>
            <a:r>
              <a:rPr lang="en-US" b="1" smtClean="0"/>
              <a:t>Anatomy of a Hack</a:t>
            </a:r>
          </a:p>
          <a:p>
            <a:pPr lvl="1" eaLnBrk="1"/>
            <a:r>
              <a:rPr lang="en-US" smtClean="0"/>
              <a:t>Reconnaissance probes (Figure 1-11)</a:t>
            </a:r>
          </a:p>
          <a:p>
            <a:pPr lvl="2" eaLnBrk="1"/>
            <a:r>
              <a:rPr lang="en-US" smtClean="0"/>
              <a:t>IP address scans to identify possible victims</a:t>
            </a:r>
          </a:p>
          <a:p>
            <a:pPr lvl="2" eaLnBrk="1"/>
            <a:r>
              <a:rPr lang="en-US" smtClean="0"/>
              <a:t>Port scans to learn which services are open on each potential victim host</a:t>
            </a:r>
          </a:p>
          <a:p>
            <a:pPr eaLnBrk="1" hangingPunct="1"/>
            <a:endParaRPr lang="en-US" smtClean="0"/>
          </a:p>
          <a:p>
            <a:pPr lvl="1" eaLnBrk="1" hangingPunct="1"/>
            <a:endParaRPr lang="en-US" smtClean="0"/>
          </a:p>
        </p:txBody>
      </p:sp>
      <p:sp>
        <p:nvSpPr>
          <p:cNvPr id="4915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443D4278-61CF-476A-B8D2-D4D78A945118}" type="slidenum">
              <a:rPr lang="en-US" smtClean="0">
                <a:solidFill>
                  <a:schemeClr val="bg1"/>
                </a:solidFill>
                <a:latin typeface="Lucida Sans Unicode" pitchFamily="34" charset="0"/>
              </a:rPr>
              <a:pPr eaLnBrk="1" hangingPunct="1"/>
              <a:t>42</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Traditional External Attackers: Hackers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1DA39579-ABED-4EBC-9892-9514F05AFE20}" type="slidenum">
              <a:rPr lang="en-US" smtClean="0">
                <a:solidFill>
                  <a:schemeClr val="bg1"/>
                </a:solidFill>
                <a:latin typeface="Lucida Sans Unicode" pitchFamily="34" charset="0"/>
              </a:rPr>
              <a:pPr eaLnBrk="1" hangingPunct="1"/>
              <a:t>43</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Probe and Exploit Attack Packets</a:t>
            </a:r>
            <a:endParaRPr lang="en-US" dirty="0"/>
          </a:p>
        </p:txBody>
      </p:sp>
      <p:pic>
        <p:nvPicPr>
          <p:cNvPr id="53253" name="Picture 6"/>
          <p:cNvPicPr>
            <a:picLocks noChangeAspect="1" noChangeArrowheads="1"/>
          </p:cNvPicPr>
          <p:nvPr/>
        </p:nvPicPr>
        <p:blipFill>
          <a:blip r:embed="rId2">
            <a:extLst>
              <a:ext uri="{28A0092B-C50C-407E-A947-70E740481C1C}">
                <a14:useLocalDpi xmlns:a14="http://schemas.microsoft.com/office/drawing/2010/main" val="0"/>
              </a:ext>
            </a:extLst>
          </a:blip>
          <a:srcRect l="9344" t="11333" r="10123" b="4668"/>
          <a:stretch>
            <a:fillRect/>
          </a:stretch>
        </p:blipFill>
        <p:spPr bwMode="auto">
          <a:xfrm>
            <a:off x="1295400" y="1423988"/>
            <a:ext cx="67056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457200" y="1905000"/>
            <a:ext cx="8229600" cy="4102100"/>
          </a:xfrm>
        </p:spPr>
        <p:txBody>
          <a:bodyPr/>
          <a:lstStyle/>
          <a:p>
            <a:pPr eaLnBrk="1"/>
            <a:r>
              <a:rPr lang="en-US" b="1" smtClean="0"/>
              <a:t>Anatomy of a Hack</a:t>
            </a:r>
          </a:p>
          <a:p>
            <a:pPr lvl="1" eaLnBrk="1"/>
            <a:r>
              <a:rPr lang="en-US" smtClean="0"/>
              <a:t>The exploit</a:t>
            </a:r>
          </a:p>
          <a:p>
            <a:pPr lvl="2" eaLnBrk="1"/>
            <a:r>
              <a:rPr lang="en-US" smtClean="0"/>
              <a:t>The specific attack method that the attacker uses to break into the computer is called the attacker’s exploit</a:t>
            </a:r>
          </a:p>
          <a:p>
            <a:pPr lvl="2" eaLnBrk="1"/>
            <a:r>
              <a:rPr lang="en-US" smtClean="0"/>
              <a:t>The act of implementing the exploit is called exploiting the host</a:t>
            </a:r>
          </a:p>
          <a:p>
            <a:pPr eaLnBrk="1" hangingPunct="1"/>
            <a:endParaRPr lang="en-US" smtClean="0"/>
          </a:p>
          <a:p>
            <a:pPr lvl="1" eaLnBrk="1" hangingPunct="1"/>
            <a:endParaRPr lang="en-US" smtClean="0"/>
          </a:p>
        </p:txBody>
      </p:sp>
      <p:sp>
        <p:nvSpPr>
          <p:cNvPr id="5120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236A4A1B-0B4B-4E04-B519-99C7DDC99BB8}" type="slidenum">
              <a:rPr lang="en-US" smtClean="0">
                <a:solidFill>
                  <a:schemeClr val="bg1"/>
                </a:solidFill>
                <a:latin typeface="Lucida Sans Unicode" pitchFamily="34" charset="0"/>
              </a:rPr>
              <a:pPr eaLnBrk="1" hangingPunct="1"/>
              <a:t>44</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Traditional External Attackers: Hackers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C8605AE2-2298-4DF2-9A06-A997C561ED17}" type="slidenum">
              <a:rPr lang="en-US" smtClean="0">
                <a:solidFill>
                  <a:schemeClr val="bg1"/>
                </a:solidFill>
                <a:latin typeface="Lucida Sans Unicode" pitchFamily="34" charset="0"/>
              </a:rPr>
              <a:pPr eaLnBrk="1" hangingPunct="1"/>
              <a:t>45</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Source IP Address Spoofing</a:t>
            </a:r>
            <a:endParaRPr lang="en-US" dirty="0"/>
          </a:p>
        </p:txBody>
      </p:sp>
      <p:pic>
        <p:nvPicPr>
          <p:cNvPr id="55301" name="Picture 6"/>
          <p:cNvPicPr>
            <a:picLocks noChangeAspect="1" noChangeArrowheads="1"/>
          </p:cNvPicPr>
          <p:nvPr/>
        </p:nvPicPr>
        <p:blipFill>
          <a:blip r:embed="rId2">
            <a:extLst>
              <a:ext uri="{28A0092B-C50C-407E-A947-70E740481C1C}">
                <a14:useLocalDpi xmlns:a14="http://schemas.microsoft.com/office/drawing/2010/main" val="0"/>
              </a:ext>
            </a:extLst>
          </a:blip>
          <a:srcRect l="6638" t="10338" r="1978" b="6163"/>
          <a:stretch>
            <a:fillRect/>
          </a:stretch>
        </p:blipFill>
        <p:spPr bwMode="auto">
          <a:xfrm>
            <a:off x="587375" y="1295400"/>
            <a:ext cx="77946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46238"/>
            <a:ext cx="8229600" cy="4525962"/>
          </a:xfrm>
        </p:spPr>
        <p:txBody>
          <a:bodyPr>
            <a:normAutofit/>
          </a:bodyPr>
          <a:lstStyle/>
          <a:p>
            <a:pPr eaLnBrk="1">
              <a:lnSpc>
                <a:spcPct val="90000"/>
              </a:lnSpc>
            </a:pPr>
            <a:r>
              <a:rPr lang="en-US" b="1" dirty="0" smtClean="0"/>
              <a:t>Chain of attack computers (Figure 1-13)</a:t>
            </a:r>
          </a:p>
          <a:p>
            <a:pPr lvl="1" eaLnBrk="1">
              <a:lnSpc>
                <a:spcPct val="90000"/>
              </a:lnSpc>
            </a:pPr>
            <a:r>
              <a:rPr lang="en-US" dirty="0" smtClean="0"/>
              <a:t>The attacker attacks through a chain of victim computers</a:t>
            </a:r>
          </a:p>
          <a:p>
            <a:pPr lvl="1" eaLnBrk="1">
              <a:lnSpc>
                <a:spcPct val="90000"/>
              </a:lnSpc>
            </a:pPr>
            <a:r>
              <a:rPr lang="en-US" dirty="0" smtClean="0"/>
              <a:t>Probe and exploit packets contain the source IP address of the last computer in the chain</a:t>
            </a:r>
          </a:p>
          <a:p>
            <a:pPr lvl="1" eaLnBrk="1">
              <a:lnSpc>
                <a:spcPct val="90000"/>
              </a:lnSpc>
            </a:pPr>
            <a:r>
              <a:rPr lang="en-US" dirty="0" smtClean="0"/>
              <a:t>The final attack computer receives replies and passes them back to the attacker</a:t>
            </a:r>
          </a:p>
          <a:p>
            <a:pPr lvl="1" eaLnBrk="1">
              <a:lnSpc>
                <a:spcPct val="90000"/>
              </a:lnSpc>
            </a:pPr>
            <a:r>
              <a:rPr lang="en-US" dirty="0" smtClean="0"/>
              <a:t>Often, the victim can trace the attack back to the final attack computer</a:t>
            </a:r>
          </a:p>
          <a:p>
            <a:pPr lvl="1" eaLnBrk="1">
              <a:lnSpc>
                <a:spcPct val="90000"/>
              </a:lnSpc>
            </a:pPr>
            <a:r>
              <a:rPr lang="en-US" dirty="0" smtClean="0"/>
              <a:t>But the attack </a:t>
            </a:r>
            <a:r>
              <a:rPr lang="en-US" dirty="0"/>
              <a:t>can usually only </a:t>
            </a:r>
            <a:r>
              <a:rPr lang="en-US" dirty="0" smtClean="0"/>
              <a:t>be traced back a few computers more</a:t>
            </a:r>
          </a:p>
          <a:p>
            <a:pPr eaLnBrk="1" hangingPunct="1">
              <a:lnSpc>
                <a:spcPct val="90000"/>
              </a:lnSpc>
            </a:pPr>
            <a:endParaRPr lang="en-US" dirty="0" smtClean="0"/>
          </a:p>
          <a:p>
            <a:pPr lvl="1" eaLnBrk="1" hangingPunct="1">
              <a:lnSpc>
                <a:spcPct val="90000"/>
              </a:lnSpc>
            </a:pPr>
            <a:endParaRPr lang="en-US" dirty="0" smtClean="0"/>
          </a:p>
        </p:txBody>
      </p:sp>
      <p:sp>
        <p:nvSpPr>
          <p:cNvPr id="53251"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B0ED3EBE-2785-4072-B3B3-09BEEE37C849}" type="slidenum">
              <a:rPr lang="en-US" smtClean="0">
                <a:solidFill>
                  <a:schemeClr val="bg1"/>
                </a:solidFill>
                <a:latin typeface="Lucida Sans Unicode" pitchFamily="34" charset="0"/>
              </a:rPr>
              <a:pPr eaLnBrk="1" hangingPunct="1"/>
              <a:t>46</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Traditional External Attackers: Hackers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7"/>
          <p:cNvPicPr>
            <a:picLocks noChangeAspect="1" noChangeArrowheads="1"/>
          </p:cNvPicPr>
          <p:nvPr/>
        </p:nvPicPr>
        <p:blipFill>
          <a:blip r:embed="rId2">
            <a:extLst>
              <a:ext uri="{28A0092B-C50C-407E-A947-70E740481C1C}">
                <a14:useLocalDpi xmlns:a14="http://schemas.microsoft.com/office/drawing/2010/main" val="0"/>
              </a:ext>
            </a:extLst>
          </a:blip>
          <a:srcRect l="5617" t="16701" r="3510" b="14966"/>
          <a:stretch>
            <a:fillRect/>
          </a:stretch>
        </p:blipFill>
        <p:spPr bwMode="auto">
          <a:xfrm>
            <a:off x="457200" y="1320800"/>
            <a:ext cx="8313738"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982A026C-900E-4648-AD52-9F824DA948CC}" type="slidenum">
              <a:rPr lang="en-US" smtClean="0">
                <a:solidFill>
                  <a:schemeClr val="bg1"/>
                </a:solidFill>
                <a:latin typeface="Lucida Sans Unicode" pitchFamily="34" charset="0"/>
              </a:rPr>
              <a:pPr eaLnBrk="1" hangingPunct="1"/>
              <a:t>47</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Chain of Attack Computers</a:t>
            </a:r>
            <a:endParaRPr lang="en-US" dirty="0"/>
          </a:p>
        </p:txBody>
      </p:sp>
      <p:sp>
        <p:nvSpPr>
          <p:cNvPr id="6" name="Rectangle 5"/>
          <p:cNvSpPr/>
          <p:nvPr/>
        </p:nvSpPr>
        <p:spPr>
          <a:xfrm>
            <a:off x="914400" y="3886200"/>
            <a:ext cx="3962400" cy="2743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For probes whose replies must</a:t>
            </a:r>
          </a:p>
          <a:p>
            <a:pPr algn="ctr" fontAlgn="auto">
              <a:spcBef>
                <a:spcPts val="0"/>
              </a:spcBef>
              <a:spcAft>
                <a:spcPts val="0"/>
              </a:spcAft>
              <a:defRPr/>
            </a:pPr>
            <a:r>
              <a:rPr lang="en-US" dirty="0"/>
              <a:t>be received, attacker sends</a:t>
            </a:r>
          </a:p>
          <a:p>
            <a:pPr algn="ctr" fontAlgn="auto">
              <a:spcBef>
                <a:spcPts val="0"/>
              </a:spcBef>
              <a:spcAft>
                <a:spcPts val="0"/>
              </a:spcAft>
              <a:defRPr/>
            </a:pPr>
            <a:r>
              <a:rPr lang="en-US" dirty="0"/>
              <a:t>probes through a chain of</a:t>
            </a:r>
          </a:p>
          <a:p>
            <a:pPr algn="ctr" fontAlgn="auto">
              <a:spcBef>
                <a:spcPts val="0"/>
              </a:spcBef>
              <a:spcAft>
                <a:spcPts val="0"/>
              </a:spcAft>
              <a:defRPr/>
            </a:pPr>
            <a:r>
              <a:rPr lang="en-US" dirty="0"/>
              <a:t>attack computers.</a:t>
            </a:r>
          </a:p>
          <a:p>
            <a:pPr algn="ctr" fontAlgn="auto">
              <a:spcBef>
                <a:spcPts val="600"/>
              </a:spcBef>
              <a:spcAft>
                <a:spcPts val="0"/>
              </a:spcAft>
              <a:defRPr/>
            </a:pPr>
            <a:r>
              <a:rPr lang="en-US" dirty="0"/>
              <a:t>Victim only knows the identity</a:t>
            </a:r>
          </a:p>
          <a:p>
            <a:pPr algn="ctr" fontAlgn="auto">
              <a:spcBef>
                <a:spcPts val="0"/>
              </a:spcBef>
              <a:spcAft>
                <a:spcPts val="0"/>
              </a:spcAft>
              <a:defRPr/>
            </a:pPr>
            <a:r>
              <a:rPr lang="en-US" dirty="0"/>
              <a:t>of the last compromised host</a:t>
            </a:r>
          </a:p>
          <a:p>
            <a:pPr algn="ctr" fontAlgn="auto">
              <a:spcBef>
                <a:spcPts val="0"/>
              </a:spcBef>
              <a:spcAft>
                <a:spcPts val="0"/>
              </a:spcAft>
              <a:defRPr/>
            </a:pPr>
            <a:r>
              <a:rPr lang="en-US" dirty="0"/>
              <a:t>(123.125.33.101</a:t>
            </a:r>
            <a:r>
              <a:rPr lang="en-US" dirty="0" smtClean="0"/>
              <a:t>), not </a:t>
            </a:r>
            <a:r>
              <a:rPr lang="en-US" dirty="0"/>
              <a:t>that of the </a:t>
            </a:r>
            <a:r>
              <a:rPr lang="en-US" dirty="0" smtClean="0"/>
              <a:t>attacker.</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46238"/>
            <a:ext cx="8229600" cy="4525962"/>
          </a:xfrm>
        </p:spPr>
        <p:txBody>
          <a:bodyPr>
            <a:normAutofit/>
          </a:bodyPr>
          <a:lstStyle/>
          <a:p>
            <a:pPr eaLnBrk="1">
              <a:lnSpc>
                <a:spcPct val="90000"/>
              </a:lnSpc>
            </a:pPr>
            <a:r>
              <a:rPr lang="en-US" b="1" smtClean="0"/>
              <a:t>Social Engineering</a:t>
            </a:r>
          </a:p>
          <a:p>
            <a:pPr lvl="1" eaLnBrk="1">
              <a:lnSpc>
                <a:spcPct val="90000"/>
              </a:lnSpc>
            </a:pPr>
            <a:r>
              <a:rPr lang="en-US" smtClean="0"/>
              <a:t>Social engineering is often used in hacking</a:t>
            </a:r>
          </a:p>
          <a:p>
            <a:pPr lvl="2" eaLnBrk="1">
              <a:lnSpc>
                <a:spcPct val="90000"/>
              </a:lnSpc>
            </a:pPr>
            <a:r>
              <a:rPr lang="en-US" smtClean="0"/>
              <a:t>Call and ask for passwords and other confidential information</a:t>
            </a:r>
          </a:p>
          <a:p>
            <a:pPr lvl="2" eaLnBrk="1">
              <a:lnSpc>
                <a:spcPct val="90000"/>
              </a:lnSpc>
            </a:pPr>
            <a:r>
              <a:rPr lang="en-US" smtClean="0"/>
              <a:t>E-mail attack messages with attractive subjects</a:t>
            </a:r>
          </a:p>
          <a:p>
            <a:pPr lvl="2" eaLnBrk="1">
              <a:lnSpc>
                <a:spcPct val="90000"/>
              </a:lnSpc>
            </a:pPr>
            <a:r>
              <a:rPr lang="en-US" smtClean="0"/>
              <a:t>Piggybacking</a:t>
            </a:r>
          </a:p>
          <a:p>
            <a:pPr lvl="2" eaLnBrk="1">
              <a:lnSpc>
                <a:spcPct val="90000"/>
              </a:lnSpc>
            </a:pPr>
            <a:r>
              <a:rPr lang="en-US" smtClean="0"/>
              <a:t>Shoulder surfing</a:t>
            </a:r>
          </a:p>
          <a:p>
            <a:pPr lvl="2" eaLnBrk="1">
              <a:lnSpc>
                <a:spcPct val="90000"/>
              </a:lnSpc>
            </a:pPr>
            <a:r>
              <a:rPr lang="en-US" smtClean="0"/>
              <a:t>Pretexting</a:t>
            </a:r>
          </a:p>
          <a:p>
            <a:pPr lvl="2" eaLnBrk="1">
              <a:lnSpc>
                <a:spcPct val="90000"/>
              </a:lnSpc>
            </a:pPr>
            <a:r>
              <a:rPr lang="en-US" smtClean="0"/>
              <a:t>Etc.</a:t>
            </a:r>
          </a:p>
          <a:p>
            <a:pPr lvl="1" eaLnBrk="1">
              <a:lnSpc>
                <a:spcPct val="90000"/>
              </a:lnSpc>
            </a:pPr>
            <a:r>
              <a:rPr lang="en-US" smtClean="0"/>
              <a:t>Often successful because it focuses on human weaknesses instead of technological weaknesses</a:t>
            </a:r>
          </a:p>
          <a:p>
            <a:pPr eaLnBrk="1" hangingPunct="1">
              <a:lnSpc>
                <a:spcPct val="90000"/>
              </a:lnSpc>
            </a:pPr>
            <a:endParaRPr lang="en-US" smtClean="0"/>
          </a:p>
          <a:p>
            <a:pPr lvl="1" eaLnBrk="1" hangingPunct="1">
              <a:lnSpc>
                <a:spcPct val="90000"/>
              </a:lnSpc>
            </a:pPr>
            <a:endParaRPr lang="en-US" smtClean="0"/>
          </a:p>
        </p:txBody>
      </p:sp>
      <p:sp>
        <p:nvSpPr>
          <p:cNvPr id="55299"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F19341E1-3314-49F1-87C4-0BE3254A0A7C}" type="slidenum">
              <a:rPr lang="en-US" smtClean="0">
                <a:solidFill>
                  <a:schemeClr val="bg1"/>
                </a:solidFill>
                <a:latin typeface="Lucida Sans Unicode" pitchFamily="34" charset="0"/>
              </a:rPr>
              <a:pPr eaLnBrk="1" hangingPunct="1"/>
              <a:t>48</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Traditional External Attackers: Hackers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1.2  Employee and Ex-Employee Threats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1.3  Malware</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1.4  Hackers and Attacks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1.5  The Criminal Era</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1.6  Competitor Threats</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1.7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Cyberwar</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 and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Cyberterror</a:t>
            </a:r>
            <a:endPar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endParaRPr>
          </a:p>
        </p:txBody>
      </p:sp>
      <p:sp>
        <p:nvSpPr>
          <p:cNvPr id="1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358B82C0-978C-49F5-AF85-DB389A87F686}" type="slidenum">
              <a:rPr lang="en-US" smtClean="0">
                <a:solidFill>
                  <a:schemeClr val="bg1"/>
                </a:solidFill>
                <a:latin typeface="Lucida Sans Unicode" pitchFamily="34" charset="0"/>
              </a:rPr>
              <a:pPr eaLnBrk="1" hangingPunct="1"/>
              <a:t>4</a:t>
            </a:fld>
            <a:endParaRPr lang="en-US" dirty="0">
              <a:solidFill>
                <a:schemeClr val="bg1"/>
              </a:solidFill>
              <a:latin typeface="Lucida Sans Unicode"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a:xfrm>
            <a:off x="457200" y="1722438"/>
            <a:ext cx="8229600" cy="4525962"/>
          </a:xfrm>
        </p:spPr>
        <p:txBody>
          <a:bodyPr/>
          <a:lstStyle/>
          <a:p>
            <a:pPr eaLnBrk="1"/>
            <a:r>
              <a:rPr lang="en-US" b="1" smtClean="0"/>
              <a:t>Denial-of-Service (DoS) Attacks</a:t>
            </a:r>
          </a:p>
          <a:p>
            <a:pPr lvl="1" eaLnBrk="1"/>
            <a:r>
              <a:rPr lang="en-US" smtClean="0"/>
              <a:t>Make a server or entire network unavailable to legitimate users</a:t>
            </a:r>
          </a:p>
          <a:p>
            <a:pPr lvl="1" eaLnBrk="1"/>
            <a:r>
              <a:rPr lang="en-US" smtClean="0"/>
              <a:t>Typically send a flood of attack messages to the victim</a:t>
            </a:r>
          </a:p>
          <a:p>
            <a:pPr lvl="1" eaLnBrk="1"/>
            <a:r>
              <a:rPr lang="en-US" smtClean="0"/>
              <a:t>Distributed DoS (DDoS) Attacks (Figure 1-15)</a:t>
            </a:r>
          </a:p>
          <a:p>
            <a:pPr lvl="2" eaLnBrk="1"/>
            <a:r>
              <a:rPr lang="en-US" smtClean="0"/>
              <a:t>Bots flood the victim with attack packets</a:t>
            </a:r>
          </a:p>
          <a:p>
            <a:pPr lvl="2" eaLnBrk="1"/>
            <a:r>
              <a:rPr lang="en-US" smtClean="0"/>
              <a:t>Attacker controls the bots</a:t>
            </a:r>
          </a:p>
          <a:p>
            <a:pPr eaLnBrk="1" hangingPunct="1"/>
            <a:endParaRPr lang="en-US" smtClean="0"/>
          </a:p>
          <a:p>
            <a:pPr lvl="1" eaLnBrk="1" hangingPunct="1"/>
            <a:endParaRPr lang="en-US" smtClean="0"/>
          </a:p>
        </p:txBody>
      </p:sp>
      <p:sp>
        <p:nvSpPr>
          <p:cNvPr id="5632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4DA12ED5-8038-4720-8D2D-7D798D92A1D9}" type="slidenum">
              <a:rPr lang="en-US" smtClean="0">
                <a:solidFill>
                  <a:schemeClr val="bg1"/>
                </a:solidFill>
                <a:latin typeface="Lucida Sans Unicode" pitchFamily="34" charset="0"/>
              </a:rPr>
              <a:pPr eaLnBrk="1" hangingPunct="1"/>
              <a:t>49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Traditional External Attackers: Hackers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431777C2-5952-4E1F-A196-4D924906D0F0}" type="slidenum">
              <a:rPr lang="en-US" smtClean="0">
                <a:solidFill>
                  <a:schemeClr val="bg1"/>
                </a:solidFill>
                <a:latin typeface="Lucida Sans Unicode" pitchFamily="34" charset="0"/>
              </a:rPr>
              <a:pPr eaLnBrk="1" hangingPunct="1"/>
              <a:t>50</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Distributed Denial-of-Service (DDoS) Flooding Attack</a:t>
            </a:r>
            <a:endParaRPr lang="en-US" dirty="0"/>
          </a:p>
        </p:txBody>
      </p:sp>
      <p:pic>
        <p:nvPicPr>
          <p:cNvPr id="60421" name="Picture 6"/>
          <p:cNvPicPr>
            <a:picLocks noChangeAspect="1" noChangeArrowheads="1"/>
          </p:cNvPicPr>
          <p:nvPr/>
        </p:nvPicPr>
        <p:blipFill>
          <a:blip r:embed="rId2">
            <a:extLst>
              <a:ext uri="{28A0092B-C50C-407E-A947-70E740481C1C}">
                <a14:useLocalDpi xmlns:a14="http://schemas.microsoft.com/office/drawing/2010/main" val="0"/>
              </a:ext>
            </a:extLst>
          </a:blip>
          <a:srcRect l="5617" t="11133" r="2489" b="12041"/>
          <a:stretch>
            <a:fillRect/>
          </a:stretch>
        </p:blipFill>
        <p:spPr bwMode="auto">
          <a:xfrm>
            <a:off x="457200" y="1566863"/>
            <a:ext cx="80930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a:xfrm>
            <a:off x="457200" y="1752600"/>
            <a:ext cx="8229600" cy="4572000"/>
          </a:xfrm>
        </p:spPr>
        <p:txBody>
          <a:bodyPr/>
          <a:lstStyle/>
          <a:p>
            <a:pPr eaLnBrk="1"/>
            <a:r>
              <a:rPr lang="en-US" b="1" smtClean="0"/>
              <a:t>Skill Levels</a:t>
            </a:r>
          </a:p>
          <a:p>
            <a:pPr lvl="1" eaLnBrk="1"/>
            <a:r>
              <a:rPr lang="en-US" smtClean="0"/>
              <a:t>Expert attackers are characterized by strong technical skills and dogged persistence</a:t>
            </a:r>
          </a:p>
          <a:p>
            <a:pPr lvl="1" eaLnBrk="1"/>
            <a:r>
              <a:rPr lang="en-US" smtClean="0"/>
              <a:t>Expert attackers create hacker scripts to automate some of their work</a:t>
            </a:r>
          </a:p>
          <a:p>
            <a:pPr lvl="1" eaLnBrk="1"/>
            <a:r>
              <a:rPr lang="en-US" smtClean="0"/>
              <a:t>Scripts are also available for writing viruses and other malicious software</a:t>
            </a:r>
          </a:p>
          <a:p>
            <a:pPr lvl="1" eaLnBrk="1" hangingPunct="1"/>
            <a:endParaRPr lang="en-US" smtClean="0"/>
          </a:p>
        </p:txBody>
      </p:sp>
      <p:sp>
        <p:nvSpPr>
          <p:cNvPr id="60419"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87CCBF0A-819F-4807-AE29-9F20FD023F51}" type="slidenum">
              <a:rPr lang="en-US" smtClean="0">
                <a:solidFill>
                  <a:schemeClr val="bg1"/>
                </a:solidFill>
                <a:latin typeface="Lucida Sans Unicode" pitchFamily="34" charset="0"/>
              </a:rPr>
              <a:pPr eaLnBrk="1" hangingPunct="1"/>
              <a:t>51</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Traditional External Attackers: Hackers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a:xfrm>
            <a:off x="457200" y="1828800"/>
            <a:ext cx="8229600" cy="4495800"/>
          </a:xfrm>
        </p:spPr>
        <p:txBody>
          <a:bodyPr/>
          <a:lstStyle/>
          <a:p>
            <a:pPr eaLnBrk="1"/>
            <a:r>
              <a:rPr lang="en-US" b="1" smtClean="0"/>
              <a:t>Skill Levels</a:t>
            </a:r>
          </a:p>
          <a:p>
            <a:pPr lvl="1" eaLnBrk="1"/>
            <a:r>
              <a:rPr lang="en-US" smtClean="0"/>
              <a:t>Script kiddies use these scripts to make attacks</a:t>
            </a:r>
          </a:p>
          <a:p>
            <a:pPr lvl="1" eaLnBrk="1"/>
            <a:r>
              <a:rPr lang="en-US" smtClean="0"/>
              <a:t>Script kiddies have low technical skills</a:t>
            </a:r>
          </a:p>
          <a:p>
            <a:pPr lvl="1" eaLnBrk="1"/>
            <a:r>
              <a:rPr lang="en-US" smtClean="0"/>
              <a:t>Script kiddies are dangerous because of their large numbers</a:t>
            </a:r>
          </a:p>
          <a:p>
            <a:pPr eaLnBrk="1" hangingPunct="1"/>
            <a:endParaRPr lang="en-US" smtClean="0"/>
          </a:p>
          <a:p>
            <a:pPr lvl="1" eaLnBrk="1" hangingPunct="1"/>
            <a:endParaRPr lang="en-US" smtClean="0"/>
          </a:p>
        </p:txBody>
      </p:sp>
      <p:sp>
        <p:nvSpPr>
          <p:cNvPr id="6144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081D5B4D-FDAB-49A0-9D4D-25F7A45102FF}" type="slidenum">
              <a:rPr lang="en-US" smtClean="0">
                <a:solidFill>
                  <a:schemeClr val="bg1"/>
                </a:solidFill>
                <a:latin typeface="Lucida Sans Unicode" pitchFamily="34" charset="0"/>
              </a:rPr>
              <a:pPr eaLnBrk="1" hangingPunct="1"/>
              <a:t>52</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1.4: </a:t>
            </a:r>
            <a:r>
              <a:rPr lang="en-US" dirty="0" smtClean="0"/>
              <a:t>Traditional External Attackers: Hackers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1.2  Employee and Ex-Employee Threats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1.3  Malware</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1.4  Hackers and Attacks</a:t>
            </a:r>
          </a:p>
        </p:txBody>
      </p:sp>
      <p:sp>
        <p:nvSpPr>
          <p:cNvPr id="9" name="Subtitle 2"/>
          <p:cNvSpPr txBox="1">
            <a:spLocks/>
          </p:cNvSpPr>
          <p:nvPr/>
        </p:nvSpPr>
        <p:spPr>
          <a:xfrm>
            <a:off x="447675" y="35052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1.5  The Criminal Era</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1.6  Competitor Threats</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1.7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Cyberwar</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 and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Cyberterror</a:t>
            </a:r>
            <a:endPar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endParaRPr>
          </a:p>
        </p:txBody>
      </p:sp>
      <p:sp>
        <p:nvSpPr>
          <p:cNvPr id="1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32FA85DD-64B5-45C4-9508-B0FE98B1F104}" type="slidenum">
              <a:rPr lang="en-US" smtClean="0">
                <a:solidFill>
                  <a:schemeClr val="bg1"/>
                </a:solidFill>
                <a:latin typeface="Lucida Sans Unicode" pitchFamily="34" charset="0"/>
              </a:rPr>
              <a:pPr eaLnBrk="1" hangingPunct="1"/>
              <a:t>53</a:t>
            </a:fld>
            <a:endParaRPr lang="en-US" dirty="0">
              <a:solidFill>
                <a:schemeClr val="bg1"/>
              </a:solidFill>
              <a:latin typeface="Lucida Sans Unicode"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D2A2F8F5-9401-4AC0-BFC4-D9EE370E75D2}" type="slidenum">
              <a:rPr lang="en-US" smtClean="0">
                <a:solidFill>
                  <a:schemeClr val="bg1"/>
                </a:solidFill>
                <a:latin typeface="Lucida Sans Unicode" pitchFamily="34" charset="0"/>
              </a:rPr>
              <a:pPr eaLnBrk="1" hangingPunct="1"/>
              <a:t>54</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smtClean="0"/>
              <a:t>1.5: </a:t>
            </a:r>
            <a:r>
              <a:rPr lang="en-US" dirty="0" smtClean="0"/>
              <a:t>The Criminal Era</a:t>
            </a:r>
            <a:endParaRPr lang="en-US" dirty="0"/>
          </a:p>
        </p:txBody>
      </p:sp>
      <p:sp>
        <p:nvSpPr>
          <p:cNvPr id="64516" name="Content Placeholder 5"/>
          <p:cNvSpPr>
            <a:spLocks noGrp="1"/>
          </p:cNvSpPr>
          <p:nvPr>
            <p:ph idx="1"/>
          </p:nvPr>
        </p:nvSpPr>
        <p:spPr>
          <a:xfrm>
            <a:off x="457200" y="1600200"/>
            <a:ext cx="8229600" cy="4406900"/>
          </a:xfrm>
        </p:spPr>
        <p:txBody>
          <a:bodyPr/>
          <a:lstStyle/>
          <a:p>
            <a:pPr eaLnBrk="1"/>
            <a:r>
              <a:rPr lang="en-US" b="1" dirty="0" smtClean="0"/>
              <a:t>The Criminal Era</a:t>
            </a:r>
          </a:p>
          <a:p>
            <a:pPr lvl="1" eaLnBrk="1"/>
            <a:r>
              <a:rPr lang="en-US" dirty="0" smtClean="0"/>
              <a:t>Today, </a:t>
            </a:r>
            <a:r>
              <a:rPr lang="en-US" i="1" dirty="0" smtClean="0"/>
              <a:t>most</a:t>
            </a:r>
            <a:r>
              <a:rPr lang="en-US" dirty="0" smtClean="0"/>
              <a:t> attackers are career criminals with traditional criminal motives</a:t>
            </a:r>
          </a:p>
          <a:p>
            <a:pPr lvl="1" eaLnBrk="1"/>
            <a:r>
              <a:rPr lang="en-US" dirty="0" smtClean="0"/>
              <a:t>Adapt traditional criminal attack strategies to IT attacks (e.g., fraud, etc.)</a:t>
            </a:r>
          </a:p>
          <a:p>
            <a:pPr lvl="1" eaLnBrk="1"/>
            <a:endParaRPr lang="en-US" dirty="0" smtClean="0"/>
          </a:p>
          <a:p>
            <a:pPr eaLnBrk="1" hangingPunct="1"/>
            <a:endParaRPr lang="en-US"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BFF49B64-6B18-4626-AF01-5910BB7C2D76}" type="slidenum">
              <a:rPr lang="en-US" smtClean="0">
                <a:solidFill>
                  <a:schemeClr val="bg1"/>
                </a:solidFill>
                <a:latin typeface="Lucida Sans Unicode" pitchFamily="34" charset="0"/>
              </a:rPr>
              <a:pPr eaLnBrk="1" hangingPunct="1"/>
              <a:t>55</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1.5: </a:t>
            </a:r>
            <a:r>
              <a:rPr lang="en-US" dirty="0" smtClean="0"/>
              <a:t>The Criminal Era</a:t>
            </a:r>
            <a:endParaRPr lang="en-US" dirty="0"/>
          </a:p>
        </p:txBody>
      </p:sp>
      <p:sp>
        <p:nvSpPr>
          <p:cNvPr id="65540" name="Content Placeholder 5"/>
          <p:cNvSpPr>
            <a:spLocks noGrp="1"/>
          </p:cNvSpPr>
          <p:nvPr>
            <p:ph idx="1"/>
          </p:nvPr>
        </p:nvSpPr>
        <p:spPr/>
        <p:txBody>
          <a:bodyPr/>
          <a:lstStyle/>
          <a:p>
            <a:pPr eaLnBrk="1"/>
            <a:r>
              <a:rPr lang="en-US" b="1" smtClean="0"/>
              <a:t>The Criminal Era</a:t>
            </a:r>
          </a:p>
          <a:p>
            <a:pPr lvl="1" eaLnBrk="1"/>
            <a:r>
              <a:rPr lang="en-US" smtClean="0"/>
              <a:t>Many cybercrime gangs are international</a:t>
            </a:r>
          </a:p>
          <a:p>
            <a:pPr lvl="2" eaLnBrk="1"/>
            <a:r>
              <a:rPr lang="en-US" smtClean="0"/>
              <a:t>Makes prosecution difficult</a:t>
            </a:r>
          </a:p>
          <a:p>
            <a:pPr lvl="2" eaLnBrk="1"/>
            <a:r>
              <a:rPr lang="en-US" smtClean="0"/>
              <a:t>Dupe citizens of a country into being transshippers of fraudulently purchased goods to the attacker in another country</a:t>
            </a:r>
          </a:p>
          <a:p>
            <a:pPr lvl="1" eaLnBrk="1"/>
            <a:r>
              <a:rPr lang="en-US" smtClean="0"/>
              <a:t>Cybercriminals use black market forums</a:t>
            </a:r>
          </a:p>
          <a:p>
            <a:pPr lvl="2" eaLnBrk="1"/>
            <a:r>
              <a:rPr lang="en-US" smtClean="0"/>
              <a:t>Credit card numbers and identity information</a:t>
            </a:r>
          </a:p>
          <a:p>
            <a:pPr lvl="2" eaLnBrk="1"/>
            <a:r>
              <a:rPr lang="en-US" smtClean="0"/>
              <a:t>Vulnerabilities</a:t>
            </a:r>
          </a:p>
          <a:p>
            <a:pPr lvl="2" eaLnBrk="1"/>
            <a:r>
              <a:rPr lang="en-US" smtClean="0"/>
              <a:t>Exploit software (often with update contracts)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AF87D927-676F-43C0-B52A-168DF06D90A6}" type="slidenum">
              <a:rPr lang="en-US" smtClean="0">
                <a:solidFill>
                  <a:schemeClr val="bg1"/>
                </a:solidFill>
                <a:latin typeface="Lucida Sans Unicode" pitchFamily="34" charset="0"/>
              </a:rPr>
              <a:pPr eaLnBrk="1" hangingPunct="1"/>
              <a:t>56</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1.5: </a:t>
            </a:r>
            <a:r>
              <a:rPr lang="en-US" dirty="0" smtClean="0"/>
              <a:t>The Criminal Era</a:t>
            </a:r>
            <a:endParaRPr lang="en-US" dirty="0"/>
          </a:p>
        </p:txBody>
      </p:sp>
      <p:sp>
        <p:nvSpPr>
          <p:cNvPr id="66564" name="Content Placeholder 5"/>
          <p:cNvSpPr>
            <a:spLocks noGrp="1"/>
          </p:cNvSpPr>
          <p:nvPr>
            <p:ph idx="1"/>
          </p:nvPr>
        </p:nvSpPr>
        <p:spPr/>
        <p:txBody>
          <a:bodyPr/>
          <a:lstStyle/>
          <a:p>
            <a:pPr eaLnBrk="1"/>
            <a:r>
              <a:rPr lang="en-US" b="1" smtClean="0"/>
              <a:t>Fraud</a:t>
            </a:r>
          </a:p>
          <a:p>
            <a:pPr lvl="1" eaLnBrk="1"/>
            <a:r>
              <a:rPr lang="en-US" smtClean="0"/>
              <a:t>In fraud, the attacker deceives the victim into doing something against the victim’s financial self-interest</a:t>
            </a:r>
          </a:p>
          <a:p>
            <a:pPr lvl="1" eaLnBrk="1"/>
            <a:r>
              <a:rPr lang="en-US" smtClean="0"/>
              <a:t>Criminals are learning to conduct traditional frauds and new frauds over networks</a:t>
            </a:r>
          </a:p>
          <a:p>
            <a:pPr lvl="1" eaLnBrk="1"/>
            <a:r>
              <a:rPr lang="en-US" smtClean="0"/>
              <a:t>Also, new types of fraud, such as click fraud</a:t>
            </a:r>
          </a:p>
          <a:p>
            <a:pPr eaLnBrk="1" hangingPunct="1"/>
            <a:endParaRPr lang="en-US" smtClean="0"/>
          </a:p>
          <a:p>
            <a:pPr eaLnBrk="1" hangingPunct="1"/>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C9B1F947-0504-42EF-B56B-C73C1DEFF9FB}" type="slidenum">
              <a:rPr lang="en-US" smtClean="0">
                <a:solidFill>
                  <a:schemeClr val="bg1"/>
                </a:solidFill>
                <a:latin typeface="Lucida Sans Unicode" pitchFamily="34" charset="0"/>
              </a:rPr>
              <a:pPr eaLnBrk="1" hangingPunct="1"/>
              <a:t>57</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1.5: </a:t>
            </a:r>
            <a:r>
              <a:rPr lang="en-US" dirty="0" smtClean="0"/>
              <a:t>The Criminal Era</a:t>
            </a:r>
            <a:endParaRPr lang="en-US" dirty="0"/>
          </a:p>
        </p:txBody>
      </p:sp>
      <p:sp>
        <p:nvSpPr>
          <p:cNvPr id="67588" name="Content Placeholder 5"/>
          <p:cNvSpPr>
            <a:spLocks noGrp="1"/>
          </p:cNvSpPr>
          <p:nvPr>
            <p:ph idx="1"/>
          </p:nvPr>
        </p:nvSpPr>
        <p:spPr>
          <a:xfrm>
            <a:off x="457200" y="1600200"/>
            <a:ext cx="8229600" cy="4406900"/>
          </a:xfrm>
        </p:spPr>
        <p:txBody>
          <a:bodyPr/>
          <a:lstStyle/>
          <a:p>
            <a:pPr eaLnBrk="1"/>
            <a:r>
              <a:rPr lang="en-US" b="1" dirty="0" smtClean="0"/>
              <a:t>Financial and Intellectual Property Theft</a:t>
            </a:r>
          </a:p>
          <a:p>
            <a:pPr lvl="1" eaLnBrk="1"/>
            <a:r>
              <a:rPr lang="en-US" dirty="0" smtClean="0"/>
              <a:t>Steal money or intellectual property that can be sold to other criminals or to competitors</a:t>
            </a:r>
          </a:p>
          <a:p>
            <a:pPr eaLnBrk="1"/>
            <a:r>
              <a:rPr lang="en-US" b="1" dirty="0" smtClean="0"/>
              <a:t>Extortion</a:t>
            </a:r>
          </a:p>
          <a:p>
            <a:pPr lvl="1" eaLnBrk="1"/>
            <a:r>
              <a:rPr lang="en-US" dirty="0" smtClean="0"/>
              <a:t>Threaten a </a:t>
            </a:r>
            <a:r>
              <a:rPr lang="en-US" dirty="0" err="1" smtClean="0"/>
              <a:t>DoS</a:t>
            </a:r>
            <a:r>
              <a:rPr lang="en-US" dirty="0" smtClean="0"/>
              <a:t> attack or threaten to release stolen information unless the victim pays the attacker</a:t>
            </a:r>
          </a:p>
          <a:p>
            <a:pPr eaLnBrk="1" hangingPunct="1"/>
            <a:endParaRPr lang="en-US" dirty="0" smtClean="0"/>
          </a:p>
          <a:p>
            <a:pPr eaLnBrk="1" hangingPunct="1"/>
            <a:endParaRPr 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C605946A-2413-40EC-8A68-034E7C480B67}" type="slidenum">
              <a:rPr lang="en-US" smtClean="0">
                <a:solidFill>
                  <a:schemeClr val="bg1"/>
                </a:solidFill>
                <a:latin typeface="Lucida Sans Unicode" pitchFamily="34" charset="0"/>
              </a:rPr>
              <a:pPr eaLnBrk="1" hangingPunct="1"/>
              <a:t>58</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1.5: </a:t>
            </a:r>
            <a:r>
              <a:rPr lang="en-US" dirty="0" smtClean="0"/>
              <a:t>The Criminal Era</a:t>
            </a:r>
            <a:endParaRPr lang="en-US" dirty="0"/>
          </a:p>
        </p:txBody>
      </p:sp>
      <p:sp>
        <p:nvSpPr>
          <p:cNvPr id="68612" name="Content Placeholder 5"/>
          <p:cNvSpPr>
            <a:spLocks noGrp="1"/>
          </p:cNvSpPr>
          <p:nvPr>
            <p:ph idx="1"/>
          </p:nvPr>
        </p:nvSpPr>
        <p:spPr/>
        <p:txBody>
          <a:bodyPr/>
          <a:lstStyle/>
          <a:p>
            <a:pPr eaLnBrk="1"/>
            <a:r>
              <a:rPr lang="en-US" b="1" smtClean="0"/>
              <a:t>Stealing Sensitive Data about Customers and Employees</a:t>
            </a:r>
          </a:p>
          <a:p>
            <a:pPr lvl="1" eaLnBrk="1"/>
            <a:r>
              <a:rPr lang="en-US" smtClean="0"/>
              <a:t>Carding (credit card number theft)</a:t>
            </a:r>
          </a:p>
          <a:p>
            <a:pPr lvl="1" eaLnBrk="1"/>
            <a:r>
              <a:rPr lang="en-US" smtClean="0"/>
              <a:t>Bank account theft</a:t>
            </a:r>
          </a:p>
          <a:p>
            <a:pPr lvl="1" eaLnBrk="1"/>
            <a:r>
              <a:rPr lang="en-US" smtClean="0"/>
              <a:t>Online stock account theft</a:t>
            </a:r>
          </a:p>
          <a:p>
            <a:pPr lvl="1" eaLnBrk="1"/>
            <a:r>
              <a:rPr lang="en-US" smtClean="0"/>
              <a:t>Identity theft</a:t>
            </a:r>
          </a:p>
          <a:p>
            <a:pPr lvl="2" eaLnBrk="1"/>
            <a:r>
              <a:rPr lang="en-US" smtClean="0"/>
              <a:t>Steal enough identity information to represent the victim in large transactions, such as buying a car or even a house</a:t>
            </a:r>
          </a:p>
          <a:p>
            <a:pPr eaLnBrk="1" hangingPunct="1"/>
            <a:endParaRPr lang="en-US" smtClean="0"/>
          </a:p>
          <a:p>
            <a:pPr eaLnBrk="1" hangingPunct="1"/>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457200" y="1600200"/>
            <a:ext cx="8229600" cy="4406900"/>
          </a:xfrm>
        </p:spPr>
        <p:txBody>
          <a:bodyPr/>
          <a:lstStyle/>
          <a:p>
            <a:pPr eaLnBrk="1"/>
            <a:r>
              <a:rPr lang="en-US" b="1" smtClean="0"/>
              <a:t>The Threat Environment</a:t>
            </a:r>
          </a:p>
          <a:p>
            <a:pPr lvl="1" eaLnBrk="1"/>
            <a:r>
              <a:rPr lang="en-US" smtClean="0"/>
              <a:t>The threat environment consists of the types of attackers and attacks that companies face</a:t>
            </a:r>
          </a:p>
        </p:txBody>
      </p:sp>
      <p:sp>
        <p:nvSpPr>
          <p:cNvPr id="17411"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6AB0AAFC-A097-4CE5-89EA-E48EC1C6F642}" type="slidenum">
              <a:rPr lang="en-US" smtClean="0">
                <a:solidFill>
                  <a:schemeClr val="bg1"/>
                </a:solidFill>
                <a:latin typeface="Lucida Sans Unicode" pitchFamily="34" charset="0"/>
              </a:rPr>
              <a:pPr eaLnBrk="1" hangingPunct="1"/>
              <a:t>5</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1.1: Basic Security Terminology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055D6E74-F8C3-4316-B90D-1DBA677941CA}" type="slidenum">
              <a:rPr lang="en-US" smtClean="0">
                <a:solidFill>
                  <a:schemeClr val="bg1"/>
                </a:solidFill>
                <a:latin typeface="Lucida Sans Unicode" pitchFamily="34" charset="0"/>
              </a:rPr>
              <a:pPr eaLnBrk="1" hangingPunct="1"/>
              <a:t>59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1.5: </a:t>
            </a:r>
            <a:r>
              <a:rPr lang="en-US" dirty="0" smtClean="0"/>
              <a:t>The Criminal Era</a:t>
            </a:r>
            <a:endParaRPr lang="en-US" dirty="0"/>
          </a:p>
        </p:txBody>
      </p:sp>
      <p:sp>
        <p:nvSpPr>
          <p:cNvPr id="69636" name="Content Placeholder 5"/>
          <p:cNvSpPr>
            <a:spLocks noGrp="1"/>
          </p:cNvSpPr>
          <p:nvPr>
            <p:ph idx="1"/>
          </p:nvPr>
        </p:nvSpPr>
        <p:spPr>
          <a:xfrm>
            <a:off x="457200" y="1524000"/>
            <a:ext cx="8229600" cy="4483100"/>
          </a:xfrm>
        </p:spPr>
        <p:txBody>
          <a:bodyPr/>
          <a:lstStyle/>
          <a:p>
            <a:pPr eaLnBrk="1" hangingPunct="1"/>
            <a:r>
              <a:rPr lang="en-US" b="1" smtClean="0"/>
              <a:t>Corporate Identity Theft</a:t>
            </a:r>
          </a:p>
          <a:p>
            <a:pPr lvl="1" eaLnBrk="1" hangingPunct="1"/>
            <a:r>
              <a:rPr lang="en-US" smtClean="0"/>
              <a:t>Steal the identity of an entire corporation</a:t>
            </a:r>
          </a:p>
          <a:p>
            <a:pPr lvl="1" eaLnBrk="1" hangingPunct="1"/>
            <a:r>
              <a:rPr lang="en-US" smtClean="0"/>
              <a:t>Accept credit cards on behalf of the corporation</a:t>
            </a:r>
          </a:p>
          <a:p>
            <a:pPr lvl="1" eaLnBrk="1" hangingPunct="1"/>
            <a:r>
              <a:rPr lang="en-US" smtClean="0"/>
              <a:t>Pretend to be the corporation in large transactions</a:t>
            </a:r>
          </a:p>
          <a:p>
            <a:pPr lvl="1" eaLnBrk="1" hangingPunct="1"/>
            <a:r>
              <a:rPr lang="en-US" smtClean="0"/>
              <a:t>Can even take ownership of the corporation</a:t>
            </a:r>
          </a:p>
          <a:p>
            <a:pPr eaLnBrk="1" hangingPunct="1">
              <a:buFont typeface="Wingdings 3" pitchFamily="18" charset="2"/>
              <a:buNone/>
            </a:pPr>
            <a:endParaRPr lang="en-US" smtClean="0"/>
          </a:p>
          <a:p>
            <a:pPr eaLnBrk="1" hangingPunct="1"/>
            <a:endParaRPr lang="en-US"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1.2  Employee and Ex-Employee Threats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1.3  Malware</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1.4  Hackers and Attacks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1.5  The Criminal Era</a:t>
            </a:r>
          </a:p>
        </p:txBody>
      </p:sp>
      <p:sp>
        <p:nvSpPr>
          <p:cNvPr id="10" name="Subtitle 2"/>
          <p:cNvSpPr txBox="1">
            <a:spLocks/>
          </p:cNvSpPr>
          <p:nvPr/>
        </p:nvSpPr>
        <p:spPr>
          <a:xfrm>
            <a:off x="447675" y="40386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1.6  Competitor Threats</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1.7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Cyberwar</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 and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Cyberterror</a:t>
            </a:r>
            <a:endPar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endParaRPr>
          </a:p>
        </p:txBody>
      </p:sp>
      <p:sp>
        <p:nvSpPr>
          <p:cNvPr id="1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EA84FB7F-A4BD-4C9B-A876-DFA6EC342555}" type="slidenum">
              <a:rPr lang="en-US" smtClean="0">
                <a:solidFill>
                  <a:schemeClr val="bg1"/>
                </a:solidFill>
                <a:latin typeface="Lucida Sans Unicode" pitchFamily="34" charset="0"/>
              </a:rPr>
              <a:pPr eaLnBrk="1" hangingPunct="1"/>
              <a:t>60</a:t>
            </a:fld>
            <a:endParaRPr lang="en-US" dirty="0">
              <a:solidFill>
                <a:schemeClr val="bg1"/>
              </a:solidFill>
              <a:latin typeface="Lucida Sans Unicode"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p:txBody>
          <a:bodyPr/>
          <a:lstStyle/>
          <a:p>
            <a:pPr eaLnBrk="1"/>
            <a:r>
              <a:rPr lang="en-US" b="1" smtClean="0"/>
              <a:t>Commercial Espionage</a:t>
            </a:r>
          </a:p>
          <a:p>
            <a:pPr lvl="1" eaLnBrk="1"/>
            <a:r>
              <a:rPr lang="en-US" smtClean="0"/>
              <a:t>Attacks on confidentiality</a:t>
            </a:r>
          </a:p>
          <a:p>
            <a:pPr lvl="1" eaLnBrk="1"/>
            <a:r>
              <a:rPr lang="en-US" smtClean="0"/>
              <a:t>Public information gathering</a:t>
            </a:r>
          </a:p>
          <a:p>
            <a:pPr lvl="2" eaLnBrk="1"/>
            <a:r>
              <a:rPr lang="en-US" smtClean="0"/>
              <a:t>Company website and public documents</a:t>
            </a:r>
          </a:p>
          <a:p>
            <a:pPr lvl="2" eaLnBrk="1"/>
            <a:r>
              <a:rPr lang="en-US" smtClean="0"/>
              <a:t>Facebook pages of employees, etc.</a:t>
            </a:r>
          </a:p>
          <a:p>
            <a:pPr lvl="1" eaLnBrk="1"/>
            <a:r>
              <a:rPr lang="en-US" smtClean="0"/>
              <a:t>Trade secret espionage</a:t>
            </a:r>
          </a:p>
          <a:p>
            <a:pPr lvl="2" eaLnBrk="1"/>
            <a:r>
              <a:rPr lang="en-US" smtClean="0"/>
              <a:t>May only be litigated if a company has provided reasonable protection for those secrets</a:t>
            </a:r>
          </a:p>
          <a:p>
            <a:pPr lvl="2" eaLnBrk="1"/>
            <a:r>
              <a:rPr lang="en-US" smtClean="0"/>
              <a:t>Reasonableness reflects the sensitivity of the secret and industry security practices</a:t>
            </a:r>
          </a:p>
          <a:p>
            <a:pPr lvl="1" eaLnBrk="1"/>
            <a:endParaRPr lang="en-US" smtClean="0"/>
          </a:p>
          <a:p>
            <a:pPr eaLnBrk="1" hangingPunct="1"/>
            <a:endParaRPr lang="en-US" smtClean="0"/>
          </a:p>
          <a:p>
            <a:pPr lvl="1" eaLnBrk="1" hangingPunct="1"/>
            <a:endParaRPr lang="en-US" smtClean="0"/>
          </a:p>
        </p:txBody>
      </p:sp>
      <p:sp>
        <p:nvSpPr>
          <p:cNvPr id="68611"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00828E3E-628A-4DA3-B2DB-6558269699BF}" type="slidenum">
              <a:rPr lang="en-US" smtClean="0">
                <a:solidFill>
                  <a:schemeClr val="bg1"/>
                </a:solidFill>
                <a:latin typeface="Lucida Sans Unicode" pitchFamily="34" charset="0"/>
              </a:rPr>
              <a:pPr eaLnBrk="1" hangingPunct="1"/>
              <a:t>61</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1.6: </a:t>
            </a:r>
            <a:r>
              <a:rPr lang="en-US" dirty="0" smtClean="0"/>
              <a:t>Competitor Threats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p:cNvSpPr>
            <a:spLocks noGrp="1"/>
          </p:cNvSpPr>
          <p:nvPr>
            <p:ph idx="1"/>
          </p:nvPr>
        </p:nvSpPr>
        <p:spPr/>
        <p:txBody>
          <a:bodyPr/>
          <a:lstStyle/>
          <a:p>
            <a:pPr eaLnBrk="1"/>
            <a:r>
              <a:rPr lang="en-US" b="1" dirty="0" smtClean="0"/>
              <a:t>Commercial Espionage</a:t>
            </a:r>
          </a:p>
          <a:p>
            <a:pPr lvl="1" eaLnBrk="1"/>
            <a:r>
              <a:rPr lang="en-US" dirty="0" smtClean="0"/>
              <a:t>Trade secret theft approaches</a:t>
            </a:r>
          </a:p>
          <a:p>
            <a:pPr lvl="2" eaLnBrk="1"/>
            <a:r>
              <a:rPr lang="en-US" dirty="0" smtClean="0"/>
              <a:t>Theft through interception, hacking, and other traditional cybercrimes</a:t>
            </a:r>
          </a:p>
          <a:p>
            <a:pPr lvl="2" eaLnBrk="1"/>
            <a:r>
              <a:rPr lang="en-US" dirty="0" smtClean="0"/>
              <a:t>Bribe an employee</a:t>
            </a:r>
          </a:p>
          <a:p>
            <a:pPr lvl="2" eaLnBrk="1"/>
            <a:r>
              <a:rPr lang="en-US" dirty="0" smtClean="0"/>
              <a:t>Hire your ex-employee and </a:t>
            </a:r>
            <a:r>
              <a:rPr lang="en-US" dirty="0" err="1" smtClean="0"/>
              <a:t>solicite</a:t>
            </a:r>
            <a:r>
              <a:rPr lang="en-US" dirty="0" smtClean="0"/>
              <a:t> or accept trade secrets</a:t>
            </a:r>
          </a:p>
          <a:p>
            <a:pPr lvl="1" eaLnBrk="1"/>
            <a:r>
              <a:rPr lang="en-US" dirty="0" smtClean="0"/>
              <a:t>National intelligence agencies engage in commercial espionage</a:t>
            </a:r>
          </a:p>
          <a:p>
            <a:pPr eaLnBrk="1" hangingPunct="1"/>
            <a:endParaRPr lang="en-US" dirty="0" smtClean="0"/>
          </a:p>
          <a:p>
            <a:pPr lvl="1" eaLnBrk="1" hangingPunct="1"/>
            <a:endParaRPr lang="en-US" dirty="0" smtClean="0"/>
          </a:p>
        </p:txBody>
      </p:sp>
      <p:sp>
        <p:nvSpPr>
          <p:cNvPr id="6963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C1E95D74-39B5-4918-99A6-AEBBDD09324E}" type="slidenum">
              <a:rPr lang="en-US" smtClean="0">
                <a:solidFill>
                  <a:schemeClr val="bg1"/>
                </a:solidFill>
                <a:latin typeface="Lucida Sans Unicode" pitchFamily="34" charset="0"/>
              </a:rPr>
              <a:pPr eaLnBrk="1" hangingPunct="1"/>
              <a:t>62</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smtClean="0"/>
              <a:t>1.6: </a:t>
            </a:r>
            <a:r>
              <a:rPr lang="en-US" dirty="0" smtClean="0"/>
              <a:t>Competitor Threats</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1"/>
          <p:cNvSpPr>
            <a:spLocks noGrp="1"/>
          </p:cNvSpPr>
          <p:nvPr>
            <p:ph idx="1"/>
          </p:nvPr>
        </p:nvSpPr>
        <p:spPr>
          <a:xfrm>
            <a:off x="457200" y="1600200"/>
            <a:ext cx="8229600" cy="4406900"/>
          </a:xfrm>
        </p:spPr>
        <p:txBody>
          <a:bodyPr/>
          <a:lstStyle/>
          <a:p>
            <a:pPr eaLnBrk="1"/>
            <a:r>
              <a:rPr lang="en-US" b="1" dirty="0" smtClean="0"/>
              <a:t>Denial-of-Service Attacks by Competitors</a:t>
            </a:r>
          </a:p>
          <a:p>
            <a:pPr lvl="1" eaLnBrk="1"/>
            <a:r>
              <a:rPr lang="en-US" dirty="0" smtClean="0"/>
              <a:t>Attacks on availability</a:t>
            </a:r>
          </a:p>
          <a:p>
            <a:pPr lvl="1" eaLnBrk="1"/>
            <a:r>
              <a:rPr lang="en-US" dirty="0" smtClean="0"/>
              <a:t>Rare, but can be devastating</a:t>
            </a:r>
          </a:p>
          <a:p>
            <a:pPr eaLnBrk="1" hangingPunct="1"/>
            <a:endParaRPr lang="en-US" dirty="0" smtClean="0"/>
          </a:p>
          <a:p>
            <a:pPr lvl="1" eaLnBrk="1" hangingPunct="1"/>
            <a:endParaRPr lang="en-US" dirty="0" smtClean="0"/>
          </a:p>
        </p:txBody>
      </p:sp>
      <p:sp>
        <p:nvSpPr>
          <p:cNvPr id="70659"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870E1EB9-04B7-49D0-BA6D-58FF25572FF0}" type="slidenum">
              <a:rPr lang="en-US" smtClean="0">
                <a:solidFill>
                  <a:schemeClr val="bg1"/>
                </a:solidFill>
                <a:latin typeface="Lucida Sans Unicode" pitchFamily="34" charset="0"/>
              </a:rPr>
              <a:pPr eaLnBrk="1" hangingPunct="1"/>
              <a:t>63</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smtClean="0"/>
              <a:t>1.6: </a:t>
            </a:r>
            <a:r>
              <a:rPr lang="en-US" dirty="0" smtClean="0"/>
              <a:t>Competitor Threats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1.2  Employee and Ex-Employee Threats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1.3  Malware</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1.4  Hackers and Attacks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1.5  The Criminal Era</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1.6  Competitor Threats</a:t>
            </a:r>
          </a:p>
        </p:txBody>
      </p:sp>
      <p:sp>
        <p:nvSpPr>
          <p:cNvPr id="11" name="Subtitle 2"/>
          <p:cNvSpPr txBox="1">
            <a:spLocks/>
          </p:cNvSpPr>
          <p:nvPr/>
        </p:nvSpPr>
        <p:spPr>
          <a:xfrm>
            <a:off x="447675" y="45720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1.7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Cyberwar</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 and </a:t>
            </a:r>
            <a:r>
              <a:rPr lang="en-US" sz="2800" b="1" dirty="0" err="1">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Cyberterror</a:t>
            </a:r>
            <a:endPar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endParaRPr>
          </a:p>
        </p:txBody>
      </p:sp>
      <p:sp>
        <p:nvSpPr>
          <p:cNvPr id="1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A519EEB6-E233-4BBF-A02B-0D59860FAC0D}" type="slidenum">
              <a:rPr lang="en-US" smtClean="0">
                <a:solidFill>
                  <a:schemeClr val="bg1"/>
                </a:solidFill>
                <a:latin typeface="Lucida Sans Unicode" pitchFamily="34" charset="0"/>
              </a:rPr>
              <a:pPr eaLnBrk="1" hangingPunct="1"/>
              <a:t>64</a:t>
            </a:fld>
            <a:endParaRPr lang="en-US" dirty="0">
              <a:solidFill>
                <a:schemeClr val="bg1"/>
              </a:solidFill>
              <a:latin typeface="Lucida Sans Unicode"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a:xfrm>
            <a:off x="457200" y="1676400"/>
            <a:ext cx="8229600" cy="4330700"/>
          </a:xfrm>
        </p:spPr>
        <p:txBody>
          <a:bodyPr/>
          <a:lstStyle/>
          <a:p>
            <a:pPr eaLnBrk="1"/>
            <a:r>
              <a:rPr lang="en-US" b="1" smtClean="0"/>
              <a:t>Cyberwar and Cyberterror</a:t>
            </a:r>
          </a:p>
          <a:p>
            <a:pPr lvl="1" eaLnBrk="1"/>
            <a:r>
              <a:rPr lang="en-US" smtClean="0"/>
              <a:t>Attacks by national governments (cyberwar)</a:t>
            </a:r>
          </a:p>
          <a:p>
            <a:pPr lvl="1" eaLnBrk="1"/>
            <a:r>
              <a:rPr lang="en-US" smtClean="0"/>
              <a:t>Attacks by organized terrorists (cyberterror)</a:t>
            </a:r>
          </a:p>
          <a:p>
            <a:pPr lvl="1" eaLnBrk="1"/>
            <a:r>
              <a:rPr lang="en-US" smtClean="0"/>
              <a:t>Nightmare threats</a:t>
            </a:r>
          </a:p>
          <a:p>
            <a:pPr lvl="1" eaLnBrk="1"/>
            <a:r>
              <a:rPr lang="en-US" smtClean="0"/>
              <a:t>Potential for far greater attacks than those caused by criminal attackers</a:t>
            </a:r>
          </a:p>
          <a:p>
            <a:pPr eaLnBrk="1" hangingPunct="1"/>
            <a:endParaRPr lang="en-US" smtClean="0"/>
          </a:p>
          <a:p>
            <a:pPr lvl="1" eaLnBrk="1" hangingPunct="1"/>
            <a:endParaRPr lang="en-US" smtClean="0"/>
          </a:p>
        </p:txBody>
      </p:sp>
      <p:sp>
        <p:nvSpPr>
          <p:cNvPr id="7168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9FDBAAB7-9D26-49A0-A28F-7926B638D749}" type="slidenum">
              <a:rPr lang="en-US" smtClean="0">
                <a:solidFill>
                  <a:schemeClr val="bg1"/>
                </a:solidFill>
                <a:latin typeface="Lucida Sans Unicode" pitchFamily="34" charset="0"/>
              </a:rPr>
              <a:pPr eaLnBrk="1" hangingPunct="1"/>
              <a:t>65</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smtClean="0"/>
              <a:t>1.7: </a:t>
            </a:r>
            <a:r>
              <a:rPr lang="en-US" dirty="0" err="1" smtClean="0"/>
              <a:t>Cyberwar</a:t>
            </a:r>
            <a:r>
              <a:rPr lang="en-US" dirty="0" smtClean="0"/>
              <a:t> and Cyberterror</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p:txBody>
          <a:bodyPr/>
          <a:lstStyle/>
          <a:p>
            <a:pPr eaLnBrk="1"/>
            <a:r>
              <a:rPr lang="en-US" b="1" smtClean="0"/>
              <a:t>Cyberwar</a:t>
            </a:r>
          </a:p>
          <a:p>
            <a:pPr lvl="1" eaLnBrk="1"/>
            <a:r>
              <a:rPr lang="en-US" smtClean="0"/>
              <a:t>Computer-based attacks by national governments </a:t>
            </a:r>
          </a:p>
          <a:p>
            <a:pPr lvl="1" eaLnBrk="1"/>
            <a:r>
              <a:rPr lang="en-US" smtClean="0"/>
              <a:t>Espionage</a:t>
            </a:r>
          </a:p>
          <a:p>
            <a:pPr lvl="1" eaLnBrk="1"/>
            <a:r>
              <a:rPr lang="en-US" smtClean="0"/>
              <a:t>Cyber-only attacks to damage financial and communication infrastructure</a:t>
            </a:r>
          </a:p>
          <a:p>
            <a:pPr lvl="1" eaLnBrk="1"/>
            <a:r>
              <a:rPr lang="en-US" smtClean="0"/>
              <a:t>To augment conventional physical attacks</a:t>
            </a:r>
          </a:p>
          <a:p>
            <a:pPr lvl="2" eaLnBrk="1"/>
            <a:r>
              <a:rPr lang="en-US" smtClean="0"/>
              <a:t>Attack IT infrastructure along with physical attacks (or in place of physical attacks)</a:t>
            </a:r>
          </a:p>
          <a:p>
            <a:pPr lvl="2" eaLnBrk="1"/>
            <a:r>
              <a:rPr lang="en-US" smtClean="0"/>
              <a:t>Paralyze enemy command and control</a:t>
            </a:r>
          </a:p>
          <a:p>
            <a:pPr lvl="2" eaLnBrk="1"/>
            <a:r>
              <a:rPr lang="en-US" smtClean="0"/>
              <a:t>Engage in propaganda attacks</a:t>
            </a:r>
          </a:p>
          <a:p>
            <a:pPr eaLnBrk="1" hangingPunct="1"/>
            <a:endParaRPr lang="en-US" smtClean="0"/>
          </a:p>
          <a:p>
            <a:pPr lvl="1" eaLnBrk="1" hangingPunct="1"/>
            <a:endParaRPr lang="en-US" smtClean="0"/>
          </a:p>
        </p:txBody>
      </p:sp>
      <p:sp>
        <p:nvSpPr>
          <p:cNvPr id="72707"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61A2CE75-552A-404F-9D23-9F0F75AEA8B4}" type="slidenum">
              <a:rPr lang="en-US" smtClean="0">
                <a:solidFill>
                  <a:schemeClr val="bg1"/>
                </a:solidFill>
                <a:latin typeface="Lucida Sans Unicode" pitchFamily="34" charset="0"/>
              </a:rPr>
              <a:pPr eaLnBrk="1" hangingPunct="1"/>
              <a:t>66</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1.7: </a:t>
            </a:r>
            <a:r>
              <a:rPr lang="en-US" dirty="0" err="1" smtClean="0"/>
              <a:t>Cyberwar</a:t>
            </a:r>
            <a:r>
              <a:rPr lang="en-US" dirty="0" smtClean="0"/>
              <a:t> and Cyberterror</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p:txBody>
          <a:bodyPr/>
          <a:lstStyle/>
          <a:p>
            <a:pPr eaLnBrk="1"/>
            <a:r>
              <a:rPr lang="en-US" b="1" smtClean="0"/>
              <a:t>Cyberterror</a:t>
            </a:r>
          </a:p>
          <a:p>
            <a:pPr lvl="1" eaLnBrk="1"/>
            <a:r>
              <a:rPr lang="en-US" smtClean="0"/>
              <a:t>Attacks by terrorists or terrorist groups</a:t>
            </a:r>
          </a:p>
          <a:p>
            <a:pPr lvl="1" eaLnBrk="1"/>
            <a:r>
              <a:rPr lang="en-US" smtClean="0"/>
              <a:t>May attack IT resources directly</a:t>
            </a:r>
          </a:p>
          <a:p>
            <a:pPr lvl="1" eaLnBrk="1"/>
            <a:r>
              <a:rPr lang="en-US" smtClean="0"/>
              <a:t>Use the Internet for recruitment and coordination</a:t>
            </a:r>
          </a:p>
          <a:p>
            <a:pPr lvl="1" eaLnBrk="1"/>
            <a:r>
              <a:rPr lang="en-US" smtClean="0"/>
              <a:t>Use the Internet to augment physical attacks</a:t>
            </a:r>
          </a:p>
          <a:p>
            <a:pPr lvl="2" eaLnBrk="1"/>
            <a:r>
              <a:rPr lang="en-US" smtClean="0"/>
              <a:t>Disrupt communication among first responders </a:t>
            </a:r>
          </a:p>
          <a:p>
            <a:pPr lvl="2" eaLnBrk="1"/>
            <a:r>
              <a:rPr lang="en-US" smtClean="0"/>
              <a:t>Use cyberattacks to increase terror in physical attacks</a:t>
            </a:r>
          </a:p>
          <a:p>
            <a:pPr lvl="1" eaLnBrk="1"/>
            <a:r>
              <a:rPr lang="en-US" smtClean="0"/>
              <a:t>Turn to computer crime to fund their attacks</a:t>
            </a:r>
          </a:p>
          <a:p>
            <a:pPr eaLnBrk="1" hangingPunct="1"/>
            <a:endParaRPr lang="en-US" smtClean="0"/>
          </a:p>
          <a:p>
            <a:pPr lvl="1" eaLnBrk="1" hangingPunct="1"/>
            <a:endParaRPr lang="en-US" smtClean="0"/>
          </a:p>
        </p:txBody>
      </p:sp>
      <p:sp>
        <p:nvSpPr>
          <p:cNvPr id="73731"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8D11D4BF-5AEF-4C56-ACBE-C4942CDDC4E3}" type="slidenum">
              <a:rPr lang="en-US" smtClean="0">
                <a:solidFill>
                  <a:schemeClr val="bg1"/>
                </a:solidFill>
                <a:latin typeface="Lucida Sans Unicode" pitchFamily="34" charset="0"/>
              </a:rPr>
              <a:pPr eaLnBrk="1" hangingPunct="1"/>
              <a:t>67</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smtClean="0"/>
              <a:t>1.7: </a:t>
            </a:r>
            <a:r>
              <a:rPr lang="en-US" dirty="0" err="1" smtClean="0"/>
              <a:t>Cyberwar</a:t>
            </a:r>
            <a:r>
              <a:rPr lang="en-US" dirty="0" smtClean="0"/>
              <a:t> and Cyberterror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smtClean="0"/>
              <a:t>The End</a:t>
            </a:r>
            <a:endParaRPr lang="en-US" dirty="0"/>
          </a:p>
        </p:txBody>
      </p:sp>
    </p:spTree>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pPr eaLnBrk="1"/>
            <a:r>
              <a:rPr lang="en-US" b="1" smtClean="0"/>
              <a:t>Security Goals</a:t>
            </a:r>
          </a:p>
          <a:p>
            <a:pPr lvl="1" eaLnBrk="1"/>
            <a:r>
              <a:rPr lang="en-US" smtClean="0"/>
              <a:t>Confidentiality</a:t>
            </a:r>
          </a:p>
          <a:p>
            <a:pPr lvl="2" eaLnBrk="1">
              <a:spcBef>
                <a:spcPts val="1200"/>
              </a:spcBef>
            </a:pPr>
            <a:r>
              <a:rPr lang="en-US" smtClean="0"/>
              <a:t>Confidentiality means that people cannot read sensitive information, either while it is on a computer or while it is traveling across a network.</a:t>
            </a:r>
          </a:p>
        </p:txBody>
      </p:sp>
      <p:sp>
        <p:nvSpPr>
          <p:cNvPr id="1843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6</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1.1: Basic Security Terminology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987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79876"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a:t>
            </a:r>
            <a:r>
              <a:rPr lang="en-US" dirty="0" smtClean="0">
                <a:solidFill>
                  <a:srgbClr val="000000"/>
                </a:solidFill>
                <a:effectLst>
                  <a:outerShdw blurRad="38100" dist="38100" dir="2700000" algn="tl">
                    <a:srgbClr val="C0C0C0"/>
                  </a:outerShdw>
                </a:effectLst>
                <a:latin typeface="Tahoma" charset="0"/>
                <a:cs typeface="Arial" charset="0"/>
              </a:rPr>
              <a:t>2015 </a:t>
            </a:r>
            <a:r>
              <a:rPr lang="en-US" dirty="0">
                <a:solidFill>
                  <a:srgbClr val="000000"/>
                </a:solidFill>
                <a:effectLst>
                  <a:outerShdw blurRad="38100" dist="38100" dir="2700000" algn="tl">
                    <a:srgbClr val="C0C0C0"/>
                  </a:outerShdw>
                </a:effectLst>
                <a:latin typeface="Tahoma" charset="0"/>
                <a:cs typeface="Arial" charset="0"/>
              </a:rPr>
              <a:t>Pearson Education, Inc</a:t>
            </a:r>
            <a:r>
              <a:rPr lang="en-US" dirty="0" smtClean="0">
                <a:solidFill>
                  <a:srgbClr val="000000"/>
                </a:solidFill>
                <a:effectLst>
                  <a:outerShdw blurRad="38100" dist="38100" dir="2700000" algn="tl">
                    <a:srgbClr val="C0C0C0"/>
                  </a:outerShdw>
                </a:effectLst>
                <a:latin typeface="Tahoma" charset="0"/>
                <a:cs typeface="Arial" charset="0"/>
              </a:rPr>
              <a:t>.</a:t>
            </a:r>
            <a:endParaRPr lang="en-US" dirty="0">
              <a:solidFill>
                <a:srgbClr val="000000"/>
              </a:solidFill>
              <a:effectLst>
                <a:outerShdw blurRad="38100" dist="38100" dir="2700000" algn="tl">
                  <a:srgbClr val="C0C0C0"/>
                </a:outerShdw>
              </a:effectLst>
              <a:latin typeface="Tahoma"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p:txBody>
          <a:bodyPr/>
          <a:lstStyle/>
          <a:p>
            <a:pPr eaLnBrk="1"/>
            <a:r>
              <a:rPr lang="en-US" b="1" smtClean="0"/>
              <a:t>Security Goals</a:t>
            </a:r>
          </a:p>
          <a:p>
            <a:pPr lvl="1" eaLnBrk="1"/>
            <a:r>
              <a:rPr lang="en-US" smtClean="0"/>
              <a:t>Integrity</a:t>
            </a:r>
          </a:p>
          <a:p>
            <a:pPr lvl="2" eaLnBrk="1">
              <a:spcBef>
                <a:spcPts val="1200"/>
              </a:spcBef>
            </a:pPr>
            <a:r>
              <a:rPr lang="en-US" smtClean="0"/>
              <a:t>Integrity means that attackers cannot change or destroy information, either while it is on a computer or while it is traveling across a network. Or, at least, if information is changed or destroyed, then the receiver can detect the change or restore destroyed data.</a:t>
            </a:r>
          </a:p>
        </p:txBody>
      </p:sp>
      <p:sp>
        <p:nvSpPr>
          <p:cNvPr id="19459"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684B5C4F-3116-4BAB-8C9B-AF1197BFE4A3}" type="slidenum">
              <a:rPr lang="en-US" smtClean="0">
                <a:solidFill>
                  <a:schemeClr val="bg1"/>
                </a:solidFill>
                <a:latin typeface="Lucida Sans Unicode" pitchFamily="34" charset="0"/>
              </a:rPr>
              <a:pPr eaLnBrk="1" hangingPunct="1"/>
              <a:t>7</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1.1: Basic Security Terminology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pPr eaLnBrk="1"/>
            <a:r>
              <a:rPr lang="en-US" b="1" smtClean="0"/>
              <a:t>Security Goals</a:t>
            </a:r>
            <a:endParaRPr lang="en-US" smtClean="0"/>
          </a:p>
          <a:p>
            <a:pPr lvl="1" eaLnBrk="1"/>
            <a:r>
              <a:rPr lang="en-US" smtClean="0"/>
              <a:t>Availability</a:t>
            </a:r>
          </a:p>
          <a:p>
            <a:pPr lvl="2" eaLnBrk="1">
              <a:spcBef>
                <a:spcPts val="1200"/>
              </a:spcBef>
            </a:pPr>
            <a:r>
              <a:rPr lang="en-US" smtClean="0"/>
              <a:t>Availability means that people who are authorized to use information are not prevented from doing so</a:t>
            </a:r>
          </a:p>
          <a:p>
            <a:pPr eaLnBrk="1" hangingPunct="1"/>
            <a:endParaRPr lang="en-US" smtClean="0"/>
          </a:p>
        </p:txBody>
      </p:sp>
      <p:sp>
        <p:nvSpPr>
          <p:cNvPr id="2048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bg1"/>
                </a:solidFill>
                <a:latin typeface="Lucida Sans Unicode" pitchFamily="34" charset="0"/>
              </a:rPr>
              <a:t>1-</a:t>
            </a:r>
            <a:fld id="{F44C8919-E9AB-4FFF-BD01-C972BE538E91}" type="slidenum">
              <a:rPr lang="en-US" smtClean="0">
                <a:solidFill>
                  <a:schemeClr val="bg1"/>
                </a:solidFill>
                <a:latin typeface="Lucida Sans Unicode" pitchFamily="34" charset="0"/>
              </a:rPr>
              <a:pPr eaLnBrk="1" hangingPunct="1"/>
              <a:t>8</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1.1: Basic Security Terminology</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1628</TotalTime>
  <Words>3264</Words>
  <Application>Microsoft Macintosh PowerPoint</Application>
  <PresentationFormat>On-screen Show (4:3)</PresentationFormat>
  <Paragraphs>489</Paragraphs>
  <Slides>70</Slides>
  <Notes>5</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Concourse</vt:lpstr>
      <vt:lpstr>The Threat Environment</vt:lpstr>
      <vt:lpstr>Learning Objectives</vt:lpstr>
      <vt:lpstr>How is this book organized?</vt:lpstr>
      <vt:lpstr>Orientation</vt:lpstr>
      <vt:lpstr>What’s Next?</vt:lpstr>
      <vt:lpstr>1.1: Basic Security Terminology</vt:lpstr>
      <vt:lpstr>1.1: Basic Security Terminology</vt:lpstr>
      <vt:lpstr>1.1: Basic Security Terminology</vt:lpstr>
      <vt:lpstr>1.1: Basic Security Terminology</vt:lpstr>
      <vt:lpstr>1.1: Basic Security Terminology</vt:lpstr>
      <vt:lpstr>1.1: Basic Security Terminology</vt:lpstr>
      <vt:lpstr>1.1: The Sony Data Breaches</vt:lpstr>
      <vt:lpstr>1.1: The Sony Data Breaches</vt:lpstr>
      <vt:lpstr>1.1: The Sony Data Breaches</vt:lpstr>
      <vt:lpstr>1.1: The Sony Data Breaches</vt:lpstr>
      <vt:lpstr>PowerPoint Presentation</vt:lpstr>
      <vt:lpstr>1.1: The Sony Data Breaches</vt:lpstr>
      <vt:lpstr>1.1: The Sony Data Breaches</vt:lpstr>
      <vt:lpstr>1.1: The Sony Data Breaches</vt:lpstr>
      <vt:lpstr>1.1: The Sony Data Breaches</vt:lpstr>
      <vt:lpstr>1.1: The Sony Data Breaches</vt:lpstr>
      <vt:lpstr>What’s Next?</vt:lpstr>
      <vt:lpstr>1.2: Employee and Ex-Employee Threats</vt:lpstr>
      <vt:lpstr>1.2: Employee and Ex-Employee Threats</vt:lpstr>
      <vt:lpstr>1.2: Employee and Ex-Employee Threats</vt:lpstr>
      <vt:lpstr>1.2: Employee and Ex-Employee Threats</vt:lpstr>
      <vt:lpstr>1.2: Employee and Ex-Employee Threats</vt:lpstr>
      <vt:lpstr>1.2: Employee and Ex-Employee Threats</vt:lpstr>
      <vt:lpstr>What’s Next?</vt:lpstr>
      <vt:lpstr>1.3: Classic Malware: Viruses and Worms</vt:lpstr>
      <vt:lpstr>1.3: Classic Malware: Viruses and Worms</vt:lpstr>
      <vt:lpstr>1.3: Classic Malware: Viruses and Worms</vt:lpstr>
      <vt:lpstr>1.3: Classic Malware: Viruses and Worms</vt:lpstr>
      <vt:lpstr>1.3: Classic Malware: Viruses and Worms</vt:lpstr>
      <vt:lpstr>1.3: Trojan Horses and Rootkits</vt:lpstr>
      <vt:lpstr>1.3: Trojan Horses and Rootkits</vt:lpstr>
      <vt:lpstr>1.3: Trojan Horses and Rootkits</vt:lpstr>
      <vt:lpstr>1.3: Trojan Horses and Rootkits</vt:lpstr>
      <vt:lpstr>1.3: Other Malware Attacks</vt:lpstr>
      <vt:lpstr>1.3: Other Malware Attacks</vt:lpstr>
      <vt:lpstr>What’s Next?</vt:lpstr>
      <vt:lpstr>1.4: Traditional External Attackers: Hackers</vt:lpstr>
      <vt:lpstr>1.4: Traditional External Attackers: Hackers</vt:lpstr>
      <vt:lpstr>1.4: Probe and Exploit Attack Packets</vt:lpstr>
      <vt:lpstr>1.4: Traditional External Attackers: Hackers</vt:lpstr>
      <vt:lpstr>1.4: Source IP Address Spoofing</vt:lpstr>
      <vt:lpstr>1.4: Traditional External Attackers: Hackers</vt:lpstr>
      <vt:lpstr>1.4: Chain of Attack Computers</vt:lpstr>
      <vt:lpstr>1.4: Traditional External Attackers: Hackers</vt:lpstr>
      <vt:lpstr>1.4: Traditional External Attackers: Hackers</vt:lpstr>
      <vt:lpstr>1.4: Distributed Denial-of-Service (DDoS) Flooding Attack</vt:lpstr>
      <vt:lpstr>1.4: Traditional External Attackers: Hackers</vt:lpstr>
      <vt:lpstr>1.4: Traditional External Attackers: Hackers</vt:lpstr>
      <vt:lpstr>What’s Next?</vt:lpstr>
      <vt:lpstr>1.5: The Criminal Era</vt:lpstr>
      <vt:lpstr>1.5: The Criminal Era</vt:lpstr>
      <vt:lpstr>1.5: The Criminal Era</vt:lpstr>
      <vt:lpstr>1.5: The Criminal Era</vt:lpstr>
      <vt:lpstr>1.5: The Criminal Era</vt:lpstr>
      <vt:lpstr>1.5: The Criminal Era</vt:lpstr>
      <vt:lpstr>What’s Next?</vt:lpstr>
      <vt:lpstr>1.6: Competitor Threats</vt:lpstr>
      <vt:lpstr>1.6: Competitor Threats</vt:lpstr>
      <vt:lpstr>1.6: Competitor Threats</vt:lpstr>
      <vt:lpstr>What’s Next?</vt:lpstr>
      <vt:lpstr>1.7: Cyberwar and Cyberterror</vt:lpstr>
      <vt:lpstr>1.7: Cyberwar and Cyberterror</vt:lpstr>
      <vt:lpstr>1.7: Cyberwar and Cyberterror</vt:lpstr>
      <vt:lpstr>The End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Paul Sarkis</cp:lastModifiedBy>
  <cp:revision>261</cp:revision>
  <dcterms:created xsi:type="dcterms:W3CDTF">2009-03-16T04:19:02Z</dcterms:created>
  <dcterms:modified xsi:type="dcterms:W3CDTF">2013-12-17T18:43:15Z</dcterms:modified>
</cp:coreProperties>
</file>