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936" r:id="rId2"/>
  </p:sldMasterIdLst>
  <p:notesMasterIdLst>
    <p:notesMasterId r:id="rId106"/>
  </p:notesMasterIdLst>
  <p:handoutMasterIdLst>
    <p:handoutMasterId r:id="rId107"/>
  </p:handoutMasterIdLst>
  <p:sldIdLst>
    <p:sldId id="480" r:id="rId3"/>
    <p:sldId id="471" r:id="rId4"/>
    <p:sldId id="479" r:id="rId5"/>
    <p:sldId id="467" r:id="rId6"/>
    <p:sldId id="472" r:id="rId7"/>
    <p:sldId id="356" r:id="rId8"/>
    <p:sldId id="357" r:id="rId9"/>
    <p:sldId id="358" r:id="rId10"/>
    <p:sldId id="359" r:id="rId11"/>
    <p:sldId id="377" r:id="rId12"/>
    <p:sldId id="360" r:id="rId13"/>
    <p:sldId id="361" r:id="rId14"/>
    <p:sldId id="362" r:id="rId15"/>
    <p:sldId id="378" r:id="rId16"/>
    <p:sldId id="379" r:id="rId17"/>
    <p:sldId id="380" r:id="rId18"/>
    <p:sldId id="381" r:id="rId19"/>
    <p:sldId id="363" r:id="rId20"/>
    <p:sldId id="384" r:id="rId21"/>
    <p:sldId id="473" r:id="rId22"/>
    <p:sldId id="364" r:id="rId23"/>
    <p:sldId id="386" r:id="rId24"/>
    <p:sldId id="459" r:id="rId25"/>
    <p:sldId id="387" r:id="rId26"/>
    <p:sldId id="388" r:id="rId27"/>
    <p:sldId id="390" r:id="rId28"/>
    <p:sldId id="392" r:id="rId29"/>
    <p:sldId id="474" r:id="rId30"/>
    <p:sldId id="365" r:id="rId31"/>
    <p:sldId id="398" r:id="rId32"/>
    <p:sldId id="458" r:id="rId33"/>
    <p:sldId id="395" r:id="rId34"/>
    <p:sldId id="400" r:id="rId35"/>
    <p:sldId id="399" r:id="rId36"/>
    <p:sldId id="396" r:id="rId37"/>
    <p:sldId id="366" r:id="rId38"/>
    <p:sldId id="367" r:id="rId39"/>
    <p:sldId id="475" r:id="rId40"/>
    <p:sldId id="368" r:id="rId41"/>
    <p:sldId id="460" r:id="rId42"/>
    <p:sldId id="369" r:id="rId43"/>
    <p:sldId id="461" r:id="rId44"/>
    <p:sldId id="462" r:id="rId45"/>
    <p:sldId id="370" r:id="rId46"/>
    <p:sldId id="402" r:id="rId47"/>
    <p:sldId id="403" r:id="rId48"/>
    <p:sldId id="404" r:id="rId49"/>
    <p:sldId id="405" r:id="rId50"/>
    <p:sldId id="406" r:id="rId51"/>
    <p:sldId id="371" r:id="rId52"/>
    <p:sldId id="408" r:id="rId53"/>
    <p:sldId id="409" r:id="rId54"/>
    <p:sldId id="476" r:id="rId55"/>
    <p:sldId id="372" r:id="rId56"/>
    <p:sldId id="413" r:id="rId57"/>
    <p:sldId id="410" r:id="rId58"/>
    <p:sldId id="414" r:id="rId59"/>
    <p:sldId id="415" r:id="rId60"/>
    <p:sldId id="416" r:id="rId61"/>
    <p:sldId id="411" r:id="rId62"/>
    <p:sldId id="477" r:id="rId63"/>
    <p:sldId id="373" r:id="rId64"/>
    <p:sldId id="417" r:id="rId65"/>
    <p:sldId id="419" r:id="rId66"/>
    <p:sldId id="418" r:id="rId67"/>
    <p:sldId id="374" r:id="rId68"/>
    <p:sldId id="375" r:id="rId69"/>
    <p:sldId id="426" r:id="rId70"/>
    <p:sldId id="428" r:id="rId71"/>
    <p:sldId id="427" r:id="rId72"/>
    <p:sldId id="429" r:id="rId73"/>
    <p:sldId id="420" r:id="rId74"/>
    <p:sldId id="430" r:id="rId75"/>
    <p:sldId id="431" r:id="rId76"/>
    <p:sldId id="432" r:id="rId77"/>
    <p:sldId id="463" r:id="rId78"/>
    <p:sldId id="421" r:id="rId79"/>
    <p:sldId id="433" r:id="rId80"/>
    <p:sldId id="422" r:id="rId81"/>
    <p:sldId id="437" r:id="rId82"/>
    <p:sldId id="438" r:id="rId83"/>
    <p:sldId id="439" r:id="rId84"/>
    <p:sldId id="464" r:id="rId85"/>
    <p:sldId id="440" r:id="rId86"/>
    <p:sldId id="441" r:id="rId87"/>
    <p:sldId id="442" r:id="rId88"/>
    <p:sldId id="444" r:id="rId89"/>
    <p:sldId id="443" r:id="rId90"/>
    <p:sldId id="478" r:id="rId91"/>
    <p:sldId id="435" r:id="rId92"/>
    <p:sldId id="423" r:id="rId93"/>
    <p:sldId id="449" r:id="rId94"/>
    <p:sldId id="450" r:id="rId95"/>
    <p:sldId id="451" r:id="rId96"/>
    <p:sldId id="376" r:id="rId97"/>
    <p:sldId id="465" r:id="rId98"/>
    <p:sldId id="453" r:id="rId99"/>
    <p:sldId id="452" r:id="rId100"/>
    <p:sldId id="446" r:id="rId101"/>
    <p:sldId id="466" r:id="rId102"/>
    <p:sldId id="455" r:id="rId103"/>
    <p:sldId id="468" r:id="rId104"/>
    <p:sldId id="469" r:id="rId10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200" y="-4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84"/>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notesMaster" Target="notesMasters/notesMaster1.xml"/><Relationship Id="rId107"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8" Type="http://schemas.openxmlformats.org/officeDocument/2006/relationships/printerSettings" Target="printerSettings/printerSettings1.bin"/><Relationship Id="rId109"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110" Type="http://schemas.openxmlformats.org/officeDocument/2006/relationships/viewProps" Target="viewProps.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11" Type="http://schemas.openxmlformats.org/officeDocument/2006/relationships/theme" Target="theme/theme1.xml"/><Relationship Id="rId112"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slide" Target="slides/slide98.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61FC6CCD-B6E0-4473-B651-A7E1627CDBC5}" type="datetimeFigureOut">
              <a:rPr lang="en-US"/>
              <a:pPr/>
              <a:t>12/17/13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29D55780-806F-447E-A679-7C0084AE5BD1}" type="slidenum">
              <a:rPr lang="en-US"/>
              <a:pPr/>
              <a:t>‹#›</a:t>
            </a:fld>
            <a:endParaRPr lang="en-US"/>
          </a:p>
        </p:txBody>
      </p:sp>
    </p:spTree>
    <p:extLst>
      <p:ext uri="{BB962C8B-B14F-4D97-AF65-F5344CB8AC3E}">
        <p14:creationId xmlns:p14="http://schemas.microsoft.com/office/powerpoint/2010/main" val="2614712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CDF714C1-9152-49C6-9034-066D4A45D0B2}" type="datetimeFigureOut">
              <a:rPr lang="en-US"/>
              <a:pPr/>
              <a:t>12/17/13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5201ABA3-5850-4176-82DF-6C2FD2BC67D3}" type="slidenum">
              <a:rPr lang="en-US"/>
              <a:pPr/>
              <a:t>‹#›</a:t>
            </a:fld>
            <a:endParaRPr lang="en-US"/>
          </a:p>
        </p:txBody>
      </p:sp>
    </p:spTree>
    <p:extLst>
      <p:ext uri="{BB962C8B-B14F-4D97-AF65-F5344CB8AC3E}">
        <p14:creationId xmlns:p14="http://schemas.microsoft.com/office/powerpoint/2010/main" val="156661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2520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9155"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1ABAB65-A1F1-40F0-AE04-2BA0C9070892}" type="slidenum">
              <a:rPr lang="en-US">
                <a:latin typeface="Calibri" pitchFamily="34" charset="0"/>
              </a:rPr>
              <a:pPr eaLnBrk="1" hangingPunct="1"/>
              <a:t>37</a:t>
            </a:fld>
            <a:endParaRPr 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slideMaster" Target="../slideMasters/slideMaster2.xml"/><Relationship Id="rId3"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Master" Target="../slideMasters/slideMaster1.xml"/><Relationship Id="rId3"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fld id="{6AD69AE6-793A-4324-A355-A998C4091393}" type="datetime1">
              <a:rPr lang="en-US"/>
              <a:pPr/>
              <a:t>12/17/13</a:t>
            </a:fld>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30908209-9501-42BB-9976-CBED97FF0261}" type="slidenum">
              <a:rPr lang="en-US"/>
              <a:pPr/>
              <a:t>‹#›</a:t>
            </a:fld>
            <a:endParaRPr lang="en-US"/>
          </a:p>
        </p:txBody>
      </p:sp>
    </p:spTree>
    <p:extLst>
      <p:ext uri="{BB962C8B-B14F-4D97-AF65-F5344CB8AC3E}">
        <p14:creationId xmlns:p14="http://schemas.microsoft.com/office/powerpoint/2010/main" val="235389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7C3E182C-C014-4D97-94A1-564C8A972789}" type="datetime1">
              <a:rPr lang="en-US"/>
              <a:pPr/>
              <a:t>12/17/13</a:t>
            </a:fld>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ABD1B432-1C50-4329-8F2B-F1A03EBC0C64}" type="slidenum">
              <a:rPr lang="en-US"/>
              <a:pPr/>
              <a:t>‹#›</a:t>
            </a:fld>
            <a:endParaRPr lang="en-US"/>
          </a:p>
        </p:txBody>
      </p:sp>
    </p:spTree>
    <p:extLst>
      <p:ext uri="{BB962C8B-B14F-4D97-AF65-F5344CB8AC3E}">
        <p14:creationId xmlns:p14="http://schemas.microsoft.com/office/powerpoint/2010/main" val="144043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C4BC698F-554C-420E-9EB5-184940D9D188}" type="datetime1">
              <a:rPr lang="en-US"/>
              <a:pPr/>
              <a:t>12/17/13</a:t>
            </a:fld>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F008F5FB-E32E-4E56-826F-7FB5EFEAD9DD}" type="slidenum">
              <a:rPr lang="en-US"/>
              <a:pPr/>
              <a:t>‹#›</a:t>
            </a:fld>
            <a:endParaRPr lang="en-US"/>
          </a:p>
        </p:txBody>
      </p:sp>
    </p:spTree>
    <p:extLst>
      <p:ext uri="{BB962C8B-B14F-4D97-AF65-F5344CB8AC3E}">
        <p14:creationId xmlns:p14="http://schemas.microsoft.com/office/powerpoint/2010/main" val="3469511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Lucida Sans Unicode"/>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fld id="{0836950D-3372-43AC-9FC6-D8353924E6FD}" type="datetime1">
              <a:rPr lang="en-US"/>
              <a:pPr/>
              <a:t>12/17/13</a:t>
            </a:fld>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176997E9-4139-4B4A-8DB6-68F95130E7A2}" type="slidenum">
              <a:rPr lang="en-US"/>
              <a:pPr/>
              <a:t>‹#›</a:t>
            </a:fld>
            <a:endParaRPr lang="en-US"/>
          </a:p>
        </p:txBody>
      </p:sp>
    </p:spTree>
    <p:extLst>
      <p:ext uri="{BB962C8B-B14F-4D97-AF65-F5344CB8AC3E}">
        <p14:creationId xmlns:p14="http://schemas.microsoft.com/office/powerpoint/2010/main" val="128836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152400" y="6172200"/>
            <a:ext cx="838200" cy="457200"/>
          </a:xfrm>
          <a:prstGeom prst="rect">
            <a:avLst/>
          </a:prstGeom>
        </p:spPr>
        <p:txBody>
          <a:bodyPr/>
          <a:lstStyle>
            <a:lvl1pPr>
              <a:defRPr sz="2000">
                <a:solidFill>
                  <a:schemeClr val="bg1"/>
                </a:solidFill>
              </a:defRPr>
            </a:lvl1pPr>
          </a:lstStyle>
          <a:p>
            <a:r>
              <a:rPr lang="en-US" dirty="0" smtClean="0">
                <a:solidFill>
                  <a:prstClr val="white"/>
                </a:solidFill>
              </a:rPr>
              <a:t>1-</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2818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Slide Number Placeholder 5"/>
          <p:cNvSpPr>
            <a:spLocks noGrp="1"/>
          </p:cNvSpPr>
          <p:nvPr>
            <p:ph type="sldNum" sz="quarter" idx="11"/>
          </p:nvPr>
        </p:nvSpPr>
        <p:spPr>
          <a:xfrm>
            <a:off x="0" y="6324600"/>
            <a:ext cx="1295400" cy="365125"/>
          </a:xfrm>
          <a:prstGeom prst="rect">
            <a:avLst/>
          </a:prstGeom>
        </p:spPr>
        <p:txBody>
          <a:bodyPr/>
          <a:lstStyle>
            <a:lvl1pPr>
              <a:defRPr sz="2000">
                <a:solidFill>
                  <a:schemeClr val="bg1"/>
                </a:solidFill>
              </a:defRPr>
            </a:lvl1pPr>
          </a:lstStyle>
          <a:p>
            <a:r>
              <a:rPr lang="en-US" dirty="0" smtClean="0">
                <a:solidFill>
                  <a:prstClr val="white"/>
                </a:solidFill>
              </a:rPr>
              <a:t>1-</a:t>
            </a:r>
            <a:fld id="{FC200263-2766-492D-B1A3-456214CAF9E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B399BD1-19F6-4595-947B-6AB846A19018}"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54619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fld id="{6A7FA68F-FADF-4FD0-BD12-E50311C068D5}" type="datetime1">
              <a:rPr lang="en-US">
                <a:solidFill>
                  <a:prstClr val="black"/>
                </a:solidFill>
              </a:rPr>
              <a:pPr/>
              <a:t>12/17/13</a:t>
            </a:fld>
            <a:endParaRPr lang="en-US">
              <a:solidFill>
                <a:prstClr val="black"/>
              </a:solidFill>
            </a:endParaRPr>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A4E8C30B-E377-4081-80F1-E969027E80AD}" type="slidenum">
              <a:rPr lang="en-US">
                <a:solidFill>
                  <a:prstClr val="black"/>
                </a:solidFill>
              </a:rPr>
              <a:pPr/>
              <a:t>‹#›</a:t>
            </a:fld>
            <a:endParaRPr lang="en-US">
              <a:solidFill>
                <a:prstClr val="black"/>
              </a:solidFill>
            </a:endParaRPr>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smtClean="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Tree>
    <p:extLst>
      <p:ext uri="{BB962C8B-B14F-4D97-AF65-F5344CB8AC3E}">
        <p14:creationId xmlns:p14="http://schemas.microsoft.com/office/powerpoint/2010/main" val="111825483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fld id="{DB8C2700-3103-4A0B-BDCD-EC353DE4C942}" type="datetime1">
              <a:rPr lang="en-US">
                <a:solidFill>
                  <a:prstClr val="white"/>
                </a:solidFill>
              </a:rPr>
              <a:pPr/>
              <a:t>12/17/13</a:t>
            </a:fld>
            <a:endParaRPr lang="en-US">
              <a:solidFill>
                <a:prstClr val="white"/>
              </a:solidFill>
            </a:endParaRPr>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AE311072-C77E-4AD4-AF40-FCE79456288B}"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5974930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188F1CD2-AEB0-4027-8EC5-A6B3BF7F337D}" type="datetime1">
              <a:rPr lang="en-US">
                <a:solidFill>
                  <a:prstClr val="black"/>
                </a:solidFill>
              </a:rPr>
              <a:pPr/>
              <a:t>12/17/13</a:t>
            </a:fld>
            <a:endParaRPr lang="en-US">
              <a:solidFill>
                <a:prstClr val="black"/>
              </a:solidFill>
            </a:endParaRPr>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2C9248F2-67A0-4415-B4E0-C230E8B2B6F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9206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37206108-7795-47C0-884E-2AD68BE743CF}" type="datetime1">
              <a:rPr lang="en-US">
                <a:solidFill>
                  <a:prstClr val="black"/>
                </a:solidFill>
              </a:rPr>
              <a:pPr/>
              <a:t>12/17/13</a:t>
            </a:fld>
            <a:endParaRPr lang="en-US">
              <a:solidFill>
                <a:prstClr val="black"/>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E80A72C-7467-43E9-A77F-3A6651282100}" type="slidenum">
              <a:rPr lang="en-US">
                <a:solidFill>
                  <a:prstClr val="black"/>
                </a:solidFill>
              </a:rPr>
              <a:pPr/>
              <a:t>‹#›</a:t>
            </a:fld>
            <a:endParaRPr lang="en-US">
              <a:solidFill>
                <a:prstClr val="black"/>
              </a:solidFill>
            </a:endParaRPr>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smtClean="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Tree>
    <p:extLst>
      <p:ext uri="{BB962C8B-B14F-4D97-AF65-F5344CB8AC3E}">
        <p14:creationId xmlns:p14="http://schemas.microsoft.com/office/powerpoint/2010/main" val="8426842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lvl4pPr>
              <a:defRPr sz="2100"/>
            </a:lvl4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lvl1pPr>
              <a:defRPr sz="3600"/>
            </a:lvl1pPr>
            <a:extLst/>
          </a:lstStyle>
          <a:p>
            <a:r>
              <a:rPr lang="en-US" dirty="0" smtClean="0"/>
              <a:t>Click to edit Master title style</a:t>
            </a:r>
            <a:endParaRPr lang="en-US" dirty="0"/>
          </a:p>
        </p:txBody>
      </p:sp>
      <p:sp>
        <p:nvSpPr>
          <p:cNvPr id="2" name="TextBox 1"/>
          <p:cNvSpPr txBox="1"/>
          <p:nvPr userDrawn="1"/>
        </p:nvSpPr>
        <p:spPr>
          <a:xfrm>
            <a:off x="491067" y="64346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12025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solidFill>
                <a:prstClr val="white"/>
              </a:solidFill>
              <a:latin typeface="Lucida Sans Unicode"/>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solidFill>
                <a:prstClr val="white"/>
              </a:solidFill>
              <a:latin typeface="Lucida Sans Unicode"/>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88333618-C4F8-4BE7-AD9B-D691C933D5CB}" type="slidenum">
              <a:rPr lang="en-US">
                <a:solidFill>
                  <a:prstClr val="white"/>
                </a:solidFill>
              </a:rPr>
              <a:pPr/>
              <a:t>‹#›</a:t>
            </a:fld>
            <a:endParaRPr lang="en-US">
              <a:solidFill>
                <a:prstClr val="white"/>
              </a:solidFill>
            </a:endParaRPr>
          </a:p>
        </p:txBody>
      </p:sp>
      <p:sp>
        <p:nvSpPr>
          <p:cNvPr id="14" name="Footer Placeholder 4"/>
          <p:cNvSpPr txBox="1">
            <a:spLocks/>
          </p:cNvSpPr>
          <p:nvPr userDrawn="1"/>
        </p:nvSpPr>
        <p:spPr>
          <a:xfrm>
            <a:off x="6291044"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smtClean="0">
                <a:solidFill>
                  <a:srgbClr val="DEF5FA"/>
                </a:solidFill>
                <a:effectLst>
                  <a:outerShdw blurRad="31750" dist="25400" dir="5400000" algn="tl" rotWithShape="0">
                    <a:srgbClr val="000000">
                      <a:alpha val="25000"/>
                    </a:srgbClr>
                  </a:outerShdw>
                </a:effectLst>
                <a:cs typeface="Lucida Sans Unicode" pitchFamily="34" charset="0"/>
              </a:rPr>
              <a:t>Copyright Pearson Prentice-Hall 2014</a:t>
            </a:r>
            <a:endParaRPr lang="en-US" sz="900" b="1" dirty="0">
              <a:solidFill>
                <a:srgbClr val="DEF5FA"/>
              </a:solidFill>
              <a:effectLst>
                <a:outerShdw blurRad="31750" dist="25400" dir="5400000" algn="tl" rotWithShape="0">
                  <a:srgbClr val="000000">
                    <a:alpha val="25000"/>
                  </a:srgbClr>
                </a:outerShdw>
              </a:effectLst>
              <a:cs typeface="Lucida Sans Unicode" pitchFamily="34" charset="0"/>
            </a:endParaRPr>
          </a:p>
        </p:txBody>
      </p:sp>
    </p:spTree>
    <p:extLst>
      <p:ext uri="{BB962C8B-B14F-4D97-AF65-F5344CB8AC3E}">
        <p14:creationId xmlns:p14="http://schemas.microsoft.com/office/powerpoint/2010/main" val="294844185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B709F57-E721-4C47-9B5A-A6EC9107FB2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896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dirty="0">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5842D2B3-9712-4F13-9C81-CDA969807272}"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4080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Tree>
    <p:extLst>
      <p:ext uri="{BB962C8B-B14F-4D97-AF65-F5344CB8AC3E}">
        <p14:creationId xmlns:p14="http://schemas.microsoft.com/office/powerpoint/2010/main" val="337657855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7F45F70F-115E-4ACA-9ABE-73F5130CF42D}" type="datetime1">
              <a:rPr lang="en-US"/>
              <a:pPr/>
              <a:t>12/17/13</a:t>
            </a:fld>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1EC4A919-6B17-46D1-8FF2-571300722687}" type="slidenum">
              <a:rPr lang="en-US"/>
              <a:pPr/>
              <a:t>‹#›</a:t>
            </a:fld>
            <a:endParaRPr lang="en-US"/>
          </a:p>
        </p:txBody>
      </p:sp>
    </p:spTree>
    <p:extLst>
      <p:ext uri="{BB962C8B-B14F-4D97-AF65-F5344CB8AC3E}">
        <p14:creationId xmlns:p14="http://schemas.microsoft.com/office/powerpoint/2010/main" val="229864297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8"/>
          <p:cNvSpPr>
            <a:spLocks noGrp="1"/>
          </p:cNvSpPr>
          <p:nvPr>
            <p:ph type="sldNum" sz="quarter" idx="11"/>
          </p:nvPr>
        </p:nvSpPr>
        <p:spPr>
          <a:xfrm>
            <a:off x="8647113" y="6408738"/>
            <a:ext cx="366712" cy="365125"/>
          </a:xfrm>
          <a:prstGeom prst="rect">
            <a:avLst/>
          </a:prstGeom>
        </p:spPr>
        <p:txBody>
          <a:bodyPr/>
          <a:lstStyle>
            <a:lvl1pPr>
              <a:defRPr/>
            </a:lvl1pPr>
          </a:lstStyle>
          <a:p>
            <a:fld id="{E307D3DF-0A13-4180-99D2-EC2E3DA2B720}" type="slidenum">
              <a:rPr lang="en-US"/>
              <a:pPr/>
              <a:t>‹#›</a:t>
            </a:fld>
            <a:endParaRPr lang="en-US"/>
          </a:p>
        </p:txBody>
      </p:sp>
      <p:sp>
        <p:nvSpPr>
          <p:cNvPr id="10" name="Footer Placeholder 4"/>
          <p:cNvSpPr txBox="1">
            <a:spLocks/>
          </p:cNvSpPr>
          <p:nvPr userDrawn="1"/>
        </p:nvSpPr>
        <p:spPr>
          <a:xfrm>
            <a:off x="6477000" y="6477000"/>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smtClean="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
        <p:nvSpPr>
          <p:cNvPr id="11" name="Slide Number Placeholder 5"/>
          <p:cNvSpPr txBox="1">
            <a:spLocks/>
          </p:cNvSpPr>
          <p:nvPr userDrawn="1"/>
        </p:nvSpPr>
        <p:spPr>
          <a:xfrm>
            <a:off x="152400" y="6248400"/>
            <a:ext cx="10668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solidFill>
                  <a:srgbClr val="000000"/>
                </a:solidFill>
              </a:rPr>
              <a:t>2-</a:t>
            </a:r>
            <a:fld id="{7D785FC4-ADB5-4CA4-B73B-AD0DBC290A94}"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168184494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fld id="{0544C8EB-061D-4F22-922B-8ACFD9F66AAB}" type="datetime1">
              <a:rPr lang="en-US"/>
              <a:pPr/>
              <a:t>12/17/13</a:t>
            </a:fld>
            <a:endParaRPr lang="en-US"/>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1F3BE669-E351-45A2-9BBD-45F859A4A3FA}" type="slidenum">
              <a:rPr lang="en-US"/>
              <a:pPr/>
              <a:t>‹#›</a:t>
            </a:fld>
            <a:endParaRPr lang="en-US"/>
          </a:p>
        </p:txBody>
      </p:sp>
    </p:spTree>
    <p:extLst>
      <p:ext uri="{BB962C8B-B14F-4D97-AF65-F5344CB8AC3E}">
        <p14:creationId xmlns:p14="http://schemas.microsoft.com/office/powerpoint/2010/main" val="28642093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C316E999-2927-4F9D-8873-6F4A2F734276}" type="datetime1">
              <a:rPr lang="en-US"/>
              <a:pPr/>
              <a:t>12/17/13</a:t>
            </a:fld>
            <a:endParaRPr lang="en-US"/>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693D098E-70DC-410C-95FA-96B5FF16CD5F}" type="slidenum">
              <a:rPr lang="en-US"/>
              <a:pPr/>
              <a:t>‹#›</a:t>
            </a:fld>
            <a:endParaRPr lang="en-US"/>
          </a:p>
        </p:txBody>
      </p:sp>
    </p:spTree>
    <p:extLst>
      <p:ext uri="{BB962C8B-B14F-4D97-AF65-F5344CB8AC3E}">
        <p14:creationId xmlns:p14="http://schemas.microsoft.com/office/powerpoint/2010/main" val="218951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AF61DCC4-E734-4CA5-B9A2-1A6973FD3D8E}" type="datetime1">
              <a:rPr lang="en-US"/>
              <a:pPr/>
              <a:t>12/17/13</a:t>
            </a:fld>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E08000BA-B952-4878-B2A8-29E0F4BE6D53}" type="slidenum">
              <a:rPr lang="en-US"/>
              <a:pPr/>
              <a:t>‹#›</a:t>
            </a:fld>
            <a:endParaRPr lang="en-US"/>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smtClean="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Tree>
    <p:extLst>
      <p:ext uri="{BB962C8B-B14F-4D97-AF65-F5344CB8AC3E}">
        <p14:creationId xmlns:p14="http://schemas.microsoft.com/office/powerpoint/2010/main" val="247083944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AB4B1E5D-FCB7-4411-9495-0EB959F2E441}" type="datetime1">
              <a:rPr lang="en-US"/>
              <a:pPr/>
              <a:t>12/17/13</a:t>
            </a:fld>
            <a:endParaRPr lang="en-US"/>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5D3C7403-B8BA-4E3D-9E52-2D901C90D21E}" type="slidenum">
              <a:rPr lang="en-US"/>
              <a:pPr/>
              <a:t>‹#›</a:t>
            </a:fld>
            <a:endParaRPr lang="en-US"/>
          </a:p>
        </p:txBody>
      </p:sp>
      <p:sp>
        <p:nvSpPr>
          <p:cNvPr id="14"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smtClean="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Tree>
    <p:extLst>
      <p:ext uri="{BB962C8B-B14F-4D97-AF65-F5344CB8AC3E}">
        <p14:creationId xmlns:p14="http://schemas.microsoft.com/office/powerpoint/2010/main" val="428363060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smtClean="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
        <p:nvSpPr>
          <p:cNvPr id="17" name="Slide Number Placeholder 5"/>
          <p:cNvSpPr txBox="1">
            <a:spLocks/>
          </p:cNvSpPr>
          <p:nvPr userDrawn="1"/>
        </p:nvSpPr>
        <p:spPr>
          <a:xfrm>
            <a:off x="152400" y="6248400"/>
            <a:ext cx="10668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t>2-</a:t>
            </a:r>
            <a:fld id="{7D785FC4-ADB5-4CA4-B73B-AD0DBC290A94}" type="slidenum">
              <a:rPr lang="en-US" smtClean="0"/>
              <a:pPr/>
              <a:t>‹#›</a:t>
            </a:fld>
            <a:endParaRPr lang="en-US" dirty="0"/>
          </a:p>
        </p:txBody>
      </p:sp>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0198F-8591-0745-B99A-C93548B6B54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solidFill>
                <a:prstClr val="black"/>
              </a:solidFill>
              <a:latin typeface="Lucida Sans Unicode"/>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smtClean="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cid:3287383400_2177562" TargetMode="External"/><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9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smtClean="0">
                <a:solidFill>
                  <a:schemeClr val="tx2"/>
                </a:solidFill>
                <a:effectLst>
                  <a:outerShdw blurRad="31750" dist="25400" dir="5400000" algn="tl" rotWithShape="0">
                    <a:srgbClr val="000000">
                      <a:alpha val="25000"/>
                    </a:srgbClr>
                  </a:outerShdw>
                </a:effectLst>
                <a:ea typeface="+mj-ea"/>
                <a:cs typeface="Lucida Sans Unicode" pitchFamily="34" charset="0"/>
              </a:rPr>
              <a:t>  Chapter 2</a:t>
            </a:r>
            <a:endPar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smtClean="0">
                <a:solidFill>
                  <a:srgbClr val="464646"/>
                </a:solidFill>
                <a:latin typeface="Lucida Sans Unicode"/>
                <a:cs typeface="Lucida Sans Unicode" pitchFamily="34" charset="0"/>
              </a:rPr>
              <a:t>Corporate Computer Security, 4</a:t>
            </a:r>
            <a:r>
              <a:rPr lang="en-US" sz="3200" baseline="30000" dirty="0" smtClean="0">
                <a:solidFill>
                  <a:srgbClr val="464646"/>
                </a:solidFill>
                <a:latin typeface="Lucida Sans Unicode"/>
                <a:cs typeface="Lucida Sans Unicode" pitchFamily="34" charset="0"/>
              </a:rPr>
              <a:t>th</a:t>
            </a:r>
            <a:r>
              <a:rPr lang="en-US" sz="3200" dirty="0" smtClean="0">
                <a:solidFill>
                  <a:srgbClr val="464646"/>
                </a:solidFill>
                <a:latin typeface="Lucida Sans Unicode"/>
                <a:cs typeface="Lucida Sans Unicode" pitchFamily="34" charset="0"/>
              </a:rPr>
              <a:t> Edition </a:t>
            </a:r>
          </a:p>
          <a:p>
            <a:pPr algn="ctr" fontAlgn="auto">
              <a:spcAft>
                <a:spcPts val="0"/>
              </a:spcAft>
              <a:defRPr/>
            </a:pPr>
            <a:r>
              <a:rPr lang="en-US" sz="2800" dirty="0" smtClean="0">
                <a:solidFill>
                  <a:srgbClr val="464646"/>
                </a:solidFill>
                <a:latin typeface="Lucida Sans Unicode"/>
                <a:cs typeface="Lucida Sans Unicode" pitchFamily="34" charset="0"/>
              </a:rPr>
              <a:t>Randall J. Boyle &amp; Raymond R. Panko</a:t>
            </a:r>
            <a:endParaRPr lang="en-US" sz="2800" dirty="0">
              <a:solidFill>
                <a:srgbClr val="464646"/>
              </a:solidFill>
              <a:latin typeface="Lucida Sans Unicode"/>
              <a:cs typeface="Lucida Sans Unicode" pitchFamily="34" charset="0"/>
            </a:endParaRPr>
          </a:p>
        </p:txBody>
      </p:sp>
      <p:sp>
        <p:nvSpPr>
          <p:cNvPr id="6" name="Title 1"/>
          <p:cNvSpPr txBox="1">
            <a:spLocks/>
          </p:cNvSpPr>
          <p:nvPr/>
        </p:nvSpPr>
        <p:spPr>
          <a:xfrm>
            <a:off x="16933" y="2362200"/>
            <a:ext cx="8686800" cy="914400"/>
          </a:xfrm>
          <a:prstGeom prst="round2DiagRect">
            <a:avLst/>
          </a:prstGeom>
          <a:solidFill>
            <a:schemeClr val="bg1">
              <a:alpha val="90000"/>
            </a:schemeClr>
          </a:solidFill>
          <a:ln>
            <a:miter lim="800000"/>
            <a:headEnd/>
            <a:tailEnd/>
          </a:ln>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r" eaLnBrk="1" fontAlgn="auto" hangingPunct="1">
              <a:spcAft>
                <a:spcPts val="0"/>
              </a:spcAft>
              <a:defRPr/>
            </a:pPr>
            <a:r>
              <a:rPr lang="en-US" sz="4800" smtClean="0">
                <a:latin typeface="Lucida Sans Unicode" pitchFamily="34" charset="0"/>
                <a:cs typeface="Lucida Sans Unicode" pitchFamily="34" charset="0"/>
              </a:rPr>
              <a:t>Planning and Policy</a:t>
            </a:r>
            <a:endParaRPr lang="en-US" sz="4800" dirty="0">
              <a:latin typeface="Lucida Sans Unicode" pitchFamily="34" charset="0"/>
              <a:cs typeface="Lucida Sans Unicode" pitchFamily="34" charset="0"/>
            </a:endParaRPr>
          </a:p>
        </p:txBody>
      </p:sp>
    </p:spTree>
    <p:extLst>
      <p:ext uri="{BB962C8B-B14F-4D97-AF65-F5344CB8AC3E}">
        <p14:creationId xmlns:p14="http://schemas.microsoft.com/office/powerpoint/2010/main" val="710479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457200" y="1905000"/>
            <a:ext cx="8229600" cy="4102100"/>
          </a:xfrm>
        </p:spPr>
        <p:txBody>
          <a:bodyPr/>
          <a:lstStyle/>
          <a:p>
            <a:pPr eaLnBrk="1"/>
            <a:r>
              <a:rPr lang="en-US" b="1" smtClean="0"/>
              <a:t>A Continuous Process</a:t>
            </a:r>
          </a:p>
          <a:p>
            <a:pPr lvl="1" eaLnBrk="1"/>
            <a:r>
              <a:rPr lang="en-US" smtClean="0"/>
              <a:t>Fail if let up</a:t>
            </a:r>
          </a:p>
          <a:p>
            <a:pPr eaLnBrk="1"/>
            <a:r>
              <a:rPr lang="en-US" b="1" smtClean="0"/>
              <a:t>Compliance Regulations</a:t>
            </a:r>
          </a:p>
          <a:p>
            <a:pPr lvl="1" eaLnBrk="1"/>
            <a:r>
              <a:rPr lang="en-US" smtClean="0"/>
              <a:t>Add to the need to adopt disciplined security management processes</a:t>
            </a:r>
          </a:p>
          <a:p>
            <a:pPr eaLnBrk="1" hangingPunct="1"/>
            <a:endParaRPr lang="en-US" smtClean="0"/>
          </a:p>
          <a:p>
            <a:pPr lvl="1" eaLnBrk="1" hangingPunct="1"/>
            <a:endParaRPr lang="en-US" smtClean="0"/>
          </a:p>
        </p:txBody>
      </p:sp>
      <p:sp>
        <p:nvSpPr>
          <p:cNvPr id="2150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D38CF2-7719-4B90-B31B-736922481631}" type="slidenum">
              <a:rPr lang="en-US">
                <a:solidFill>
                  <a:schemeClr val="bg1"/>
                </a:solidFill>
                <a:latin typeface="Lucida Sans Unicode" pitchFamily="34" charset="0"/>
              </a:rPr>
              <a:pPr eaLnBrk="1" hangingPunct="1"/>
              <a:t>10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2.1: Security Management Is a Disciplined Process</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Content Placeholder 1"/>
          <p:cNvSpPr>
            <a:spLocks noGrp="1"/>
          </p:cNvSpPr>
          <p:nvPr>
            <p:ph idx="1"/>
          </p:nvPr>
        </p:nvSpPr>
        <p:spPr>
          <a:xfrm>
            <a:off x="457200" y="1524000"/>
            <a:ext cx="8229600" cy="533400"/>
          </a:xfrm>
        </p:spPr>
        <p:txBody>
          <a:bodyPr/>
          <a:lstStyle/>
          <a:p>
            <a:pPr eaLnBrk="1"/>
            <a:r>
              <a:rPr lang="en-US" b="1" smtClean="0"/>
              <a:t>ISO/IEC 27002: Eleven Broad Areas</a:t>
            </a:r>
          </a:p>
        </p:txBody>
      </p:sp>
      <p:sp>
        <p:nvSpPr>
          <p:cNvPr id="10957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BDAC101-8F4E-483A-9E3D-E60EBC25E853}" type="slidenum">
              <a:rPr lang="en-US">
                <a:solidFill>
                  <a:schemeClr val="bg1"/>
                </a:solidFill>
                <a:latin typeface="Lucida Sans Unicode" pitchFamily="34" charset="0"/>
              </a:rPr>
              <a:pPr eaLnBrk="1" hangingPunct="1"/>
              <a:t>100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2.7: The ISO/IEC 27000 Family of Security Standards</a:t>
            </a:r>
            <a:endParaRPr lang="en-US" dirty="0"/>
          </a:p>
        </p:txBody>
      </p:sp>
      <p:graphicFrame>
        <p:nvGraphicFramePr>
          <p:cNvPr id="6" name="Table 5"/>
          <p:cNvGraphicFramePr>
            <a:graphicFrameLocks noGrp="1"/>
          </p:cNvGraphicFramePr>
          <p:nvPr/>
        </p:nvGraphicFramePr>
        <p:xfrm>
          <a:off x="152400" y="2133600"/>
          <a:ext cx="8839200" cy="3710940"/>
        </p:xfrm>
        <a:graphic>
          <a:graphicData uri="http://schemas.openxmlformats.org/drawingml/2006/table">
            <a:tbl>
              <a:tblPr/>
              <a:tblGrid>
                <a:gridCol w="4419600"/>
                <a:gridCol w="4419600"/>
              </a:tblGrid>
              <a:tr h="419100">
                <a:tc>
                  <a:txBody>
                    <a:bodyPr/>
                    <a:lstStyle/>
                    <a:p>
                      <a:pPr marL="0" marR="0" lvl="2"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Security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3"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Access control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r>
              <a:tr h="723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Organization of information security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3"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Information systems acquisition, development and maintenance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r h="723900">
                <a:tc>
                  <a:txBody>
                    <a:bodyPr/>
                    <a:lstStyle/>
                    <a:p>
                      <a:pPr marL="0" marR="0" lvl="2"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Asset management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3"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Information security incident management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Human resources security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3"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Business continuity management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r h="419100">
                <a:tc>
                  <a:txBody>
                    <a:bodyPr/>
                    <a:lstStyle/>
                    <a:p>
                      <a:pPr marL="0" marR="0" lvl="3"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Physical and environmental security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Compliance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r>
              <a:tr h="723900">
                <a:tc>
                  <a:txBody>
                    <a:bodyPr/>
                    <a:lstStyle/>
                    <a:p>
                      <a:pPr marL="0" marR="0" lvl="3"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Communications and operations management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Lucida Sans Unicode"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Content Placeholder 1"/>
          <p:cNvSpPr>
            <a:spLocks noGrp="1"/>
          </p:cNvSpPr>
          <p:nvPr>
            <p:ph idx="1"/>
          </p:nvPr>
        </p:nvSpPr>
        <p:spPr>
          <a:xfrm>
            <a:off x="457200" y="1676400"/>
            <a:ext cx="8229600" cy="4330700"/>
          </a:xfrm>
        </p:spPr>
        <p:txBody>
          <a:bodyPr/>
          <a:lstStyle/>
          <a:p>
            <a:pPr eaLnBrk="1"/>
            <a:r>
              <a:rPr lang="en-US" b="1" smtClean="0"/>
              <a:t>ISO/IEC 27001</a:t>
            </a:r>
          </a:p>
          <a:p>
            <a:pPr lvl="1" eaLnBrk="1"/>
            <a:r>
              <a:rPr lang="en-US" smtClean="0"/>
              <a:t>Created in 2005, long after ISO/IEC 27002</a:t>
            </a:r>
          </a:p>
          <a:p>
            <a:pPr lvl="1" eaLnBrk="1"/>
            <a:r>
              <a:rPr lang="en-US" smtClean="0"/>
              <a:t>Specifies certification by a third party</a:t>
            </a:r>
          </a:p>
          <a:p>
            <a:pPr lvl="2" eaLnBrk="1"/>
            <a:r>
              <a:rPr lang="en-US" smtClean="0"/>
              <a:t>COSO and CobiT permit only self-certification</a:t>
            </a:r>
          </a:p>
          <a:p>
            <a:pPr lvl="2" eaLnBrk="1"/>
            <a:r>
              <a:rPr lang="en-US" smtClean="0"/>
              <a:t>Business partners prefer third-party certification</a:t>
            </a:r>
          </a:p>
          <a:p>
            <a:pPr eaLnBrk="1"/>
            <a:r>
              <a:rPr lang="en-US" b="1" smtClean="0"/>
              <a:t>Other 27000 Standards</a:t>
            </a:r>
          </a:p>
          <a:p>
            <a:pPr lvl="1" eaLnBrk="1" hangingPunct="1"/>
            <a:r>
              <a:rPr lang="en-US" smtClean="0"/>
              <a:t>Many more 27000 standards documents are under preparation</a:t>
            </a:r>
          </a:p>
          <a:p>
            <a:pPr lvl="1" eaLnBrk="1" hangingPunct="1"/>
            <a:endParaRPr lang="en-US" smtClean="0"/>
          </a:p>
        </p:txBody>
      </p:sp>
      <p:sp>
        <p:nvSpPr>
          <p:cNvPr id="11059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B5FC6FE-A0CD-4793-B9D5-AA51DEF3A1E8}" type="slidenum">
              <a:rPr lang="en-US">
                <a:solidFill>
                  <a:schemeClr val="bg1"/>
                </a:solidFill>
                <a:latin typeface="Lucida Sans Unicode" pitchFamily="34" charset="0"/>
              </a:rPr>
              <a:pPr eaLnBrk="1" hangingPunct="1"/>
              <a:t>101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2.7: The ISO/IEC 27000 Family of Security Standards</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fontAlgn="auto" hangingPunct="1">
              <a:spcAft>
                <a:spcPts val="0"/>
              </a:spcAft>
              <a:defRPr/>
            </a:pPr>
            <a:r>
              <a:rPr lang="en-US" dirty="0" smtClean="0"/>
              <a:t>The End</a:t>
            </a:r>
            <a:endParaRPr lang="en-US" dirty="0"/>
          </a:p>
        </p:txBody>
      </p:sp>
    </p:spTree>
  </p:cSld>
  <p:clrMapOvr>
    <a:masterClrMapping/>
  </p:clrMapOvr>
  <p:transition xmlns:p14="http://schemas.microsoft.com/office/powerpoint/2010/main">
    <p:push dir="r"/>
  </p:transition>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0051"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130052"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p>
            <a:pPr algn="ctr"/>
            <a:r>
              <a:rPr lang="en-US" sz="160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000000"/>
                </a:solidFill>
                <a:effectLst>
                  <a:outerShdw blurRad="38100" dist="38100" dir="2700000" algn="tl">
                    <a:srgbClr val="C0C0C0"/>
                  </a:outerShdw>
                </a:effectLst>
                <a:latin typeface="Tahoma" charset="0"/>
                <a:cs typeface="Arial" charset="0"/>
              </a:rPr>
              <a:t>Copyright © </a:t>
            </a:r>
            <a:r>
              <a:rPr lang="en-US" dirty="0" smtClean="0">
                <a:solidFill>
                  <a:srgbClr val="000000"/>
                </a:solidFill>
                <a:effectLst>
                  <a:outerShdw blurRad="38100" dist="38100" dir="2700000" algn="tl">
                    <a:srgbClr val="C0C0C0"/>
                  </a:outerShdw>
                </a:effectLst>
                <a:latin typeface="Tahoma" charset="0"/>
                <a:cs typeface="Arial" charset="0"/>
              </a:rPr>
              <a:t>2015 </a:t>
            </a:r>
            <a:r>
              <a:rPr lang="en-US" dirty="0">
                <a:solidFill>
                  <a:srgbClr val="000000"/>
                </a:solidFill>
                <a:effectLst>
                  <a:outerShdw blurRad="38100" dist="38100" dir="2700000" algn="tl">
                    <a:srgbClr val="C0C0C0"/>
                  </a:outerShdw>
                </a:effectLst>
                <a:latin typeface="Tahoma" charset="0"/>
                <a:cs typeface="Arial" charset="0"/>
              </a:rPr>
              <a:t>Pearson Education, Inc.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34865A-8067-42D9-A768-45C2C029CE58}" type="slidenum">
              <a:rPr lang="en-US">
                <a:solidFill>
                  <a:schemeClr val="bg1"/>
                </a:solidFill>
                <a:latin typeface="Lucida Sans Unicode" pitchFamily="34" charset="0"/>
              </a:rPr>
              <a:pPr eaLnBrk="1" hangingPunct="1"/>
              <a:t>11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t>2.1: The Plan-Protect-Respond Cycle for Security Management</a:t>
            </a:r>
            <a:endParaRPr lang="en-US" sz="3200" dirty="0"/>
          </a:p>
        </p:txBody>
      </p:sp>
      <p:sp>
        <p:nvSpPr>
          <p:cNvPr id="35844" name="TextBox 5"/>
          <p:cNvSpPr txBox="1">
            <a:spLocks noChangeArrowheads="1"/>
          </p:cNvSpPr>
          <p:nvPr/>
        </p:nvSpPr>
        <p:spPr bwMode="auto">
          <a:xfrm>
            <a:off x="1295400" y="5715000"/>
            <a:ext cx="662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latin typeface="Lucida Sans Unicode" pitchFamily="34" charset="0"/>
              </a:rPr>
              <a:t>Dominates security management thinking</a:t>
            </a:r>
          </a:p>
        </p:txBody>
      </p:sp>
      <p:pic>
        <p:nvPicPr>
          <p:cNvPr id="35846" name="Picture 7"/>
          <p:cNvPicPr>
            <a:picLocks noChangeAspect="1" noChangeArrowheads="1"/>
          </p:cNvPicPr>
          <p:nvPr/>
        </p:nvPicPr>
        <p:blipFill>
          <a:blip r:embed="rId2">
            <a:extLst>
              <a:ext uri="{28A0092B-C50C-407E-A947-70E740481C1C}">
                <a14:useLocalDpi xmlns:a14="http://schemas.microsoft.com/office/drawing/2010/main" val="0"/>
              </a:ext>
            </a:extLst>
          </a:blip>
          <a:srcRect l="4013" t="9543" r="1694" b="4573"/>
          <a:stretch>
            <a:fillRect/>
          </a:stretch>
        </p:blipFill>
        <p:spPr bwMode="auto">
          <a:xfrm>
            <a:off x="762000" y="1370013"/>
            <a:ext cx="7696200"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C9186A-8F9F-4754-ACBA-D441968A8B3B}" type="slidenum">
              <a:rPr lang="en-US">
                <a:solidFill>
                  <a:schemeClr val="bg1"/>
                </a:solidFill>
                <a:latin typeface="Lucida Sans Unicode" pitchFamily="34" charset="0"/>
              </a:rPr>
              <a:pPr eaLnBrk="1" hangingPunct="1"/>
              <a:t>12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2.1: Systems Life Cycle</a:t>
            </a:r>
            <a:endParaRPr lang="en-US" dirty="0"/>
          </a:p>
        </p:txBody>
      </p:sp>
      <p:sp>
        <p:nvSpPr>
          <p:cNvPr id="36868" name="TextBox 5"/>
          <p:cNvSpPr txBox="1">
            <a:spLocks noChangeArrowheads="1"/>
          </p:cNvSpPr>
          <p:nvPr/>
        </p:nvSpPr>
        <p:spPr bwMode="auto">
          <a:xfrm>
            <a:off x="1066800" y="5257800"/>
            <a:ext cx="762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latin typeface="Lucida Sans Unicode" pitchFamily="34" charset="0"/>
              </a:rPr>
              <a:t>The systems life cycle goes beyond the SDLC, to include operational use. SLC thinking is critical in </a:t>
            </a:r>
            <a:r>
              <a:rPr lang="en-US" sz="2000" dirty="0" smtClean="0">
                <a:latin typeface="Lucida Sans Unicode" pitchFamily="34" charset="0"/>
              </a:rPr>
              <a:t>security.</a:t>
            </a:r>
            <a:endParaRPr lang="en-US" sz="2000" dirty="0">
              <a:latin typeface="Lucida Sans Unicode" pitchFamily="34" charset="0"/>
            </a:endParaRPr>
          </a:p>
        </p:txBody>
      </p:sp>
      <p:pic>
        <p:nvPicPr>
          <p:cNvPr id="36870" name="Picture 7"/>
          <p:cNvPicPr>
            <a:picLocks noChangeAspect="1" noChangeArrowheads="1"/>
          </p:cNvPicPr>
          <p:nvPr/>
        </p:nvPicPr>
        <p:blipFill>
          <a:blip r:embed="rId2">
            <a:extLst>
              <a:ext uri="{28A0092B-C50C-407E-A947-70E740481C1C}">
                <a14:useLocalDpi xmlns:a14="http://schemas.microsoft.com/office/drawing/2010/main" val="0"/>
              </a:ext>
            </a:extLst>
          </a:blip>
          <a:srcRect l="3511" t="9543" r="1694" b="10934"/>
          <a:stretch>
            <a:fillRect/>
          </a:stretch>
        </p:blipFill>
        <p:spPr bwMode="auto">
          <a:xfrm>
            <a:off x="762000" y="1143000"/>
            <a:ext cx="777240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p:txBody>
          <a:bodyPr/>
          <a:lstStyle/>
          <a:p>
            <a:pPr eaLnBrk="1"/>
            <a:r>
              <a:rPr lang="en-US" b="1" dirty="0" smtClean="0"/>
              <a:t>Vision</a:t>
            </a:r>
          </a:p>
          <a:p>
            <a:pPr lvl="1" eaLnBrk="1"/>
            <a:r>
              <a:rPr lang="en-US" dirty="0" smtClean="0"/>
              <a:t>Your understanding about your role with respect to your company, its employees, and the outside world drives everything else</a:t>
            </a:r>
          </a:p>
          <a:p>
            <a:pPr eaLnBrk="1" hangingPunct="1"/>
            <a:endParaRPr lang="en-US" dirty="0" smtClean="0"/>
          </a:p>
          <a:p>
            <a:pPr lvl="1" eaLnBrk="1" hangingPunct="1"/>
            <a:endParaRPr lang="en-US" dirty="0" smtClean="0"/>
          </a:p>
        </p:txBody>
      </p:sp>
      <p:sp>
        <p:nvSpPr>
          <p:cNvPr id="2457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E8150B-5FAF-4E27-9FFB-66585D02D4A4}" type="slidenum">
              <a:rPr lang="en-US">
                <a:solidFill>
                  <a:schemeClr val="bg1"/>
                </a:solidFill>
                <a:latin typeface="Lucida Sans Unicode" pitchFamily="34" charset="0"/>
              </a:rPr>
              <a:pPr eaLnBrk="1" hangingPunct="1"/>
              <a:t>13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2.1: Vision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a:lnSpc>
                <a:spcPct val="90000"/>
              </a:lnSpc>
            </a:pPr>
            <a:r>
              <a:rPr lang="en-US" b="1" dirty="0" smtClean="0"/>
              <a:t>Security as an Enabler</a:t>
            </a:r>
          </a:p>
          <a:p>
            <a:pPr lvl="1" eaLnBrk="1">
              <a:lnSpc>
                <a:spcPct val="90000"/>
              </a:lnSpc>
            </a:pPr>
            <a:r>
              <a:rPr lang="en-US" dirty="0" smtClean="0"/>
              <a:t>Security is often thought of as a preventer</a:t>
            </a:r>
          </a:p>
          <a:p>
            <a:pPr lvl="1" eaLnBrk="1">
              <a:lnSpc>
                <a:spcPct val="90000"/>
              </a:lnSpc>
            </a:pPr>
            <a:r>
              <a:rPr lang="en-US" dirty="0" smtClean="0"/>
              <a:t>But security is also an enabler</a:t>
            </a:r>
          </a:p>
          <a:p>
            <a:pPr lvl="1" eaLnBrk="1">
              <a:lnSpc>
                <a:spcPct val="90000"/>
              </a:lnSpc>
            </a:pPr>
            <a:r>
              <a:rPr lang="en-US" dirty="0" smtClean="0"/>
              <a:t>A company with good security can do things otherwise impossible</a:t>
            </a:r>
          </a:p>
          <a:p>
            <a:pPr lvl="2" eaLnBrk="1">
              <a:lnSpc>
                <a:spcPct val="90000"/>
              </a:lnSpc>
            </a:pPr>
            <a:r>
              <a:rPr lang="en-US" dirty="0" smtClean="0"/>
              <a:t>Engage in interorganizational systems with other firms</a:t>
            </a:r>
          </a:p>
          <a:p>
            <a:pPr lvl="2" eaLnBrk="1">
              <a:lnSpc>
                <a:spcPct val="90000"/>
              </a:lnSpc>
            </a:pPr>
            <a:r>
              <a:rPr lang="en-US" dirty="0" smtClean="0"/>
              <a:t>Can use SNMP SET commands to manage systems remotely</a:t>
            </a:r>
          </a:p>
          <a:p>
            <a:pPr lvl="1" eaLnBrk="1">
              <a:lnSpc>
                <a:spcPct val="90000"/>
              </a:lnSpc>
            </a:pPr>
            <a:r>
              <a:rPr lang="en-US" dirty="0" smtClean="0"/>
              <a:t>Must get in early on projects to reduce inconvenience</a:t>
            </a:r>
          </a:p>
          <a:p>
            <a:pPr lvl="1" eaLnBrk="1" hangingPunct="1">
              <a:lnSpc>
                <a:spcPct val="90000"/>
              </a:lnSpc>
            </a:pPr>
            <a:endParaRPr lang="en-US" dirty="0" smtClean="0"/>
          </a:p>
        </p:txBody>
      </p:sp>
      <p:sp>
        <p:nvSpPr>
          <p:cNvPr id="2560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C79C2F-F064-4DD1-BF0B-E1D29A07DF91}" type="slidenum">
              <a:rPr lang="en-US">
                <a:solidFill>
                  <a:schemeClr val="bg1"/>
                </a:solidFill>
                <a:latin typeface="Lucida Sans Unicode" pitchFamily="34" charset="0"/>
              </a:rPr>
              <a:pPr eaLnBrk="1" hangingPunct="1"/>
              <a:t>14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2.1: Vision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p:txBody>
          <a:bodyPr/>
          <a:lstStyle/>
          <a:p>
            <a:pPr eaLnBrk="1"/>
            <a:r>
              <a:rPr lang="en-US" b="1" smtClean="0"/>
              <a:t>Positive Vision of Users</a:t>
            </a:r>
          </a:p>
          <a:p>
            <a:pPr lvl="1" eaLnBrk="1"/>
            <a:r>
              <a:rPr lang="en-US" smtClean="0"/>
              <a:t>Must not view users as malicious or stupid</a:t>
            </a:r>
          </a:p>
          <a:p>
            <a:pPr lvl="1" eaLnBrk="1"/>
            <a:r>
              <a:rPr lang="en-US" smtClean="0"/>
              <a:t>Stupid means poorly trained, and that is security’s fault</a:t>
            </a:r>
          </a:p>
          <a:p>
            <a:pPr lvl="1" eaLnBrk="1"/>
            <a:r>
              <a:rPr lang="en-US" smtClean="0"/>
              <a:t>Must have zero tolerance for negative views of users</a:t>
            </a:r>
          </a:p>
          <a:p>
            <a:pPr eaLnBrk="1" hangingPunct="1"/>
            <a:endParaRPr lang="en-US" smtClean="0"/>
          </a:p>
          <a:p>
            <a:pPr lvl="1" eaLnBrk="1" hangingPunct="1"/>
            <a:endParaRPr lang="en-US" smtClean="0"/>
          </a:p>
        </p:txBody>
      </p:sp>
      <p:sp>
        <p:nvSpPr>
          <p:cNvPr id="2662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1D7675-A416-4A37-8F69-35CCA0C25B81}" type="slidenum">
              <a:rPr lang="en-US">
                <a:solidFill>
                  <a:schemeClr val="bg1"/>
                </a:solidFill>
                <a:latin typeface="Lucida Sans Unicode" pitchFamily="34" charset="0"/>
              </a:rPr>
              <a:pPr eaLnBrk="1" hangingPunct="1"/>
              <a:t>15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2.1: Vision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p:txBody>
          <a:bodyPr/>
          <a:lstStyle/>
          <a:p>
            <a:pPr eaLnBrk="1"/>
            <a:r>
              <a:rPr lang="en-US" b="1" dirty="0" smtClean="0"/>
              <a:t>Should Not View Security as Police or Military Force</a:t>
            </a:r>
          </a:p>
          <a:p>
            <a:pPr lvl="1" eaLnBrk="1"/>
            <a:r>
              <a:rPr lang="en-US" dirty="0" smtClean="0"/>
              <a:t>Creates a negative view of users</a:t>
            </a:r>
          </a:p>
          <a:p>
            <a:pPr lvl="1" eaLnBrk="1"/>
            <a:r>
              <a:rPr lang="en-US" dirty="0" smtClean="0"/>
              <a:t>Police merely punish, they do not prevent crime; security must prevent attacks</a:t>
            </a:r>
          </a:p>
          <a:p>
            <a:pPr lvl="1" eaLnBrk="1"/>
            <a:r>
              <a:rPr lang="en-US" dirty="0" smtClean="0"/>
              <a:t>Military can use fatal force; security cannot even punish (HR does that)</a:t>
            </a:r>
          </a:p>
          <a:p>
            <a:pPr eaLnBrk="1" hangingPunct="1"/>
            <a:endParaRPr lang="en-US" dirty="0" smtClean="0"/>
          </a:p>
          <a:p>
            <a:pPr lvl="1" eaLnBrk="1" hangingPunct="1"/>
            <a:endParaRPr lang="en-US" dirty="0" smtClean="0"/>
          </a:p>
        </p:txBody>
      </p:sp>
      <p:sp>
        <p:nvSpPr>
          <p:cNvPr id="2765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A4949F4-73BB-43F2-960A-6D3D650BE919}" type="slidenum">
              <a:rPr lang="en-US">
                <a:solidFill>
                  <a:schemeClr val="bg1"/>
                </a:solidFill>
                <a:latin typeface="Lucida Sans Unicode" pitchFamily="34" charset="0"/>
              </a:rPr>
              <a:pPr eaLnBrk="1" hangingPunct="1"/>
              <a:t>16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2.1: Vision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p:txBody>
          <a:bodyPr/>
          <a:lstStyle/>
          <a:p>
            <a:pPr eaLnBrk="1"/>
            <a:r>
              <a:rPr lang="en-US" b="1" dirty="0" smtClean="0"/>
              <a:t>Need New Vision</a:t>
            </a:r>
          </a:p>
          <a:p>
            <a:pPr lvl="1" eaLnBrk="1"/>
            <a:r>
              <a:rPr lang="en-US" dirty="0" smtClean="0"/>
              <a:t>Mother nurturing inexperienced offspring</a:t>
            </a:r>
          </a:p>
          <a:p>
            <a:pPr eaLnBrk="1"/>
            <a:r>
              <a:rPr lang="en-US" b="1" dirty="0" smtClean="0"/>
              <a:t>Cannot Be Effective Unless Users Work with You</a:t>
            </a:r>
          </a:p>
          <a:p>
            <a:pPr lvl="1" eaLnBrk="1"/>
            <a:r>
              <a:rPr lang="en-US" dirty="0" smtClean="0"/>
              <a:t>Consultation, consultation, consultation</a:t>
            </a:r>
          </a:p>
          <a:p>
            <a:pPr lvl="1" eaLnBrk="1" hangingPunct="1"/>
            <a:endParaRPr lang="en-US" dirty="0" smtClean="0"/>
          </a:p>
        </p:txBody>
      </p:sp>
      <p:sp>
        <p:nvSpPr>
          <p:cNvPr id="2867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4891350-BD3B-47A3-823A-F91ADF428F43}" type="slidenum">
              <a:rPr lang="en-US">
                <a:solidFill>
                  <a:schemeClr val="bg1"/>
                </a:solidFill>
                <a:latin typeface="Lucida Sans Unicode" pitchFamily="34" charset="0"/>
              </a:rPr>
              <a:pPr eaLnBrk="1" hangingPunct="1"/>
              <a:t>17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2.1: Vision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65760" indent="-256032" eaLnBrk="1" fontAlgn="auto">
              <a:spcAft>
                <a:spcPts val="0"/>
              </a:spcAft>
              <a:buFont typeface="Wingdings 3"/>
              <a:buChar char=""/>
              <a:defRPr/>
            </a:pPr>
            <a:r>
              <a:rPr lang="en-US" b="1" dirty="0" smtClean="0"/>
              <a:t>Identify Current IT Security Gaps</a:t>
            </a:r>
          </a:p>
          <a:p>
            <a:pPr marL="365760" indent="-256032" eaLnBrk="1" fontAlgn="auto">
              <a:spcAft>
                <a:spcPts val="0"/>
              </a:spcAft>
              <a:buFont typeface="Wingdings 3"/>
              <a:buChar char=""/>
              <a:defRPr/>
            </a:pPr>
            <a:r>
              <a:rPr lang="en-US" b="1" dirty="0" smtClean="0"/>
              <a:t>Identify Driving Forces</a:t>
            </a:r>
          </a:p>
          <a:p>
            <a:pPr marL="621792" lvl="1" eaLnBrk="1" fontAlgn="auto">
              <a:spcAft>
                <a:spcPts val="0"/>
              </a:spcAft>
              <a:buFont typeface="Verdana"/>
              <a:buChar char="◦"/>
              <a:defRPr/>
            </a:pPr>
            <a:r>
              <a:rPr lang="en-US" dirty="0" smtClean="0"/>
              <a:t>The threat environment</a:t>
            </a:r>
          </a:p>
          <a:p>
            <a:pPr marL="621792" lvl="1" eaLnBrk="1" fontAlgn="auto">
              <a:spcAft>
                <a:spcPts val="0"/>
              </a:spcAft>
              <a:buFont typeface="Verdana"/>
              <a:buChar char="◦"/>
              <a:defRPr/>
            </a:pPr>
            <a:r>
              <a:rPr lang="en-US" dirty="0" smtClean="0"/>
              <a:t>Compliance laws and regulations</a:t>
            </a:r>
          </a:p>
          <a:p>
            <a:pPr marL="621792" lvl="1" eaLnBrk="1" fontAlgn="auto">
              <a:spcAft>
                <a:spcPts val="0"/>
              </a:spcAft>
              <a:buFont typeface="Verdana"/>
              <a:buChar char="◦"/>
              <a:defRPr/>
            </a:pPr>
            <a:r>
              <a:rPr lang="en-US" dirty="0" smtClean="0"/>
              <a:t>Corporate structure changes, such as mergers</a:t>
            </a:r>
          </a:p>
          <a:p>
            <a:pPr marL="365760" indent="-256032" eaLnBrk="1" fontAlgn="auto">
              <a:spcAft>
                <a:spcPts val="0"/>
              </a:spcAft>
              <a:buFont typeface="Wingdings 3"/>
              <a:buChar char=""/>
              <a:defRPr/>
            </a:pPr>
            <a:r>
              <a:rPr lang="en-US" b="1" dirty="0" smtClean="0"/>
              <a:t>Identify Corporate Resources Needing Protection</a:t>
            </a:r>
          </a:p>
          <a:p>
            <a:pPr marL="621792" lvl="1" eaLnBrk="1" fontAlgn="auto">
              <a:spcAft>
                <a:spcPts val="0"/>
              </a:spcAft>
              <a:buFont typeface="Verdana"/>
              <a:buChar char="◦"/>
              <a:defRPr/>
            </a:pPr>
            <a:r>
              <a:rPr lang="en-US" dirty="0" smtClean="0"/>
              <a:t>Enumerate all resources</a:t>
            </a:r>
          </a:p>
          <a:p>
            <a:pPr marL="621792" lvl="1" eaLnBrk="1" fontAlgn="auto">
              <a:spcAft>
                <a:spcPts val="0"/>
              </a:spcAft>
              <a:buFont typeface="Verdana"/>
              <a:buChar char="◦"/>
              <a:defRPr/>
            </a:pPr>
            <a:r>
              <a:rPr lang="en-US" dirty="0" smtClean="0"/>
              <a:t>Rate each by sensitivity</a:t>
            </a:r>
          </a:p>
        </p:txBody>
      </p:sp>
      <p:sp>
        <p:nvSpPr>
          <p:cNvPr id="3072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D3A1E9-9352-419A-B6E1-42C5D4861E4B}" type="slidenum">
              <a:rPr lang="en-US">
                <a:solidFill>
                  <a:schemeClr val="bg1"/>
                </a:solidFill>
                <a:latin typeface="Lucida Sans Unicode" pitchFamily="34" charset="0"/>
              </a:rPr>
              <a:pPr eaLnBrk="1" hangingPunct="1"/>
              <a:t>18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2.1: Strategic IT Security Planning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pPr eaLnBrk="1"/>
            <a:r>
              <a:rPr lang="en-US" b="1" smtClean="0"/>
              <a:t>Develop Remediation Plans</a:t>
            </a:r>
          </a:p>
          <a:p>
            <a:pPr lvl="1" eaLnBrk="1"/>
            <a:r>
              <a:rPr lang="en-US" smtClean="0"/>
              <a:t>Develop a remediation plan for all security gaps</a:t>
            </a:r>
          </a:p>
          <a:p>
            <a:pPr lvl="1" eaLnBrk="1" hangingPunct="1"/>
            <a:r>
              <a:rPr lang="en-US" smtClean="0"/>
              <a:t>Develop a remediation plan for every resource unless it is well protected</a:t>
            </a:r>
          </a:p>
          <a:p>
            <a:pPr eaLnBrk="1"/>
            <a:r>
              <a:rPr lang="en-US" b="1" smtClean="0"/>
              <a:t>Develop an Investment Portfolio</a:t>
            </a:r>
          </a:p>
          <a:p>
            <a:pPr lvl="1" eaLnBrk="1"/>
            <a:r>
              <a:rPr lang="en-US" smtClean="0"/>
              <a:t>You cannot close all gaps immediately</a:t>
            </a:r>
          </a:p>
          <a:p>
            <a:pPr lvl="1" eaLnBrk="1"/>
            <a:r>
              <a:rPr lang="en-US" smtClean="0"/>
              <a:t>Choose projects that will provide the largest returns</a:t>
            </a:r>
          </a:p>
          <a:p>
            <a:pPr lvl="1" eaLnBrk="1"/>
            <a:r>
              <a:rPr lang="en-US" smtClean="0"/>
              <a:t>Implement these</a:t>
            </a:r>
          </a:p>
        </p:txBody>
      </p:sp>
      <p:sp>
        <p:nvSpPr>
          <p:cNvPr id="3174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571BEF-0B56-4A71-89DD-29A4755DFDA9}" type="slidenum">
              <a:rPr lang="en-US">
                <a:solidFill>
                  <a:schemeClr val="bg1"/>
                </a:solidFill>
                <a:latin typeface="Lucida Sans Unicode" pitchFamily="34" charset="0"/>
              </a:rPr>
              <a:pPr eaLnBrk="1" hangingPunct="1"/>
              <a:t>19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2.1: Strategic IT Security Planning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481138"/>
            <a:ext cx="8382000" cy="4525962"/>
          </a:xfrm>
        </p:spPr>
        <p:txBody>
          <a:bodyPr>
            <a:normAutofit fontScale="85000" lnSpcReduction="20000"/>
          </a:bodyPr>
          <a:lstStyle/>
          <a:p>
            <a:pPr eaLnBrk="1" hangingPunct="1">
              <a:defRPr/>
            </a:pPr>
            <a:r>
              <a:rPr lang="en-US" dirty="0" smtClean="0"/>
              <a:t>Justify the need for formal management processes.</a:t>
            </a:r>
          </a:p>
          <a:p>
            <a:pPr eaLnBrk="1" hangingPunct="1">
              <a:defRPr/>
            </a:pPr>
            <a:r>
              <a:rPr lang="en-US" dirty="0" smtClean="0"/>
              <a:t>Explain the plan–protect–respond security management cycle.</a:t>
            </a:r>
          </a:p>
          <a:p>
            <a:pPr eaLnBrk="1" hangingPunct="1">
              <a:defRPr/>
            </a:pPr>
            <a:r>
              <a:rPr lang="en-US" dirty="0" smtClean="0"/>
              <a:t>Describe compliance laws and regulations.</a:t>
            </a:r>
          </a:p>
          <a:p>
            <a:pPr eaLnBrk="1" hangingPunct="1">
              <a:defRPr/>
            </a:pPr>
            <a:r>
              <a:rPr lang="en-US" dirty="0" smtClean="0"/>
              <a:t>Describe organizational security issues.</a:t>
            </a:r>
          </a:p>
          <a:p>
            <a:pPr eaLnBrk="1" hangingPunct="1">
              <a:defRPr/>
            </a:pPr>
            <a:r>
              <a:rPr lang="en-US" dirty="0" smtClean="0"/>
              <a:t>Describe risk analysis.</a:t>
            </a:r>
          </a:p>
          <a:p>
            <a:pPr eaLnBrk="1" hangingPunct="1">
              <a:defRPr/>
            </a:pPr>
            <a:r>
              <a:rPr lang="en-US" dirty="0" smtClean="0"/>
              <a:t>Describe technical security infrastructure.</a:t>
            </a:r>
          </a:p>
          <a:p>
            <a:pPr eaLnBrk="1" hangingPunct="1">
              <a:defRPr/>
            </a:pPr>
            <a:r>
              <a:rPr lang="en-US" dirty="0" smtClean="0"/>
              <a:t>Explain policy-driven implementation.</a:t>
            </a:r>
          </a:p>
          <a:p>
            <a:pPr eaLnBrk="1" hangingPunct="1">
              <a:defRPr/>
            </a:pPr>
            <a:r>
              <a:rPr lang="en-US" dirty="0" smtClean="0"/>
              <a:t>Know governance frameworks.</a:t>
            </a:r>
            <a:endParaRPr lang="en-US" dirty="0"/>
          </a:p>
        </p:txBody>
      </p:sp>
      <p:sp>
        <p:nvSpPr>
          <p:cNvPr id="8" name="Title 7"/>
          <p:cNvSpPr>
            <a:spLocks noGrp="1"/>
          </p:cNvSpPr>
          <p:nvPr>
            <p:ph type="title"/>
          </p:nvPr>
        </p:nvSpPr>
        <p:spPr/>
        <p:txBody>
          <a:bodyPr/>
          <a:lstStyle/>
          <a:p>
            <a:pPr eaLnBrk="1" hangingPunct="1">
              <a:defRPr/>
            </a:pPr>
            <a:r>
              <a:rPr lang="en-US" dirty="0" smtClean="0"/>
              <a:t>Learning Objectives</a:t>
            </a:r>
            <a:endParaRPr lang="en-US" dirty="0"/>
          </a:p>
        </p:txBody>
      </p:sp>
      <p:sp>
        <p:nvSpPr>
          <p:cNvPr id="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C1BC7D4-B295-4633-A04E-3E5B46422516}" type="slidenum">
              <a:rPr lang="en-US">
                <a:solidFill>
                  <a:schemeClr val="bg1"/>
                </a:solidFill>
                <a:latin typeface="Lucida Sans Unicode" pitchFamily="34" charset="0"/>
              </a:rPr>
              <a:pPr eaLnBrk="1" hangingPunct="1"/>
              <a:t>2</a:t>
            </a:fld>
            <a:endParaRPr lang="en-US" dirty="0">
              <a:solidFill>
                <a:schemeClr val="bg1"/>
              </a:solidFill>
              <a:latin typeface="Lucida Sans Unicode"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2.1  Introduction &amp; Terminology</a:t>
            </a:r>
          </a:p>
        </p:txBody>
      </p:sp>
      <p:sp>
        <p:nvSpPr>
          <p:cNvPr id="6" name="Subtitle 2"/>
          <p:cNvSpPr txBox="1">
            <a:spLocks/>
          </p:cNvSpPr>
          <p:nvPr/>
        </p:nvSpPr>
        <p:spPr>
          <a:xfrm>
            <a:off x="447675" y="19050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2.2  Compliance Laws and Regulations</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2.3  Organization</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2.4  Risk Analysis</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2.5  Technical Security Architecture</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2.6  Policy-Driven Implementation</a:t>
            </a:r>
          </a:p>
        </p:txBody>
      </p:sp>
      <p:sp>
        <p:nvSpPr>
          <p:cNvPr id="11" name="Subtitle 2"/>
          <p:cNvSpPr txBox="1">
            <a:spLocks/>
          </p:cNvSpPr>
          <p:nvPr/>
        </p:nvSpPr>
        <p:spPr>
          <a:xfrm>
            <a:off x="447675" y="4572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2.7  Governance Frameworks</a:t>
            </a:r>
          </a:p>
        </p:txBody>
      </p:sp>
      <p:sp>
        <p:nvSpPr>
          <p:cNvPr id="1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FE15C7-64F0-4E80-A9A7-5D46010EE1B9}" type="slidenum">
              <a:rPr lang="en-US">
                <a:solidFill>
                  <a:schemeClr val="bg1"/>
                </a:solidFill>
                <a:latin typeface="Lucida Sans Unicode" pitchFamily="34" charset="0"/>
              </a:rPr>
              <a:pPr eaLnBrk="1" hangingPunct="1"/>
              <a:t>20</a:t>
            </a:fld>
            <a:endParaRPr lang="en-US">
              <a:solidFill>
                <a:schemeClr val="bg1"/>
              </a:solidFill>
              <a:latin typeface="Lucida Sans Unicode"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p:txBody>
          <a:bodyPr/>
          <a:lstStyle/>
          <a:p>
            <a:pPr eaLnBrk="1"/>
            <a:r>
              <a:rPr lang="en-US" b="1" smtClean="0"/>
              <a:t>Compliance Laws and Regulations</a:t>
            </a:r>
          </a:p>
          <a:p>
            <a:pPr lvl="1" eaLnBrk="1"/>
            <a:r>
              <a:rPr lang="en-US" smtClean="0"/>
              <a:t>Compliance laws and regulations create requirements for corporate security</a:t>
            </a:r>
          </a:p>
          <a:p>
            <a:pPr lvl="2" eaLnBrk="1"/>
            <a:r>
              <a:rPr lang="en-US" smtClean="0"/>
              <a:t>Documentation requirements are strong</a:t>
            </a:r>
          </a:p>
          <a:p>
            <a:pPr lvl="2" eaLnBrk="1"/>
            <a:r>
              <a:rPr lang="en-US" smtClean="0"/>
              <a:t>Identity management requirements tend to be strong</a:t>
            </a:r>
          </a:p>
          <a:p>
            <a:pPr lvl="1" eaLnBrk="1"/>
            <a:r>
              <a:rPr lang="en-US" smtClean="0"/>
              <a:t>Compliance can be expensive</a:t>
            </a:r>
          </a:p>
          <a:p>
            <a:pPr lvl="1" eaLnBrk="1"/>
            <a:r>
              <a:rPr lang="en-US" smtClean="0"/>
              <a:t>There are many compliance laws and regulations, and the number is increasing rapidly</a:t>
            </a:r>
          </a:p>
          <a:p>
            <a:pPr lvl="1" eaLnBrk="1" hangingPunct="1"/>
            <a:endParaRPr lang="en-US" smtClean="0"/>
          </a:p>
        </p:txBody>
      </p:sp>
      <p:sp>
        <p:nvSpPr>
          <p:cNvPr id="32772"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E2A1EFB-EDB4-4777-BC9B-FE2B1D811299}" type="slidenum">
              <a:rPr lang="en-US">
                <a:solidFill>
                  <a:schemeClr val="bg1"/>
                </a:solidFill>
                <a:latin typeface="Lucida Sans Unicode" pitchFamily="34" charset="0"/>
              </a:rPr>
              <a:pPr eaLnBrk="1" hangingPunct="1"/>
              <a:t>21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2.2: Legal Driving Forces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457200" y="1524000"/>
            <a:ext cx="8229600" cy="4191000"/>
          </a:xfrm>
        </p:spPr>
        <p:txBody>
          <a:bodyPr/>
          <a:lstStyle/>
          <a:p>
            <a:pPr eaLnBrk="1"/>
            <a:r>
              <a:rPr lang="en-US" b="1" smtClean="0"/>
              <a:t>Sarbanes–Oxley Act of 2002</a:t>
            </a:r>
          </a:p>
          <a:p>
            <a:pPr lvl="1" eaLnBrk="1"/>
            <a:r>
              <a:rPr lang="en-US" smtClean="0"/>
              <a:t>Massive corporate financial frauds in 2002</a:t>
            </a:r>
          </a:p>
          <a:p>
            <a:pPr lvl="1" eaLnBrk="1"/>
            <a:r>
              <a:rPr lang="en-US" smtClean="0"/>
              <a:t>Act requires firm to report material deficiencies in financial reporting processes</a:t>
            </a:r>
          </a:p>
          <a:p>
            <a:pPr lvl="1" eaLnBrk="1"/>
            <a:r>
              <a:rPr lang="en-US" smtClean="0"/>
              <a:t>Material deficiency a significant deficiency, or combination of significant deficiencies, that results in more than a remote likelihood that a material misstatement of the annual or interim financial statements will not be prevented or detected</a:t>
            </a:r>
          </a:p>
        </p:txBody>
      </p:sp>
      <p:sp>
        <p:nvSpPr>
          <p:cNvPr id="33796"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4A43A9A-8DFE-45B9-9E86-B8B8FFA332D5}" type="slidenum">
              <a:rPr lang="en-US">
                <a:solidFill>
                  <a:schemeClr val="bg1"/>
                </a:solidFill>
                <a:latin typeface="Lucida Sans Unicode" pitchFamily="34" charset="0"/>
              </a:rPr>
              <a:pPr eaLnBrk="1" hangingPunct="1"/>
              <a:t>22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2.2: Legal Driving Forces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a:xfrm>
            <a:off x="457200" y="1447800"/>
            <a:ext cx="8229600" cy="4495800"/>
          </a:xfrm>
        </p:spPr>
        <p:txBody>
          <a:bodyPr/>
          <a:lstStyle/>
          <a:p>
            <a:pPr eaLnBrk="1"/>
            <a:r>
              <a:rPr lang="en-US" b="1" smtClean="0"/>
              <a:t>Sarbanes–Oxley Act of 2002</a:t>
            </a:r>
          </a:p>
          <a:p>
            <a:pPr lvl="1" eaLnBrk="1"/>
            <a:r>
              <a:rPr lang="en-US" smtClean="0"/>
              <a:t>Note that it does not matter whether a material misstatement actually occurs—merely that there is more than a remote likelihood that it could occur and not be detected</a:t>
            </a:r>
          </a:p>
          <a:p>
            <a:pPr lvl="1" eaLnBrk="1"/>
            <a:r>
              <a:rPr lang="en-US" smtClean="0"/>
              <a:t>A material deviation is a mere 5% deviation</a:t>
            </a:r>
          </a:p>
          <a:p>
            <a:pPr lvl="1" eaLnBrk="1"/>
            <a:r>
              <a:rPr lang="en-US" smtClean="0"/>
              <a:t>Companies that report material deficiencies typically find that their stock loses value, and the chief financial officer may lose his or her job</a:t>
            </a:r>
          </a:p>
        </p:txBody>
      </p:sp>
      <p:sp>
        <p:nvSpPr>
          <p:cNvPr id="34820"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2C8C92-2067-4409-9FC9-F21D5C8302CB}" type="slidenum">
              <a:rPr lang="en-US">
                <a:solidFill>
                  <a:schemeClr val="bg1"/>
                </a:solidFill>
                <a:latin typeface="Lucida Sans Unicode" pitchFamily="34" charset="0"/>
              </a:rPr>
              <a:pPr eaLnBrk="1" hangingPunct="1"/>
              <a:t>23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2.2: Legal Driving Forces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p:txBody>
          <a:bodyPr/>
          <a:lstStyle/>
          <a:p>
            <a:pPr eaLnBrk="1"/>
            <a:r>
              <a:rPr lang="en-US" b="1" smtClean="0"/>
              <a:t>Privacy Protection Laws</a:t>
            </a:r>
          </a:p>
          <a:p>
            <a:pPr lvl="1" eaLnBrk="1"/>
            <a:r>
              <a:rPr lang="en-US" smtClean="0"/>
              <a:t>The European Union (E.U.) Data Protection Directive of 2002</a:t>
            </a:r>
          </a:p>
          <a:p>
            <a:pPr lvl="1" eaLnBrk="1"/>
            <a:r>
              <a:rPr lang="en-US" smtClean="0"/>
              <a:t>Many other nations have strong commercial data privacy laws</a:t>
            </a:r>
          </a:p>
          <a:p>
            <a:pPr lvl="1" eaLnBrk="1"/>
            <a:r>
              <a:rPr lang="en-US" smtClean="0"/>
              <a:t>The U.S. Gramm–Leach–Bliley Act (GLBA)</a:t>
            </a:r>
          </a:p>
          <a:p>
            <a:pPr lvl="1" eaLnBrk="1"/>
            <a:r>
              <a:rPr lang="en-US" smtClean="0"/>
              <a:t>The U.S. Health Insurance Portability and Accountability Act (HIPAA) for private data in health care organizations</a:t>
            </a:r>
          </a:p>
          <a:p>
            <a:pPr eaLnBrk="1" hangingPunct="1"/>
            <a:endParaRPr lang="en-US" smtClean="0"/>
          </a:p>
          <a:p>
            <a:pPr lvl="1" eaLnBrk="1" hangingPunct="1"/>
            <a:endParaRPr lang="en-US" smtClean="0"/>
          </a:p>
        </p:txBody>
      </p:sp>
      <p:sp>
        <p:nvSpPr>
          <p:cNvPr id="35844"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47C42C2-A7BE-4260-9349-19E21D5D0374}" type="slidenum">
              <a:rPr lang="en-US">
                <a:solidFill>
                  <a:schemeClr val="bg1"/>
                </a:solidFill>
                <a:latin typeface="Lucida Sans Unicode" pitchFamily="34" charset="0"/>
              </a:rPr>
              <a:pPr eaLnBrk="1" hangingPunct="1"/>
              <a:t>24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2.2: Legal Driving Forces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65760" indent="-256032" eaLnBrk="1" fontAlgn="auto">
              <a:spcAft>
                <a:spcPts val="0"/>
              </a:spcAft>
              <a:buFont typeface="Wingdings 3"/>
              <a:buChar char=""/>
              <a:defRPr/>
            </a:pPr>
            <a:r>
              <a:rPr lang="en-US" b="1" dirty="0" smtClean="0"/>
              <a:t>Data Breach Notification Laws</a:t>
            </a:r>
          </a:p>
          <a:p>
            <a:pPr marL="621792" lvl="1" eaLnBrk="1" fontAlgn="auto">
              <a:spcAft>
                <a:spcPts val="0"/>
              </a:spcAft>
              <a:buFont typeface="Verdana"/>
              <a:buChar char="◦"/>
              <a:defRPr/>
            </a:pPr>
            <a:r>
              <a:rPr lang="en-US" dirty="0" smtClean="0"/>
              <a:t>California’s SB 1386</a:t>
            </a:r>
          </a:p>
          <a:p>
            <a:pPr marL="621792" lvl="1" eaLnBrk="1" fontAlgn="auto">
              <a:spcAft>
                <a:spcPts val="0"/>
              </a:spcAft>
              <a:buFont typeface="Verdana"/>
              <a:buChar char="◦"/>
              <a:defRPr/>
            </a:pPr>
            <a:r>
              <a:rPr lang="en-US" dirty="0" smtClean="0"/>
              <a:t>Requires notification of any California citizen whose private information is exposed</a:t>
            </a:r>
          </a:p>
          <a:p>
            <a:pPr marL="621792" lvl="1" eaLnBrk="1" fontAlgn="auto">
              <a:spcAft>
                <a:spcPts val="0"/>
              </a:spcAft>
              <a:buFont typeface="Verdana"/>
              <a:buChar char="◦"/>
              <a:defRPr/>
            </a:pPr>
            <a:r>
              <a:rPr lang="en-US" dirty="0" smtClean="0"/>
              <a:t>Companies cannot hide data breaches anymore</a:t>
            </a:r>
          </a:p>
          <a:p>
            <a:pPr marL="365760" indent="-256032" eaLnBrk="1" fontAlgn="auto">
              <a:spcAft>
                <a:spcPts val="0"/>
              </a:spcAft>
              <a:buFont typeface="Wingdings 3"/>
              <a:buChar char=""/>
              <a:defRPr/>
            </a:pPr>
            <a:r>
              <a:rPr lang="en-US" b="1" dirty="0" smtClean="0"/>
              <a:t>Federal Trade Commission (FTC)</a:t>
            </a:r>
          </a:p>
          <a:p>
            <a:pPr marL="621792" lvl="1" eaLnBrk="1" fontAlgn="auto">
              <a:spcAft>
                <a:spcPts val="0"/>
              </a:spcAft>
              <a:buFont typeface="Verdana"/>
              <a:buChar char="◦"/>
              <a:defRPr/>
            </a:pPr>
            <a:r>
              <a:rPr lang="en-US" dirty="0" smtClean="0"/>
              <a:t>Can punish companies that fail to protect private information</a:t>
            </a:r>
          </a:p>
          <a:p>
            <a:pPr marL="621792" lvl="1" eaLnBrk="1" fontAlgn="auto">
              <a:spcAft>
                <a:spcPts val="0"/>
              </a:spcAft>
              <a:buFont typeface="Verdana"/>
              <a:buChar char="◦"/>
              <a:defRPr/>
            </a:pPr>
            <a:r>
              <a:rPr lang="en-US" dirty="0" smtClean="0"/>
              <a:t>Fines and required external auditing for several years</a:t>
            </a:r>
          </a:p>
        </p:txBody>
      </p:sp>
      <p:sp>
        <p:nvSpPr>
          <p:cNvPr id="36868"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15B9C3-10B5-40E6-9E19-F8CE18B70D16}" type="slidenum">
              <a:rPr lang="en-US">
                <a:solidFill>
                  <a:schemeClr val="bg1"/>
                </a:solidFill>
                <a:latin typeface="Lucida Sans Unicode" pitchFamily="34" charset="0"/>
              </a:rPr>
              <a:pPr eaLnBrk="1" hangingPunct="1"/>
              <a:t>25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2.2: Legal Driving Forces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p:cNvSpPr>
            <a:spLocks noGrp="1"/>
          </p:cNvSpPr>
          <p:nvPr>
            <p:ph idx="1"/>
          </p:nvPr>
        </p:nvSpPr>
        <p:spPr/>
        <p:txBody>
          <a:bodyPr/>
          <a:lstStyle/>
          <a:p>
            <a:pPr eaLnBrk="1"/>
            <a:r>
              <a:rPr lang="en-US" b="1" smtClean="0"/>
              <a:t>Industry Accreditation</a:t>
            </a:r>
          </a:p>
          <a:p>
            <a:pPr lvl="1" eaLnBrk="1"/>
            <a:r>
              <a:rPr lang="en-US" smtClean="0"/>
              <a:t>For hospitals, etc.</a:t>
            </a:r>
          </a:p>
          <a:p>
            <a:pPr lvl="1" eaLnBrk="1"/>
            <a:r>
              <a:rPr lang="en-US" smtClean="0"/>
              <a:t>Often have to security requirements</a:t>
            </a:r>
          </a:p>
          <a:p>
            <a:pPr eaLnBrk="1"/>
            <a:r>
              <a:rPr lang="en-US" b="1" smtClean="0"/>
              <a:t>PCS-DSS</a:t>
            </a:r>
          </a:p>
          <a:p>
            <a:pPr lvl="1" eaLnBrk="1"/>
            <a:r>
              <a:rPr lang="en-US" smtClean="0"/>
              <a:t>Payment Card Industry–Data Security Standards</a:t>
            </a:r>
          </a:p>
          <a:p>
            <a:pPr lvl="1" eaLnBrk="1"/>
            <a:r>
              <a:rPr lang="en-US" smtClean="0"/>
              <a:t>Applies to all firms that accept credit cards</a:t>
            </a:r>
          </a:p>
          <a:p>
            <a:pPr lvl="1" eaLnBrk="1" hangingPunct="1"/>
            <a:r>
              <a:rPr lang="en-US" smtClean="0"/>
              <a:t>Has 12 general requirements, each with specific subrequirements</a:t>
            </a:r>
          </a:p>
          <a:p>
            <a:pPr lvl="1" eaLnBrk="1" hangingPunct="1"/>
            <a:endParaRPr lang="en-US" smtClean="0"/>
          </a:p>
          <a:p>
            <a:pPr eaLnBrk="1" hangingPunct="1">
              <a:buFont typeface="Wingdings 3" pitchFamily="18" charset="2"/>
              <a:buNone/>
            </a:pPr>
            <a:endParaRPr lang="en-US" smtClean="0"/>
          </a:p>
        </p:txBody>
      </p:sp>
      <p:sp>
        <p:nvSpPr>
          <p:cNvPr id="37892"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4105BF1-0243-4BAE-AA1A-944A8A8594E2}" type="slidenum">
              <a:rPr lang="en-US">
                <a:solidFill>
                  <a:schemeClr val="bg1"/>
                </a:solidFill>
                <a:latin typeface="Lucida Sans Unicode" pitchFamily="34" charset="0"/>
              </a:rPr>
              <a:pPr eaLnBrk="1" hangingPunct="1"/>
              <a:t>26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2.2: Legal Driving Forces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a:xfrm>
            <a:off x="457200" y="1295400"/>
            <a:ext cx="8229600" cy="5029200"/>
          </a:xfrm>
        </p:spPr>
        <p:txBody>
          <a:bodyPr/>
          <a:lstStyle/>
          <a:p>
            <a:pPr eaLnBrk="1"/>
            <a:r>
              <a:rPr lang="en-US" b="1" smtClean="0"/>
              <a:t>FISMA</a:t>
            </a:r>
          </a:p>
          <a:p>
            <a:pPr lvl="1" eaLnBrk="1"/>
            <a:r>
              <a:rPr lang="en-US" smtClean="0"/>
              <a:t>Federal Information Security Management Act of 2002</a:t>
            </a:r>
          </a:p>
          <a:p>
            <a:pPr lvl="1" eaLnBrk="1"/>
            <a:r>
              <a:rPr lang="en-US" smtClean="0"/>
              <a:t>Processes for all information systems used or operated by a U.S. government federal agencies</a:t>
            </a:r>
          </a:p>
          <a:p>
            <a:pPr lvl="1" eaLnBrk="1"/>
            <a:r>
              <a:rPr lang="en-US" smtClean="0"/>
              <a:t>Also by any contractor or other organization on behalf of a U.S. government agency</a:t>
            </a:r>
          </a:p>
          <a:p>
            <a:pPr lvl="1" eaLnBrk="1"/>
            <a:r>
              <a:rPr lang="en-US" smtClean="0"/>
              <a:t>Certification, followed by accreditation</a:t>
            </a:r>
          </a:p>
          <a:p>
            <a:pPr lvl="1" eaLnBrk="1"/>
            <a:r>
              <a:rPr lang="en-US" smtClean="0"/>
              <a:t>Continuous monitoring</a:t>
            </a:r>
          </a:p>
          <a:p>
            <a:pPr lvl="1" eaLnBrk="1"/>
            <a:r>
              <a:rPr lang="en-US" smtClean="0"/>
              <a:t>Criticized for focusing on documentation instead of protection</a:t>
            </a:r>
          </a:p>
        </p:txBody>
      </p:sp>
      <p:sp>
        <p:nvSpPr>
          <p:cNvPr id="38916"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824CC4-529D-4504-ACAE-E80220A7674B}" type="slidenum">
              <a:rPr lang="en-US">
                <a:solidFill>
                  <a:schemeClr val="bg1"/>
                </a:solidFill>
                <a:latin typeface="Lucida Sans Unicode" pitchFamily="34" charset="0"/>
              </a:rPr>
              <a:pPr eaLnBrk="1" hangingPunct="1"/>
              <a:t>27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2.2: Legal Driving Forces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2.1  Introduction &amp; Terminology</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2.2  Compliance Laws and Regulations</a:t>
            </a:r>
          </a:p>
        </p:txBody>
      </p:sp>
      <p:sp>
        <p:nvSpPr>
          <p:cNvPr id="7" name="Subtitle 2"/>
          <p:cNvSpPr txBox="1">
            <a:spLocks/>
          </p:cNvSpPr>
          <p:nvPr/>
        </p:nvSpPr>
        <p:spPr>
          <a:xfrm>
            <a:off x="447675" y="24384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2.3  Organization</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2.4  Risk Analysis</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2.5  Technical Security Architecture</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2.6  Policy-Driven Implementation</a:t>
            </a:r>
          </a:p>
        </p:txBody>
      </p:sp>
      <p:sp>
        <p:nvSpPr>
          <p:cNvPr id="11" name="Subtitle 2"/>
          <p:cNvSpPr txBox="1">
            <a:spLocks/>
          </p:cNvSpPr>
          <p:nvPr/>
        </p:nvSpPr>
        <p:spPr>
          <a:xfrm>
            <a:off x="447675" y="4572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2.7  Governance Frameworks</a:t>
            </a:r>
          </a:p>
        </p:txBody>
      </p:sp>
      <p:sp>
        <p:nvSpPr>
          <p:cNvPr id="1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5B259E-15FC-4BEF-9B3C-22B5F4E09421}" type="slidenum">
              <a:rPr lang="en-US">
                <a:solidFill>
                  <a:schemeClr val="bg1"/>
                </a:solidFill>
                <a:latin typeface="Lucida Sans Unicode" pitchFamily="34" charset="0"/>
              </a:rPr>
              <a:pPr eaLnBrk="1" hangingPunct="1"/>
              <a:t>28</a:t>
            </a:fld>
            <a:endParaRPr lang="en-US">
              <a:solidFill>
                <a:schemeClr val="bg1"/>
              </a:solidFill>
              <a:latin typeface="Lucida Sans Unicode"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a:xfrm>
            <a:off x="457200" y="1481138"/>
            <a:ext cx="8229600" cy="4919662"/>
          </a:xfrm>
        </p:spPr>
        <p:txBody>
          <a:bodyPr/>
          <a:lstStyle/>
          <a:p>
            <a:pPr eaLnBrk="1"/>
            <a:r>
              <a:rPr lang="en-US" b="1" smtClean="0"/>
              <a:t>Chief Security Officer (CSO)</a:t>
            </a:r>
          </a:p>
          <a:p>
            <a:pPr lvl="1" eaLnBrk="1"/>
            <a:r>
              <a:rPr lang="en-US" smtClean="0"/>
              <a:t>Also called chief information security officer (CISO)</a:t>
            </a:r>
          </a:p>
          <a:p>
            <a:pPr eaLnBrk="1"/>
            <a:r>
              <a:rPr lang="en-US" b="1" smtClean="0"/>
              <a:t>Where to Locate IT Security?</a:t>
            </a:r>
          </a:p>
          <a:p>
            <a:pPr lvl="1" eaLnBrk="1"/>
            <a:r>
              <a:rPr lang="en-US" smtClean="0"/>
              <a:t>Within IT</a:t>
            </a:r>
          </a:p>
          <a:p>
            <a:pPr lvl="2" eaLnBrk="1"/>
            <a:r>
              <a:rPr lang="en-US" smtClean="0"/>
              <a:t>Compatible technical skills</a:t>
            </a:r>
          </a:p>
          <a:p>
            <a:pPr lvl="2" eaLnBrk="1"/>
            <a:r>
              <a:rPr lang="en-US" smtClean="0"/>
              <a:t>CIO will be responsible for security</a:t>
            </a:r>
          </a:p>
          <a:p>
            <a:pPr lvl="1" eaLnBrk="1"/>
            <a:r>
              <a:rPr lang="en-US" smtClean="0"/>
              <a:t>Outside of IT</a:t>
            </a:r>
          </a:p>
          <a:p>
            <a:pPr lvl="2" eaLnBrk="1"/>
            <a:r>
              <a:rPr lang="en-US" smtClean="0"/>
              <a:t>Gives independence</a:t>
            </a:r>
          </a:p>
          <a:p>
            <a:pPr lvl="3" eaLnBrk="1"/>
            <a:r>
              <a:rPr lang="en-US" smtClean="0"/>
              <a:t>Hard to blow the whistle on IT and the CIO</a:t>
            </a:r>
          </a:p>
          <a:p>
            <a:pPr lvl="2" eaLnBrk="1"/>
            <a:r>
              <a:rPr lang="en-US" smtClean="0"/>
              <a:t>This is the most commonly advised choice</a:t>
            </a:r>
          </a:p>
        </p:txBody>
      </p:sp>
      <p:sp>
        <p:nvSpPr>
          <p:cNvPr id="3993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C03ACD-58A5-4C29-AB52-4EB4774A3EA8}" type="slidenum">
              <a:rPr lang="en-US">
                <a:solidFill>
                  <a:schemeClr val="bg1"/>
                </a:solidFill>
                <a:latin typeface="Lucida Sans Unicode" pitchFamily="34" charset="0"/>
              </a:rPr>
              <a:pPr eaLnBrk="1" hangingPunct="1"/>
              <a:t>29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2.3: Organizational Issues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l="3333" t="10001" r="13333" b="3078"/>
          <a:stretch>
            <a:fillRect/>
          </a:stretch>
        </p:blipFill>
        <p:spPr bwMode="auto">
          <a:xfrm>
            <a:off x="304800" y="914400"/>
            <a:ext cx="8534400"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2628900" y="1165225"/>
            <a:ext cx="1158875" cy="1676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1"/>
          <p:cNvSpPr>
            <a:spLocks noGrp="1"/>
          </p:cNvSpPr>
          <p:nvPr>
            <p:ph idx="1"/>
          </p:nvPr>
        </p:nvSpPr>
        <p:spPr/>
        <p:txBody>
          <a:bodyPr/>
          <a:lstStyle/>
          <a:p>
            <a:pPr eaLnBrk="1"/>
            <a:r>
              <a:rPr lang="en-US" b="1" smtClean="0"/>
              <a:t>Where to Locate IT Security?</a:t>
            </a:r>
          </a:p>
          <a:p>
            <a:pPr lvl="1" eaLnBrk="1"/>
            <a:r>
              <a:rPr lang="en-US" smtClean="0"/>
              <a:t>Hybrid</a:t>
            </a:r>
          </a:p>
          <a:p>
            <a:pPr lvl="2" eaLnBrk="1"/>
            <a:r>
              <a:rPr lang="en-US" smtClean="0"/>
              <a:t>Place planning, policy making, and auditing outside of IT</a:t>
            </a:r>
          </a:p>
          <a:p>
            <a:pPr lvl="2" eaLnBrk="1"/>
            <a:r>
              <a:rPr lang="en-US" smtClean="0"/>
              <a:t>Place operational aspects such as firewall operation within IT</a:t>
            </a:r>
          </a:p>
          <a:p>
            <a:pPr eaLnBrk="1" hangingPunct="1"/>
            <a:endParaRPr lang="en-US" smtClean="0"/>
          </a:p>
          <a:p>
            <a:pPr lvl="1" eaLnBrk="1" hangingPunct="1"/>
            <a:endParaRPr lang="en-US" smtClean="0"/>
          </a:p>
        </p:txBody>
      </p:sp>
      <p:sp>
        <p:nvSpPr>
          <p:cNvPr id="4096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FD5D70-88E0-4FF9-82C0-6B9A8A175ED2}" type="slidenum">
              <a:rPr lang="en-US">
                <a:solidFill>
                  <a:schemeClr val="bg1"/>
                </a:solidFill>
                <a:latin typeface="Lucida Sans Unicode" pitchFamily="34" charset="0"/>
              </a:rPr>
              <a:pPr eaLnBrk="1" hangingPunct="1"/>
              <a:t>30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2.3: Organizational Issues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1"/>
          <p:cNvSpPr>
            <a:spLocks noGrp="1"/>
          </p:cNvSpPr>
          <p:nvPr>
            <p:ph idx="1"/>
          </p:nvPr>
        </p:nvSpPr>
        <p:spPr/>
        <p:txBody>
          <a:bodyPr/>
          <a:lstStyle/>
          <a:p>
            <a:pPr eaLnBrk="1"/>
            <a:r>
              <a:rPr lang="en-US" b="1" smtClean="0"/>
              <a:t>Top Management Support</a:t>
            </a:r>
          </a:p>
          <a:p>
            <a:pPr lvl="1" eaLnBrk="1"/>
            <a:r>
              <a:rPr lang="en-US" smtClean="0"/>
              <a:t>Budget</a:t>
            </a:r>
          </a:p>
          <a:p>
            <a:pPr lvl="1" eaLnBrk="1"/>
            <a:r>
              <a:rPr lang="en-US" smtClean="0"/>
              <a:t>Support in conflicts</a:t>
            </a:r>
          </a:p>
          <a:p>
            <a:pPr lvl="1" eaLnBrk="1"/>
            <a:r>
              <a:rPr lang="en-US" smtClean="0"/>
              <a:t>Setting personal examples</a:t>
            </a:r>
          </a:p>
          <a:p>
            <a:pPr eaLnBrk="1" hangingPunct="1"/>
            <a:endParaRPr lang="en-US" smtClean="0"/>
          </a:p>
          <a:p>
            <a:pPr lvl="1" eaLnBrk="1" hangingPunct="1"/>
            <a:endParaRPr lang="en-US" smtClean="0"/>
          </a:p>
        </p:txBody>
      </p:sp>
      <p:sp>
        <p:nvSpPr>
          <p:cNvPr id="4198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AA8A71-0960-4A5F-921E-BE4B4C0AA87A}" type="slidenum">
              <a:rPr lang="en-US">
                <a:solidFill>
                  <a:schemeClr val="bg1"/>
                </a:solidFill>
                <a:latin typeface="Lucida Sans Unicode" pitchFamily="34" charset="0"/>
              </a:rPr>
              <a:pPr eaLnBrk="1" hangingPunct="1"/>
              <a:t>31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2.3: Organizational Issues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p:cNvSpPr>
          <p:nvPr>
            <p:ph idx="1"/>
          </p:nvPr>
        </p:nvSpPr>
        <p:spPr/>
        <p:txBody>
          <a:bodyPr/>
          <a:lstStyle/>
          <a:p>
            <a:pPr eaLnBrk="1"/>
            <a:r>
              <a:rPr lang="en-US" b="1" smtClean="0"/>
              <a:t>Relationships with Other Departments</a:t>
            </a:r>
          </a:p>
          <a:p>
            <a:pPr lvl="1" eaLnBrk="1"/>
            <a:r>
              <a:rPr lang="en-US" smtClean="0"/>
              <a:t>Special relationships</a:t>
            </a:r>
          </a:p>
          <a:p>
            <a:pPr lvl="2" eaLnBrk="1"/>
            <a:r>
              <a:rPr lang="en-US" smtClean="0"/>
              <a:t>Ethics, compliance, and privacy officers</a:t>
            </a:r>
          </a:p>
          <a:p>
            <a:pPr lvl="2" eaLnBrk="1"/>
            <a:r>
              <a:rPr lang="en-US" smtClean="0"/>
              <a:t>Human resources (training, hiring, terminations, sanction violators)</a:t>
            </a:r>
          </a:p>
          <a:p>
            <a:pPr lvl="2" eaLnBrk="1"/>
            <a:r>
              <a:rPr lang="en-US" smtClean="0"/>
              <a:t>Legal department</a:t>
            </a:r>
          </a:p>
          <a:p>
            <a:pPr eaLnBrk="1"/>
            <a:endParaRPr lang="en-US" b="1" smtClean="0"/>
          </a:p>
          <a:p>
            <a:pPr eaLnBrk="1" hangingPunct="1"/>
            <a:endParaRPr lang="en-US" smtClean="0"/>
          </a:p>
          <a:p>
            <a:pPr lvl="1" eaLnBrk="1" hangingPunct="1"/>
            <a:endParaRPr lang="en-US" smtClean="0"/>
          </a:p>
        </p:txBody>
      </p:sp>
      <p:sp>
        <p:nvSpPr>
          <p:cNvPr id="4301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5577C3-09B8-4E8D-A38C-4BB912F4009A}" type="slidenum">
              <a:rPr lang="en-US">
                <a:solidFill>
                  <a:schemeClr val="bg1"/>
                </a:solidFill>
                <a:latin typeface="Lucida Sans Unicode" pitchFamily="34" charset="0"/>
              </a:rPr>
              <a:pPr eaLnBrk="1" hangingPunct="1"/>
              <a:t>32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2.3: Organizational Issues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p:cNvSpPr>
            <a:spLocks noGrp="1"/>
          </p:cNvSpPr>
          <p:nvPr>
            <p:ph idx="1"/>
          </p:nvPr>
        </p:nvSpPr>
        <p:spPr/>
        <p:txBody>
          <a:bodyPr/>
          <a:lstStyle/>
          <a:p>
            <a:pPr eaLnBrk="1"/>
            <a:r>
              <a:rPr lang="en-US" b="1" smtClean="0"/>
              <a:t>Relationships with Other Departments</a:t>
            </a:r>
          </a:p>
          <a:p>
            <a:pPr lvl="1" eaLnBrk="1"/>
            <a:r>
              <a:rPr lang="en-US" smtClean="0"/>
              <a:t>Special relationships</a:t>
            </a:r>
          </a:p>
          <a:p>
            <a:pPr lvl="2" eaLnBrk="1"/>
            <a:r>
              <a:rPr lang="en-US" smtClean="0"/>
              <a:t>Auditing departments</a:t>
            </a:r>
          </a:p>
          <a:p>
            <a:pPr lvl="3" eaLnBrk="1">
              <a:spcBef>
                <a:spcPts val="600"/>
              </a:spcBef>
            </a:pPr>
            <a:r>
              <a:rPr lang="en-US" smtClean="0"/>
              <a:t>IT auditing, internal auditing, financial auditing</a:t>
            </a:r>
          </a:p>
          <a:p>
            <a:pPr lvl="3" eaLnBrk="1">
              <a:spcBef>
                <a:spcPts val="600"/>
              </a:spcBef>
            </a:pPr>
            <a:r>
              <a:rPr lang="en-US" smtClean="0"/>
              <a:t>Might place security auditing under one of these</a:t>
            </a:r>
          </a:p>
          <a:p>
            <a:pPr lvl="3" eaLnBrk="1">
              <a:spcBef>
                <a:spcPts val="600"/>
              </a:spcBef>
            </a:pPr>
            <a:r>
              <a:rPr lang="en-US" smtClean="0"/>
              <a:t>This would give independence from the security function</a:t>
            </a:r>
          </a:p>
          <a:p>
            <a:pPr lvl="2" eaLnBrk="1">
              <a:spcBef>
                <a:spcPts val="1200"/>
              </a:spcBef>
            </a:pPr>
            <a:r>
              <a:rPr lang="en-US" smtClean="0"/>
              <a:t>Facilities (buildings) management</a:t>
            </a:r>
          </a:p>
          <a:p>
            <a:pPr lvl="2" eaLnBrk="1"/>
            <a:r>
              <a:rPr lang="en-US" smtClean="0"/>
              <a:t>Uniformed security</a:t>
            </a:r>
          </a:p>
          <a:p>
            <a:pPr lvl="1" eaLnBrk="1" hangingPunct="1"/>
            <a:endParaRPr lang="en-US" smtClean="0"/>
          </a:p>
        </p:txBody>
      </p:sp>
      <p:sp>
        <p:nvSpPr>
          <p:cNvPr id="4403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41B626-379F-459C-9683-F57EACC1B28C}" type="slidenum">
              <a:rPr lang="en-US">
                <a:solidFill>
                  <a:schemeClr val="bg1"/>
                </a:solidFill>
                <a:latin typeface="Lucida Sans Unicode" pitchFamily="34" charset="0"/>
              </a:rPr>
              <a:pPr eaLnBrk="1" hangingPunct="1"/>
              <a:t>33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2.3: Organizational Issues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p:cNvSpPr>
          <p:nvPr>
            <p:ph idx="1"/>
          </p:nvPr>
        </p:nvSpPr>
        <p:spPr/>
        <p:txBody>
          <a:bodyPr/>
          <a:lstStyle/>
          <a:p>
            <a:pPr eaLnBrk="1"/>
            <a:r>
              <a:rPr lang="en-US" b="1" smtClean="0"/>
              <a:t>Relationships with Other Departments</a:t>
            </a:r>
          </a:p>
          <a:p>
            <a:pPr lvl="1" eaLnBrk="1"/>
            <a:r>
              <a:rPr lang="en-US" smtClean="0"/>
              <a:t>All corporate departments</a:t>
            </a:r>
          </a:p>
          <a:p>
            <a:pPr lvl="2" eaLnBrk="1"/>
            <a:r>
              <a:rPr lang="en-US" smtClean="0"/>
              <a:t>Cannot merely toss policies over the wall</a:t>
            </a:r>
          </a:p>
          <a:p>
            <a:pPr lvl="1" eaLnBrk="1"/>
            <a:r>
              <a:rPr lang="en-US" smtClean="0"/>
              <a:t>Business partners</a:t>
            </a:r>
          </a:p>
          <a:p>
            <a:pPr lvl="2" eaLnBrk="1"/>
            <a:r>
              <a:rPr lang="en-US" smtClean="0"/>
              <a:t>Must link IT corporate systems together</a:t>
            </a:r>
          </a:p>
          <a:p>
            <a:pPr lvl="2" eaLnBrk="1"/>
            <a:r>
              <a:rPr lang="en-US" smtClean="0"/>
              <a:t>Before doing so, must exercise due diligence in assessing their security</a:t>
            </a:r>
          </a:p>
          <a:p>
            <a:pPr eaLnBrk="1" hangingPunct="1"/>
            <a:endParaRPr lang="en-US" smtClean="0"/>
          </a:p>
          <a:p>
            <a:pPr lvl="1" eaLnBrk="1" hangingPunct="1"/>
            <a:endParaRPr lang="en-US" smtClean="0"/>
          </a:p>
        </p:txBody>
      </p:sp>
      <p:sp>
        <p:nvSpPr>
          <p:cNvPr id="4505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AF85401-77F2-4022-8D01-DB3A11AD2DD5}" type="slidenum">
              <a:rPr lang="en-US">
                <a:solidFill>
                  <a:schemeClr val="bg1"/>
                </a:solidFill>
                <a:latin typeface="Lucida Sans Unicode" pitchFamily="34" charset="0"/>
              </a:rPr>
              <a:pPr eaLnBrk="1" hangingPunct="1"/>
              <a:t>34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2.3: Organizational Issues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1"/>
          <p:cNvSpPr>
            <a:spLocks noGrp="1"/>
          </p:cNvSpPr>
          <p:nvPr>
            <p:ph idx="1"/>
          </p:nvPr>
        </p:nvSpPr>
        <p:spPr/>
        <p:txBody>
          <a:bodyPr/>
          <a:lstStyle/>
          <a:p>
            <a:pPr eaLnBrk="1"/>
            <a:r>
              <a:rPr lang="en-US" b="1" smtClean="0"/>
              <a:t>Outsourcing IT Security</a:t>
            </a:r>
          </a:p>
          <a:p>
            <a:pPr lvl="1" eaLnBrk="1"/>
            <a:r>
              <a:rPr lang="en-US" smtClean="0"/>
              <a:t>Only e-mail or webservice</a:t>
            </a:r>
          </a:p>
          <a:p>
            <a:pPr lvl="1" eaLnBrk="1"/>
            <a:r>
              <a:rPr lang="en-US" smtClean="0"/>
              <a:t>Managed Security Service Providers (MSSPs)</a:t>
            </a:r>
          </a:p>
          <a:p>
            <a:pPr lvl="2" eaLnBrk="1"/>
            <a:r>
              <a:rPr lang="en-US" smtClean="0"/>
              <a:t>Outsource most IT security functions to the MSSP</a:t>
            </a:r>
          </a:p>
          <a:p>
            <a:pPr lvl="2" eaLnBrk="1"/>
            <a:r>
              <a:rPr lang="en-US" smtClean="0"/>
              <a:t>But usually not policy</a:t>
            </a:r>
          </a:p>
          <a:p>
            <a:pPr eaLnBrk="1" hangingPunct="1"/>
            <a:endParaRPr lang="en-US" smtClean="0"/>
          </a:p>
          <a:p>
            <a:pPr lvl="1" eaLnBrk="1" hangingPunct="1"/>
            <a:endParaRPr lang="en-US" smtClean="0"/>
          </a:p>
        </p:txBody>
      </p:sp>
      <p:sp>
        <p:nvSpPr>
          <p:cNvPr id="4608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993E62F-DAF9-4E4F-AF38-E1C1A28FF0D1}" type="slidenum">
              <a:rPr lang="en-US">
                <a:solidFill>
                  <a:schemeClr val="bg1"/>
                </a:solidFill>
                <a:latin typeface="Lucida Sans Unicode" pitchFamily="34" charset="0"/>
              </a:rPr>
              <a:pPr eaLnBrk="1" hangingPunct="1"/>
              <a:t>35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2.3: Organizational Issues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1B8470-1006-4C86-9101-92D4BB3E00C8}" type="slidenum">
              <a:rPr lang="en-US">
                <a:solidFill>
                  <a:schemeClr val="bg1"/>
                </a:solidFill>
                <a:latin typeface="Lucida Sans Unicode" pitchFamily="34" charset="0"/>
              </a:rPr>
              <a:pPr eaLnBrk="1" hangingPunct="1"/>
              <a:t>36</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274638"/>
            <a:ext cx="8229600" cy="868362"/>
          </a:xfrm>
        </p:spPr>
        <p:txBody>
          <a:bodyPr/>
          <a:lstStyle/>
          <a:p>
            <a:pPr eaLnBrk="1" fontAlgn="auto" hangingPunct="1">
              <a:spcAft>
                <a:spcPts val="0"/>
              </a:spcAft>
              <a:defRPr/>
            </a:pPr>
            <a:r>
              <a:rPr lang="en-US" sz="3200" dirty="0" smtClean="0"/>
              <a:t>2.3: E-Mail Outsourcing</a:t>
            </a:r>
            <a:endParaRPr lang="en-US" sz="3200" dirty="0"/>
          </a:p>
        </p:txBody>
      </p:sp>
      <p:pic>
        <p:nvPicPr>
          <p:cNvPr id="3" name="Picture 2"/>
          <p:cNvPicPr>
            <a:picLocks noChangeAspect="1"/>
          </p:cNvPicPr>
          <p:nvPr/>
        </p:nvPicPr>
        <p:blipFill>
          <a:blip r:embed="rId2"/>
          <a:stretch>
            <a:fillRect/>
          </a:stretch>
        </p:blipFill>
        <p:spPr>
          <a:xfrm>
            <a:off x="838200" y="1143000"/>
            <a:ext cx="7683500" cy="487939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E2975E-CFBA-4CEE-92EA-D2DA6575F4C7}" type="slidenum">
              <a:rPr lang="en-US">
                <a:solidFill>
                  <a:schemeClr val="bg1"/>
                </a:solidFill>
                <a:latin typeface="Lucida Sans Unicode" pitchFamily="34" charset="0"/>
              </a:rPr>
              <a:pPr eaLnBrk="1" hangingPunct="1"/>
              <a:t>37</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76200"/>
            <a:ext cx="8229600" cy="715962"/>
          </a:xfrm>
        </p:spPr>
        <p:txBody>
          <a:bodyPr>
            <a:noAutofit/>
          </a:bodyPr>
          <a:lstStyle/>
          <a:p>
            <a:pPr eaLnBrk="1" fontAlgn="auto" hangingPunct="1">
              <a:spcAft>
                <a:spcPts val="0"/>
              </a:spcAft>
              <a:defRPr/>
            </a:pPr>
            <a:r>
              <a:rPr lang="en-US" sz="2400" dirty="0" smtClean="0"/>
              <a:t>2.3: Managed Security Service Provider (MSSP)</a:t>
            </a:r>
            <a:endParaRPr lang="en-US" sz="2400" dirty="0"/>
          </a:p>
        </p:txBody>
      </p:sp>
      <p:pic>
        <p:nvPicPr>
          <p:cNvPr id="62469" name="Picture 6"/>
          <p:cNvPicPr>
            <a:picLocks noChangeAspect="1" noChangeArrowheads="1"/>
          </p:cNvPicPr>
          <p:nvPr/>
        </p:nvPicPr>
        <p:blipFill>
          <a:blip r:embed="rId3">
            <a:extLst>
              <a:ext uri="{28A0092B-C50C-407E-A947-70E740481C1C}">
                <a14:useLocalDpi xmlns:a14="http://schemas.microsoft.com/office/drawing/2010/main" val="0"/>
              </a:ext>
            </a:extLst>
          </a:blip>
          <a:srcRect l="7524" t="9100" r="3197" b="2937"/>
          <a:stretch>
            <a:fillRect/>
          </a:stretch>
        </p:blipFill>
        <p:spPr bwMode="auto">
          <a:xfrm>
            <a:off x="609600" y="774700"/>
            <a:ext cx="795178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2.1  Introduction &amp; Terminology</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2.2  Compliance Laws and Regulations</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2.3  Organization</a:t>
            </a:r>
          </a:p>
        </p:txBody>
      </p:sp>
      <p:sp>
        <p:nvSpPr>
          <p:cNvPr id="8" name="Subtitle 2"/>
          <p:cNvSpPr txBox="1">
            <a:spLocks/>
          </p:cNvSpPr>
          <p:nvPr/>
        </p:nvSpPr>
        <p:spPr>
          <a:xfrm>
            <a:off x="447675" y="29718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2.4  Risk Analysis</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2.5  Technical Security Architecture</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2.6  Policy-Driven Implementation</a:t>
            </a:r>
          </a:p>
        </p:txBody>
      </p:sp>
      <p:sp>
        <p:nvSpPr>
          <p:cNvPr id="11" name="Subtitle 2"/>
          <p:cNvSpPr txBox="1">
            <a:spLocks/>
          </p:cNvSpPr>
          <p:nvPr/>
        </p:nvSpPr>
        <p:spPr>
          <a:xfrm>
            <a:off x="447675" y="4572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2.7  Governance Frameworks</a:t>
            </a:r>
          </a:p>
        </p:txBody>
      </p:sp>
      <p:sp>
        <p:nvSpPr>
          <p:cNvPr id="1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901A19-4B76-4F66-8DBE-0C9CBA799251}" type="slidenum">
              <a:rPr lang="en-US">
                <a:solidFill>
                  <a:schemeClr val="bg1"/>
                </a:solidFill>
                <a:latin typeface="Lucida Sans Unicode" pitchFamily="34" charset="0"/>
              </a:rPr>
              <a:pPr eaLnBrk="1" hangingPunct="1"/>
              <a:t>38</a:t>
            </a:fld>
            <a:endParaRPr lang="en-US">
              <a:solidFill>
                <a:schemeClr val="bg1"/>
              </a:solidFill>
              <a:latin typeface="Lucida Sans Unicode"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
          <p:cNvSpPr>
            <a:spLocks noGrp="1"/>
          </p:cNvSpPr>
          <p:nvPr>
            <p:ph idx="1"/>
          </p:nvPr>
        </p:nvSpPr>
        <p:spPr/>
        <p:txBody>
          <a:bodyPr/>
          <a:lstStyle/>
          <a:p>
            <a:pPr eaLnBrk="1"/>
            <a:r>
              <a:rPr lang="en-US" b="1" smtClean="0"/>
              <a:t>Realities</a:t>
            </a:r>
          </a:p>
          <a:p>
            <a:pPr lvl="1" eaLnBrk="1"/>
            <a:r>
              <a:rPr lang="en-US" smtClean="0"/>
              <a:t>Can never eliminate risk</a:t>
            </a:r>
          </a:p>
          <a:p>
            <a:pPr lvl="1" eaLnBrk="1"/>
            <a:r>
              <a:rPr lang="en-US" smtClean="0"/>
              <a:t>“Information assurance” is impossible</a:t>
            </a:r>
          </a:p>
          <a:p>
            <a:pPr eaLnBrk="1"/>
            <a:r>
              <a:rPr lang="en-US" b="1" smtClean="0"/>
              <a:t>Risk Analysis</a:t>
            </a:r>
          </a:p>
          <a:p>
            <a:pPr lvl="1" eaLnBrk="1"/>
            <a:r>
              <a:rPr lang="en-US" smtClean="0"/>
              <a:t>Goal is reasonable risk</a:t>
            </a:r>
          </a:p>
          <a:p>
            <a:pPr lvl="1" eaLnBrk="1"/>
            <a:r>
              <a:rPr lang="en-US" smtClean="0"/>
              <a:t>Risk analysis weighs the probable cost of compromises against the costs of countermeasures</a:t>
            </a:r>
          </a:p>
          <a:p>
            <a:pPr lvl="1" eaLnBrk="1"/>
            <a:r>
              <a:rPr lang="en-US" smtClean="0"/>
              <a:t>Also, security has negative side effects that must be weighed</a:t>
            </a:r>
          </a:p>
        </p:txBody>
      </p:sp>
      <p:sp>
        <p:nvSpPr>
          <p:cNvPr id="5017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59A820B-177D-4B02-958E-A1E4A9414571}" type="slidenum">
              <a:rPr lang="en-US">
                <a:solidFill>
                  <a:schemeClr val="bg1"/>
                </a:solidFill>
                <a:latin typeface="Lucida Sans Unicode" pitchFamily="34" charset="0"/>
              </a:rPr>
              <a:pPr eaLnBrk="1" hangingPunct="1"/>
              <a:t>39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2.4: Risk Analysis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457200" y="1295400"/>
            <a:ext cx="8229600" cy="4711700"/>
          </a:xfrm>
        </p:spPr>
        <p:txBody>
          <a:bodyPr/>
          <a:lstStyle/>
          <a:p>
            <a:pPr eaLnBrk="1" hangingPunct="1"/>
            <a:r>
              <a:rPr lang="en-US" smtClean="0"/>
              <a:t>The first chapter focused on threats</a:t>
            </a:r>
          </a:p>
          <a:p>
            <a:pPr eaLnBrk="1" hangingPunct="1"/>
            <a:r>
              <a:rPr lang="en-US" smtClean="0"/>
              <a:t>The rest of the book focuses on defense</a:t>
            </a:r>
          </a:p>
          <a:p>
            <a:pPr eaLnBrk="1" hangingPunct="1"/>
            <a:r>
              <a:rPr lang="en-US" smtClean="0"/>
              <a:t>In this chapter, we will see that defensive thinking is build around the plan-protect-respond cycle</a:t>
            </a:r>
          </a:p>
          <a:p>
            <a:pPr eaLnBrk="1" hangingPunct="1"/>
            <a:r>
              <a:rPr lang="en-US" smtClean="0"/>
              <a:t>In this chapter, we will focus on planning</a:t>
            </a:r>
          </a:p>
          <a:p>
            <a:pPr eaLnBrk="1" hangingPunct="1"/>
            <a:r>
              <a:rPr lang="en-US" smtClean="0"/>
              <a:t>Chapters 3 to 9 focus on protection</a:t>
            </a:r>
          </a:p>
          <a:p>
            <a:pPr eaLnBrk="1" hangingPunct="1"/>
            <a:r>
              <a:rPr lang="en-US" smtClean="0"/>
              <a:t>Chapter 10 focuses on response</a:t>
            </a: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smtClean="0"/>
              <a:t>Orientation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2.4: Risk Analysis</a:t>
            </a:r>
            <a:endParaRPr lang="en-US" dirty="0"/>
          </a:p>
        </p:txBody>
      </p:sp>
      <p:sp>
        <p:nvSpPr>
          <p:cNvPr id="6" name="Text Placeholder 5"/>
          <p:cNvSpPr>
            <a:spLocks noGrp="1"/>
          </p:cNvSpPr>
          <p:nvPr>
            <p:ph type="body" idx="1"/>
          </p:nvPr>
        </p:nvSpPr>
        <p:spPr>
          <a:ln/>
        </p:spPr>
        <p:txBody>
          <a:bodyPr>
            <a:normAutofit lnSpcReduction="10000"/>
          </a:bodyPr>
          <a:lstStyle/>
          <a:p>
            <a:pPr eaLnBrk="1" fontAlgn="auto" hangingPunct="1">
              <a:spcAft>
                <a:spcPts val="0"/>
              </a:spcAft>
              <a:buFont typeface="Wingdings 3"/>
              <a:buNone/>
              <a:defRPr/>
            </a:pPr>
            <a:r>
              <a:rPr lang="en-US" dirty="0" smtClean="0"/>
              <a:t>Single Loss Expectancy (</a:t>
            </a:r>
            <a:r>
              <a:rPr lang="en-US" dirty="0" err="1" smtClean="0"/>
              <a:t>SLE</a:t>
            </a:r>
            <a:r>
              <a:rPr lang="en-US" dirty="0" smtClean="0"/>
              <a:t>)</a:t>
            </a:r>
            <a:endParaRPr lang="en-US" dirty="0"/>
          </a:p>
        </p:txBody>
      </p:sp>
      <p:sp>
        <p:nvSpPr>
          <p:cNvPr id="8" name="Text Placeholder 7"/>
          <p:cNvSpPr>
            <a:spLocks noGrp="1"/>
          </p:cNvSpPr>
          <p:nvPr>
            <p:ph type="body" sz="half" idx="3"/>
          </p:nvPr>
        </p:nvSpPr>
        <p:spPr>
          <a:xfrm>
            <a:off x="4645025" y="5410200"/>
            <a:ext cx="4041775" cy="762000"/>
          </a:xfrm>
          <a:ln/>
        </p:spPr>
        <p:txBody>
          <a:bodyPr>
            <a:normAutofit lnSpcReduction="10000"/>
          </a:bodyPr>
          <a:lstStyle/>
          <a:p>
            <a:pPr eaLnBrk="1" fontAlgn="auto" hangingPunct="1">
              <a:spcAft>
                <a:spcPts val="0"/>
              </a:spcAft>
              <a:buFont typeface="Wingdings 3"/>
              <a:buNone/>
              <a:defRPr/>
            </a:pPr>
            <a:r>
              <a:rPr lang="en-US" dirty="0" smtClean="0"/>
              <a:t>Annualized Loss Expectancy (ALE)</a:t>
            </a:r>
            <a:endParaRPr lang="en-US" dirty="0"/>
          </a:p>
        </p:txBody>
      </p:sp>
      <p:sp>
        <p:nvSpPr>
          <p:cNvPr id="65541" name="Content Placeholder 6"/>
          <p:cNvSpPr>
            <a:spLocks noGrp="1"/>
          </p:cNvSpPr>
          <p:nvPr>
            <p:ph sz="quarter" idx="2"/>
          </p:nvPr>
        </p:nvSpPr>
        <p:spPr>
          <a:xfrm>
            <a:off x="457200" y="1444625"/>
            <a:ext cx="4040188" cy="3941763"/>
          </a:xfrm>
          <a:ln>
            <a:prstDash val="solid"/>
          </a:ln>
        </p:spPr>
        <p:txBody>
          <a:bodyPr/>
          <a:lstStyle/>
          <a:p>
            <a:pPr eaLnBrk="1" hangingPunct="1"/>
            <a:r>
              <a:rPr lang="en-US" smtClean="0"/>
              <a:t>Asset Value (AV)</a:t>
            </a:r>
          </a:p>
          <a:p>
            <a:pPr eaLnBrk="1" hangingPunct="1">
              <a:spcBef>
                <a:spcPts val="1200"/>
              </a:spcBef>
            </a:pPr>
            <a:r>
              <a:rPr lang="en-US" smtClean="0"/>
              <a:t>X Exposure Factor (EF)</a:t>
            </a:r>
          </a:p>
          <a:p>
            <a:pPr lvl="1" eaLnBrk="1" hangingPunct="1"/>
            <a:r>
              <a:rPr lang="en-US" smtClean="0"/>
              <a:t>Percentage loss in asset value if a compromise occurs</a:t>
            </a:r>
          </a:p>
          <a:p>
            <a:pPr eaLnBrk="1" hangingPunct="1">
              <a:spcBef>
                <a:spcPts val="1200"/>
              </a:spcBef>
            </a:pPr>
            <a:r>
              <a:rPr lang="en-US" smtClean="0"/>
              <a:t>= Single Loss Expectancy (SLE)</a:t>
            </a:r>
          </a:p>
          <a:p>
            <a:pPr lvl="1" eaLnBrk="1" hangingPunct="1"/>
            <a:r>
              <a:rPr lang="en-US" smtClean="0"/>
              <a:t>Expected loss in case of a compromise</a:t>
            </a:r>
          </a:p>
        </p:txBody>
      </p:sp>
      <p:sp>
        <p:nvSpPr>
          <p:cNvPr id="65542" name="Content Placeholder 8"/>
          <p:cNvSpPr>
            <a:spLocks noGrp="1"/>
          </p:cNvSpPr>
          <p:nvPr>
            <p:ph sz="quarter" idx="4"/>
          </p:nvPr>
        </p:nvSpPr>
        <p:spPr>
          <a:xfrm>
            <a:off x="4645025" y="1444625"/>
            <a:ext cx="4041775" cy="3941763"/>
          </a:xfrm>
          <a:ln>
            <a:prstDash val="solid"/>
          </a:ln>
        </p:spPr>
        <p:txBody>
          <a:bodyPr/>
          <a:lstStyle/>
          <a:p>
            <a:pPr eaLnBrk="1" hangingPunct="1">
              <a:spcBef>
                <a:spcPct val="0"/>
              </a:spcBef>
            </a:pPr>
            <a:r>
              <a:rPr lang="en-US" smtClean="0"/>
              <a:t>SLE</a:t>
            </a:r>
          </a:p>
          <a:p>
            <a:pPr eaLnBrk="1" hangingPunct="1">
              <a:spcBef>
                <a:spcPts val="600"/>
              </a:spcBef>
            </a:pPr>
            <a:r>
              <a:rPr lang="en-US" smtClean="0"/>
              <a:t>X Annualized Rate of Occurrence (ARO)</a:t>
            </a:r>
          </a:p>
          <a:p>
            <a:pPr lvl="1" eaLnBrk="1" hangingPunct="1"/>
            <a:r>
              <a:rPr lang="en-US" smtClean="0"/>
              <a:t>Annual probability of a compromise</a:t>
            </a:r>
          </a:p>
          <a:p>
            <a:pPr eaLnBrk="1" hangingPunct="1">
              <a:spcBef>
                <a:spcPts val="1200"/>
              </a:spcBef>
            </a:pPr>
            <a:r>
              <a:rPr lang="en-US" smtClean="0"/>
              <a:t>= Annualized Loss Expectancy (ALE)</a:t>
            </a:r>
          </a:p>
          <a:p>
            <a:pPr lvl="1" eaLnBrk="1" hangingPunct="1"/>
            <a:r>
              <a:rPr lang="en-US" smtClean="0"/>
              <a:t>Expected loss per year from this type of compromise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1296316-2444-4B17-8FCF-2FE2F4A84DAF}" type="slidenum">
              <a:rPr lang="en-US">
                <a:solidFill>
                  <a:schemeClr val="bg1"/>
                </a:solidFill>
                <a:latin typeface="Lucida Sans Unicode" pitchFamily="34" charset="0"/>
              </a:rPr>
              <a:pPr eaLnBrk="1" hangingPunct="1"/>
              <a:t>41</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274638"/>
            <a:ext cx="8229600" cy="792162"/>
          </a:xfrm>
        </p:spPr>
        <p:txBody>
          <a:bodyPr>
            <a:noAutofit/>
          </a:bodyPr>
          <a:lstStyle/>
          <a:p>
            <a:pPr eaLnBrk="1" fontAlgn="auto" hangingPunct="1">
              <a:spcAft>
                <a:spcPts val="0"/>
              </a:spcAft>
              <a:defRPr/>
            </a:pPr>
            <a:r>
              <a:rPr lang="en-US" sz="3200" dirty="0" smtClean="0"/>
              <a:t>2.4: Classic Risk Analysis Calculation</a:t>
            </a:r>
            <a:endParaRPr lang="en-US" sz="3200" dirty="0"/>
          </a:p>
        </p:txBody>
      </p:sp>
      <p:graphicFrame>
        <p:nvGraphicFramePr>
          <p:cNvPr id="7" name="Table 6"/>
          <p:cNvGraphicFramePr>
            <a:graphicFrameLocks noGrp="1"/>
          </p:cNvGraphicFramePr>
          <p:nvPr/>
        </p:nvGraphicFramePr>
        <p:xfrm>
          <a:off x="152400" y="1066800"/>
          <a:ext cx="8763000" cy="5186363"/>
        </p:xfrm>
        <a:graphic>
          <a:graphicData uri="http://schemas.openxmlformats.org/drawingml/2006/table">
            <a:tbl>
              <a:tblPr/>
              <a:tblGrid>
                <a:gridCol w="4614863"/>
                <a:gridCol w="1304925"/>
                <a:gridCol w="1420812"/>
                <a:gridCol w="1422400"/>
              </a:tblGrid>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Base Case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Countermeasure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hMerge="1">
                  <a:txBody>
                    <a:bodyPr/>
                    <a:lstStyle/>
                    <a:p>
                      <a:endParaRPr lang="en-US"/>
                    </a:p>
                  </a:txBody>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Asset Value (AV)</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Exposure Factor (EF)</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80%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Single Loss Expectancy (SLE): = AV*EF</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$80,000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Annualized Rate of Occurrence (ARO)</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50%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50%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34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Annualized Loss Expectancy (ALE):  = SLE*ARO</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$40,000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ALE Reduction for Countermeasure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$30,000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Annualized Countermeasure Cost</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$17,000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Annualized Net Countermeasure Value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$13,000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bl>
          </a:graphicData>
        </a:graphic>
      </p:graphicFrame>
      <p:sp>
        <p:nvSpPr>
          <p:cNvPr id="6" name="Rounded Rectangle 5"/>
          <p:cNvSpPr/>
          <p:nvPr/>
        </p:nvSpPr>
        <p:spPr>
          <a:xfrm>
            <a:off x="1600200" y="4648200"/>
            <a:ext cx="6019800" cy="762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Countermeasure A should reduce the exposure factor by 75%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5A9DD2-AC4B-45E8-96EE-0775C7BB4287}" type="slidenum">
              <a:rPr lang="en-US">
                <a:solidFill>
                  <a:schemeClr val="bg1"/>
                </a:solidFill>
                <a:latin typeface="Lucida Sans Unicode" pitchFamily="34" charset="0"/>
              </a:rPr>
              <a:pPr eaLnBrk="1" hangingPunct="1"/>
              <a:t>42</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274638"/>
            <a:ext cx="8229600" cy="792162"/>
          </a:xfrm>
        </p:spPr>
        <p:txBody>
          <a:bodyPr>
            <a:noAutofit/>
          </a:bodyPr>
          <a:lstStyle/>
          <a:p>
            <a:pPr eaLnBrk="1" fontAlgn="auto" hangingPunct="1">
              <a:spcAft>
                <a:spcPts val="0"/>
              </a:spcAft>
              <a:defRPr/>
            </a:pPr>
            <a:r>
              <a:rPr lang="en-US" sz="3200" dirty="0" smtClean="0"/>
              <a:t>2.4: Classic Risk Analysis Calculation</a:t>
            </a:r>
            <a:endParaRPr lang="en-US" sz="3200" dirty="0"/>
          </a:p>
        </p:txBody>
      </p:sp>
      <p:graphicFrame>
        <p:nvGraphicFramePr>
          <p:cNvPr id="7" name="Table 6"/>
          <p:cNvGraphicFramePr>
            <a:graphicFrameLocks noGrp="1"/>
          </p:cNvGraphicFramePr>
          <p:nvPr/>
        </p:nvGraphicFramePr>
        <p:xfrm>
          <a:off x="152400" y="1066800"/>
          <a:ext cx="8763000" cy="5186363"/>
        </p:xfrm>
        <a:graphic>
          <a:graphicData uri="http://schemas.openxmlformats.org/drawingml/2006/table">
            <a:tbl>
              <a:tblPr/>
              <a:tblGrid>
                <a:gridCol w="4614863"/>
                <a:gridCol w="1304925"/>
                <a:gridCol w="1420812"/>
                <a:gridCol w="1422400"/>
              </a:tblGrid>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Base Case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Countermeasure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hMerge="1">
                  <a:txBody>
                    <a:bodyPr/>
                    <a:lstStyle/>
                    <a:p>
                      <a:endParaRPr lang="en-US"/>
                    </a:p>
                  </a:txBody>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B</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Asset Value (AV)</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Exposure Factor (EF)</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80%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80%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Single Loss Expectancy (SLE): = AV*EF</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$80,000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$80,000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Annualized Rate of Occurrence (ARO)</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50%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25%</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34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Annualized Loss Expectancy (ALE):  = SLE*ARO</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$40,000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ALE Reduction for Countermeasure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Annualized Countermeasure Cost</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$4,000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Annualized Net Countermeasure Value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$16,000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bl>
          </a:graphicData>
        </a:graphic>
      </p:graphicFrame>
      <p:sp>
        <p:nvSpPr>
          <p:cNvPr id="6" name="Rounded Rectangle 5"/>
          <p:cNvSpPr/>
          <p:nvPr/>
        </p:nvSpPr>
        <p:spPr>
          <a:xfrm>
            <a:off x="1828800" y="4038600"/>
            <a:ext cx="5334000" cy="1143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smtClean="0"/>
              <a:t>Countermeasure </a:t>
            </a:r>
            <a:r>
              <a:rPr lang="en-US" dirty="0"/>
              <a:t>B should cut the frequency of compromises in half</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1AA797-8AE5-4642-93F4-DA6087D4CE17}" type="slidenum">
              <a:rPr lang="en-US">
                <a:solidFill>
                  <a:schemeClr val="bg1"/>
                </a:solidFill>
                <a:latin typeface="Lucida Sans Unicode" pitchFamily="34" charset="0"/>
              </a:rPr>
              <a:pPr eaLnBrk="1" hangingPunct="1"/>
              <a:t>43</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274638"/>
            <a:ext cx="8229600" cy="792162"/>
          </a:xfrm>
        </p:spPr>
        <p:txBody>
          <a:bodyPr>
            <a:noAutofit/>
          </a:bodyPr>
          <a:lstStyle/>
          <a:p>
            <a:pPr eaLnBrk="1" fontAlgn="auto" hangingPunct="1">
              <a:spcAft>
                <a:spcPts val="0"/>
              </a:spcAft>
              <a:defRPr/>
            </a:pPr>
            <a:r>
              <a:rPr lang="en-US" sz="3200" dirty="0" smtClean="0"/>
              <a:t>2.4: Classic Risk Analysis Calculation</a:t>
            </a:r>
            <a:endParaRPr lang="en-US" sz="3200" dirty="0"/>
          </a:p>
        </p:txBody>
      </p:sp>
      <p:graphicFrame>
        <p:nvGraphicFramePr>
          <p:cNvPr id="7" name="Table 6"/>
          <p:cNvGraphicFramePr>
            <a:graphicFrameLocks noGrp="1"/>
          </p:cNvGraphicFramePr>
          <p:nvPr/>
        </p:nvGraphicFramePr>
        <p:xfrm>
          <a:off x="152400" y="1066800"/>
          <a:ext cx="8763000" cy="5186363"/>
        </p:xfrm>
        <a:graphic>
          <a:graphicData uri="http://schemas.openxmlformats.org/drawingml/2006/table">
            <a:tbl>
              <a:tblPr/>
              <a:tblGrid>
                <a:gridCol w="4614863"/>
                <a:gridCol w="1304925"/>
                <a:gridCol w="1420812"/>
                <a:gridCol w="1422400"/>
              </a:tblGrid>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Base Case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Countermeasure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hMerge="1">
                  <a:txBody>
                    <a:bodyPr/>
                    <a:lstStyle/>
                    <a:p>
                      <a:endParaRPr lang="en-US"/>
                    </a:p>
                  </a:txBody>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B</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Asset Value (AV)</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Exposure Factor (EF)</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80%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80%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Single Loss Expectancy (SLE): = AV*EF</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$80,000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$80,000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Annualized Rate of Occurrence (ARO)</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50%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50%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25%</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34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Annualized Loss Expectancy (ALE):  = SLE*ARO</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$40,000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ALE Reduction for Countermeasure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$30,000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Annualized Countermeasure Cost</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$17,000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$4,000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Annualized Net Countermeasure Value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$13,000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$16,000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bl>
          </a:graphicData>
        </a:graphic>
      </p:graphicFrame>
      <p:sp>
        <p:nvSpPr>
          <p:cNvPr id="6" name="Rounded Rectangle 5"/>
          <p:cNvSpPr/>
          <p:nvPr/>
        </p:nvSpPr>
        <p:spPr>
          <a:xfrm>
            <a:off x="457200" y="2057400"/>
            <a:ext cx="8077200" cy="1981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Although Countermeasure A reduces the ALE more,</a:t>
            </a:r>
          </a:p>
          <a:p>
            <a:pPr algn="ctr" fontAlgn="auto">
              <a:spcBef>
                <a:spcPts val="0"/>
              </a:spcBef>
              <a:spcAft>
                <a:spcPts val="0"/>
              </a:spcAft>
              <a:defRPr/>
            </a:pPr>
            <a:r>
              <a:rPr lang="en-US" dirty="0"/>
              <a:t>Countermeasure B is much less expensive.</a:t>
            </a:r>
          </a:p>
          <a:p>
            <a:pPr algn="ctr" fontAlgn="auto">
              <a:spcBef>
                <a:spcPts val="1200"/>
              </a:spcBef>
              <a:spcAft>
                <a:spcPts val="0"/>
              </a:spcAft>
              <a:defRPr/>
            </a:pPr>
            <a:r>
              <a:rPr lang="en-US" dirty="0"/>
              <a:t>The annualized net countermeasure value for B is larger.</a:t>
            </a:r>
          </a:p>
          <a:p>
            <a:pPr algn="ctr" fontAlgn="auto">
              <a:spcBef>
                <a:spcPts val="1200"/>
              </a:spcBef>
              <a:spcAft>
                <a:spcPts val="0"/>
              </a:spcAft>
              <a:defRPr/>
            </a:pPr>
            <a:r>
              <a:rPr lang="en-US" dirty="0"/>
              <a:t>The company should select </a:t>
            </a:r>
            <a:r>
              <a:rPr lang="en-US" dirty="0" smtClean="0"/>
              <a:t>Countermeasure </a:t>
            </a:r>
            <a:r>
              <a:rPr lang="en-US" dirty="0"/>
              <a:t>B.</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1"/>
          <p:cNvSpPr>
            <a:spLocks noGrp="1"/>
          </p:cNvSpPr>
          <p:nvPr>
            <p:ph idx="1"/>
          </p:nvPr>
        </p:nvSpPr>
        <p:spPr>
          <a:xfrm>
            <a:off x="457200" y="1752600"/>
            <a:ext cx="8229600" cy="4254500"/>
          </a:xfrm>
        </p:spPr>
        <p:txBody>
          <a:bodyPr/>
          <a:lstStyle/>
          <a:p>
            <a:pPr eaLnBrk="1"/>
            <a:r>
              <a:rPr lang="en-US" b="1" smtClean="0"/>
              <a:t>Uneven Multiyear Cash Flows</a:t>
            </a:r>
          </a:p>
          <a:p>
            <a:pPr lvl="1" eaLnBrk="1"/>
            <a:r>
              <a:rPr lang="en-US" smtClean="0"/>
              <a:t>For both attack costs and defense costs</a:t>
            </a:r>
          </a:p>
          <a:p>
            <a:pPr lvl="1" eaLnBrk="1"/>
            <a:r>
              <a:rPr lang="en-US" smtClean="0"/>
              <a:t>Must compute the return on investment (ROI) using discounted cash flows</a:t>
            </a:r>
          </a:p>
          <a:p>
            <a:pPr lvl="1" eaLnBrk="1"/>
            <a:r>
              <a:rPr lang="en-US" smtClean="0"/>
              <a:t>Net present value (NPV) or internal rate of return (ROI)</a:t>
            </a:r>
          </a:p>
          <a:p>
            <a:pPr eaLnBrk="1" hangingPunct="1"/>
            <a:endParaRPr lang="en-US" smtClean="0"/>
          </a:p>
          <a:p>
            <a:pPr lvl="1" eaLnBrk="1" hangingPunct="1"/>
            <a:endParaRPr lang="en-US" smtClean="0"/>
          </a:p>
        </p:txBody>
      </p:sp>
      <p:sp>
        <p:nvSpPr>
          <p:cNvPr id="5529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828B272-1229-4955-9B8F-33562660C9DA}" type="slidenum">
              <a:rPr lang="en-US">
                <a:solidFill>
                  <a:schemeClr val="bg1"/>
                </a:solidFill>
                <a:latin typeface="Lucida Sans Unicode" pitchFamily="34" charset="0"/>
              </a:rPr>
              <a:pPr eaLnBrk="1" hangingPunct="1"/>
              <a:t>44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2.4: Problems with Classic Risk Analysis Calculations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406900"/>
          </a:xfrm>
        </p:spPr>
        <p:txBody>
          <a:bodyPr>
            <a:normAutofit lnSpcReduction="10000"/>
          </a:bodyPr>
          <a:lstStyle/>
          <a:p>
            <a:pPr marL="365760" indent="-256032" eaLnBrk="1" fontAlgn="auto">
              <a:spcAft>
                <a:spcPts val="0"/>
              </a:spcAft>
              <a:buFont typeface="Wingdings 3"/>
              <a:buChar char=""/>
              <a:defRPr/>
            </a:pPr>
            <a:r>
              <a:rPr lang="en-US" b="1" dirty="0" smtClean="0"/>
              <a:t>Total Cost of Incident (TCI)</a:t>
            </a:r>
          </a:p>
          <a:p>
            <a:pPr marL="621792" lvl="1" eaLnBrk="1" fontAlgn="auto">
              <a:spcAft>
                <a:spcPts val="0"/>
              </a:spcAft>
              <a:buFont typeface="Verdana"/>
              <a:buChar char="◦"/>
              <a:defRPr/>
            </a:pPr>
            <a:r>
              <a:rPr lang="en-US" dirty="0" smtClean="0"/>
              <a:t>Exposure factor in classic risk analysis assumes that a percentage of the asset is lost</a:t>
            </a:r>
          </a:p>
          <a:p>
            <a:pPr marL="621792" lvl="1" eaLnBrk="1" fontAlgn="auto">
              <a:spcAft>
                <a:spcPts val="0"/>
              </a:spcAft>
              <a:buFont typeface="Verdana"/>
              <a:buChar char="◦"/>
              <a:defRPr/>
            </a:pPr>
            <a:r>
              <a:rPr lang="en-US" dirty="0" smtClean="0"/>
              <a:t>In most cases, damage does not come from asset loss</a:t>
            </a:r>
          </a:p>
          <a:p>
            <a:pPr marL="621792" lvl="1" eaLnBrk="1" fontAlgn="auto">
              <a:spcAft>
                <a:spcPts val="0"/>
              </a:spcAft>
              <a:buFont typeface="Verdana"/>
              <a:buChar char="◦"/>
              <a:defRPr/>
            </a:pPr>
            <a:r>
              <a:rPr lang="en-US" dirty="0" smtClean="0"/>
              <a:t>For instance, if personally identifiable information is stolen, the cost is enormous but the asset remains</a:t>
            </a:r>
          </a:p>
          <a:p>
            <a:pPr marL="621792" lvl="1" eaLnBrk="1" fontAlgn="auto">
              <a:spcAft>
                <a:spcPts val="0"/>
              </a:spcAft>
              <a:buFont typeface="Verdana"/>
              <a:buChar char="◦"/>
              <a:defRPr/>
            </a:pPr>
            <a:r>
              <a:rPr lang="en-US" dirty="0" smtClean="0"/>
              <a:t>Must compute the total cost of incident (TCI)</a:t>
            </a:r>
          </a:p>
          <a:p>
            <a:pPr marL="621792" lvl="1" eaLnBrk="1" fontAlgn="auto">
              <a:spcAft>
                <a:spcPts val="0"/>
              </a:spcAft>
              <a:buFont typeface="Verdana"/>
              <a:buChar char="◦"/>
              <a:defRPr/>
            </a:pPr>
            <a:r>
              <a:rPr lang="en-US" dirty="0" smtClean="0"/>
              <a:t>Include the cost of repairs, lawsuits, and many other factors</a:t>
            </a:r>
          </a:p>
        </p:txBody>
      </p:sp>
      <p:sp>
        <p:nvSpPr>
          <p:cNvPr id="5632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0911F9-0FB6-4303-AF6B-78AA9E9CAD10}" type="slidenum">
              <a:rPr lang="en-US">
                <a:solidFill>
                  <a:schemeClr val="bg1"/>
                </a:solidFill>
                <a:latin typeface="Lucida Sans Unicode" pitchFamily="34" charset="0"/>
              </a:rPr>
              <a:pPr eaLnBrk="1" hangingPunct="1"/>
              <a:t>45</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274638"/>
            <a:ext cx="8229600" cy="1096962"/>
          </a:xfrm>
        </p:spPr>
        <p:txBody>
          <a:bodyPr>
            <a:noAutofit/>
          </a:bodyPr>
          <a:lstStyle/>
          <a:p>
            <a:pPr eaLnBrk="1" fontAlgn="auto" hangingPunct="1">
              <a:spcAft>
                <a:spcPts val="0"/>
              </a:spcAft>
              <a:defRPr/>
            </a:pPr>
            <a:r>
              <a:rPr lang="en-US" dirty="0" smtClean="0"/>
              <a:t>2.4: Problems with Classic Risk Analysis Calculations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1"/>
          <p:cNvSpPr>
            <a:spLocks noGrp="1"/>
          </p:cNvSpPr>
          <p:nvPr>
            <p:ph idx="1"/>
          </p:nvPr>
        </p:nvSpPr>
        <p:spPr>
          <a:xfrm>
            <a:off x="457200" y="1600200"/>
            <a:ext cx="8229600" cy="4406900"/>
          </a:xfrm>
        </p:spPr>
        <p:txBody>
          <a:bodyPr/>
          <a:lstStyle/>
          <a:p>
            <a:pPr eaLnBrk="1"/>
            <a:r>
              <a:rPr lang="en-US" b="1" smtClean="0"/>
              <a:t>Many-to-Many Relationships between Countermeasures and Resources</a:t>
            </a:r>
          </a:p>
          <a:p>
            <a:pPr lvl="1" eaLnBrk="1"/>
            <a:r>
              <a:rPr lang="en-US" smtClean="0"/>
              <a:t>Classic risk analysis assumes that one countermeasure protects one resource</a:t>
            </a:r>
          </a:p>
          <a:p>
            <a:pPr lvl="1" eaLnBrk="1"/>
            <a:r>
              <a:rPr lang="en-US" smtClean="0"/>
              <a:t>Single countermeasures, such as a firewall, often protect many resources</a:t>
            </a:r>
          </a:p>
          <a:p>
            <a:pPr lvl="1" eaLnBrk="1"/>
            <a:r>
              <a:rPr lang="en-US" smtClean="0"/>
              <a:t>Single resources, such as data on a server, are often protected by multiple countermeasures</a:t>
            </a:r>
          </a:p>
          <a:p>
            <a:pPr lvl="1" eaLnBrk="1"/>
            <a:r>
              <a:rPr lang="en-US" smtClean="0"/>
              <a:t>Extending classic risk analysis is difficult</a:t>
            </a:r>
          </a:p>
        </p:txBody>
      </p:sp>
      <p:sp>
        <p:nvSpPr>
          <p:cNvPr id="5734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0319-458D-4CB6-A925-4B58EF34A05F}" type="slidenum">
              <a:rPr lang="en-US">
                <a:solidFill>
                  <a:schemeClr val="bg1"/>
                </a:solidFill>
                <a:latin typeface="Lucida Sans Unicode" pitchFamily="34" charset="0"/>
              </a:rPr>
              <a:pPr eaLnBrk="1" hangingPunct="1"/>
              <a:t>46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2.4: Problems with Classic Risk Analysis Calculations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1"/>
          <p:cNvSpPr>
            <a:spLocks noGrp="1"/>
          </p:cNvSpPr>
          <p:nvPr>
            <p:ph idx="1"/>
          </p:nvPr>
        </p:nvSpPr>
        <p:spPr>
          <a:xfrm>
            <a:off x="457200" y="1752600"/>
            <a:ext cx="8229600" cy="4254500"/>
          </a:xfrm>
        </p:spPr>
        <p:txBody>
          <a:bodyPr/>
          <a:lstStyle/>
          <a:p>
            <a:pPr eaLnBrk="1"/>
            <a:r>
              <a:rPr lang="en-US" b="1" dirty="0" smtClean="0"/>
              <a:t>Impossibility of Knowing the Annualized Rate of Occurrence</a:t>
            </a:r>
          </a:p>
          <a:p>
            <a:pPr lvl="1" eaLnBrk="1"/>
            <a:r>
              <a:rPr lang="en-US" dirty="0" smtClean="0"/>
              <a:t>There simply is no way to estimate this</a:t>
            </a:r>
          </a:p>
          <a:p>
            <a:pPr lvl="1" eaLnBrk="1"/>
            <a:r>
              <a:rPr lang="en-US" dirty="0" smtClean="0"/>
              <a:t>This is the worst problem with classic risk analysis</a:t>
            </a:r>
          </a:p>
          <a:p>
            <a:pPr lvl="1" eaLnBrk="1"/>
            <a:r>
              <a:rPr lang="en-US" dirty="0" smtClean="0"/>
              <a:t>As a consequence, firms </a:t>
            </a:r>
            <a:r>
              <a:rPr lang="en-US" dirty="0" smtClean="0"/>
              <a:t>too often </a:t>
            </a:r>
            <a:r>
              <a:rPr lang="en-US" dirty="0" smtClean="0"/>
              <a:t>merely rate their resources by risk level</a:t>
            </a:r>
          </a:p>
          <a:p>
            <a:pPr eaLnBrk="1" hangingPunct="1"/>
            <a:endParaRPr lang="en-US" dirty="0" smtClean="0"/>
          </a:p>
          <a:p>
            <a:pPr lvl="1" eaLnBrk="1" hangingPunct="1"/>
            <a:endParaRPr lang="en-US" dirty="0" smtClean="0"/>
          </a:p>
        </p:txBody>
      </p:sp>
      <p:sp>
        <p:nvSpPr>
          <p:cNvPr id="5837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C79697-2B83-4DD1-842F-AD1B2CB03BE2}" type="slidenum">
              <a:rPr lang="en-US">
                <a:solidFill>
                  <a:schemeClr val="bg1"/>
                </a:solidFill>
                <a:latin typeface="Lucida Sans Unicode" pitchFamily="34" charset="0"/>
              </a:rPr>
              <a:pPr eaLnBrk="1" hangingPunct="1"/>
              <a:t>47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2.4: Problems with Classic Risk Analysis Calculations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1"/>
          <p:cNvSpPr>
            <a:spLocks noGrp="1"/>
          </p:cNvSpPr>
          <p:nvPr>
            <p:ph idx="1"/>
          </p:nvPr>
        </p:nvSpPr>
        <p:spPr>
          <a:xfrm>
            <a:off x="457200" y="1981200"/>
            <a:ext cx="8229600" cy="4025900"/>
          </a:xfrm>
        </p:spPr>
        <p:txBody>
          <a:bodyPr/>
          <a:lstStyle/>
          <a:p>
            <a:pPr eaLnBrk="1"/>
            <a:r>
              <a:rPr lang="en-US" b="1" dirty="0" smtClean="0"/>
              <a:t>Problems with “Hard-Headed Thinking”</a:t>
            </a:r>
          </a:p>
          <a:p>
            <a:pPr lvl="1" eaLnBrk="1"/>
            <a:r>
              <a:rPr lang="en-US" dirty="0" smtClean="0"/>
              <a:t>Security benefits are difficult to quantify</a:t>
            </a:r>
          </a:p>
          <a:p>
            <a:pPr lvl="1" eaLnBrk="1"/>
            <a:r>
              <a:rPr lang="en-US" dirty="0" smtClean="0"/>
              <a:t>If only support “hard </a:t>
            </a:r>
            <a:r>
              <a:rPr lang="en-US" dirty="0" smtClean="0"/>
              <a:t>numbers,” </a:t>
            </a:r>
            <a:r>
              <a:rPr lang="en-US" dirty="0" smtClean="0"/>
              <a:t>may underinvest in security</a:t>
            </a:r>
          </a:p>
          <a:p>
            <a:pPr eaLnBrk="1" hangingPunct="1"/>
            <a:endParaRPr lang="en-US" dirty="0" smtClean="0"/>
          </a:p>
          <a:p>
            <a:pPr lvl="1" eaLnBrk="1" hangingPunct="1"/>
            <a:endParaRPr lang="en-US" dirty="0" smtClean="0"/>
          </a:p>
        </p:txBody>
      </p:sp>
      <p:sp>
        <p:nvSpPr>
          <p:cNvPr id="5939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C905759-C15A-41CB-A08F-4F2A6D6E804B}" type="slidenum">
              <a:rPr lang="en-US">
                <a:solidFill>
                  <a:schemeClr val="bg1"/>
                </a:solidFill>
                <a:latin typeface="Lucida Sans Unicode" pitchFamily="34" charset="0"/>
              </a:rPr>
              <a:pPr eaLnBrk="1" hangingPunct="1"/>
              <a:t>48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2.4: Problems with Classic Risk Analysis Calculations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1"/>
          <p:cNvSpPr>
            <a:spLocks noGrp="1"/>
          </p:cNvSpPr>
          <p:nvPr>
            <p:ph idx="1"/>
          </p:nvPr>
        </p:nvSpPr>
        <p:spPr>
          <a:xfrm>
            <a:off x="457200" y="1828800"/>
            <a:ext cx="8229600" cy="4178300"/>
          </a:xfrm>
        </p:spPr>
        <p:txBody>
          <a:bodyPr/>
          <a:lstStyle/>
          <a:p>
            <a:pPr eaLnBrk="1"/>
            <a:r>
              <a:rPr lang="en-US" b="1" dirty="0" smtClean="0"/>
              <a:t>Perspective</a:t>
            </a:r>
          </a:p>
          <a:p>
            <a:pPr lvl="1" eaLnBrk="1"/>
            <a:r>
              <a:rPr lang="en-US" dirty="0" smtClean="0"/>
              <a:t>Impossible to do perfectly</a:t>
            </a:r>
          </a:p>
          <a:p>
            <a:pPr lvl="1" eaLnBrk="1"/>
            <a:r>
              <a:rPr lang="en-US" dirty="0" smtClean="0"/>
              <a:t>Must be done as well as possible</a:t>
            </a:r>
          </a:p>
          <a:p>
            <a:pPr lvl="1" eaLnBrk="1"/>
            <a:r>
              <a:rPr lang="en-US" dirty="0" smtClean="0"/>
              <a:t>Identifies key considerations</a:t>
            </a:r>
          </a:p>
          <a:p>
            <a:pPr lvl="1" eaLnBrk="1"/>
            <a:r>
              <a:rPr lang="en-US" dirty="0" smtClean="0"/>
              <a:t>Works if countermeasure value is very large or very negative</a:t>
            </a:r>
          </a:p>
          <a:p>
            <a:pPr lvl="1" eaLnBrk="1"/>
            <a:r>
              <a:rPr lang="en-US" dirty="0" smtClean="0"/>
              <a:t>But never take classic risk analysis seriously</a:t>
            </a:r>
          </a:p>
          <a:p>
            <a:pPr eaLnBrk="1" hangingPunct="1"/>
            <a:endParaRPr lang="en-US" dirty="0" smtClean="0"/>
          </a:p>
          <a:p>
            <a:pPr lvl="1" eaLnBrk="1" hangingPunct="1"/>
            <a:endParaRPr lang="en-US" dirty="0" smtClean="0"/>
          </a:p>
        </p:txBody>
      </p:sp>
      <p:sp>
        <p:nvSpPr>
          <p:cNvPr id="6041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8A6173-4CD1-4933-ABB8-B7D6E8E8B637}" type="slidenum">
              <a:rPr lang="en-US">
                <a:solidFill>
                  <a:schemeClr val="bg1"/>
                </a:solidFill>
                <a:latin typeface="Lucida Sans Unicode" pitchFamily="34" charset="0"/>
              </a:rPr>
              <a:pPr eaLnBrk="1" hangingPunct="1"/>
              <a:t>49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2.4: Problems with Classic Risk Analysis Calculations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2.1  Introduction &amp; Terminology</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2.2  Compliance Laws and Regulations</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2.3  Organization</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2.4  Risk Analysis</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2.5  Technical Security Architecture</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2.6  Policy-Driven Implementation</a:t>
            </a:r>
          </a:p>
        </p:txBody>
      </p:sp>
      <p:sp>
        <p:nvSpPr>
          <p:cNvPr id="11" name="Subtitle 2"/>
          <p:cNvSpPr txBox="1">
            <a:spLocks/>
          </p:cNvSpPr>
          <p:nvPr/>
        </p:nvSpPr>
        <p:spPr>
          <a:xfrm>
            <a:off x="447675" y="4572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2.7  Governance Frameworks</a:t>
            </a:r>
          </a:p>
        </p:txBody>
      </p:sp>
      <p:sp>
        <p:nvSpPr>
          <p:cNvPr id="1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EE68D4-E1B1-462F-8D3A-A128C333A7B5}" type="slidenum">
              <a:rPr lang="en-US">
                <a:solidFill>
                  <a:schemeClr val="bg1"/>
                </a:solidFill>
                <a:latin typeface="Lucida Sans Unicode" pitchFamily="34" charset="0"/>
              </a:rPr>
              <a:pPr eaLnBrk="1" hangingPunct="1"/>
              <a:t>5</a:t>
            </a:fld>
            <a:endParaRPr lang="en-US">
              <a:solidFill>
                <a:schemeClr val="bg1"/>
              </a:solidFill>
              <a:latin typeface="Lucida Sans Unicode"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1"/>
          <p:cNvSpPr>
            <a:spLocks noGrp="1"/>
          </p:cNvSpPr>
          <p:nvPr>
            <p:ph idx="1"/>
          </p:nvPr>
        </p:nvSpPr>
        <p:spPr>
          <a:xfrm>
            <a:off x="457200" y="1295400"/>
            <a:ext cx="8229600" cy="4995863"/>
          </a:xfrm>
        </p:spPr>
        <p:txBody>
          <a:bodyPr/>
          <a:lstStyle/>
          <a:p>
            <a:pPr eaLnBrk="1"/>
            <a:r>
              <a:rPr lang="en-US" b="1" dirty="0" smtClean="0"/>
              <a:t>Risk Reduction</a:t>
            </a:r>
          </a:p>
          <a:p>
            <a:pPr lvl="1" eaLnBrk="1"/>
            <a:r>
              <a:rPr lang="en-US" dirty="0" smtClean="0"/>
              <a:t>The approach most people consider</a:t>
            </a:r>
          </a:p>
          <a:p>
            <a:pPr lvl="1" eaLnBrk="1"/>
            <a:r>
              <a:rPr lang="en-US" dirty="0" smtClean="0"/>
              <a:t>Install countermeasures to reduce harm</a:t>
            </a:r>
          </a:p>
          <a:p>
            <a:pPr lvl="1" eaLnBrk="1"/>
            <a:r>
              <a:rPr lang="en-US" dirty="0" smtClean="0"/>
              <a:t>Makes sense only if risk analysis justifies the countermeasure</a:t>
            </a:r>
          </a:p>
          <a:p>
            <a:pPr eaLnBrk="1"/>
            <a:r>
              <a:rPr lang="en-US" b="1" dirty="0" smtClean="0"/>
              <a:t>Risk Acceptance</a:t>
            </a:r>
          </a:p>
          <a:p>
            <a:pPr lvl="1" eaLnBrk="1"/>
            <a:r>
              <a:rPr lang="en-US" dirty="0" smtClean="0"/>
              <a:t>If protecting against a loss would be too expensive, accept losses when they occur</a:t>
            </a:r>
          </a:p>
          <a:p>
            <a:pPr lvl="1" eaLnBrk="1"/>
            <a:r>
              <a:rPr lang="en-US" dirty="0" smtClean="0"/>
              <a:t>Good for </a:t>
            </a:r>
            <a:r>
              <a:rPr lang="en-US" dirty="0" smtClean="0"/>
              <a:t>small </a:t>
            </a:r>
            <a:r>
              <a:rPr lang="en-US" dirty="0" smtClean="0"/>
              <a:t>unlikely losses</a:t>
            </a:r>
          </a:p>
          <a:p>
            <a:pPr lvl="1" eaLnBrk="1"/>
            <a:r>
              <a:rPr lang="en-US" dirty="0" smtClean="0"/>
              <a:t>Good for large but rare losses</a:t>
            </a:r>
          </a:p>
          <a:p>
            <a:pPr lvl="1" eaLnBrk="1" hangingPunct="1"/>
            <a:endParaRPr lang="en-US" dirty="0" smtClean="0"/>
          </a:p>
        </p:txBody>
      </p:sp>
      <p:sp>
        <p:nvSpPr>
          <p:cNvPr id="6144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D813EE-D14E-460C-87B7-85C74A26CB66}" type="slidenum">
              <a:rPr lang="en-US">
                <a:solidFill>
                  <a:schemeClr val="bg1"/>
                </a:solidFill>
                <a:latin typeface="Lucida Sans Unicode" pitchFamily="34" charset="0"/>
              </a:rPr>
              <a:pPr eaLnBrk="1" hangingPunct="1"/>
              <a:t>50</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274638"/>
            <a:ext cx="8229600" cy="1020762"/>
          </a:xfrm>
        </p:spPr>
        <p:txBody>
          <a:bodyPr/>
          <a:lstStyle/>
          <a:p>
            <a:pPr eaLnBrk="1" fontAlgn="auto" hangingPunct="1">
              <a:spcAft>
                <a:spcPts val="0"/>
              </a:spcAft>
              <a:defRPr/>
            </a:pPr>
            <a:r>
              <a:rPr lang="en-US" sz="4000" dirty="0" smtClean="0"/>
              <a:t>2.4: Responding to Risk</a:t>
            </a:r>
            <a:endParaRPr lang="en-US" sz="4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p:cNvSpPr>
            <a:spLocks noGrp="1"/>
          </p:cNvSpPr>
          <p:nvPr>
            <p:ph idx="1"/>
          </p:nvPr>
        </p:nvSpPr>
        <p:spPr/>
        <p:txBody>
          <a:bodyPr/>
          <a:lstStyle/>
          <a:p>
            <a:pPr eaLnBrk="1"/>
            <a:r>
              <a:rPr lang="en-US" b="1" smtClean="0"/>
              <a:t>Risk Transference</a:t>
            </a:r>
          </a:p>
          <a:p>
            <a:pPr lvl="1" eaLnBrk="1"/>
            <a:r>
              <a:rPr lang="en-US" smtClean="0"/>
              <a:t>Buy insurance against security-related losses</a:t>
            </a:r>
          </a:p>
          <a:p>
            <a:pPr lvl="1" eaLnBrk="1"/>
            <a:r>
              <a:rPr lang="en-US" smtClean="0"/>
              <a:t>Especially good for rare but extremely damaging attacks</a:t>
            </a:r>
          </a:p>
          <a:p>
            <a:pPr lvl="1" eaLnBrk="1"/>
            <a:r>
              <a:rPr lang="en-US" smtClean="0"/>
              <a:t>Does not mean a company can avoid working on IT security</a:t>
            </a:r>
          </a:p>
          <a:p>
            <a:pPr lvl="1" eaLnBrk="1"/>
            <a:r>
              <a:rPr lang="en-US" smtClean="0"/>
              <a:t>If bad security, will not be insurable</a:t>
            </a:r>
          </a:p>
          <a:p>
            <a:pPr lvl="1" eaLnBrk="1"/>
            <a:r>
              <a:rPr lang="en-US" smtClean="0"/>
              <a:t>With better security, will pay lower premiums</a:t>
            </a:r>
          </a:p>
          <a:p>
            <a:pPr eaLnBrk="1" hangingPunct="1"/>
            <a:endParaRPr lang="en-US" smtClean="0"/>
          </a:p>
          <a:p>
            <a:pPr lvl="1" eaLnBrk="1" hangingPunct="1"/>
            <a:endParaRPr lang="en-US" smtClean="0"/>
          </a:p>
        </p:txBody>
      </p:sp>
      <p:sp>
        <p:nvSpPr>
          <p:cNvPr id="6246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944B97A-D417-45AE-B3EB-31277A2DC4CE}" type="slidenum">
              <a:rPr lang="en-US">
                <a:solidFill>
                  <a:schemeClr val="bg1"/>
                </a:solidFill>
                <a:latin typeface="Lucida Sans Unicode" pitchFamily="34" charset="0"/>
              </a:rPr>
              <a:pPr eaLnBrk="1" hangingPunct="1"/>
              <a:t>51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2.4: Responding to Risk</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
          <p:cNvSpPr>
            <a:spLocks noGrp="1"/>
          </p:cNvSpPr>
          <p:nvPr>
            <p:ph idx="1"/>
          </p:nvPr>
        </p:nvSpPr>
        <p:spPr>
          <a:xfrm>
            <a:off x="457200" y="1371600"/>
            <a:ext cx="8229600" cy="4691063"/>
          </a:xfrm>
        </p:spPr>
        <p:txBody>
          <a:bodyPr/>
          <a:lstStyle/>
          <a:p>
            <a:pPr eaLnBrk="1"/>
            <a:r>
              <a:rPr lang="en-US" b="1" dirty="0" smtClean="0"/>
              <a:t>Risk Avoidance</a:t>
            </a:r>
          </a:p>
          <a:p>
            <a:pPr lvl="1" eaLnBrk="1"/>
            <a:r>
              <a:rPr lang="en-US" dirty="0" smtClean="0"/>
              <a:t>Not to take a risky action</a:t>
            </a:r>
          </a:p>
          <a:p>
            <a:pPr lvl="1" eaLnBrk="1"/>
            <a:r>
              <a:rPr lang="en-US" dirty="0" smtClean="0"/>
              <a:t>Lose the benefits of the action</a:t>
            </a:r>
          </a:p>
          <a:p>
            <a:pPr lvl="1" eaLnBrk="1"/>
            <a:r>
              <a:rPr lang="en-US" dirty="0" smtClean="0"/>
              <a:t>May cause anger against IT security</a:t>
            </a:r>
          </a:p>
          <a:p>
            <a:pPr eaLnBrk="1"/>
            <a:r>
              <a:rPr lang="en-US" dirty="0" smtClean="0"/>
              <a:t>Recap: Four Choices </a:t>
            </a:r>
            <a:r>
              <a:rPr lang="en-US" dirty="0" smtClean="0"/>
              <a:t>When </a:t>
            </a:r>
            <a:r>
              <a:rPr lang="en-US" dirty="0" smtClean="0"/>
              <a:t>You Face Risk</a:t>
            </a:r>
          </a:p>
          <a:p>
            <a:pPr lvl="1" eaLnBrk="1"/>
            <a:r>
              <a:rPr lang="en-US" dirty="0" smtClean="0"/>
              <a:t>Risk reduction</a:t>
            </a:r>
          </a:p>
          <a:p>
            <a:pPr lvl="1" eaLnBrk="1"/>
            <a:r>
              <a:rPr lang="en-US" dirty="0" smtClean="0"/>
              <a:t>Risk acceptance</a:t>
            </a:r>
          </a:p>
          <a:p>
            <a:pPr lvl="1" eaLnBrk="1"/>
            <a:r>
              <a:rPr lang="en-US" dirty="0" smtClean="0"/>
              <a:t>Risk transference</a:t>
            </a:r>
          </a:p>
          <a:p>
            <a:pPr lvl="1" eaLnBrk="1"/>
            <a:r>
              <a:rPr lang="en-US" dirty="0" smtClean="0"/>
              <a:t>Risk avoidance</a:t>
            </a:r>
          </a:p>
          <a:p>
            <a:pPr lvl="1" eaLnBrk="1" hangingPunct="1"/>
            <a:endParaRPr lang="en-US" dirty="0" smtClean="0"/>
          </a:p>
        </p:txBody>
      </p:sp>
      <p:sp>
        <p:nvSpPr>
          <p:cNvPr id="6349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B0DA7B-1D28-44DC-A0FE-0F85C880BF34}" type="slidenum">
              <a:rPr lang="en-US">
                <a:solidFill>
                  <a:schemeClr val="bg1"/>
                </a:solidFill>
                <a:latin typeface="Lucida Sans Unicode" pitchFamily="34" charset="0"/>
              </a:rPr>
              <a:pPr eaLnBrk="1" hangingPunct="1"/>
              <a:t>52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2.4: Responding to Risk</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2.1  Introduction &amp; Terminology</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2.2  Compliance Laws and Regulations</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2.3  Organization</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2.4  Risk Analysis</a:t>
            </a:r>
          </a:p>
        </p:txBody>
      </p:sp>
      <p:sp>
        <p:nvSpPr>
          <p:cNvPr id="9" name="Subtitle 2"/>
          <p:cNvSpPr txBox="1">
            <a:spLocks/>
          </p:cNvSpPr>
          <p:nvPr/>
        </p:nvSpPr>
        <p:spPr>
          <a:xfrm>
            <a:off x="447675" y="35052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2.5  Technical Security Architecture</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2.6  Policy-Driven Implementation</a:t>
            </a:r>
          </a:p>
        </p:txBody>
      </p:sp>
      <p:sp>
        <p:nvSpPr>
          <p:cNvPr id="11" name="Subtitle 2"/>
          <p:cNvSpPr txBox="1">
            <a:spLocks/>
          </p:cNvSpPr>
          <p:nvPr/>
        </p:nvSpPr>
        <p:spPr>
          <a:xfrm>
            <a:off x="447675" y="4572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2.7  Governance Frameworks</a:t>
            </a:r>
          </a:p>
        </p:txBody>
      </p:sp>
      <p:sp>
        <p:nvSpPr>
          <p:cNvPr id="1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25D9CD-42F9-415E-9D6F-BE57F48FFD80}" type="slidenum">
              <a:rPr lang="en-US">
                <a:solidFill>
                  <a:schemeClr val="bg1"/>
                </a:solidFill>
                <a:latin typeface="Lucida Sans Unicode" pitchFamily="34" charset="0"/>
              </a:rPr>
              <a:pPr eaLnBrk="1" hangingPunct="1"/>
              <a:t>53</a:t>
            </a:fld>
            <a:endParaRPr lang="en-US">
              <a:solidFill>
                <a:schemeClr val="bg1"/>
              </a:solidFill>
              <a:latin typeface="Lucida Sans Unicode"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1"/>
          <p:cNvSpPr>
            <a:spLocks noGrp="1"/>
          </p:cNvSpPr>
          <p:nvPr>
            <p:ph idx="1"/>
          </p:nvPr>
        </p:nvSpPr>
        <p:spPr>
          <a:xfrm>
            <a:off x="457200" y="1676400"/>
            <a:ext cx="8229600" cy="4330700"/>
          </a:xfrm>
        </p:spPr>
        <p:txBody>
          <a:bodyPr/>
          <a:lstStyle/>
          <a:p>
            <a:pPr eaLnBrk="1"/>
            <a:r>
              <a:rPr lang="en-US" b="1" dirty="0" smtClean="0"/>
              <a:t>Technical Security Architectures</a:t>
            </a:r>
          </a:p>
          <a:p>
            <a:pPr lvl="1" eaLnBrk="1"/>
            <a:r>
              <a:rPr lang="en-US" dirty="0" smtClean="0"/>
              <a:t>Definition</a:t>
            </a:r>
          </a:p>
          <a:p>
            <a:pPr lvl="2" eaLnBrk="1"/>
            <a:r>
              <a:rPr lang="en-US" dirty="0" smtClean="0"/>
              <a:t>All of </a:t>
            </a:r>
            <a:r>
              <a:rPr lang="en-US" dirty="0" smtClean="0"/>
              <a:t>a company’s </a:t>
            </a:r>
            <a:r>
              <a:rPr lang="en-US" dirty="0" smtClean="0"/>
              <a:t>technical countermeasures</a:t>
            </a:r>
          </a:p>
          <a:p>
            <a:pPr lvl="2" eaLnBrk="1"/>
            <a:r>
              <a:rPr lang="en-US" dirty="0"/>
              <a:t>H</a:t>
            </a:r>
            <a:r>
              <a:rPr lang="en-US" dirty="0" smtClean="0"/>
              <a:t>ow </a:t>
            </a:r>
            <a:r>
              <a:rPr lang="en-US" dirty="0" smtClean="0"/>
              <a:t>these countermeasures are organized </a:t>
            </a:r>
          </a:p>
          <a:p>
            <a:pPr lvl="2" eaLnBrk="1"/>
            <a:r>
              <a:rPr lang="en-US" dirty="0" smtClean="0"/>
              <a:t>Into a complete system of protection</a:t>
            </a:r>
          </a:p>
          <a:p>
            <a:pPr lvl="1" eaLnBrk="1"/>
            <a:r>
              <a:rPr lang="en-US" dirty="0" smtClean="0"/>
              <a:t>Architectural decisions</a:t>
            </a:r>
          </a:p>
          <a:p>
            <a:pPr lvl="2" eaLnBrk="1"/>
            <a:r>
              <a:rPr lang="en-US" dirty="0" smtClean="0"/>
              <a:t>Based on the big picture</a:t>
            </a:r>
          </a:p>
          <a:p>
            <a:pPr lvl="2" eaLnBrk="1"/>
            <a:r>
              <a:rPr lang="en-US" dirty="0" smtClean="0"/>
              <a:t>Must be well planned to provide strong security with few weaknesses</a:t>
            </a:r>
          </a:p>
        </p:txBody>
      </p:sp>
      <p:sp>
        <p:nvSpPr>
          <p:cNvPr id="6451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247C70B-5B9F-466E-87DC-8409AF17F02F}" type="slidenum">
              <a:rPr lang="en-US">
                <a:solidFill>
                  <a:schemeClr val="bg1"/>
                </a:solidFill>
                <a:latin typeface="Lucida Sans Unicode" pitchFamily="34" charset="0"/>
              </a:rPr>
              <a:pPr eaLnBrk="1" hangingPunct="1"/>
              <a:t>54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2.5: Corporate Technical Security Architecture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1"/>
          <p:cNvSpPr>
            <a:spLocks noGrp="1"/>
          </p:cNvSpPr>
          <p:nvPr>
            <p:ph idx="1"/>
          </p:nvPr>
        </p:nvSpPr>
        <p:spPr>
          <a:xfrm>
            <a:off x="457200" y="1828800"/>
            <a:ext cx="8229600" cy="4178300"/>
          </a:xfrm>
        </p:spPr>
        <p:txBody>
          <a:bodyPr/>
          <a:lstStyle/>
          <a:p>
            <a:pPr eaLnBrk="1"/>
            <a:r>
              <a:rPr lang="en-US" b="1" smtClean="0"/>
              <a:t>Technical Security Architectures</a:t>
            </a:r>
          </a:p>
          <a:p>
            <a:pPr lvl="1" eaLnBrk="1"/>
            <a:r>
              <a:rPr lang="en-US" smtClean="0"/>
              <a:t>Dealing with legacy technologies</a:t>
            </a:r>
          </a:p>
          <a:p>
            <a:pPr lvl="2" eaLnBrk="1"/>
            <a:r>
              <a:rPr lang="en-US" smtClean="0"/>
              <a:t>Legacy technologies are technologies put in place previously</a:t>
            </a:r>
          </a:p>
          <a:p>
            <a:pPr lvl="2" eaLnBrk="1"/>
            <a:r>
              <a:rPr lang="en-US" smtClean="0"/>
              <a:t>Too expensive to upgrade all legacy technologies immediately</a:t>
            </a:r>
          </a:p>
          <a:p>
            <a:pPr lvl="2" eaLnBrk="1"/>
            <a:r>
              <a:rPr lang="en-US" smtClean="0"/>
              <a:t>Must upgrade if seriously impairs security</a:t>
            </a:r>
          </a:p>
          <a:p>
            <a:pPr lvl="2" eaLnBrk="1"/>
            <a:r>
              <a:rPr lang="en-US" smtClean="0"/>
              <a:t>Upgrades must justify their costs</a:t>
            </a:r>
          </a:p>
          <a:p>
            <a:pPr lvl="1" eaLnBrk="1" hangingPunct="1"/>
            <a:endParaRPr lang="en-US" smtClean="0"/>
          </a:p>
        </p:txBody>
      </p:sp>
      <p:sp>
        <p:nvSpPr>
          <p:cNvPr id="6553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DBC0B1-D3DD-47B7-85E1-D74F4914FE62}" type="slidenum">
              <a:rPr lang="en-US">
                <a:solidFill>
                  <a:schemeClr val="bg1"/>
                </a:solidFill>
                <a:latin typeface="Lucida Sans Unicode" pitchFamily="34" charset="0"/>
              </a:rPr>
              <a:pPr eaLnBrk="1" hangingPunct="1"/>
              <a:t>55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2.5: Corporate Technical Security Architecture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1"/>
          <p:cNvSpPr>
            <a:spLocks noGrp="1"/>
          </p:cNvSpPr>
          <p:nvPr>
            <p:ph idx="1"/>
          </p:nvPr>
        </p:nvSpPr>
        <p:spPr>
          <a:xfrm>
            <a:off x="457200" y="1600200"/>
            <a:ext cx="8229600" cy="4406900"/>
          </a:xfrm>
        </p:spPr>
        <p:txBody>
          <a:bodyPr/>
          <a:lstStyle/>
          <a:p>
            <a:pPr eaLnBrk="1"/>
            <a:r>
              <a:rPr lang="en-US" b="1" smtClean="0"/>
              <a:t>Principles</a:t>
            </a:r>
          </a:p>
          <a:p>
            <a:pPr lvl="1" eaLnBrk="1"/>
            <a:r>
              <a:rPr lang="en-US" smtClean="0"/>
              <a:t>Defense in depth</a:t>
            </a:r>
          </a:p>
          <a:p>
            <a:pPr lvl="2" eaLnBrk="1"/>
            <a:r>
              <a:rPr lang="en-US" smtClean="0"/>
              <a:t>Resource is guarded by several countermeasures in series</a:t>
            </a:r>
          </a:p>
          <a:p>
            <a:pPr lvl="2" eaLnBrk="1"/>
            <a:r>
              <a:rPr lang="en-US" smtClean="0"/>
              <a:t>Attacker must breach them all, in series, to succeed</a:t>
            </a:r>
          </a:p>
          <a:p>
            <a:pPr lvl="2" eaLnBrk="1"/>
            <a:r>
              <a:rPr lang="en-US" smtClean="0"/>
              <a:t>If one countermeasure fails, the resource remains safe</a:t>
            </a:r>
          </a:p>
          <a:p>
            <a:pPr lvl="1" eaLnBrk="1" hangingPunct="1"/>
            <a:endParaRPr lang="en-US" smtClean="0"/>
          </a:p>
        </p:txBody>
      </p:sp>
      <p:sp>
        <p:nvSpPr>
          <p:cNvPr id="6656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81DC4B-D419-4F9C-81C1-593684294613}" type="slidenum">
              <a:rPr lang="en-US">
                <a:solidFill>
                  <a:schemeClr val="bg1"/>
                </a:solidFill>
                <a:latin typeface="Lucida Sans Unicode" pitchFamily="34" charset="0"/>
              </a:rPr>
              <a:pPr eaLnBrk="1" hangingPunct="1"/>
              <a:t>56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2.5: Corporate Technical Security Architecture</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1"/>
          <p:cNvSpPr>
            <a:spLocks noGrp="1"/>
          </p:cNvSpPr>
          <p:nvPr>
            <p:ph idx="1"/>
          </p:nvPr>
        </p:nvSpPr>
        <p:spPr>
          <a:xfrm>
            <a:off x="457200" y="1676400"/>
            <a:ext cx="8229600" cy="4330700"/>
          </a:xfrm>
        </p:spPr>
        <p:txBody>
          <a:bodyPr/>
          <a:lstStyle/>
          <a:p>
            <a:pPr eaLnBrk="1"/>
            <a:r>
              <a:rPr lang="en-US" b="1" smtClean="0"/>
              <a:t>Principles</a:t>
            </a:r>
          </a:p>
          <a:p>
            <a:pPr lvl="1" eaLnBrk="1"/>
            <a:r>
              <a:rPr lang="en-US" smtClean="0"/>
              <a:t>Defense in depth versus weakest links</a:t>
            </a:r>
          </a:p>
          <a:p>
            <a:pPr lvl="2" eaLnBrk="1">
              <a:spcBef>
                <a:spcPts val="1200"/>
              </a:spcBef>
            </a:pPr>
            <a:r>
              <a:rPr lang="en-US" smtClean="0"/>
              <a:t>Defense in depth: multiple independent countermeasures that must be defeated in series</a:t>
            </a:r>
          </a:p>
          <a:p>
            <a:pPr lvl="2" eaLnBrk="1">
              <a:spcBef>
                <a:spcPts val="1200"/>
              </a:spcBef>
            </a:pPr>
            <a:r>
              <a:rPr lang="en-US" smtClean="0"/>
              <a:t>Weakest link: a single countermeasure with multiple interdependent components that must all succeed for the countermeasure to succeed</a:t>
            </a:r>
          </a:p>
          <a:p>
            <a:pPr lvl="1" eaLnBrk="1" hangingPunct="1"/>
            <a:endParaRPr lang="en-US" smtClean="0"/>
          </a:p>
        </p:txBody>
      </p:sp>
      <p:sp>
        <p:nvSpPr>
          <p:cNvPr id="6758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BD4BE01-3B25-4BC7-BE03-0932406000C7}" type="slidenum">
              <a:rPr lang="en-US">
                <a:solidFill>
                  <a:schemeClr val="bg1"/>
                </a:solidFill>
                <a:latin typeface="Lucida Sans Unicode" pitchFamily="34" charset="0"/>
              </a:rPr>
              <a:pPr eaLnBrk="1" hangingPunct="1"/>
              <a:t>57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2.5: Corporate Technical Security Architecture</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1"/>
          <p:cNvSpPr>
            <a:spLocks noGrp="1"/>
          </p:cNvSpPr>
          <p:nvPr>
            <p:ph idx="1"/>
          </p:nvPr>
        </p:nvSpPr>
        <p:spPr>
          <a:xfrm>
            <a:off x="457200" y="1524000"/>
            <a:ext cx="8229600" cy="4483100"/>
          </a:xfrm>
        </p:spPr>
        <p:txBody>
          <a:bodyPr/>
          <a:lstStyle/>
          <a:p>
            <a:pPr eaLnBrk="1"/>
            <a:r>
              <a:rPr lang="en-US" b="1" smtClean="0"/>
              <a:t>Principles</a:t>
            </a:r>
          </a:p>
          <a:p>
            <a:pPr lvl="1" eaLnBrk="1"/>
            <a:r>
              <a:rPr lang="en-US" smtClean="0"/>
              <a:t>Avoiding single points of vulnerability</a:t>
            </a:r>
          </a:p>
          <a:p>
            <a:pPr lvl="2" eaLnBrk="1"/>
            <a:r>
              <a:rPr lang="en-US" smtClean="0"/>
              <a:t>Failure at a single point can have drastic consequences</a:t>
            </a:r>
          </a:p>
          <a:p>
            <a:pPr lvl="2" eaLnBrk="1"/>
            <a:r>
              <a:rPr lang="en-US" smtClean="0"/>
              <a:t>DNS servers, central security management servers, etc.</a:t>
            </a:r>
          </a:p>
          <a:p>
            <a:pPr lvl="1" eaLnBrk="1" hangingPunct="1"/>
            <a:endParaRPr lang="en-US" smtClean="0"/>
          </a:p>
        </p:txBody>
      </p:sp>
      <p:sp>
        <p:nvSpPr>
          <p:cNvPr id="6861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97DD2E1-7E5D-46F7-AF9B-E04738BDCBBF}" type="slidenum">
              <a:rPr lang="en-US">
                <a:solidFill>
                  <a:schemeClr val="bg1"/>
                </a:solidFill>
                <a:latin typeface="Lucida Sans Unicode" pitchFamily="34" charset="0"/>
              </a:rPr>
              <a:pPr eaLnBrk="1" hangingPunct="1"/>
              <a:t>58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2.5: Corporate Technical Security Architecture</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1"/>
          <p:cNvSpPr>
            <a:spLocks noGrp="1"/>
          </p:cNvSpPr>
          <p:nvPr>
            <p:ph idx="1"/>
          </p:nvPr>
        </p:nvSpPr>
        <p:spPr>
          <a:xfrm>
            <a:off x="457200" y="1676400"/>
            <a:ext cx="8229600" cy="4330700"/>
          </a:xfrm>
        </p:spPr>
        <p:txBody>
          <a:bodyPr/>
          <a:lstStyle/>
          <a:p>
            <a:pPr eaLnBrk="1"/>
            <a:r>
              <a:rPr lang="en-US" b="1" smtClean="0"/>
              <a:t>Principles</a:t>
            </a:r>
          </a:p>
          <a:p>
            <a:pPr lvl="1" eaLnBrk="1"/>
            <a:r>
              <a:rPr lang="en-US" smtClean="0"/>
              <a:t>Minimizing security burdens</a:t>
            </a:r>
          </a:p>
          <a:p>
            <a:pPr lvl="1" eaLnBrk="1"/>
            <a:r>
              <a:rPr lang="en-US" smtClean="0"/>
              <a:t>Realistic goals</a:t>
            </a:r>
          </a:p>
          <a:p>
            <a:pPr lvl="2" eaLnBrk="1"/>
            <a:r>
              <a:rPr lang="en-US" smtClean="0"/>
              <a:t>Cannot change a company’s protection level overnight</a:t>
            </a:r>
          </a:p>
          <a:p>
            <a:pPr lvl="2" eaLnBrk="1"/>
            <a:r>
              <a:rPr lang="en-US" smtClean="0"/>
              <a:t>Mature as quickly as possible</a:t>
            </a:r>
            <a:endParaRPr lang="en-US" sz="2500" smtClean="0"/>
          </a:p>
          <a:p>
            <a:pPr lvl="1" eaLnBrk="1" hangingPunct="1"/>
            <a:endParaRPr lang="en-US" smtClean="0"/>
          </a:p>
        </p:txBody>
      </p:sp>
      <p:sp>
        <p:nvSpPr>
          <p:cNvPr id="6963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A019265-B1C6-4492-AC94-C8D2EC82C450}" type="slidenum">
              <a:rPr lang="en-US">
                <a:solidFill>
                  <a:schemeClr val="bg1"/>
                </a:solidFill>
                <a:latin typeface="Lucida Sans Unicode" pitchFamily="34" charset="0"/>
              </a:rPr>
              <a:pPr eaLnBrk="1" hangingPunct="1"/>
              <a:t>59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2.5: Corporate Technical Security Architecture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pPr eaLnBrk="1"/>
            <a:r>
              <a:rPr lang="en-US" b="1" smtClean="0"/>
              <a:t>Technology Is Concrete</a:t>
            </a:r>
          </a:p>
          <a:p>
            <a:pPr lvl="1" eaLnBrk="1"/>
            <a:r>
              <a:rPr lang="en-US" smtClean="0"/>
              <a:t>Can visualize devices and transmission lines</a:t>
            </a:r>
          </a:p>
          <a:p>
            <a:pPr lvl="1" eaLnBrk="1"/>
            <a:r>
              <a:rPr lang="en-US" smtClean="0"/>
              <a:t>Can understand device and software operation</a:t>
            </a:r>
          </a:p>
          <a:p>
            <a:pPr eaLnBrk="1"/>
            <a:r>
              <a:rPr lang="en-US" b="1" smtClean="0"/>
              <a:t>Management Is Abstract</a:t>
            </a:r>
          </a:p>
          <a:p>
            <a:pPr eaLnBrk="1"/>
            <a:r>
              <a:rPr lang="en-US" b="1" smtClean="0"/>
              <a:t>Management Is More Important</a:t>
            </a:r>
          </a:p>
          <a:p>
            <a:pPr lvl="1" eaLnBrk="1"/>
            <a:r>
              <a:rPr lang="en-US" smtClean="0"/>
              <a:t>Security is a process, not a product (Bruce Schneier)</a:t>
            </a:r>
          </a:p>
          <a:p>
            <a:pPr eaLnBrk="1" hangingPunct="1"/>
            <a:endParaRPr lang="en-US" smtClean="0"/>
          </a:p>
          <a:p>
            <a:pPr lvl="1" eaLnBrk="1" hangingPunct="1"/>
            <a:endParaRPr lang="en-US" smtClean="0"/>
          </a:p>
        </p:txBody>
      </p:sp>
      <p:sp>
        <p:nvSpPr>
          <p:cNvPr id="1741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965D775-774D-4245-B758-243BEFC548D1}" type="slidenum">
              <a:rPr lang="en-US">
                <a:solidFill>
                  <a:schemeClr val="bg1"/>
                </a:solidFill>
                <a:latin typeface="Lucida Sans Unicode" pitchFamily="34" charset="0"/>
              </a:rPr>
              <a:pPr eaLnBrk="1" hangingPunct="1"/>
              <a:t>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2.1: Management is the Hard Part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1"/>
          <p:cNvSpPr>
            <a:spLocks noGrp="1"/>
          </p:cNvSpPr>
          <p:nvPr>
            <p:ph idx="1"/>
          </p:nvPr>
        </p:nvSpPr>
        <p:spPr/>
        <p:txBody>
          <a:bodyPr/>
          <a:lstStyle/>
          <a:p>
            <a:pPr eaLnBrk="1"/>
            <a:r>
              <a:rPr lang="en-US" b="1" dirty="0" smtClean="0"/>
              <a:t>Elements of a Technical Security Architecture</a:t>
            </a:r>
          </a:p>
          <a:p>
            <a:pPr lvl="1" eaLnBrk="1"/>
            <a:r>
              <a:rPr lang="en-US" dirty="0" smtClean="0"/>
              <a:t>Border management</a:t>
            </a:r>
          </a:p>
          <a:p>
            <a:pPr lvl="1" eaLnBrk="1"/>
            <a:r>
              <a:rPr lang="en-US" dirty="0" smtClean="0"/>
              <a:t>Internal site management</a:t>
            </a:r>
          </a:p>
          <a:p>
            <a:pPr lvl="1" eaLnBrk="1"/>
            <a:r>
              <a:rPr lang="en-US" dirty="0" smtClean="0"/>
              <a:t>Management of remote connections</a:t>
            </a:r>
          </a:p>
          <a:p>
            <a:pPr lvl="1" eaLnBrk="1"/>
            <a:r>
              <a:rPr lang="en-US" dirty="0" smtClean="0"/>
              <a:t>Interorganizational systems with other firms</a:t>
            </a:r>
          </a:p>
          <a:p>
            <a:pPr lvl="1" eaLnBrk="1"/>
            <a:r>
              <a:rPr lang="en-US" dirty="0" smtClean="0"/>
              <a:t>Centralized security management</a:t>
            </a:r>
          </a:p>
          <a:p>
            <a:pPr lvl="2" eaLnBrk="1"/>
            <a:r>
              <a:rPr lang="en-US" dirty="0" smtClean="0"/>
              <a:t>Increases the speed of actions</a:t>
            </a:r>
          </a:p>
          <a:p>
            <a:pPr lvl="2" eaLnBrk="1"/>
            <a:r>
              <a:rPr lang="en-US" dirty="0" smtClean="0"/>
              <a:t>Reduces the cost of actions</a:t>
            </a:r>
          </a:p>
          <a:p>
            <a:pPr lvl="1" eaLnBrk="1" hangingPunct="1"/>
            <a:endParaRPr lang="en-US" dirty="0" smtClean="0"/>
          </a:p>
        </p:txBody>
      </p:sp>
      <p:sp>
        <p:nvSpPr>
          <p:cNvPr id="7065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D66709-A7A2-42F6-9DD6-970F2C8FB43A}" type="slidenum">
              <a:rPr lang="en-US">
                <a:solidFill>
                  <a:schemeClr val="bg1"/>
                </a:solidFill>
                <a:latin typeface="Lucida Sans Unicode" pitchFamily="34" charset="0"/>
              </a:rPr>
              <a:pPr eaLnBrk="1" hangingPunct="1"/>
              <a:t>60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2.5: Corporate Technical Security Architecture</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2.1  Introduction &amp; Terminology</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2.2  Compliance Laws and Regulations</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2.3  Organization</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2.4  Risk Analysis</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2.5  Technical Security Architecture</a:t>
            </a:r>
          </a:p>
        </p:txBody>
      </p:sp>
      <p:sp>
        <p:nvSpPr>
          <p:cNvPr id="10" name="Subtitle 2"/>
          <p:cNvSpPr txBox="1">
            <a:spLocks/>
          </p:cNvSpPr>
          <p:nvPr/>
        </p:nvSpPr>
        <p:spPr>
          <a:xfrm>
            <a:off x="447675" y="40386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2.6  Policy-Driven Implementation</a:t>
            </a:r>
          </a:p>
        </p:txBody>
      </p:sp>
      <p:sp>
        <p:nvSpPr>
          <p:cNvPr id="11" name="Subtitle 2"/>
          <p:cNvSpPr txBox="1">
            <a:spLocks/>
          </p:cNvSpPr>
          <p:nvPr/>
        </p:nvSpPr>
        <p:spPr>
          <a:xfrm>
            <a:off x="447675" y="4572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2.7  Governance Frameworks</a:t>
            </a:r>
          </a:p>
        </p:txBody>
      </p:sp>
      <p:sp>
        <p:nvSpPr>
          <p:cNvPr id="1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AAE722-6F81-49CB-AB55-D2D07E74E78A}" type="slidenum">
              <a:rPr lang="en-US">
                <a:solidFill>
                  <a:schemeClr val="bg1"/>
                </a:solidFill>
                <a:latin typeface="Lucida Sans Unicode" pitchFamily="34" charset="0"/>
              </a:rPr>
              <a:pPr eaLnBrk="1" hangingPunct="1"/>
              <a:t>61</a:t>
            </a:fld>
            <a:endParaRPr lang="en-US">
              <a:solidFill>
                <a:schemeClr val="bg1"/>
              </a:solidFill>
              <a:latin typeface="Lucida Sans Unicode"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1"/>
          <p:cNvSpPr>
            <a:spLocks noGrp="1"/>
          </p:cNvSpPr>
          <p:nvPr>
            <p:ph idx="1"/>
          </p:nvPr>
        </p:nvSpPr>
        <p:spPr/>
        <p:txBody>
          <a:bodyPr/>
          <a:lstStyle/>
          <a:p>
            <a:pPr eaLnBrk="1"/>
            <a:r>
              <a:rPr lang="en-US" b="1" dirty="0" smtClean="0"/>
              <a:t>Policies</a:t>
            </a:r>
          </a:p>
          <a:p>
            <a:pPr lvl="1" eaLnBrk="1"/>
            <a:r>
              <a:rPr lang="en-US" dirty="0" smtClean="0"/>
              <a:t>Statements of what is to be done</a:t>
            </a:r>
          </a:p>
          <a:p>
            <a:pPr lvl="1" eaLnBrk="1"/>
            <a:r>
              <a:rPr lang="en-US" dirty="0" smtClean="0"/>
              <a:t>Provide </a:t>
            </a:r>
            <a:r>
              <a:rPr lang="en-US" dirty="0" smtClean="0"/>
              <a:t>clarity and direction</a:t>
            </a:r>
          </a:p>
          <a:p>
            <a:pPr lvl="1" eaLnBrk="1"/>
            <a:r>
              <a:rPr lang="en-US" dirty="0" smtClean="0"/>
              <a:t>Does not specify in detail how the policy is to be implemented in specific circumstances</a:t>
            </a:r>
          </a:p>
          <a:p>
            <a:pPr lvl="1" eaLnBrk="1"/>
            <a:r>
              <a:rPr lang="en-US" dirty="0"/>
              <a:t>A</a:t>
            </a:r>
            <a:r>
              <a:rPr lang="en-US" dirty="0" smtClean="0"/>
              <a:t>llows </a:t>
            </a:r>
            <a:r>
              <a:rPr lang="en-US" dirty="0" smtClean="0"/>
              <a:t>the best possible implementation at any time</a:t>
            </a:r>
          </a:p>
          <a:p>
            <a:pPr lvl="1" eaLnBrk="1"/>
            <a:r>
              <a:rPr lang="en-US" dirty="0" smtClean="0"/>
              <a:t>Vary widely in length</a:t>
            </a:r>
          </a:p>
          <a:p>
            <a:pPr eaLnBrk="1" hangingPunct="1"/>
            <a:endParaRPr lang="en-US" dirty="0" smtClean="0"/>
          </a:p>
          <a:p>
            <a:pPr lvl="1" eaLnBrk="1" hangingPunct="1"/>
            <a:endParaRPr lang="en-US" dirty="0" smtClean="0"/>
          </a:p>
        </p:txBody>
      </p:sp>
      <p:sp>
        <p:nvSpPr>
          <p:cNvPr id="7168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EC2A57-C894-4A4E-B1D4-0759F8B249CB}" type="slidenum">
              <a:rPr lang="en-US">
                <a:solidFill>
                  <a:schemeClr val="bg1"/>
                </a:solidFill>
                <a:latin typeface="Lucida Sans Unicode" pitchFamily="34" charset="0"/>
              </a:rPr>
              <a:pPr eaLnBrk="1" hangingPunct="1"/>
              <a:t>62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Policies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1"/>
          <p:cNvSpPr>
            <a:spLocks noGrp="1"/>
          </p:cNvSpPr>
          <p:nvPr>
            <p:ph idx="1"/>
          </p:nvPr>
        </p:nvSpPr>
        <p:spPr/>
        <p:txBody>
          <a:bodyPr/>
          <a:lstStyle/>
          <a:p>
            <a:pPr eaLnBrk="1"/>
            <a:r>
              <a:rPr lang="en-US" b="1" smtClean="0"/>
              <a:t>Tiers of Security Policies</a:t>
            </a:r>
          </a:p>
          <a:p>
            <a:pPr lvl="1" eaLnBrk="1"/>
            <a:r>
              <a:rPr lang="en-US" smtClean="0"/>
              <a:t>Brief corporate security policy to drive everything</a:t>
            </a:r>
          </a:p>
          <a:p>
            <a:pPr lvl="1" eaLnBrk="1"/>
            <a:r>
              <a:rPr lang="en-US" smtClean="0"/>
              <a:t>Major policies</a:t>
            </a:r>
          </a:p>
          <a:p>
            <a:pPr lvl="2" eaLnBrk="1"/>
            <a:r>
              <a:rPr lang="en-US" smtClean="0"/>
              <a:t>E-mail</a:t>
            </a:r>
          </a:p>
          <a:p>
            <a:pPr lvl="2" eaLnBrk="1"/>
            <a:r>
              <a:rPr lang="en-US" smtClean="0"/>
              <a:t>Hiring and firing</a:t>
            </a:r>
          </a:p>
          <a:p>
            <a:pPr lvl="2" eaLnBrk="1"/>
            <a:r>
              <a:rPr lang="en-US" smtClean="0"/>
              <a:t>Personally identifiable information</a:t>
            </a:r>
          </a:p>
          <a:p>
            <a:pPr lvl="2" eaLnBrk="1"/>
            <a:r>
              <a:rPr lang="en-US" smtClean="0"/>
              <a:t>…</a:t>
            </a:r>
          </a:p>
          <a:p>
            <a:pPr eaLnBrk="1" hangingPunct="1"/>
            <a:endParaRPr lang="en-US" smtClean="0"/>
          </a:p>
          <a:p>
            <a:pPr lvl="1" eaLnBrk="1" hangingPunct="1"/>
            <a:endParaRPr lang="en-US" smtClean="0"/>
          </a:p>
        </p:txBody>
      </p:sp>
      <p:sp>
        <p:nvSpPr>
          <p:cNvPr id="7270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4F1B6CC-E752-4207-9CF8-547383A6274A}" type="slidenum">
              <a:rPr lang="en-US">
                <a:solidFill>
                  <a:schemeClr val="bg1"/>
                </a:solidFill>
                <a:latin typeface="Lucida Sans Unicode" pitchFamily="34" charset="0"/>
              </a:rPr>
              <a:pPr eaLnBrk="1" hangingPunct="1"/>
              <a:t>63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Policies</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ntent Placeholder 1"/>
          <p:cNvSpPr>
            <a:spLocks noGrp="1"/>
          </p:cNvSpPr>
          <p:nvPr>
            <p:ph idx="1"/>
          </p:nvPr>
        </p:nvSpPr>
        <p:spPr/>
        <p:txBody>
          <a:bodyPr/>
          <a:lstStyle/>
          <a:p>
            <a:pPr eaLnBrk="1"/>
            <a:r>
              <a:rPr lang="en-US" b="1" smtClean="0"/>
              <a:t>Tiers of Security Policies</a:t>
            </a:r>
          </a:p>
          <a:p>
            <a:pPr lvl="1" eaLnBrk="1"/>
            <a:r>
              <a:rPr lang="en-US" smtClean="0"/>
              <a:t>Acceptable use policy</a:t>
            </a:r>
          </a:p>
          <a:p>
            <a:pPr lvl="2" eaLnBrk="1"/>
            <a:r>
              <a:rPr lang="en-US" smtClean="0"/>
              <a:t>Summarizes key points of special importance for users</a:t>
            </a:r>
          </a:p>
          <a:p>
            <a:pPr lvl="2" eaLnBrk="1"/>
            <a:r>
              <a:rPr lang="en-US" smtClean="0"/>
              <a:t>Typically, must be signed by users</a:t>
            </a:r>
          </a:p>
          <a:p>
            <a:pPr lvl="1" eaLnBrk="1"/>
            <a:r>
              <a:rPr lang="en-US" smtClean="0"/>
              <a:t>Policies for specific countermeasures</a:t>
            </a:r>
          </a:p>
          <a:p>
            <a:pPr lvl="2" eaLnBrk="1" hangingPunct="1"/>
            <a:r>
              <a:rPr lang="en-US" smtClean="0"/>
              <a:t>Again, separates security goals from implementation</a:t>
            </a:r>
          </a:p>
          <a:p>
            <a:pPr lvl="1" eaLnBrk="1" hangingPunct="1"/>
            <a:endParaRPr lang="en-US" smtClean="0"/>
          </a:p>
        </p:txBody>
      </p:sp>
      <p:sp>
        <p:nvSpPr>
          <p:cNvPr id="7373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669245-78B2-4CD3-970D-4A2C8BEB395C}" type="slidenum">
              <a:rPr lang="en-US">
                <a:solidFill>
                  <a:schemeClr val="bg1"/>
                </a:solidFill>
                <a:latin typeface="Lucida Sans Unicode" pitchFamily="34" charset="0"/>
              </a:rPr>
              <a:pPr eaLnBrk="1" hangingPunct="1"/>
              <a:t>64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Policies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ntent Placeholder 1"/>
          <p:cNvSpPr>
            <a:spLocks noGrp="1"/>
          </p:cNvSpPr>
          <p:nvPr>
            <p:ph idx="1"/>
          </p:nvPr>
        </p:nvSpPr>
        <p:spPr/>
        <p:txBody>
          <a:bodyPr/>
          <a:lstStyle/>
          <a:p>
            <a:pPr eaLnBrk="1"/>
            <a:r>
              <a:rPr lang="en-US" b="1" smtClean="0"/>
              <a:t>Writing Policies</a:t>
            </a:r>
          </a:p>
          <a:p>
            <a:pPr lvl="1" eaLnBrk="1"/>
            <a:r>
              <a:rPr lang="en-US" smtClean="0"/>
              <a:t>For important policies, IT security cannot act alone</a:t>
            </a:r>
          </a:p>
          <a:p>
            <a:pPr lvl="1" eaLnBrk="1"/>
            <a:r>
              <a:rPr lang="en-US" smtClean="0"/>
              <a:t>There should be policy-writing teams for each policy</a:t>
            </a:r>
          </a:p>
          <a:p>
            <a:pPr lvl="1" eaLnBrk="1"/>
            <a:r>
              <a:rPr lang="en-US" smtClean="0"/>
              <a:t>For broad policies, teams must include IT security, management in affected departments, the legal department, and so forth</a:t>
            </a:r>
          </a:p>
          <a:p>
            <a:pPr lvl="1" eaLnBrk="1"/>
            <a:r>
              <a:rPr lang="en-US" smtClean="0"/>
              <a:t>The team approach gives authority to policies</a:t>
            </a:r>
          </a:p>
          <a:p>
            <a:pPr lvl="1" eaLnBrk="1"/>
            <a:r>
              <a:rPr lang="en-US" smtClean="0"/>
              <a:t>It also prevents mistakes because of IT security’s limited viewpoint</a:t>
            </a:r>
          </a:p>
        </p:txBody>
      </p:sp>
      <p:sp>
        <p:nvSpPr>
          <p:cNvPr id="7475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C5B169-2917-4078-8030-B109C0B500F0}" type="slidenum">
              <a:rPr lang="en-US">
                <a:solidFill>
                  <a:schemeClr val="bg1"/>
                </a:solidFill>
                <a:latin typeface="Lucida Sans Unicode" pitchFamily="34" charset="0"/>
              </a:rPr>
              <a:pPr eaLnBrk="1" hangingPunct="1"/>
              <a:t>65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Policies</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16C6E1E-208A-411C-B64A-A6D6A98B9C04}" type="slidenum">
              <a:rPr lang="en-US">
                <a:solidFill>
                  <a:schemeClr val="bg1"/>
                </a:solidFill>
                <a:latin typeface="Lucida Sans Unicode" pitchFamily="34" charset="0"/>
              </a:rPr>
              <a:pPr eaLnBrk="1" hangingPunct="1"/>
              <a:t>66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2.6: Policies, Implementation, and Oversight</a:t>
            </a:r>
            <a:endParaRPr lang="en-US" dirty="0"/>
          </a:p>
        </p:txBody>
      </p:sp>
      <p:pic>
        <p:nvPicPr>
          <p:cNvPr id="92165" name="Picture 6"/>
          <p:cNvPicPr>
            <a:picLocks noChangeAspect="1" noChangeArrowheads="1"/>
          </p:cNvPicPr>
          <p:nvPr/>
        </p:nvPicPr>
        <p:blipFill>
          <a:blip r:embed="rId2">
            <a:extLst>
              <a:ext uri="{28A0092B-C50C-407E-A947-70E740481C1C}">
                <a14:useLocalDpi xmlns:a14="http://schemas.microsoft.com/office/drawing/2010/main" val="0"/>
              </a:ext>
            </a:extLst>
          </a:blip>
          <a:srcRect l="7159" t="10944" r="4401" b="6883"/>
          <a:stretch>
            <a:fillRect/>
          </a:stretch>
        </p:blipFill>
        <p:spPr bwMode="auto">
          <a:xfrm>
            <a:off x="914400" y="1430338"/>
            <a:ext cx="7467600" cy="458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normAutofit lnSpcReduction="10000"/>
          </a:bodyPr>
          <a:lstStyle/>
          <a:p>
            <a:pPr marL="365760" indent="-256032" eaLnBrk="1" fontAlgn="auto">
              <a:spcAft>
                <a:spcPts val="0"/>
              </a:spcAft>
              <a:buFont typeface="Wingdings 3"/>
              <a:buChar char=""/>
              <a:defRPr/>
            </a:pPr>
            <a:r>
              <a:rPr lang="en-US" b="1" dirty="0" smtClean="0"/>
              <a:t>Implementation Guidance</a:t>
            </a:r>
          </a:p>
          <a:p>
            <a:pPr marL="621792" lvl="1" eaLnBrk="1" fontAlgn="auto">
              <a:spcAft>
                <a:spcPts val="0"/>
              </a:spcAft>
              <a:buFont typeface="Verdana"/>
              <a:buChar char="◦"/>
              <a:defRPr/>
            </a:pPr>
            <a:r>
              <a:rPr lang="en-US" dirty="0" smtClean="0"/>
              <a:t>Limits the discretion of </a:t>
            </a:r>
            <a:r>
              <a:rPr lang="en-US" dirty="0" smtClean="0"/>
              <a:t>implementers </a:t>
            </a:r>
            <a:r>
              <a:rPr lang="en-US" dirty="0" smtClean="0"/>
              <a:t>in order to simplify implementation decisions and </a:t>
            </a:r>
            <a:r>
              <a:rPr lang="en-US" dirty="0" smtClean="0"/>
              <a:t>avoid </a:t>
            </a:r>
            <a:r>
              <a:rPr lang="en-US" dirty="0" smtClean="0"/>
              <a:t>bad choices in interpreting policies</a:t>
            </a:r>
          </a:p>
          <a:p>
            <a:pPr marL="365760" indent="-256032" eaLnBrk="1" fontAlgn="auto">
              <a:spcAft>
                <a:spcPts val="0"/>
              </a:spcAft>
              <a:buFont typeface="Wingdings 3"/>
              <a:buChar char=""/>
              <a:defRPr/>
            </a:pPr>
            <a:r>
              <a:rPr lang="en-US" b="1" dirty="0" smtClean="0"/>
              <a:t>None</a:t>
            </a:r>
          </a:p>
          <a:p>
            <a:pPr marL="621792" lvl="1" eaLnBrk="1" fontAlgn="auto">
              <a:spcAft>
                <a:spcPts val="0"/>
              </a:spcAft>
              <a:buFont typeface="Verdana"/>
              <a:buChar char="◦"/>
              <a:defRPr/>
            </a:pPr>
            <a:r>
              <a:rPr lang="en-US" dirty="0" smtClean="0"/>
              <a:t>Implementer is only guided by the policy itself</a:t>
            </a:r>
          </a:p>
          <a:p>
            <a:pPr marL="365760" indent="-256032" eaLnBrk="1" fontAlgn="auto">
              <a:spcAft>
                <a:spcPts val="0"/>
              </a:spcAft>
              <a:buFont typeface="Wingdings 3"/>
              <a:buChar char=""/>
              <a:defRPr/>
            </a:pPr>
            <a:r>
              <a:rPr lang="en-US" b="1" dirty="0" smtClean="0"/>
              <a:t>Standards versus Guidelines</a:t>
            </a:r>
          </a:p>
          <a:p>
            <a:pPr marL="621792" lvl="1" eaLnBrk="1" fontAlgn="auto">
              <a:spcAft>
                <a:spcPts val="0"/>
              </a:spcAft>
              <a:buFont typeface="Verdana"/>
              <a:buChar char="◦"/>
              <a:defRPr/>
            </a:pPr>
            <a:r>
              <a:rPr lang="en-US" dirty="0" smtClean="0"/>
              <a:t>Standards are mandatory directives</a:t>
            </a:r>
          </a:p>
          <a:p>
            <a:pPr marL="621792" lvl="1" eaLnBrk="1" fontAlgn="auto">
              <a:spcAft>
                <a:spcPts val="0"/>
              </a:spcAft>
              <a:buFont typeface="Verdana"/>
              <a:buChar char="◦"/>
              <a:defRPr/>
            </a:pPr>
            <a:r>
              <a:rPr lang="en-US" dirty="0" smtClean="0"/>
              <a:t>Guidelines are not mandatory but must be considered</a:t>
            </a:r>
          </a:p>
        </p:txBody>
      </p:sp>
      <p:sp>
        <p:nvSpPr>
          <p:cNvPr id="7680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EE0681-8250-49CA-B62C-AAB3137C2264}" type="slidenum">
              <a:rPr lang="en-US">
                <a:solidFill>
                  <a:schemeClr val="bg1"/>
                </a:solidFill>
                <a:latin typeface="Lucida Sans Unicode" pitchFamily="34" charset="0"/>
              </a:rPr>
              <a:pPr eaLnBrk="1" hangingPunct="1"/>
              <a:t>67</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228600"/>
            <a:ext cx="8229600" cy="1143000"/>
          </a:xfrm>
        </p:spPr>
        <p:txBody>
          <a:bodyPr/>
          <a:lstStyle/>
          <a:p>
            <a:pPr eaLnBrk="1" fontAlgn="auto" hangingPunct="1">
              <a:spcAft>
                <a:spcPts val="0"/>
              </a:spcAft>
              <a:defRPr/>
            </a:pPr>
            <a:r>
              <a:rPr lang="en-US" dirty="0" smtClean="0"/>
              <a:t>2.6: Implementation Guidance</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ntent Placeholder 1"/>
          <p:cNvSpPr>
            <a:spLocks noGrp="1"/>
          </p:cNvSpPr>
          <p:nvPr>
            <p:ph idx="1"/>
          </p:nvPr>
        </p:nvSpPr>
        <p:spPr/>
        <p:txBody>
          <a:bodyPr/>
          <a:lstStyle/>
          <a:p>
            <a:pPr eaLnBrk="1"/>
            <a:r>
              <a:rPr lang="en-US" b="1" dirty="0" smtClean="0"/>
              <a:t>Types of Implementation Guidance</a:t>
            </a:r>
          </a:p>
          <a:p>
            <a:pPr lvl="1" eaLnBrk="1"/>
            <a:r>
              <a:rPr lang="en-US" dirty="0" smtClean="0"/>
              <a:t>Procedures: detailed specifications for how something should be done</a:t>
            </a:r>
          </a:p>
          <a:p>
            <a:pPr lvl="2" eaLnBrk="1">
              <a:spcBef>
                <a:spcPts val="1200"/>
              </a:spcBef>
            </a:pPr>
            <a:r>
              <a:rPr lang="en-US" dirty="0" smtClean="0"/>
              <a:t>Can be either standards or guidelines</a:t>
            </a:r>
          </a:p>
          <a:p>
            <a:pPr lvl="2" eaLnBrk="1">
              <a:spcBef>
                <a:spcPts val="1200"/>
              </a:spcBef>
            </a:pPr>
            <a:r>
              <a:rPr lang="en-US" dirty="0" smtClean="0"/>
              <a:t>Segregation of duties: two people are required to complete sensitive tasks</a:t>
            </a:r>
          </a:p>
          <a:p>
            <a:pPr lvl="3" eaLnBrk="1"/>
            <a:r>
              <a:rPr lang="en-US" dirty="0" smtClean="0"/>
              <a:t>In movie theaters, one sells tickets and the other takes tickets</a:t>
            </a:r>
          </a:p>
          <a:p>
            <a:pPr lvl="3" eaLnBrk="1"/>
            <a:r>
              <a:rPr lang="en-US" dirty="0" smtClean="0"/>
              <a:t>No individual can do </a:t>
            </a:r>
            <a:r>
              <a:rPr lang="en-US" dirty="0" smtClean="0"/>
              <a:t>damage</a:t>
            </a:r>
            <a:endParaRPr lang="en-US" dirty="0" smtClean="0"/>
          </a:p>
          <a:p>
            <a:pPr lvl="1" eaLnBrk="1" hangingPunct="1"/>
            <a:endParaRPr lang="en-US" dirty="0" smtClean="0"/>
          </a:p>
        </p:txBody>
      </p:sp>
      <p:sp>
        <p:nvSpPr>
          <p:cNvPr id="7782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B5840E-6D2E-4A17-91AA-DC148D57D9B9}" type="slidenum">
              <a:rPr lang="en-US">
                <a:solidFill>
                  <a:schemeClr val="bg1"/>
                </a:solidFill>
                <a:latin typeface="Lucida Sans Unicode" pitchFamily="34" charset="0"/>
              </a:rPr>
              <a:pPr eaLnBrk="1" hangingPunct="1"/>
              <a:t>68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Implementation Guidance</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ntent Placeholder 1"/>
          <p:cNvSpPr>
            <a:spLocks noGrp="1"/>
          </p:cNvSpPr>
          <p:nvPr>
            <p:ph idx="1"/>
          </p:nvPr>
        </p:nvSpPr>
        <p:spPr>
          <a:xfrm>
            <a:off x="457200" y="1481138"/>
            <a:ext cx="8229600" cy="4767262"/>
          </a:xfrm>
        </p:spPr>
        <p:txBody>
          <a:bodyPr/>
          <a:lstStyle/>
          <a:p>
            <a:pPr eaLnBrk="1"/>
            <a:r>
              <a:rPr lang="en-US" b="1" smtClean="0"/>
              <a:t>Types of Implementation Guidance</a:t>
            </a:r>
          </a:p>
          <a:p>
            <a:pPr lvl="1" eaLnBrk="1"/>
            <a:r>
              <a:rPr lang="en-US" smtClean="0"/>
              <a:t>Procedures</a:t>
            </a:r>
          </a:p>
          <a:p>
            <a:pPr lvl="2" eaLnBrk="1"/>
            <a:r>
              <a:rPr lang="en-US" smtClean="0"/>
              <a:t>Request/authorization control</a:t>
            </a:r>
          </a:p>
          <a:p>
            <a:pPr lvl="3" eaLnBrk="1"/>
            <a:r>
              <a:rPr lang="en-US" smtClean="0"/>
              <a:t>Limit the number of people who may make requests on sensitive matters</a:t>
            </a:r>
          </a:p>
          <a:p>
            <a:pPr lvl="3" eaLnBrk="1"/>
            <a:r>
              <a:rPr lang="en-US" smtClean="0"/>
              <a:t>Allow even fewer to be able to authorize requests</a:t>
            </a:r>
          </a:p>
          <a:p>
            <a:pPr lvl="3" eaLnBrk="1"/>
            <a:r>
              <a:rPr lang="en-US" smtClean="0"/>
              <a:t>Authorizer must never be the requester</a:t>
            </a:r>
          </a:p>
          <a:p>
            <a:pPr lvl="2" eaLnBrk="1"/>
            <a:r>
              <a:rPr lang="en-US" smtClean="0"/>
              <a:t>Mandatory vacations to uncover schemes that require constant maintenance</a:t>
            </a:r>
          </a:p>
          <a:p>
            <a:pPr lvl="2" eaLnBrk="1"/>
            <a:r>
              <a:rPr lang="en-US" smtClean="0"/>
              <a:t>Job rotation to uncover schemes that require constant maintenance</a:t>
            </a:r>
          </a:p>
        </p:txBody>
      </p:sp>
      <p:sp>
        <p:nvSpPr>
          <p:cNvPr id="7885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B7ADEE-458A-4CB8-A971-3A4FC1042A89}" type="slidenum">
              <a:rPr lang="en-US">
                <a:solidFill>
                  <a:schemeClr val="bg1"/>
                </a:solidFill>
                <a:latin typeface="Lucida Sans Unicode" pitchFamily="34" charset="0"/>
              </a:rPr>
              <a:pPr eaLnBrk="1" hangingPunct="1"/>
              <a:t>69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Implementation Guidance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A528C99-3DD8-4AE4-857C-3A944A5D5E5D}" type="slidenum">
              <a:rPr lang="en-US">
                <a:solidFill>
                  <a:schemeClr val="bg1"/>
                </a:solidFill>
                <a:latin typeface="Lucida Sans Unicode" pitchFamily="34" charset="0"/>
              </a:rPr>
              <a:pPr eaLnBrk="1" hangingPunct="1"/>
              <a:t>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2800" dirty="0" smtClean="0"/>
              <a:t>2.1: The Need for Comprehensive Security</a:t>
            </a:r>
            <a:endParaRPr lang="en-US" sz="2800" dirty="0"/>
          </a:p>
        </p:txBody>
      </p:sp>
      <p:pic>
        <p:nvPicPr>
          <p:cNvPr id="31749" name="Picture 6"/>
          <p:cNvPicPr>
            <a:picLocks noChangeAspect="1" noChangeArrowheads="1"/>
          </p:cNvPicPr>
          <p:nvPr/>
        </p:nvPicPr>
        <p:blipFill>
          <a:blip r:embed="rId2">
            <a:extLst>
              <a:ext uri="{28A0092B-C50C-407E-A947-70E740481C1C}">
                <a14:useLocalDpi xmlns:a14="http://schemas.microsoft.com/office/drawing/2010/main" val="0"/>
              </a:ext>
            </a:extLst>
          </a:blip>
          <a:srcRect l="4514" t="9543" r="1694" b="4573"/>
          <a:stretch>
            <a:fillRect/>
          </a:stretch>
        </p:blipFill>
        <p:spPr bwMode="auto">
          <a:xfrm>
            <a:off x="685800" y="1371600"/>
            <a:ext cx="77724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Content Placeholder 1"/>
          <p:cNvSpPr>
            <a:spLocks noGrp="1"/>
          </p:cNvSpPr>
          <p:nvPr>
            <p:ph idx="1"/>
          </p:nvPr>
        </p:nvSpPr>
        <p:spPr/>
        <p:txBody>
          <a:bodyPr/>
          <a:lstStyle/>
          <a:p>
            <a:pPr eaLnBrk="1"/>
            <a:r>
              <a:rPr lang="en-US" b="1" smtClean="0"/>
              <a:t>Types of Implementation Guidance</a:t>
            </a:r>
          </a:p>
          <a:p>
            <a:pPr lvl="1" eaLnBrk="1"/>
            <a:r>
              <a:rPr lang="en-US" smtClean="0"/>
              <a:t>Procedures: detailed descriptions of what should be done</a:t>
            </a:r>
          </a:p>
          <a:p>
            <a:pPr lvl="1" eaLnBrk="1"/>
            <a:r>
              <a:rPr lang="en-US" smtClean="0"/>
              <a:t>Processes: less detailed specifications of what actions should be taken</a:t>
            </a:r>
          </a:p>
          <a:p>
            <a:pPr lvl="2" eaLnBrk="1"/>
            <a:r>
              <a:rPr lang="en-US" smtClean="0"/>
              <a:t>Necessary in managerial and professional business function</a:t>
            </a:r>
          </a:p>
          <a:p>
            <a:pPr lvl="1" eaLnBrk="1"/>
            <a:r>
              <a:rPr lang="en-US" smtClean="0"/>
              <a:t>Baselines: checklists of what should be done but not the process or procedures for doing them</a:t>
            </a:r>
          </a:p>
          <a:p>
            <a:pPr eaLnBrk="1" hangingPunct="1"/>
            <a:endParaRPr lang="en-US" smtClean="0"/>
          </a:p>
          <a:p>
            <a:pPr lvl="1" eaLnBrk="1" hangingPunct="1"/>
            <a:endParaRPr lang="en-US" smtClean="0"/>
          </a:p>
        </p:txBody>
      </p:sp>
      <p:sp>
        <p:nvSpPr>
          <p:cNvPr id="7987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00F42A6-C06B-4445-BFA5-B564C3FCE355}" type="slidenum">
              <a:rPr lang="en-US">
                <a:solidFill>
                  <a:schemeClr val="bg1"/>
                </a:solidFill>
                <a:latin typeface="Lucida Sans Unicode" pitchFamily="34" charset="0"/>
              </a:rPr>
              <a:pPr eaLnBrk="1" hangingPunct="1"/>
              <a:t>70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Implementation Guidance</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Content Placeholder 1"/>
          <p:cNvSpPr>
            <a:spLocks noGrp="1"/>
          </p:cNvSpPr>
          <p:nvPr>
            <p:ph idx="1"/>
          </p:nvPr>
        </p:nvSpPr>
        <p:spPr/>
        <p:txBody>
          <a:bodyPr/>
          <a:lstStyle/>
          <a:p>
            <a:pPr eaLnBrk="1"/>
            <a:r>
              <a:rPr lang="en-US" b="1" smtClean="0"/>
              <a:t>Types of Implementation Guidance</a:t>
            </a:r>
          </a:p>
          <a:p>
            <a:pPr lvl="1" eaLnBrk="1"/>
            <a:r>
              <a:rPr lang="en-US" smtClean="0"/>
              <a:t>Best practices: most appropriate actions in other companies</a:t>
            </a:r>
          </a:p>
          <a:p>
            <a:pPr lvl="1" eaLnBrk="1"/>
            <a:r>
              <a:rPr lang="en-US" smtClean="0"/>
              <a:t>Recommended practices: normative guidance</a:t>
            </a:r>
          </a:p>
          <a:p>
            <a:pPr lvl="1" eaLnBrk="1"/>
            <a:r>
              <a:rPr lang="en-US" smtClean="0"/>
              <a:t>Accountability</a:t>
            </a:r>
          </a:p>
          <a:p>
            <a:pPr lvl="2" eaLnBrk="1"/>
            <a:r>
              <a:rPr lang="en-US" smtClean="0"/>
              <a:t>Owner of resource is accountable</a:t>
            </a:r>
          </a:p>
          <a:p>
            <a:pPr lvl="2" eaLnBrk="1"/>
            <a:r>
              <a:rPr lang="en-US" smtClean="0"/>
              <a:t>Implementing the policy can be delegated to a trustee, but accountability cannot be delegated</a:t>
            </a:r>
          </a:p>
          <a:p>
            <a:pPr lvl="1" eaLnBrk="1"/>
            <a:r>
              <a:rPr lang="en-US" smtClean="0"/>
              <a:t>Codes of ethics</a:t>
            </a:r>
          </a:p>
        </p:txBody>
      </p:sp>
      <p:sp>
        <p:nvSpPr>
          <p:cNvPr id="8089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72CF056-E462-463A-A9E8-0E81607CD5D4}" type="slidenum">
              <a:rPr lang="en-US">
                <a:solidFill>
                  <a:schemeClr val="bg1"/>
                </a:solidFill>
                <a:latin typeface="Lucida Sans Unicode" pitchFamily="34" charset="0"/>
              </a:rPr>
              <a:pPr eaLnBrk="1" hangingPunct="1"/>
              <a:t>71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Implementation Guidance</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1"/>
          <p:cNvSpPr>
            <a:spLocks noGrp="1"/>
          </p:cNvSpPr>
          <p:nvPr>
            <p:ph idx="1"/>
          </p:nvPr>
        </p:nvSpPr>
        <p:spPr/>
        <p:txBody>
          <a:bodyPr/>
          <a:lstStyle/>
          <a:p>
            <a:pPr eaLnBrk="1"/>
            <a:r>
              <a:rPr lang="en-US" b="1" smtClean="0"/>
              <a:t>Ethics</a:t>
            </a:r>
          </a:p>
          <a:p>
            <a:pPr lvl="1" eaLnBrk="1"/>
            <a:r>
              <a:rPr lang="en-US" smtClean="0"/>
              <a:t>A person’s system of values</a:t>
            </a:r>
          </a:p>
          <a:p>
            <a:pPr lvl="1" eaLnBrk="1"/>
            <a:r>
              <a:rPr lang="en-US" smtClean="0"/>
              <a:t>Needed in complex situations</a:t>
            </a:r>
          </a:p>
          <a:p>
            <a:pPr lvl="1" eaLnBrk="1"/>
            <a:r>
              <a:rPr lang="en-US" smtClean="0"/>
              <a:t>Different people may make different decisions in the same situation</a:t>
            </a:r>
          </a:p>
          <a:p>
            <a:pPr lvl="1" eaLnBrk="1"/>
            <a:r>
              <a:rPr lang="en-US" smtClean="0"/>
              <a:t>Companies create codes of ethics to give guidance in ethical decisions</a:t>
            </a:r>
            <a:endParaRPr lang="en-US" i="1" smtClean="0"/>
          </a:p>
          <a:p>
            <a:pPr eaLnBrk="1" hangingPunct="1"/>
            <a:endParaRPr lang="en-US" smtClean="0"/>
          </a:p>
          <a:p>
            <a:pPr lvl="1" eaLnBrk="1" hangingPunct="1"/>
            <a:endParaRPr lang="en-US" smtClean="0"/>
          </a:p>
        </p:txBody>
      </p:sp>
      <p:sp>
        <p:nvSpPr>
          <p:cNvPr id="8192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8E446FE-0BAE-4650-A9E2-B9D82934560A}" type="slidenum">
              <a:rPr lang="en-US">
                <a:solidFill>
                  <a:schemeClr val="bg1"/>
                </a:solidFill>
                <a:latin typeface="Lucida Sans Unicode" pitchFamily="34" charset="0"/>
              </a:rPr>
              <a:pPr eaLnBrk="1" hangingPunct="1"/>
              <a:t>72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Ethics</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1"/>
          <p:cNvSpPr>
            <a:spLocks noGrp="1"/>
          </p:cNvSpPr>
          <p:nvPr>
            <p:ph idx="1"/>
          </p:nvPr>
        </p:nvSpPr>
        <p:spPr/>
        <p:txBody>
          <a:bodyPr/>
          <a:lstStyle/>
          <a:p>
            <a:pPr eaLnBrk="1"/>
            <a:r>
              <a:rPr lang="en-US" b="1" dirty="0" smtClean="0"/>
              <a:t>Code of Ethics: Typical Contents (Partial List)</a:t>
            </a:r>
          </a:p>
          <a:p>
            <a:pPr lvl="1" eaLnBrk="1"/>
            <a:r>
              <a:rPr lang="en-US" dirty="0" smtClean="0"/>
              <a:t>Important for having a </a:t>
            </a:r>
            <a:r>
              <a:rPr lang="en-US" dirty="0" smtClean="0"/>
              <a:t>good workplace and to avoid damaging a firm’s reputation</a:t>
            </a:r>
          </a:p>
          <a:p>
            <a:pPr lvl="1" eaLnBrk="1"/>
            <a:r>
              <a:rPr lang="en-US" dirty="0" smtClean="0"/>
              <a:t>Applie</a:t>
            </a:r>
            <a:r>
              <a:rPr lang="en-US" dirty="0" smtClean="0"/>
              <a:t>s </a:t>
            </a:r>
            <a:r>
              <a:rPr lang="en-US" dirty="0" smtClean="0"/>
              <a:t>to </a:t>
            </a:r>
            <a:r>
              <a:rPr lang="en-US" dirty="0" smtClean="0"/>
              <a:t>everybody</a:t>
            </a:r>
          </a:p>
          <a:p>
            <a:pPr lvl="2" eaLnBrk="1"/>
            <a:r>
              <a:rPr lang="en-US" dirty="0" smtClean="0"/>
              <a:t>Senior managers usually have additional requirements</a:t>
            </a:r>
          </a:p>
          <a:p>
            <a:pPr lvl="1" eaLnBrk="1"/>
            <a:r>
              <a:rPr lang="en-US" dirty="0" smtClean="0"/>
              <a:t>Improper ethics can result in sanctions, up </a:t>
            </a:r>
            <a:r>
              <a:rPr lang="en-US" dirty="0" smtClean="0"/>
              <a:t>to and including </a:t>
            </a:r>
            <a:r>
              <a:rPr lang="en-US" dirty="0" smtClean="0"/>
              <a:t>termination</a:t>
            </a:r>
          </a:p>
          <a:p>
            <a:pPr lvl="1" eaLnBrk="1"/>
            <a:r>
              <a:rPr lang="en-US" dirty="0" smtClean="0"/>
              <a:t>An employee must report observed </a:t>
            </a:r>
            <a:r>
              <a:rPr lang="en-US" dirty="0" smtClean="0"/>
              <a:t>unethical </a:t>
            </a:r>
            <a:r>
              <a:rPr lang="en-US" dirty="0" smtClean="0"/>
              <a:t>behavior</a:t>
            </a:r>
          </a:p>
          <a:p>
            <a:pPr lvl="1" eaLnBrk="1" hangingPunct="1"/>
            <a:endParaRPr lang="en-US" dirty="0" smtClean="0"/>
          </a:p>
        </p:txBody>
      </p:sp>
      <p:sp>
        <p:nvSpPr>
          <p:cNvPr id="8294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7DA9392-A81B-4C37-81BC-76905FDFA2E4}" type="slidenum">
              <a:rPr lang="en-US">
                <a:solidFill>
                  <a:schemeClr val="bg1"/>
                </a:solidFill>
                <a:latin typeface="Lucida Sans Unicode" pitchFamily="34" charset="0"/>
              </a:rPr>
              <a:pPr eaLnBrk="1" hangingPunct="1"/>
              <a:t>73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Ethics</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1"/>
          <p:cNvSpPr>
            <a:spLocks noGrp="1"/>
          </p:cNvSpPr>
          <p:nvPr>
            <p:ph idx="1"/>
          </p:nvPr>
        </p:nvSpPr>
        <p:spPr/>
        <p:txBody>
          <a:bodyPr/>
          <a:lstStyle/>
          <a:p>
            <a:pPr eaLnBrk="1"/>
            <a:r>
              <a:rPr lang="en-US" b="1" smtClean="0"/>
              <a:t>Code of Ethics: Typical Contents (Partial List)</a:t>
            </a:r>
          </a:p>
          <a:p>
            <a:pPr lvl="1" eaLnBrk="1"/>
            <a:r>
              <a:rPr lang="en-US" smtClean="0"/>
              <a:t>An employee must involve conflicts of interest</a:t>
            </a:r>
          </a:p>
          <a:p>
            <a:pPr lvl="2" eaLnBrk="1">
              <a:spcBef>
                <a:spcPts val="1200"/>
              </a:spcBef>
            </a:pPr>
            <a:r>
              <a:rPr lang="en-US" smtClean="0"/>
              <a:t>Never exploit one’s position for personal gain</a:t>
            </a:r>
          </a:p>
          <a:p>
            <a:pPr lvl="2" eaLnBrk="1">
              <a:spcBef>
                <a:spcPts val="1200"/>
              </a:spcBef>
            </a:pPr>
            <a:r>
              <a:rPr lang="en-US" smtClean="0"/>
              <a:t>No preferential treatment of relatives</a:t>
            </a:r>
          </a:p>
          <a:p>
            <a:pPr lvl="2" eaLnBrk="1">
              <a:spcBef>
                <a:spcPts val="1200"/>
              </a:spcBef>
            </a:pPr>
            <a:r>
              <a:rPr lang="en-US" smtClean="0"/>
              <a:t>No investing in competitors</a:t>
            </a:r>
          </a:p>
          <a:p>
            <a:pPr lvl="2" eaLnBrk="1">
              <a:spcBef>
                <a:spcPts val="1200"/>
              </a:spcBef>
            </a:pPr>
            <a:r>
              <a:rPr lang="en-US" smtClean="0"/>
              <a:t>No competing with the company while still employed by the firm</a:t>
            </a:r>
          </a:p>
        </p:txBody>
      </p:sp>
      <p:sp>
        <p:nvSpPr>
          <p:cNvPr id="8397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2D1B35E-F9A2-43F9-B006-54ED66E26527}" type="slidenum">
              <a:rPr lang="en-US">
                <a:solidFill>
                  <a:schemeClr val="bg1"/>
                </a:solidFill>
                <a:latin typeface="Lucida Sans Unicode" pitchFamily="34" charset="0"/>
              </a:rPr>
              <a:pPr eaLnBrk="1" hangingPunct="1"/>
              <a:t>74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Ethics</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1"/>
          <p:cNvSpPr>
            <a:spLocks noGrp="1"/>
          </p:cNvSpPr>
          <p:nvPr>
            <p:ph idx="1"/>
          </p:nvPr>
        </p:nvSpPr>
        <p:spPr/>
        <p:txBody>
          <a:bodyPr/>
          <a:lstStyle/>
          <a:p>
            <a:pPr eaLnBrk="1"/>
            <a:r>
              <a:rPr lang="en-US" b="1" smtClean="0"/>
              <a:t>Code of Ethics: Typical Contents (Partial List)</a:t>
            </a:r>
          </a:p>
          <a:p>
            <a:pPr lvl="1" eaLnBrk="1"/>
            <a:r>
              <a:rPr lang="en-US" smtClean="0"/>
              <a:t>No bribes or kickbacks</a:t>
            </a:r>
          </a:p>
          <a:p>
            <a:pPr lvl="2" eaLnBrk="1"/>
            <a:r>
              <a:rPr lang="en-US" smtClean="0"/>
              <a:t>Bribes are given by outside parties to get preferential treatment</a:t>
            </a:r>
          </a:p>
          <a:p>
            <a:pPr lvl="2" eaLnBrk="1"/>
            <a:r>
              <a:rPr lang="en-US" smtClean="0"/>
              <a:t>Kickbacks are given by sellers when they place an order to secure this or future orders</a:t>
            </a:r>
          </a:p>
          <a:p>
            <a:pPr lvl="1" eaLnBrk="1"/>
            <a:r>
              <a:rPr lang="en-US" smtClean="0"/>
              <a:t>Employees must use business assets for business uses only, not personal use</a:t>
            </a:r>
            <a:endParaRPr lang="en-US" i="1" smtClean="0"/>
          </a:p>
          <a:p>
            <a:pPr eaLnBrk="1" hangingPunct="1"/>
            <a:endParaRPr lang="en-US" smtClean="0"/>
          </a:p>
          <a:p>
            <a:pPr lvl="1" eaLnBrk="1" hangingPunct="1"/>
            <a:endParaRPr lang="en-US" smtClean="0"/>
          </a:p>
        </p:txBody>
      </p:sp>
      <p:sp>
        <p:nvSpPr>
          <p:cNvPr id="8499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681814-2804-4E3D-917B-52FD7920BE6A}" type="slidenum">
              <a:rPr lang="en-US">
                <a:solidFill>
                  <a:schemeClr val="bg1"/>
                </a:solidFill>
                <a:latin typeface="Lucida Sans Unicode" pitchFamily="34" charset="0"/>
              </a:rPr>
              <a:pPr eaLnBrk="1" hangingPunct="1"/>
              <a:t>75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Ethics</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ntent Placeholder 1"/>
          <p:cNvSpPr>
            <a:spLocks noGrp="1"/>
          </p:cNvSpPr>
          <p:nvPr>
            <p:ph idx="1"/>
          </p:nvPr>
        </p:nvSpPr>
        <p:spPr/>
        <p:txBody>
          <a:bodyPr/>
          <a:lstStyle/>
          <a:p>
            <a:pPr eaLnBrk="1"/>
            <a:r>
              <a:rPr lang="en-US" b="1" smtClean="0"/>
              <a:t>Code of Ethics: Typical Contents (Partial List)</a:t>
            </a:r>
          </a:p>
          <a:p>
            <a:pPr lvl="1" eaLnBrk="1"/>
            <a:r>
              <a:rPr lang="en-US" smtClean="0"/>
              <a:t>An employee may never divulge</a:t>
            </a:r>
          </a:p>
          <a:p>
            <a:pPr lvl="2" eaLnBrk="1"/>
            <a:r>
              <a:rPr lang="en-US" smtClean="0"/>
              <a:t>Confidential information</a:t>
            </a:r>
          </a:p>
          <a:p>
            <a:pPr lvl="2" eaLnBrk="1"/>
            <a:r>
              <a:rPr lang="en-US" smtClean="0"/>
              <a:t>Private information</a:t>
            </a:r>
          </a:p>
          <a:p>
            <a:pPr lvl="2" eaLnBrk="1"/>
            <a:r>
              <a:rPr lang="en-US" smtClean="0"/>
              <a:t>Trade secrets</a:t>
            </a:r>
          </a:p>
          <a:p>
            <a:pPr eaLnBrk="1" hangingPunct="1"/>
            <a:endParaRPr lang="en-US" i="1" smtClean="0"/>
          </a:p>
          <a:p>
            <a:pPr eaLnBrk="1" hangingPunct="1"/>
            <a:endParaRPr lang="en-US" smtClean="0"/>
          </a:p>
          <a:p>
            <a:pPr lvl="1" eaLnBrk="1" hangingPunct="1"/>
            <a:endParaRPr lang="en-US" smtClean="0"/>
          </a:p>
        </p:txBody>
      </p:sp>
      <p:sp>
        <p:nvSpPr>
          <p:cNvPr id="8601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F9013DA-0C64-4CB5-94C9-9A4B91B8D483}" type="slidenum">
              <a:rPr lang="en-US">
                <a:solidFill>
                  <a:schemeClr val="bg1"/>
                </a:solidFill>
                <a:latin typeface="Lucida Sans Unicode" pitchFamily="34" charset="0"/>
              </a:rPr>
              <a:pPr eaLnBrk="1" hangingPunct="1"/>
              <a:t>76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Ethics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1"/>
          <p:cNvSpPr>
            <a:spLocks noGrp="1"/>
          </p:cNvSpPr>
          <p:nvPr>
            <p:ph idx="1"/>
          </p:nvPr>
        </p:nvSpPr>
        <p:spPr/>
        <p:txBody>
          <a:bodyPr/>
          <a:lstStyle/>
          <a:p>
            <a:pPr eaLnBrk="1"/>
            <a:r>
              <a:rPr lang="en-US" b="1" smtClean="0"/>
              <a:t>Exceptions Are Always Required</a:t>
            </a:r>
          </a:p>
          <a:p>
            <a:pPr lvl="1" eaLnBrk="1"/>
            <a:r>
              <a:rPr lang="en-US" smtClean="0"/>
              <a:t>But they must be managed</a:t>
            </a:r>
          </a:p>
          <a:p>
            <a:pPr eaLnBrk="1"/>
            <a:r>
              <a:rPr lang="en-US" b="1" smtClean="0"/>
              <a:t>Limiting Exceptions</a:t>
            </a:r>
          </a:p>
          <a:p>
            <a:pPr lvl="1" eaLnBrk="1"/>
            <a:r>
              <a:rPr lang="en-US" smtClean="0"/>
              <a:t>Only some people should be allowed to request exceptions</a:t>
            </a:r>
          </a:p>
          <a:p>
            <a:pPr lvl="1" eaLnBrk="1"/>
            <a:r>
              <a:rPr lang="en-US" smtClean="0"/>
              <a:t>Fewer people should be allowed to authorize exceptions</a:t>
            </a:r>
          </a:p>
          <a:p>
            <a:pPr lvl="1" eaLnBrk="1"/>
            <a:r>
              <a:rPr lang="en-US" smtClean="0"/>
              <a:t>The person who requests an exception must never be authorizer</a:t>
            </a:r>
          </a:p>
        </p:txBody>
      </p:sp>
      <p:sp>
        <p:nvSpPr>
          <p:cNvPr id="8704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7DEA73-A27B-4349-80E3-9230EAFCA590}" type="slidenum">
              <a:rPr lang="en-US">
                <a:solidFill>
                  <a:schemeClr val="bg1"/>
                </a:solidFill>
                <a:latin typeface="Lucida Sans Unicode" pitchFamily="34" charset="0"/>
              </a:rPr>
              <a:pPr eaLnBrk="1" hangingPunct="1"/>
              <a:t>77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Exception Handling</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Content Placeholder 1"/>
          <p:cNvSpPr>
            <a:spLocks noGrp="1"/>
          </p:cNvSpPr>
          <p:nvPr>
            <p:ph idx="1"/>
          </p:nvPr>
        </p:nvSpPr>
        <p:spPr/>
        <p:txBody>
          <a:bodyPr/>
          <a:lstStyle/>
          <a:p>
            <a:pPr eaLnBrk="1"/>
            <a:r>
              <a:rPr lang="en-US" smtClean="0"/>
              <a:t>Exception Must be Carefully Documented</a:t>
            </a:r>
          </a:p>
          <a:p>
            <a:pPr lvl="1" eaLnBrk="1"/>
            <a:r>
              <a:rPr lang="en-US" smtClean="0"/>
              <a:t>Specifically what was done and who did each action</a:t>
            </a:r>
          </a:p>
          <a:p>
            <a:pPr eaLnBrk="1"/>
            <a:r>
              <a:rPr lang="en-US" smtClean="0"/>
              <a:t>Special Attention Should be Given to Exceptions in Periodic Auditing</a:t>
            </a:r>
          </a:p>
          <a:p>
            <a:pPr eaLnBrk="1"/>
            <a:r>
              <a:rPr lang="en-US" smtClean="0"/>
              <a:t>Exceptions Above a Particular Danger Level</a:t>
            </a:r>
          </a:p>
          <a:p>
            <a:pPr lvl="1" eaLnBrk="1"/>
            <a:r>
              <a:rPr lang="en-US" smtClean="0"/>
              <a:t>Should be brought to the attention of the IT security department and the authorizer’s direct manager</a:t>
            </a:r>
          </a:p>
          <a:p>
            <a:pPr eaLnBrk="1" hangingPunct="1"/>
            <a:endParaRPr lang="en-US" smtClean="0"/>
          </a:p>
          <a:p>
            <a:pPr lvl="1" eaLnBrk="1" hangingPunct="1"/>
            <a:endParaRPr lang="en-US" smtClean="0"/>
          </a:p>
        </p:txBody>
      </p:sp>
      <p:sp>
        <p:nvSpPr>
          <p:cNvPr id="8806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0DA05D2-6B34-4BB3-AB49-BC6FB4B65CED}" type="slidenum">
              <a:rPr lang="en-US">
                <a:solidFill>
                  <a:schemeClr val="bg1"/>
                </a:solidFill>
                <a:latin typeface="Lucida Sans Unicode" pitchFamily="34" charset="0"/>
              </a:rPr>
              <a:pPr eaLnBrk="1" hangingPunct="1"/>
              <a:t>78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Exception Handling</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1"/>
          <p:cNvSpPr>
            <a:spLocks noGrp="1"/>
          </p:cNvSpPr>
          <p:nvPr>
            <p:ph idx="1"/>
          </p:nvPr>
        </p:nvSpPr>
        <p:spPr/>
        <p:txBody>
          <a:bodyPr/>
          <a:lstStyle/>
          <a:p>
            <a:pPr eaLnBrk="1"/>
            <a:r>
              <a:rPr lang="en-US" b="1" dirty="0" smtClean="0"/>
              <a:t>Oversight</a:t>
            </a:r>
          </a:p>
          <a:p>
            <a:pPr lvl="1" eaLnBrk="1"/>
            <a:r>
              <a:rPr lang="en-US" dirty="0" smtClean="0"/>
              <a:t>Oversight is </a:t>
            </a:r>
            <a:r>
              <a:rPr lang="en-US" dirty="0" smtClean="0"/>
              <a:t>a </a:t>
            </a:r>
            <a:r>
              <a:rPr lang="en-US" dirty="0" smtClean="0"/>
              <a:t>group of tools for policy enforcement</a:t>
            </a:r>
          </a:p>
          <a:p>
            <a:pPr lvl="1" eaLnBrk="1"/>
            <a:r>
              <a:rPr lang="en-US" dirty="0" smtClean="0"/>
              <a:t>Policy drives oversight, just as it drives implementation</a:t>
            </a:r>
          </a:p>
          <a:p>
            <a:pPr eaLnBrk="1"/>
            <a:r>
              <a:rPr lang="en-US" b="1" dirty="0" smtClean="0"/>
              <a:t>Promulgation</a:t>
            </a:r>
          </a:p>
          <a:p>
            <a:pPr lvl="1" eaLnBrk="1"/>
            <a:r>
              <a:rPr lang="en-US" dirty="0" smtClean="0"/>
              <a:t>Communicate vision</a:t>
            </a:r>
          </a:p>
          <a:p>
            <a:pPr lvl="1" eaLnBrk="1"/>
            <a:r>
              <a:rPr lang="en-US" dirty="0" smtClean="0"/>
              <a:t>Training</a:t>
            </a:r>
          </a:p>
          <a:p>
            <a:pPr lvl="1" eaLnBrk="1"/>
            <a:r>
              <a:rPr lang="en-US" dirty="0" smtClean="0"/>
              <a:t>Stinging employees?</a:t>
            </a:r>
          </a:p>
        </p:txBody>
      </p:sp>
      <p:sp>
        <p:nvSpPr>
          <p:cNvPr id="8909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9C3F6E-F23B-487D-BF77-697E65C673C8}" type="slidenum">
              <a:rPr lang="en-US">
                <a:solidFill>
                  <a:schemeClr val="bg1"/>
                </a:solidFill>
                <a:latin typeface="Lucida Sans Unicode" pitchFamily="34" charset="0"/>
              </a:rPr>
              <a:pPr eaLnBrk="1" hangingPunct="1"/>
              <a:t>79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Oversight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E5B55E-3DFB-4D88-820E-171A4205CAC6}" type="slidenum">
              <a:rPr lang="en-US">
                <a:solidFill>
                  <a:schemeClr val="bg1"/>
                </a:solidFill>
                <a:latin typeface="Lucida Sans Unicode" pitchFamily="34" charset="0"/>
              </a:rPr>
              <a:pPr eaLnBrk="1" hangingPunct="1"/>
              <a:t>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2.1: Weakest Link Failure</a:t>
            </a:r>
            <a:endParaRPr lang="en-US" dirty="0"/>
          </a:p>
        </p:txBody>
      </p:sp>
      <p:sp>
        <p:nvSpPr>
          <p:cNvPr id="32772" name="TextBox 5"/>
          <p:cNvSpPr txBox="1">
            <a:spLocks noChangeArrowheads="1"/>
          </p:cNvSpPr>
          <p:nvPr/>
        </p:nvSpPr>
        <p:spPr bwMode="auto">
          <a:xfrm>
            <a:off x="1219200" y="5638800"/>
            <a:ext cx="769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Lucida Sans Unicode" pitchFamily="34" charset="0"/>
              </a:rPr>
              <a:t>A failure in any component will lead to failure for the entire system</a:t>
            </a:r>
          </a:p>
        </p:txBody>
      </p:sp>
      <p:pic>
        <p:nvPicPr>
          <p:cNvPr id="32774" name="Picture 7"/>
          <p:cNvPicPr>
            <a:picLocks noChangeAspect="1" noChangeArrowheads="1"/>
          </p:cNvPicPr>
          <p:nvPr/>
        </p:nvPicPr>
        <p:blipFill>
          <a:blip r:embed="rId2">
            <a:extLst>
              <a:ext uri="{28A0092B-C50C-407E-A947-70E740481C1C}">
                <a14:useLocalDpi xmlns:a14="http://schemas.microsoft.com/office/drawing/2010/main" val="0"/>
              </a:ext>
            </a:extLst>
          </a:blip>
          <a:srcRect l="4514" t="11928" r="1694" b="7755"/>
          <a:stretch>
            <a:fillRect/>
          </a:stretch>
        </p:blipFill>
        <p:spPr bwMode="auto">
          <a:xfrm>
            <a:off x="457200" y="1143000"/>
            <a:ext cx="80772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ntent Placeholder 1"/>
          <p:cNvSpPr>
            <a:spLocks noGrp="1"/>
          </p:cNvSpPr>
          <p:nvPr>
            <p:ph idx="1"/>
          </p:nvPr>
        </p:nvSpPr>
        <p:spPr/>
        <p:txBody>
          <a:bodyPr/>
          <a:lstStyle/>
          <a:p>
            <a:pPr eaLnBrk="1"/>
            <a:r>
              <a:rPr lang="en-US" b="1" smtClean="0"/>
              <a:t>Electronic Monitoring</a:t>
            </a:r>
          </a:p>
          <a:p>
            <a:pPr lvl="1" eaLnBrk="1"/>
            <a:r>
              <a:rPr lang="en-US" smtClean="0"/>
              <a:t>Electronically-collected information on behavior</a:t>
            </a:r>
          </a:p>
          <a:p>
            <a:pPr lvl="1" eaLnBrk="1"/>
            <a:r>
              <a:rPr lang="en-US" smtClean="0"/>
              <a:t>Widely done in firms and used to terminate employees</a:t>
            </a:r>
          </a:p>
          <a:p>
            <a:pPr lvl="1" eaLnBrk="1"/>
            <a:r>
              <a:rPr lang="en-US" smtClean="0"/>
              <a:t>Warn subjects and explain the reasons for monitoring</a:t>
            </a:r>
          </a:p>
          <a:p>
            <a:pPr eaLnBrk="1" hangingPunct="1"/>
            <a:endParaRPr lang="en-US" smtClean="0"/>
          </a:p>
          <a:p>
            <a:pPr lvl="1" eaLnBrk="1" hangingPunct="1"/>
            <a:endParaRPr lang="en-US" smtClean="0"/>
          </a:p>
        </p:txBody>
      </p:sp>
      <p:sp>
        <p:nvSpPr>
          <p:cNvPr id="9011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D6D0B24-577B-4C53-9D1E-55AB933194F4}" type="slidenum">
              <a:rPr lang="en-US">
                <a:solidFill>
                  <a:schemeClr val="bg1"/>
                </a:solidFill>
                <a:latin typeface="Lucida Sans Unicode" pitchFamily="34" charset="0"/>
              </a:rPr>
              <a:pPr eaLnBrk="1" hangingPunct="1"/>
              <a:t>80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Oversight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Content Placeholder 1"/>
          <p:cNvSpPr>
            <a:spLocks noGrp="1"/>
          </p:cNvSpPr>
          <p:nvPr>
            <p:ph idx="1"/>
          </p:nvPr>
        </p:nvSpPr>
        <p:spPr/>
        <p:txBody>
          <a:bodyPr/>
          <a:lstStyle/>
          <a:p>
            <a:pPr eaLnBrk="1"/>
            <a:r>
              <a:rPr lang="en-US" b="1" smtClean="0"/>
              <a:t>Security Metrics</a:t>
            </a:r>
          </a:p>
          <a:p>
            <a:pPr lvl="1" eaLnBrk="1"/>
            <a:r>
              <a:rPr lang="en-US" smtClean="0"/>
              <a:t>Indicators of compliance that are measured periodically</a:t>
            </a:r>
          </a:p>
          <a:p>
            <a:pPr lvl="1" eaLnBrk="1"/>
            <a:r>
              <a:rPr lang="en-US" smtClean="0"/>
              <a:t>Percentage of passwords on a server that are crackable, etc.</a:t>
            </a:r>
          </a:p>
          <a:p>
            <a:pPr lvl="1" eaLnBrk="1"/>
            <a:r>
              <a:rPr lang="en-US" smtClean="0"/>
              <a:t>Periodic measurement indicates progress in implementing a policy</a:t>
            </a:r>
          </a:p>
          <a:p>
            <a:pPr eaLnBrk="1" hangingPunct="1"/>
            <a:endParaRPr lang="en-US" smtClean="0"/>
          </a:p>
          <a:p>
            <a:pPr lvl="1" eaLnBrk="1" hangingPunct="1"/>
            <a:endParaRPr lang="en-US" smtClean="0"/>
          </a:p>
        </p:txBody>
      </p:sp>
      <p:sp>
        <p:nvSpPr>
          <p:cNvPr id="9113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C4C7DD-7006-44AD-8AA5-FEB97ADE08EC}" type="slidenum">
              <a:rPr lang="en-US">
                <a:solidFill>
                  <a:schemeClr val="bg1"/>
                </a:solidFill>
                <a:latin typeface="Lucida Sans Unicode" pitchFamily="34" charset="0"/>
              </a:rPr>
              <a:pPr eaLnBrk="1" hangingPunct="1"/>
              <a:t>81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Oversight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Content Placeholder 1"/>
          <p:cNvSpPr>
            <a:spLocks noGrp="1"/>
          </p:cNvSpPr>
          <p:nvPr>
            <p:ph idx="1"/>
          </p:nvPr>
        </p:nvSpPr>
        <p:spPr/>
        <p:txBody>
          <a:bodyPr/>
          <a:lstStyle/>
          <a:p>
            <a:pPr eaLnBrk="1"/>
            <a:r>
              <a:rPr lang="en-US" b="1" smtClean="0"/>
              <a:t>Auditing</a:t>
            </a:r>
          </a:p>
          <a:p>
            <a:pPr lvl="1" eaLnBrk="1"/>
            <a:r>
              <a:rPr lang="en-US" smtClean="0"/>
              <a:t>Samples information to develop an opinion about the adequacy of controls</a:t>
            </a:r>
          </a:p>
          <a:p>
            <a:pPr lvl="1" eaLnBrk="1"/>
            <a:r>
              <a:rPr lang="en-US" smtClean="0"/>
              <a:t>Database information in log files and prose documentation</a:t>
            </a:r>
          </a:p>
          <a:p>
            <a:pPr lvl="1" eaLnBrk="1"/>
            <a:r>
              <a:rPr lang="en-US" smtClean="0"/>
              <a:t>Extensive recording is required in most performance regimes</a:t>
            </a:r>
          </a:p>
          <a:p>
            <a:pPr lvl="1" eaLnBrk="1"/>
            <a:r>
              <a:rPr lang="en-US" smtClean="0"/>
              <a:t>Avoidance of compliance is a particularly important finding</a:t>
            </a:r>
          </a:p>
          <a:p>
            <a:pPr lvl="1" eaLnBrk="1" hangingPunct="1"/>
            <a:endParaRPr lang="en-US" smtClean="0"/>
          </a:p>
        </p:txBody>
      </p:sp>
      <p:sp>
        <p:nvSpPr>
          <p:cNvPr id="9216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AADC1D-5D87-48F9-9CB5-0F80BBFE42E1}" type="slidenum">
              <a:rPr lang="en-US">
                <a:solidFill>
                  <a:schemeClr val="bg1"/>
                </a:solidFill>
                <a:latin typeface="Lucida Sans Unicode" pitchFamily="34" charset="0"/>
              </a:rPr>
              <a:pPr eaLnBrk="1" hangingPunct="1"/>
              <a:t>82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Oversight</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1"/>
          <p:cNvSpPr>
            <a:spLocks noGrp="1"/>
          </p:cNvSpPr>
          <p:nvPr>
            <p:ph idx="1"/>
          </p:nvPr>
        </p:nvSpPr>
        <p:spPr/>
        <p:txBody>
          <a:bodyPr/>
          <a:lstStyle/>
          <a:p>
            <a:pPr eaLnBrk="1"/>
            <a:r>
              <a:rPr lang="en-US" b="1" smtClean="0"/>
              <a:t>Auditing</a:t>
            </a:r>
          </a:p>
          <a:p>
            <a:pPr lvl="1" eaLnBrk="1"/>
            <a:r>
              <a:rPr lang="en-US" smtClean="0"/>
              <a:t>Internal and external auditing may be done</a:t>
            </a:r>
          </a:p>
          <a:p>
            <a:pPr lvl="1" eaLnBrk="1"/>
            <a:r>
              <a:rPr lang="en-US" smtClean="0"/>
              <a:t>Periodic auditing gives trends</a:t>
            </a:r>
          </a:p>
          <a:p>
            <a:pPr lvl="1" eaLnBrk="1"/>
            <a:r>
              <a:rPr lang="en-US" smtClean="0"/>
              <a:t>Unscheduled audits trip up people who plan their actions around periodic audits</a:t>
            </a:r>
          </a:p>
          <a:p>
            <a:pPr eaLnBrk="1" hangingPunct="1"/>
            <a:endParaRPr lang="en-US" smtClean="0"/>
          </a:p>
          <a:p>
            <a:pPr lvl="1" eaLnBrk="1" hangingPunct="1"/>
            <a:endParaRPr lang="en-US" smtClean="0"/>
          </a:p>
        </p:txBody>
      </p:sp>
      <p:sp>
        <p:nvSpPr>
          <p:cNvPr id="9318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4F170D-7117-4612-9CF1-EAD3F4FDB1A9}" type="slidenum">
              <a:rPr lang="en-US">
                <a:solidFill>
                  <a:schemeClr val="bg1"/>
                </a:solidFill>
                <a:latin typeface="Lucida Sans Unicode" pitchFamily="34" charset="0"/>
              </a:rPr>
              <a:pPr eaLnBrk="1" hangingPunct="1"/>
              <a:t>83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Oversight</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ntent Placeholder 1"/>
          <p:cNvSpPr>
            <a:spLocks noGrp="1"/>
          </p:cNvSpPr>
          <p:nvPr>
            <p:ph idx="1"/>
          </p:nvPr>
        </p:nvSpPr>
        <p:spPr/>
        <p:txBody>
          <a:bodyPr/>
          <a:lstStyle/>
          <a:p>
            <a:pPr eaLnBrk="1"/>
            <a:r>
              <a:rPr lang="en-US" b="1" dirty="0" smtClean="0"/>
              <a:t>Anonymous Protected Hotline</a:t>
            </a:r>
          </a:p>
          <a:p>
            <a:pPr lvl="1" eaLnBrk="1"/>
            <a:r>
              <a:rPr lang="en-US" dirty="0"/>
              <a:t>E</a:t>
            </a:r>
            <a:r>
              <a:rPr lang="en-US" dirty="0" smtClean="0"/>
              <a:t>mployees </a:t>
            </a:r>
            <a:r>
              <a:rPr lang="en-US" dirty="0" smtClean="0"/>
              <a:t>are </a:t>
            </a:r>
            <a:r>
              <a:rPr lang="en-US" dirty="0" smtClean="0"/>
              <a:t>often the </a:t>
            </a:r>
            <a:r>
              <a:rPr lang="en-US" dirty="0" smtClean="0"/>
              <a:t>first to detect a serious problem</a:t>
            </a:r>
          </a:p>
          <a:p>
            <a:pPr lvl="1" eaLnBrk="1"/>
            <a:r>
              <a:rPr lang="en-US" dirty="0" smtClean="0"/>
              <a:t>A hotline allows them to call it in</a:t>
            </a:r>
          </a:p>
          <a:p>
            <a:pPr lvl="1" eaLnBrk="1"/>
            <a:r>
              <a:rPr lang="en-US" dirty="0" smtClean="0"/>
              <a:t>Must be anonymous and guarantee protection against reprisals</a:t>
            </a:r>
          </a:p>
          <a:p>
            <a:pPr lvl="1" eaLnBrk="1"/>
            <a:r>
              <a:rPr lang="en-US" dirty="0" smtClean="0"/>
              <a:t>Offer incentives for heavily damaging activities such as fraud?</a:t>
            </a:r>
          </a:p>
          <a:p>
            <a:pPr eaLnBrk="1" hangingPunct="1"/>
            <a:endParaRPr lang="en-US" dirty="0" smtClean="0"/>
          </a:p>
          <a:p>
            <a:pPr lvl="1" eaLnBrk="1" hangingPunct="1"/>
            <a:endParaRPr lang="en-US" dirty="0" smtClean="0"/>
          </a:p>
        </p:txBody>
      </p:sp>
      <p:sp>
        <p:nvSpPr>
          <p:cNvPr id="9421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564B4B-5C0B-42E3-9890-FB4F988AE072}" type="slidenum">
              <a:rPr lang="en-US">
                <a:solidFill>
                  <a:schemeClr val="bg1"/>
                </a:solidFill>
                <a:latin typeface="Lucida Sans Unicode" pitchFamily="34" charset="0"/>
              </a:rPr>
              <a:pPr eaLnBrk="1" hangingPunct="1"/>
              <a:t>84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Oversight</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Content Placeholder 1"/>
          <p:cNvSpPr>
            <a:spLocks noGrp="1"/>
          </p:cNvSpPr>
          <p:nvPr>
            <p:ph idx="1"/>
          </p:nvPr>
        </p:nvSpPr>
        <p:spPr/>
        <p:txBody>
          <a:bodyPr/>
          <a:lstStyle/>
          <a:p>
            <a:pPr eaLnBrk="1"/>
            <a:r>
              <a:rPr lang="en-US" b="1" dirty="0" smtClean="0"/>
              <a:t>Behavioral Awareness</a:t>
            </a:r>
          </a:p>
          <a:p>
            <a:pPr lvl="1" eaLnBrk="1"/>
            <a:r>
              <a:rPr lang="en-US" dirty="0" smtClean="0"/>
              <a:t>Misbehavior often occurs before serious security breaches</a:t>
            </a:r>
          </a:p>
          <a:p>
            <a:pPr lvl="1" eaLnBrk="1"/>
            <a:r>
              <a:rPr lang="en-US" dirty="0" smtClean="0"/>
              <a:t>The fraud triangle indicates motive. </a:t>
            </a:r>
          </a:p>
        </p:txBody>
      </p:sp>
      <p:sp>
        <p:nvSpPr>
          <p:cNvPr id="9523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221818E-594D-4637-9527-7722EFE9CBC6}" type="slidenum">
              <a:rPr lang="en-US">
                <a:solidFill>
                  <a:schemeClr val="bg1"/>
                </a:solidFill>
                <a:latin typeface="Lucida Sans Unicode" pitchFamily="34" charset="0"/>
              </a:rPr>
              <a:pPr eaLnBrk="1" hangingPunct="1"/>
              <a:t>85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Oversight</a:t>
            </a:r>
            <a:endParaRPr lang="en-US" dirty="0"/>
          </a:p>
        </p:txBody>
      </p:sp>
      <p:pic>
        <p:nvPicPr>
          <p:cNvPr id="111622"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6520" t="12132" r="5203" b="5212"/>
          <a:stretch>
            <a:fillRect/>
          </a:stretch>
        </p:blipFill>
        <p:spPr bwMode="auto">
          <a:xfrm>
            <a:off x="3429000" y="3429000"/>
            <a:ext cx="4894326"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Content Placeholder 1"/>
          <p:cNvSpPr>
            <a:spLocks noGrp="1"/>
          </p:cNvSpPr>
          <p:nvPr>
            <p:ph idx="1"/>
          </p:nvPr>
        </p:nvSpPr>
        <p:spPr/>
        <p:txBody>
          <a:bodyPr/>
          <a:lstStyle/>
          <a:p>
            <a:pPr eaLnBrk="1"/>
            <a:r>
              <a:rPr lang="en-US" b="1" smtClean="0"/>
              <a:t>Vulnerability Tests</a:t>
            </a:r>
          </a:p>
          <a:p>
            <a:pPr lvl="1" eaLnBrk="1"/>
            <a:r>
              <a:rPr lang="en-US" smtClean="0"/>
              <a:t>Attack your own systems to find vulnerabilities</a:t>
            </a:r>
          </a:p>
          <a:p>
            <a:pPr lvl="1" eaLnBrk="1"/>
            <a:r>
              <a:rPr lang="en-US" smtClean="0"/>
              <a:t>Free and commercial software</a:t>
            </a:r>
          </a:p>
          <a:p>
            <a:pPr lvl="1" eaLnBrk="1"/>
            <a:r>
              <a:rPr lang="en-US" smtClean="0"/>
              <a:t>Never test without a contract specifying the exact tests, signed by your superior</a:t>
            </a:r>
          </a:p>
          <a:p>
            <a:pPr lvl="1" eaLnBrk="1"/>
            <a:r>
              <a:rPr lang="en-US" smtClean="0"/>
              <a:t>The contract should hold you blameless in case of damage</a:t>
            </a:r>
          </a:p>
          <a:p>
            <a:pPr lvl="1" eaLnBrk="1" hangingPunct="1"/>
            <a:endParaRPr lang="en-US" smtClean="0"/>
          </a:p>
        </p:txBody>
      </p:sp>
      <p:sp>
        <p:nvSpPr>
          <p:cNvPr id="9625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2F2ED0-7F02-46AB-954A-F95B4583D1C1}" type="slidenum">
              <a:rPr lang="en-US">
                <a:solidFill>
                  <a:schemeClr val="bg1"/>
                </a:solidFill>
                <a:latin typeface="Lucida Sans Unicode" pitchFamily="34" charset="0"/>
              </a:rPr>
              <a:pPr eaLnBrk="1" hangingPunct="1"/>
              <a:t>86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Oversight</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Content Placeholder 1"/>
          <p:cNvSpPr>
            <a:spLocks noGrp="1"/>
          </p:cNvSpPr>
          <p:nvPr>
            <p:ph idx="1"/>
          </p:nvPr>
        </p:nvSpPr>
        <p:spPr/>
        <p:txBody>
          <a:bodyPr/>
          <a:lstStyle/>
          <a:p>
            <a:pPr eaLnBrk="1"/>
            <a:r>
              <a:rPr lang="en-US" b="1" dirty="0" smtClean="0"/>
              <a:t>Vulnerability Tests</a:t>
            </a:r>
          </a:p>
          <a:p>
            <a:pPr lvl="1" eaLnBrk="1"/>
            <a:r>
              <a:rPr lang="en-US" dirty="0" smtClean="0"/>
              <a:t>External vulnerability testing firms have expertise and experience</a:t>
            </a:r>
          </a:p>
          <a:p>
            <a:pPr lvl="1" eaLnBrk="1"/>
            <a:r>
              <a:rPr lang="en-US" dirty="0" smtClean="0"/>
              <a:t>They should have insurance against accidental harm and employee misbehavior</a:t>
            </a:r>
          </a:p>
          <a:p>
            <a:pPr lvl="1" eaLnBrk="1"/>
            <a:r>
              <a:rPr lang="en-US" dirty="0" smtClean="0"/>
              <a:t>They should not hire hackers or former hackers</a:t>
            </a:r>
          </a:p>
          <a:p>
            <a:pPr lvl="1" eaLnBrk="1"/>
            <a:r>
              <a:rPr lang="en-US" dirty="0" smtClean="0"/>
              <a:t>Should end with a list of recommended fixes</a:t>
            </a:r>
          </a:p>
          <a:p>
            <a:pPr lvl="1" eaLnBrk="1"/>
            <a:r>
              <a:rPr lang="en-US" dirty="0" smtClean="0"/>
              <a:t>Follow-up should be done on whether these </a:t>
            </a:r>
            <a:r>
              <a:rPr lang="en-US" dirty="0" smtClean="0"/>
              <a:t>fixes </a:t>
            </a:r>
            <a:r>
              <a:rPr lang="en-US" dirty="0" smtClean="0"/>
              <a:t>occurred</a:t>
            </a:r>
          </a:p>
          <a:p>
            <a:pPr lvl="1" eaLnBrk="1" hangingPunct="1"/>
            <a:endParaRPr lang="en-US" dirty="0" smtClean="0"/>
          </a:p>
        </p:txBody>
      </p:sp>
      <p:sp>
        <p:nvSpPr>
          <p:cNvPr id="9728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8B63730-A287-498D-81B2-0C0D4AE301C1}" type="slidenum">
              <a:rPr lang="en-US">
                <a:solidFill>
                  <a:schemeClr val="bg1"/>
                </a:solidFill>
                <a:latin typeface="Lucida Sans Unicode" pitchFamily="34" charset="0"/>
              </a:rPr>
              <a:pPr eaLnBrk="1" hangingPunct="1"/>
              <a:t>87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Oversight</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Content Placeholder 1"/>
          <p:cNvSpPr>
            <a:spLocks noGrp="1"/>
          </p:cNvSpPr>
          <p:nvPr>
            <p:ph idx="1"/>
          </p:nvPr>
        </p:nvSpPr>
        <p:spPr/>
        <p:txBody>
          <a:bodyPr/>
          <a:lstStyle/>
          <a:p>
            <a:pPr eaLnBrk="1"/>
            <a:r>
              <a:rPr lang="en-US" b="1" smtClean="0"/>
              <a:t>Sanctions</a:t>
            </a:r>
          </a:p>
          <a:p>
            <a:pPr lvl="1" eaLnBrk="1" hangingPunct="1"/>
            <a:r>
              <a:rPr lang="en-US" smtClean="0"/>
              <a:t>If people are not punished when they are caught, nothing else matters</a:t>
            </a:r>
          </a:p>
          <a:p>
            <a:pPr lvl="1" eaLnBrk="1" hangingPunct="1"/>
            <a:endParaRPr lang="en-US" smtClean="0"/>
          </a:p>
        </p:txBody>
      </p:sp>
      <p:sp>
        <p:nvSpPr>
          <p:cNvPr id="9830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9CB908-63E7-4D59-9DA8-EE5FED780C1B}" type="slidenum">
              <a:rPr lang="en-US">
                <a:solidFill>
                  <a:schemeClr val="bg1"/>
                </a:solidFill>
                <a:latin typeface="Lucida Sans Unicode" pitchFamily="34" charset="0"/>
              </a:rPr>
              <a:pPr eaLnBrk="1" hangingPunct="1"/>
              <a:t>88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2.6: Oversight</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Next?</a:t>
            </a:r>
            <a:endParaRPr lang="en-US" dirty="0"/>
          </a:p>
        </p:txBody>
      </p:sp>
      <p:sp>
        <p:nvSpPr>
          <p:cNvPr id="4" name="Subtitle 2"/>
          <p:cNvSpPr txBox="1">
            <a:spLocks/>
          </p:cNvSpPr>
          <p:nvPr/>
        </p:nvSpPr>
        <p:spPr>
          <a:xfrm>
            <a:off x="447675" y="1371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2.1  Introduction &amp; Terminology</a:t>
            </a:r>
          </a:p>
        </p:txBody>
      </p:sp>
      <p:sp>
        <p:nvSpPr>
          <p:cNvPr id="6" name="Subtitle 2"/>
          <p:cNvSpPr txBox="1">
            <a:spLocks/>
          </p:cNvSpPr>
          <p:nvPr/>
        </p:nvSpPr>
        <p:spPr>
          <a:xfrm>
            <a:off x="447675" y="19050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2.2  Compliance Laws and Regulations</a:t>
            </a:r>
          </a:p>
        </p:txBody>
      </p:sp>
      <p:sp>
        <p:nvSpPr>
          <p:cNvPr id="7" name="Subtitle 2"/>
          <p:cNvSpPr txBox="1">
            <a:spLocks/>
          </p:cNvSpPr>
          <p:nvPr/>
        </p:nvSpPr>
        <p:spPr>
          <a:xfrm>
            <a:off x="447675" y="24384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2.3  Organization</a:t>
            </a:r>
          </a:p>
        </p:txBody>
      </p:sp>
      <p:sp>
        <p:nvSpPr>
          <p:cNvPr id="8" name="Subtitle 2"/>
          <p:cNvSpPr txBox="1">
            <a:spLocks/>
          </p:cNvSpPr>
          <p:nvPr/>
        </p:nvSpPr>
        <p:spPr>
          <a:xfrm>
            <a:off x="447675" y="29718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2.4  Risk Analysis</a:t>
            </a:r>
          </a:p>
        </p:txBody>
      </p:sp>
      <p:sp>
        <p:nvSpPr>
          <p:cNvPr id="9" name="Subtitle 2"/>
          <p:cNvSpPr txBox="1">
            <a:spLocks/>
          </p:cNvSpPr>
          <p:nvPr/>
        </p:nvSpPr>
        <p:spPr>
          <a:xfrm>
            <a:off x="447675" y="35052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2.5  Technical Security Architecture</a:t>
            </a:r>
          </a:p>
        </p:txBody>
      </p:sp>
      <p:sp>
        <p:nvSpPr>
          <p:cNvPr id="10" name="Subtitle 2"/>
          <p:cNvSpPr txBox="1">
            <a:spLocks/>
          </p:cNvSpPr>
          <p:nvPr/>
        </p:nvSpPr>
        <p:spPr>
          <a:xfrm>
            <a:off x="447675" y="4038600"/>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2.6  Policy-Driven Implementation</a:t>
            </a:r>
          </a:p>
        </p:txBody>
      </p:sp>
      <p:sp>
        <p:nvSpPr>
          <p:cNvPr id="11" name="Subtitle 2"/>
          <p:cNvSpPr txBox="1">
            <a:spLocks/>
          </p:cNvSpPr>
          <p:nvPr/>
        </p:nvSpPr>
        <p:spPr>
          <a:xfrm>
            <a:off x="447675" y="45720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fontAlgn="auto">
              <a:spcAft>
                <a:spcPts val="0"/>
              </a:spcAft>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2.7  Governance Frameworks</a:t>
            </a:r>
          </a:p>
        </p:txBody>
      </p:sp>
      <p:sp>
        <p:nvSpPr>
          <p:cNvPr id="1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AFFBC9C-EED1-4C57-B7AC-64A197365811}" type="slidenum">
              <a:rPr lang="en-US">
                <a:solidFill>
                  <a:schemeClr val="bg1"/>
                </a:solidFill>
                <a:latin typeface="Lucida Sans Unicode" pitchFamily="34" charset="0"/>
              </a:rPr>
              <a:pPr eaLnBrk="1" hangingPunct="1"/>
              <a:t>89</a:t>
            </a:fld>
            <a:endParaRPr lang="en-US">
              <a:solidFill>
                <a:schemeClr val="bg1"/>
              </a:solidFill>
              <a:latin typeface="Lucida Sans Unicode"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457200" y="1905000"/>
            <a:ext cx="8229600" cy="4102100"/>
          </a:xfrm>
        </p:spPr>
        <p:txBody>
          <a:bodyPr/>
          <a:lstStyle/>
          <a:p>
            <a:pPr eaLnBrk="1"/>
            <a:r>
              <a:rPr lang="en-US" b="1" dirty="0" smtClean="0"/>
              <a:t>Complex</a:t>
            </a:r>
          </a:p>
          <a:p>
            <a:pPr lvl="1" eaLnBrk="1"/>
            <a:r>
              <a:rPr lang="en-US" dirty="0" smtClean="0"/>
              <a:t>Cannot be managed informally</a:t>
            </a:r>
          </a:p>
          <a:p>
            <a:pPr eaLnBrk="1"/>
            <a:r>
              <a:rPr lang="en-US" b="1" dirty="0" smtClean="0"/>
              <a:t>Need Formal Processes</a:t>
            </a:r>
          </a:p>
          <a:p>
            <a:pPr lvl="1" eaLnBrk="1"/>
            <a:r>
              <a:rPr lang="en-US" dirty="0" smtClean="0"/>
              <a:t>Planned series of actions in security management</a:t>
            </a:r>
          </a:p>
          <a:p>
            <a:pPr lvl="1" eaLnBrk="1"/>
            <a:r>
              <a:rPr lang="en-US" dirty="0" smtClean="0"/>
              <a:t>Annual planning</a:t>
            </a:r>
          </a:p>
          <a:p>
            <a:pPr lvl="1" eaLnBrk="1"/>
            <a:r>
              <a:rPr lang="en-US" dirty="0" smtClean="0"/>
              <a:t>Processes for planning and developing individual countermeasures</a:t>
            </a:r>
          </a:p>
        </p:txBody>
      </p:sp>
      <p:sp>
        <p:nvSpPr>
          <p:cNvPr id="2048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29271D2-2040-45E2-88AC-6597063AD25F}" type="slidenum">
              <a:rPr lang="en-US">
                <a:solidFill>
                  <a:schemeClr val="bg1"/>
                </a:solidFill>
                <a:latin typeface="Lucida Sans Unicode" pitchFamily="34" charset="0"/>
              </a:rPr>
              <a:pPr eaLnBrk="1" hangingPunct="1"/>
              <a:t>9</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304800"/>
            <a:ext cx="8229600" cy="1143000"/>
          </a:xfrm>
        </p:spPr>
        <p:txBody>
          <a:bodyPr>
            <a:normAutofit fontScale="90000"/>
          </a:bodyPr>
          <a:lstStyle/>
          <a:p>
            <a:pPr eaLnBrk="1" fontAlgn="auto" hangingPunct="1">
              <a:spcAft>
                <a:spcPts val="0"/>
              </a:spcAft>
              <a:defRPr/>
            </a:pPr>
            <a:r>
              <a:rPr lang="en-US" dirty="0" smtClean="0"/>
              <a:t>2.1: Security Management Is a Disciplined Process</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2538A8F-DF06-4379-96DB-9341B659DDC9}" type="slidenum">
              <a:rPr lang="en-US">
                <a:solidFill>
                  <a:schemeClr val="bg1"/>
                </a:solidFill>
                <a:latin typeface="Lucida Sans Unicode" pitchFamily="34" charset="0"/>
              </a:rPr>
              <a:pPr eaLnBrk="1" hangingPunct="1"/>
              <a:t>90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2.7: Governance Frameworks</a:t>
            </a:r>
            <a:endParaRPr lang="en-US" dirty="0"/>
          </a:p>
        </p:txBody>
      </p:sp>
      <p:pic>
        <p:nvPicPr>
          <p:cNvPr id="116741" name="Picture 6"/>
          <p:cNvPicPr>
            <a:picLocks noChangeAspect="1" noChangeArrowheads="1"/>
          </p:cNvPicPr>
          <p:nvPr/>
        </p:nvPicPr>
        <p:blipFill>
          <a:blip r:embed="rId2">
            <a:extLst>
              <a:ext uri="{28A0092B-C50C-407E-A947-70E740481C1C}">
                <a14:useLocalDpi xmlns:a14="http://schemas.microsoft.com/office/drawing/2010/main" val="0"/>
              </a:ext>
            </a:extLst>
          </a:blip>
          <a:srcRect l="7524" t="12132" r="4201" b="9006"/>
          <a:stretch>
            <a:fillRect/>
          </a:stretch>
        </p:blipFill>
        <p:spPr bwMode="auto">
          <a:xfrm>
            <a:off x="609600" y="1219200"/>
            <a:ext cx="8077200" cy="477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Content Placeholder 1"/>
          <p:cNvSpPr>
            <a:spLocks noGrp="1"/>
          </p:cNvSpPr>
          <p:nvPr>
            <p:ph idx="1"/>
          </p:nvPr>
        </p:nvSpPr>
        <p:spPr>
          <a:xfrm>
            <a:off x="457200" y="1371600"/>
            <a:ext cx="8229600" cy="4876800"/>
          </a:xfrm>
        </p:spPr>
        <p:txBody>
          <a:bodyPr/>
          <a:lstStyle/>
          <a:p>
            <a:pPr eaLnBrk="1"/>
            <a:r>
              <a:rPr lang="en-US" b="1" smtClean="0"/>
              <a:t>Origins</a:t>
            </a:r>
          </a:p>
          <a:p>
            <a:pPr lvl="1" eaLnBrk="1"/>
            <a:r>
              <a:rPr lang="en-US" smtClean="0"/>
              <a:t>Committee of Sponsoring Organizations of the Treadway Commission (www.coso.org)</a:t>
            </a:r>
          </a:p>
          <a:p>
            <a:pPr lvl="1" eaLnBrk="1"/>
            <a:r>
              <a:rPr lang="en-US" smtClean="0"/>
              <a:t>Ad hoc group to provide guidance on financial controls</a:t>
            </a:r>
          </a:p>
          <a:p>
            <a:pPr eaLnBrk="1"/>
            <a:r>
              <a:rPr lang="en-US" b="1" smtClean="0"/>
              <a:t>Focus</a:t>
            </a:r>
          </a:p>
          <a:p>
            <a:pPr lvl="1" eaLnBrk="1"/>
            <a:r>
              <a:rPr lang="en-US" smtClean="0"/>
              <a:t>Corporate operations, financial controls, and compliance</a:t>
            </a:r>
          </a:p>
          <a:p>
            <a:pPr lvl="1" eaLnBrk="1"/>
            <a:r>
              <a:rPr lang="en-US" smtClean="0"/>
              <a:t>Effectively required for Sarbanes–Oxley compliance</a:t>
            </a:r>
          </a:p>
          <a:p>
            <a:pPr lvl="1" eaLnBrk="1"/>
            <a:r>
              <a:rPr lang="en-US" smtClean="0"/>
              <a:t>Goal is reasonable assurance that goals will be met</a:t>
            </a:r>
          </a:p>
          <a:p>
            <a:pPr lvl="1" eaLnBrk="1" hangingPunct="1"/>
            <a:endParaRPr lang="en-US" smtClean="0"/>
          </a:p>
        </p:txBody>
      </p:sp>
      <p:sp>
        <p:nvSpPr>
          <p:cNvPr id="10035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3DD4E19-EE61-4DCD-B9C4-4590CE1E96B8}" type="slidenum">
              <a:rPr lang="en-US">
                <a:solidFill>
                  <a:schemeClr val="bg1"/>
                </a:solidFill>
                <a:latin typeface="Lucida Sans Unicode" pitchFamily="34" charset="0"/>
              </a:rPr>
              <a:pPr eaLnBrk="1" hangingPunct="1"/>
              <a:t>91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2.7: COSO</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Content Placeholder 1"/>
          <p:cNvSpPr>
            <a:spLocks noGrp="1"/>
          </p:cNvSpPr>
          <p:nvPr>
            <p:ph idx="1"/>
          </p:nvPr>
        </p:nvSpPr>
        <p:spPr/>
        <p:txBody>
          <a:bodyPr/>
          <a:lstStyle/>
          <a:p>
            <a:pPr eaLnBrk="1"/>
            <a:r>
              <a:rPr lang="en-US" b="1" smtClean="0"/>
              <a:t>Components</a:t>
            </a:r>
          </a:p>
          <a:p>
            <a:pPr lvl="1" eaLnBrk="1"/>
            <a:r>
              <a:rPr lang="en-US" smtClean="0"/>
              <a:t>Control Environment</a:t>
            </a:r>
          </a:p>
          <a:p>
            <a:pPr lvl="2" eaLnBrk="1"/>
            <a:r>
              <a:rPr lang="en-US" smtClean="0"/>
              <a:t>General security culture</a:t>
            </a:r>
          </a:p>
          <a:p>
            <a:pPr lvl="2" eaLnBrk="1"/>
            <a:r>
              <a:rPr lang="en-US" smtClean="0"/>
              <a:t>Includes “tone at the top”</a:t>
            </a:r>
          </a:p>
          <a:p>
            <a:pPr lvl="2" eaLnBrk="1"/>
            <a:r>
              <a:rPr lang="en-US" smtClean="0"/>
              <a:t>If strong, weak specific controls may be effective</a:t>
            </a:r>
          </a:p>
          <a:p>
            <a:pPr lvl="2" eaLnBrk="1"/>
            <a:r>
              <a:rPr lang="en-US" smtClean="0"/>
              <a:t>If weak, strong controls may fail</a:t>
            </a:r>
          </a:p>
          <a:p>
            <a:pPr lvl="2" eaLnBrk="1"/>
            <a:r>
              <a:rPr lang="en-US" smtClean="0"/>
              <a:t>Major insight of COSO</a:t>
            </a:r>
          </a:p>
          <a:p>
            <a:pPr eaLnBrk="1" hangingPunct="1"/>
            <a:endParaRPr lang="en-US" smtClean="0"/>
          </a:p>
          <a:p>
            <a:pPr lvl="1" eaLnBrk="1" hangingPunct="1"/>
            <a:endParaRPr lang="en-US" smtClean="0"/>
          </a:p>
        </p:txBody>
      </p:sp>
      <p:sp>
        <p:nvSpPr>
          <p:cNvPr id="10137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ECB16A0-E06A-474C-A5EA-0234C6BE482F}" type="slidenum">
              <a:rPr lang="en-US">
                <a:solidFill>
                  <a:schemeClr val="bg1"/>
                </a:solidFill>
                <a:latin typeface="Lucida Sans Unicode" pitchFamily="34" charset="0"/>
              </a:rPr>
              <a:pPr eaLnBrk="1" hangingPunct="1"/>
              <a:t>92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2.7: COSO</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Content Placeholder 1"/>
          <p:cNvSpPr>
            <a:spLocks noGrp="1"/>
          </p:cNvSpPr>
          <p:nvPr>
            <p:ph idx="1"/>
          </p:nvPr>
        </p:nvSpPr>
        <p:spPr/>
        <p:txBody>
          <a:bodyPr/>
          <a:lstStyle/>
          <a:p>
            <a:pPr eaLnBrk="1"/>
            <a:r>
              <a:rPr lang="en-US" b="1" smtClean="0"/>
              <a:t>Components</a:t>
            </a:r>
          </a:p>
          <a:p>
            <a:pPr lvl="1" eaLnBrk="1"/>
            <a:r>
              <a:rPr lang="en-US" smtClean="0"/>
              <a:t>Risk assessment</a:t>
            </a:r>
          </a:p>
          <a:p>
            <a:pPr lvl="2" eaLnBrk="1"/>
            <a:r>
              <a:rPr lang="en-US" smtClean="0"/>
              <a:t>Ongoing preoccupation</a:t>
            </a:r>
          </a:p>
          <a:p>
            <a:pPr lvl="1" eaLnBrk="1"/>
            <a:r>
              <a:rPr lang="en-US" smtClean="0"/>
              <a:t>Control activities</a:t>
            </a:r>
          </a:p>
          <a:p>
            <a:pPr lvl="2" eaLnBrk="1"/>
            <a:r>
              <a:rPr lang="en-US" smtClean="0"/>
              <a:t>General policy plus specific procedures</a:t>
            </a:r>
          </a:p>
          <a:p>
            <a:pPr eaLnBrk="1" hangingPunct="1"/>
            <a:endParaRPr lang="en-US" smtClean="0"/>
          </a:p>
          <a:p>
            <a:pPr lvl="1" eaLnBrk="1" hangingPunct="1"/>
            <a:endParaRPr lang="en-US" smtClean="0"/>
          </a:p>
        </p:txBody>
      </p:sp>
      <p:sp>
        <p:nvSpPr>
          <p:cNvPr id="10240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792DFE-F61C-4B93-A571-BAA7EEDA0A74}" type="slidenum">
              <a:rPr lang="en-US">
                <a:solidFill>
                  <a:schemeClr val="bg1"/>
                </a:solidFill>
                <a:latin typeface="Lucida Sans Unicode" pitchFamily="34" charset="0"/>
              </a:rPr>
              <a:pPr eaLnBrk="1" hangingPunct="1"/>
              <a:t>93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2.7: COSO</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Content Placeholder 1"/>
          <p:cNvSpPr>
            <a:spLocks noGrp="1"/>
          </p:cNvSpPr>
          <p:nvPr>
            <p:ph idx="1"/>
          </p:nvPr>
        </p:nvSpPr>
        <p:spPr/>
        <p:txBody>
          <a:bodyPr/>
          <a:lstStyle/>
          <a:p>
            <a:pPr eaLnBrk="1"/>
            <a:r>
              <a:rPr lang="en-US" b="1" smtClean="0"/>
              <a:t>Components</a:t>
            </a:r>
          </a:p>
          <a:p>
            <a:pPr lvl="1" eaLnBrk="1"/>
            <a:r>
              <a:rPr lang="en-US" smtClean="0"/>
              <a:t>Monitoring</a:t>
            </a:r>
          </a:p>
          <a:p>
            <a:pPr lvl="2" eaLnBrk="1"/>
            <a:r>
              <a:rPr lang="en-US" smtClean="0"/>
              <a:t>Both human vigilance and technology</a:t>
            </a:r>
          </a:p>
          <a:p>
            <a:pPr lvl="1" eaLnBrk="1"/>
            <a:r>
              <a:rPr lang="en-US" smtClean="0"/>
              <a:t>Information and communication</a:t>
            </a:r>
          </a:p>
          <a:p>
            <a:pPr lvl="2" eaLnBrk="1"/>
            <a:r>
              <a:rPr lang="en-US" smtClean="0"/>
              <a:t>Must ensure that the company has the right information for controls</a:t>
            </a:r>
          </a:p>
          <a:p>
            <a:pPr lvl="2" eaLnBrk="1"/>
            <a:r>
              <a:rPr lang="en-US" smtClean="0"/>
              <a:t>Must ensure communication across all levels in the corporation</a:t>
            </a:r>
          </a:p>
          <a:p>
            <a:pPr lvl="1" eaLnBrk="1" hangingPunct="1"/>
            <a:endParaRPr lang="en-US" smtClean="0"/>
          </a:p>
        </p:txBody>
      </p:sp>
      <p:sp>
        <p:nvSpPr>
          <p:cNvPr id="10342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95C0F2F-271C-4B60-AE71-C821D7A2B48F}" type="slidenum">
              <a:rPr lang="en-US">
                <a:solidFill>
                  <a:schemeClr val="bg1"/>
                </a:solidFill>
                <a:latin typeface="Lucida Sans Unicode" pitchFamily="34" charset="0"/>
              </a:rPr>
              <a:pPr eaLnBrk="1" hangingPunct="1"/>
              <a:t>94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2.7: COSO</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Content Placeholder 1"/>
          <p:cNvSpPr>
            <a:spLocks noGrp="1"/>
          </p:cNvSpPr>
          <p:nvPr>
            <p:ph idx="1"/>
          </p:nvPr>
        </p:nvSpPr>
        <p:spPr/>
        <p:txBody>
          <a:bodyPr/>
          <a:lstStyle/>
          <a:p>
            <a:pPr eaLnBrk="1"/>
            <a:r>
              <a:rPr lang="en-US" b="1" smtClean="0"/>
              <a:t>CobiT</a:t>
            </a:r>
          </a:p>
          <a:p>
            <a:pPr lvl="1" eaLnBrk="1"/>
            <a:r>
              <a:rPr lang="en-US" smtClean="0"/>
              <a:t>Control Objectives for Information and Related Technologies</a:t>
            </a:r>
          </a:p>
          <a:p>
            <a:pPr lvl="1" eaLnBrk="1"/>
            <a:r>
              <a:rPr lang="en-US" smtClean="0"/>
              <a:t>CIO-level guidance on IT governance</a:t>
            </a:r>
          </a:p>
          <a:p>
            <a:pPr lvl="1" eaLnBrk="1"/>
            <a:r>
              <a:rPr lang="en-US" smtClean="0"/>
              <a:t>Offers many documents that help organizations understand how to implement the framework</a:t>
            </a:r>
          </a:p>
          <a:p>
            <a:pPr lvl="1" eaLnBrk="1" hangingPunct="1"/>
            <a:endParaRPr lang="en-US" smtClean="0"/>
          </a:p>
        </p:txBody>
      </p:sp>
      <p:sp>
        <p:nvSpPr>
          <p:cNvPr id="10445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EBDCA21-73FB-4D4C-B699-55B31950ED00}" type="slidenum">
              <a:rPr lang="en-US">
                <a:solidFill>
                  <a:schemeClr val="bg1"/>
                </a:solidFill>
                <a:latin typeface="Lucida Sans Unicode" pitchFamily="34" charset="0"/>
              </a:rPr>
              <a:pPr eaLnBrk="1" hangingPunct="1"/>
              <a:t>95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2.7: </a:t>
            </a:r>
            <a:r>
              <a:rPr lang="en-US" dirty="0" err="1" smtClean="0"/>
              <a:t>CobiT</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Content Placeholder 1"/>
          <p:cNvSpPr>
            <a:spLocks noGrp="1"/>
          </p:cNvSpPr>
          <p:nvPr>
            <p:ph idx="1"/>
          </p:nvPr>
        </p:nvSpPr>
        <p:spPr/>
        <p:txBody>
          <a:bodyPr/>
          <a:lstStyle/>
          <a:p>
            <a:pPr eaLnBrk="1"/>
            <a:r>
              <a:rPr lang="en-US" b="1" smtClean="0"/>
              <a:t>The CobiT Framework</a:t>
            </a:r>
          </a:p>
          <a:p>
            <a:pPr lvl="1" eaLnBrk="1"/>
            <a:r>
              <a:rPr lang="en-US" smtClean="0"/>
              <a:t>Four major domains</a:t>
            </a:r>
          </a:p>
          <a:p>
            <a:pPr lvl="1" eaLnBrk="1"/>
            <a:r>
              <a:rPr lang="en-US" smtClean="0"/>
              <a:t>34 high-level control objectives</a:t>
            </a:r>
          </a:p>
          <a:p>
            <a:pPr lvl="2" eaLnBrk="1"/>
            <a:r>
              <a:rPr lang="en-US" smtClean="0"/>
              <a:t>Planning and organization (10)</a:t>
            </a:r>
          </a:p>
          <a:p>
            <a:pPr lvl="2" eaLnBrk="1"/>
            <a:r>
              <a:rPr lang="en-US" smtClean="0"/>
              <a:t>Acquisition and implementation (7)</a:t>
            </a:r>
          </a:p>
          <a:p>
            <a:pPr lvl="2" eaLnBrk="1"/>
            <a:r>
              <a:rPr lang="en-US" smtClean="0"/>
              <a:t>Delivery and support (13)</a:t>
            </a:r>
          </a:p>
          <a:p>
            <a:pPr lvl="2" eaLnBrk="1"/>
            <a:r>
              <a:rPr lang="en-US" smtClean="0"/>
              <a:t>Monitoring (4)</a:t>
            </a:r>
          </a:p>
          <a:p>
            <a:pPr lvl="1" eaLnBrk="1"/>
            <a:r>
              <a:rPr lang="en-US" smtClean="0"/>
              <a:t>More than 300 detailed control objectives</a:t>
            </a:r>
          </a:p>
          <a:p>
            <a:pPr lvl="1" eaLnBrk="1" hangingPunct="1"/>
            <a:endParaRPr lang="en-US" smtClean="0"/>
          </a:p>
        </p:txBody>
      </p:sp>
      <p:sp>
        <p:nvSpPr>
          <p:cNvPr id="10649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224FC2A-F4A6-4119-ABF7-38F63C284415}" type="slidenum">
              <a:rPr lang="en-US">
                <a:solidFill>
                  <a:schemeClr val="bg1"/>
                </a:solidFill>
                <a:latin typeface="Lucida Sans Unicode" pitchFamily="34" charset="0"/>
              </a:rPr>
              <a:pPr eaLnBrk="1" hangingPunct="1"/>
              <a:t>96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2.7: </a:t>
            </a:r>
            <a:r>
              <a:rPr lang="en-US" dirty="0" err="1" smtClean="0"/>
              <a:t>CobiT</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Content Placeholder 1"/>
          <p:cNvSpPr>
            <a:spLocks noGrp="1"/>
          </p:cNvSpPr>
          <p:nvPr>
            <p:ph idx="1"/>
          </p:nvPr>
        </p:nvSpPr>
        <p:spPr/>
        <p:txBody>
          <a:bodyPr/>
          <a:lstStyle/>
          <a:p>
            <a:pPr eaLnBrk="1"/>
            <a:r>
              <a:rPr lang="en-US" b="1" dirty="0" smtClean="0"/>
              <a:t>Dominance in the United States</a:t>
            </a:r>
          </a:p>
          <a:p>
            <a:pPr lvl="1" eaLnBrk="1"/>
            <a:r>
              <a:rPr lang="en-US" dirty="0" smtClean="0"/>
              <a:t>Created by the IT governance institute</a:t>
            </a:r>
          </a:p>
          <a:p>
            <a:pPr lvl="1" eaLnBrk="1"/>
            <a:r>
              <a:rPr lang="en-US" dirty="0"/>
              <a:t>P</a:t>
            </a:r>
            <a:r>
              <a:rPr lang="en-US" dirty="0" smtClean="0"/>
              <a:t>art </a:t>
            </a:r>
            <a:r>
              <a:rPr lang="en-US" dirty="0" smtClean="0"/>
              <a:t>of the Information Systems Audit and Control Association (ISACA)</a:t>
            </a:r>
          </a:p>
          <a:p>
            <a:pPr lvl="1" eaLnBrk="1"/>
            <a:r>
              <a:rPr lang="en-US" dirty="0" smtClean="0"/>
              <a:t>ISACA is the main professional accrediting body of IT auditing</a:t>
            </a:r>
          </a:p>
          <a:p>
            <a:pPr lvl="1" eaLnBrk="1"/>
            <a:r>
              <a:rPr lang="en-US" dirty="0" smtClean="0"/>
              <a:t>Certified information systems auditor (CISA) certification</a:t>
            </a:r>
          </a:p>
          <a:p>
            <a:pPr lvl="1" eaLnBrk="1" hangingPunct="1"/>
            <a:endParaRPr lang="en-US" dirty="0" smtClean="0"/>
          </a:p>
        </p:txBody>
      </p:sp>
      <p:sp>
        <p:nvSpPr>
          <p:cNvPr id="10752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C5A8B1-A5BA-4806-8303-7D6D0E8D2745}" type="slidenum">
              <a:rPr lang="en-US">
                <a:solidFill>
                  <a:schemeClr val="bg1"/>
                </a:solidFill>
                <a:latin typeface="Lucida Sans Unicode" pitchFamily="34" charset="0"/>
              </a:rPr>
              <a:pPr eaLnBrk="1" hangingPunct="1"/>
              <a:t>97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t>2.7: </a:t>
            </a:r>
            <a:r>
              <a:rPr lang="en-US" dirty="0" err="1" smtClean="0"/>
              <a:t>CobiT</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Content Placeholder 1"/>
          <p:cNvSpPr>
            <a:spLocks noGrp="1"/>
          </p:cNvSpPr>
          <p:nvPr>
            <p:ph idx="1"/>
          </p:nvPr>
        </p:nvSpPr>
        <p:spPr>
          <a:xfrm>
            <a:off x="457200" y="1096963"/>
            <a:ext cx="8229600" cy="4525962"/>
          </a:xfrm>
        </p:spPr>
        <p:txBody>
          <a:bodyPr/>
          <a:lstStyle/>
          <a:p>
            <a:pPr eaLnBrk="1"/>
            <a:r>
              <a:rPr lang="en-US" b="1" smtClean="0"/>
              <a:t>The CobiT Framework</a:t>
            </a:r>
          </a:p>
          <a:p>
            <a:pPr lvl="1" eaLnBrk="1">
              <a:spcBef>
                <a:spcPts val="600"/>
              </a:spcBef>
            </a:pPr>
            <a:r>
              <a:rPr lang="en-US" smtClean="0"/>
              <a:t>Four major domains (Figure 2-28)</a:t>
            </a:r>
          </a:p>
        </p:txBody>
      </p:sp>
      <p:sp>
        <p:nvSpPr>
          <p:cNvPr id="10547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663CE20-4E3F-488A-B584-C5F52BCFD43C}" type="slidenum">
              <a:rPr lang="en-US">
                <a:solidFill>
                  <a:schemeClr val="bg1"/>
                </a:solidFill>
                <a:latin typeface="Lucida Sans Unicode" pitchFamily="34" charset="0"/>
              </a:rPr>
              <a:pPr eaLnBrk="1" hangingPunct="1"/>
              <a:t>98</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152400"/>
            <a:ext cx="8229600" cy="1143000"/>
          </a:xfrm>
        </p:spPr>
        <p:txBody>
          <a:bodyPr/>
          <a:lstStyle/>
          <a:p>
            <a:pPr eaLnBrk="1" fontAlgn="auto" hangingPunct="1">
              <a:spcAft>
                <a:spcPts val="0"/>
              </a:spcAft>
              <a:defRPr/>
            </a:pPr>
            <a:r>
              <a:rPr lang="en-US" dirty="0" smtClean="0"/>
              <a:t>2.7: </a:t>
            </a:r>
            <a:r>
              <a:rPr lang="en-US" dirty="0" err="1" smtClean="0"/>
              <a:t>CobiT</a:t>
            </a:r>
            <a:endParaRPr lang="en-US" dirty="0"/>
          </a:p>
        </p:txBody>
      </p:sp>
      <p:pic>
        <p:nvPicPr>
          <p:cNvPr id="124934" name="Picture 7"/>
          <p:cNvPicPr>
            <a:picLocks noChangeAspect="1" noChangeArrowheads="1"/>
          </p:cNvPicPr>
          <p:nvPr/>
        </p:nvPicPr>
        <p:blipFill>
          <a:blip r:embed="rId2">
            <a:extLst>
              <a:ext uri="{28A0092B-C50C-407E-A947-70E740481C1C}">
                <a14:useLocalDpi xmlns:a14="http://schemas.microsoft.com/office/drawing/2010/main" val="0"/>
              </a:ext>
            </a:extLst>
          </a:blip>
          <a:srcRect l="7524" t="12891" r="4703" b="12038"/>
          <a:stretch>
            <a:fillRect/>
          </a:stretch>
        </p:blipFill>
        <p:spPr bwMode="auto">
          <a:xfrm>
            <a:off x="855912" y="2057400"/>
            <a:ext cx="7003801"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Content Placeholder 1"/>
          <p:cNvSpPr>
            <a:spLocks noGrp="1"/>
          </p:cNvSpPr>
          <p:nvPr>
            <p:ph idx="1"/>
          </p:nvPr>
        </p:nvSpPr>
        <p:spPr>
          <a:xfrm>
            <a:off x="457200" y="1600200"/>
            <a:ext cx="8229600" cy="4648200"/>
          </a:xfrm>
        </p:spPr>
        <p:txBody>
          <a:bodyPr/>
          <a:lstStyle/>
          <a:p>
            <a:pPr eaLnBrk="1"/>
            <a:r>
              <a:rPr lang="en-US" b="1" dirty="0" smtClean="0"/>
              <a:t>ISO/IEC 27000</a:t>
            </a:r>
          </a:p>
          <a:p>
            <a:pPr lvl="1" eaLnBrk="1"/>
            <a:r>
              <a:rPr lang="en-US" dirty="0" smtClean="0"/>
              <a:t>Family of IT security standards with several individual standards</a:t>
            </a:r>
          </a:p>
          <a:p>
            <a:pPr lvl="1" eaLnBrk="1"/>
            <a:r>
              <a:rPr lang="en-US" dirty="0" smtClean="0"/>
              <a:t>From the International Organization for Standardization (ISO) and the International Electrotechnical Commission (IEC)</a:t>
            </a:r>
          </a:p>
          <a:p>
            <a:pPr eaLnBrk="1"/>
            <a:r>
              <a:rPr lang="en-US" b="1" dirty="0" smtClean="0"/>
              <a:t>ISO/IEC 27002</a:t>
            </a:r>
          </a:p>
          <a:p>
            <a:pPr lvl="1" eaLnBrk="1"/>
            <a:r>
              <a:rPr lang="en-US" dirty="0" smtClean="0"/>
              <a:t>Originally called ISO/IEC 17799</a:t>
            </a:r>
          </a:p>
          <a:p>
            <a:pPr lvl="1" eaLnBrk="1"/>
            <a:r>
              <a:rPr lang="en-US" dirty="0" smtClean="0"/>
              <a:t>Recommendations in 11 broad areas of security management</a:t>
            </a:r>
          </a:p>
          <a:p>
            <a:pPr lvl="1" eaLnBrk="1" hangingPunct="1"/>
            <a:endParaRPr lang="en-US" dirty="0" smtClean="0"/>
          </a:p>
        </p:txBody>
      </p:sp>
      <p:sp>
        <p:nvSpPr>
          <p:cNvPr id="10854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CFDD50-1389-4C4A-9351-603D0B81F45B}" type="slidenum">
              <a:rPr lang="en-US">
                <a:solidFill>
                  <a:schemeClr val="bg1"/>
                </a:solidFill>
                <a:latin typeface="Lucida Sans Unicode" pitchFamily="34" charset="0"/>
              </a:rPr>
              <a:pPr eaLnBrk="1" hangingPunct="1"/>
              <a:t>99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2.7: The ISO/IEC 27000 Family of Security Standards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971</TotalTime>
  <Words>4279</Words>
  <Application>Microsoft Macintosh PowerPoint</Application>
  <PresentationFormat>On-screen Show (4:3)</PresentationFormat>
  <Paragraphs>823</Paragraphs>
  <Slides>103</Slides>
  <Notes>3</Notes>
  <HiddenSlides>0</HiddenSlides>
  <MMClips>0</MMClips>
  <ScaleCrop>false</ScaleCrop>
  <HeadingPairs>
    <vt:vector size="4" baseType="variant">
      <vt:variant>
        <vt:lpstr>Theme</vt:lpstr>
      </vt:variant>
      <vt:variant>
        <vt:i4>2</vt:i4>
      </vt:variant>
      <vt:variant>
        <vt:lpstr>Slide Titles</vt:lpstr>
      </vt:variant>
      <vt:variant>
        <vt:i4>103</vt:i4>
      </vt:variant>
    </vt:vector>
  </HeadingPairs>
  <TitlesOfParts>
    <vt:vector size="105" baseType="lpstr">
      <vt:lpstr>Concourse</vt:lpstr>
      <vt:lpstr>1_Concourse</vt:lpstr>
      <vt:lpstr>PowerPoint Presentation</vt:lpstr>
      <vt:lpstr>Learning Objectives</vt:lpstr>
      <vt:lpstr>PowerPoint Presentation</vt:lpstr>
      <vt:lpstr>Orientation</vt:lpstr>
      <vt:lpstr>What’s Next?</vt:lpstr>
      <vt:lpstr>2.1: Management is the Hard Part</vt:lpstr>
      <vt:lpstr>2.1: The Need for Comprehensive Security</vt:lpstr>
      <vt:lpstr>2.1: Weakest Link Failure</vt:lpstr>
      <vt:lpstr>2.1: Security Management Is a Disciplined Process</vt:lpstr>
      <vt:lpstr>2.1: Security Management Is a Disciplined Process</vt:lpstr>
      <vt:lpstr>2.1: The Plan-Protect-Respond Cycle for Security Management</vt:lpstr>
      <vt:lpstr>2.1: Systems Life Cycle</vt:lpstr>
      <vt:lpstr>2.1: Vision</vt:lpstr>
      <vt:lpstr>2.1: Vision</vt:lpstr>
      <vt:lpstr>2.1: Vision</vt:lpstr>
      <vt:lpstr>2.1: Vision</vt:lpstr>
      <vt:lpstr>2.1: Vision</vt:lpstr>
      <vt:lpstr>2.1: Strategic IT Security Planning</vt:lpstr>
      <vt:lpstr>2.1: Strategic IT Security Planning</vt:lpstr>
      <vt:lpstr>What’s Next?</vt:lpstr>
      <vt:lpstr>2.2: Legal Driving Forces</vt:lpstr>
      <vt:lpstr>2.2: Legal Driving Forces</vt:lpstr>
      <vt:lpstr>2.2: Legal Driving Forces</vt:lpstr>
      <vt:lpstr>2.2: Legal Driving Forces</vt:lpstr>
      <vt:lpstr>2.2: Legal Driving Forces</vt:lpstr>
      <vt:lpstr>2.2: Legal Driving Forces</vt:lpstr>
      <vt:lpstr>2.2: Legal Driving Forces</vt:lpstr>
      <vt:lpstr>What’s Next?</vt:lpstr>
      <vt:lpstr>2.3: Organizational Issues</vt:lpstr>
      <vt:lpstr>2.3: Organizational Issues</vt:lpstr>
      <vt:lpstr>2.3: Organizational Issues</vt:lpstr>
      <vt:lpstr>2.3: Organizational Issues</vt:lpstr>
      <vt:lpstr>2.3: Organizational Issues</vt:lpstr>
      <vt:lpstr>2.3: Organizational Issues</vt:lpstr>
      <vt:lpstr>2.3: Organizational Issues</vt:lpstr>
      <vt:lpstr>2.3: E-Mail Outsourcing</vt:lpstr>
      <vt:lpstr>2.3: Managed Security Service Provider (MSSP)</vt:lpstr>
      <vt:lpstr>What’s Next?</vt:lpstr>
      <vt:lpstr>2.4: Risk Analysis</vt:lpstr>
      <vt:lpstr>2.4: Risk Analysis</vt:lpstr>
      <vt:lpstr>2.4: Classic Risk Analysis Calculation</vt:lpstr>
      <vt:lpstr>2.4: Classic Risk Analysis Calculation</vt:lpstr>
      <vt:lpstr>2.4: Classic Risk Analysis Calculation</vt:lpstr>
      <vt:lpstr>2.4: Problems with Classic Risk Analysis Calculations</vt:lpstr>
      <vt:lpstr>2.4: Problems with Classic Risk Analysis Calculations</vt:lpstr>
      <vt:lpstr>2.4: Problems with Classic Risk Analysis Calculations</vt:lpstr>
      <vt:lpstr>2.4: Problems with Classic Risk Analysis Calculations</vt:lpstr>
      <vt:lpstr>2.4: Problems with Classic Risk Analysis Calculations</vt:lpstr>
      <vt:lpstr>2.4: Problems with Classic Risk Analysis Calculations</vt:lpstr>
      <vt:lpstr>2.4: Responding to Risk</vt:lpstr>
      <vt:lpstr>2.4: Responding to Risk</vt:lpstr>
      <vt:lpstr>2.4: Responding to Risk</vt:lpstr>
      <vt:lpstr>What’s Next?</vt:lpstr>
      <vt:lpstr>2.5: Corporate Technical Security Architecture</vt:lpstr>
      <vt:lpstr>2.5: Corporate Technical Security Architecture</vt:lpstr>
      <vt:lpstr>2.5: Corporate Technical Security Architecture</vt:lpstr>
      <vt:lpstr>2.5: Corporate Technical Security Architecture</vt:lpstr>
      <vt:lpstr>2.5: Corporate Technical Security Architecture</vt:lpstr>
      <vt:lpstr>2.5: Corporate Technical Security Architecture</vt:lpstr>
      <vt:lpstr>2.5: Corporate Technical Security Architecture</vt:lpstr>
      <vt:lpstr>What’s Next?</vt:lpstr>
      <vt:lpstr>2.6: Policies</vt:lpstr>
      <vt:lpstr>2.6: Policies</vt:lpstr>
      <vt:lpstr>2.6: Policies</vt:lpstr>
      <vt:lpstr>2.6: Policies</vt:lpstr>
      <vt:lpstr>2.6: Policies, Implementation, and Oversight</vt:lpstr>
      <vt:lpstr>2.6: Implementation Guidance</vt:lpstr>
      <vt:lpstr>2.6: Implementation Guidance</vt:lpstr>
      <vt:lpstr>2.6: Implementation Guidance</vt:lpstr>
      <vt:lpstr>2.6: Implementation Guidance</vt:lpstr>
      <vt:lpstr>2.6: Implementation Guidance</vt:lpstr>
      <vt:lpstr>2.6: Ethics</vt:lpstr>
      <vt:lpstr>2.6: Ethics</vt:lpstr>
      <vt:lpstr>2.6: Ethics</vt:lpstr>
      <vt:lpstr>2.6: Ethics</vt:lpstr>
      <vt:lpstr>2.6: Ethics</vt:lpstr>
      <vt:lpstr>2.6: Exception Handling</vt:lpstr>
      <vt:lpstr>2.6: Exception Handling</vt:lpstr>
      <vt:lpstr>2.6: Oversight</vt:lpstr>
      <vt:lpstr>2.6: Oversight</vt:lpstr>
      <vt:lpstr>2.6: Oversight</vt:lpstr>
      <vt:lpstr>2.6: Oversight</vt:lpstr>
      <vt:lpstr>2.6: Oversight</vt:lpstr>
      <vt:lpstr>2.6: Oversight</vt:lpstr>
      <vt:lpstr>2.6: Oversight</vt:lpstr>
      <vt:lpstr>2.6: Oversight</vt:lpstr>
      <vt:lpstr>2.6: Oversight</vt:lpstr>
      <vt:lpstr>2.6: Oversight</vt:lpstr>
      <vt:lpstr>What’s Next?</vt:lpstr>
      <vt:lpstr>2.7: Governance Frameworks</vt:lpstr>
      <vt:lpstr>2.7: COSO</vt:lpstr>
      <vt:lpstr>2.7: COSO</vt:lpstr>
      <vt:lpstr>2.7: COSO</vt:lpstr>
      <vt:lpstr>2.7: COSO</vt:lpstr>
      <vt:lpstr>2.7: CobiT</vt:lpstr>
      <vt:lpstr>2.7: CobiT</vt:lpstr>
      <vt:lpstr>2.7: CobiT</vt:lpstr>
      <vt:lpstr>2.7: CobiT</vt:lpstr>
      <vt:lpstr>2.7: The ISO/IEC 27000 Family of Security Standards</vt:lpstr>
      <vt:lpstr>2.7: The ISO/IEC 27000 Family of Security Standards</vt:lpstr>
      <vt:lpstr>2.7: The ISO/IEC 27000 Family of Security Standards</vt:lpstr>
      <vt:lpstr>The End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Paul Sarkis</cp:lastModifiedBy>
  <cp:revision>244</cp:revision>
  <dcterms:created xsi:type="dcterms:W3CDTF">2009-03-16T04:19:02Z</dcterms:created>
  <dcterms:modified xsi:type="dcterms:W3CDTF">2013-12-17T19:20:48Z</dcterms:modified>
</cp:coreProperties>
</file>