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881" r:id="rId2"/>
  </p:sldMasterIdLst>
  <p:notesMasterIdLst>
    <p:notesMasterId r:id="rId79"/>
  </p:notesMasterIdLst>
  <p:handoutMasterIdLst>
    <p:handoutMasterId r:id="rId80"/>
  </p:handoutMasterIdLst>
  <p:sldIdLst>
    <p:sldId id="473" r:id="rId3"/>
    <p:sldId id="454" r:id="rId4"/>
    <p:sldId id="472" r:id="rId5"/>
    <p:sldId id="450" r:id="rId6"/>
    <p:sldId id="455" r:id="rId7"/>
    <p:sldId id="356" r:id="rId8"/>
    <p:sldId id="377" r:id="rId9"/>
    <p:sldId id="357" r:id="rId10"/>
    <p:sldId id="378" r:id="rId11"/>
    <p:sldId id="358" r:id="rId12"/>
    <p:sldId id="461" r:id="rId13"/>
    <p:sldId id="462" r:id="rId14"/>
    <p:sldId id="380" r:id="rId15"/>
    <p:sldId id="383" r:id="rId16"/>
    <p:sldId id="359" r:id="rId17"/>
    <p:sldId id="388" r:id="rId18"/>
    <p:sldId id="390" r:id="rId19"/>
    <p:sldId id="393" r:id="rId20"/>
    <p:sldId id="444" r:id="rId21"/>
    <p:sldId id="391" r:id="rId22"/>
    <p:sldId id="394" r:id="rId23"/>
    <p:sldId id="464" r:id="rId24"/>
    <p:sldId id="463" r:id="rId25"/>
    <p:sldId id="395" r:id="rId26"/>
    <p:sldId id="456" r:id="rId27"/>
    <p:sldId id="360" r:id="rId28"/>
    <p:sldId id="396" r:id="rId29"/>
    <p:sldId id="465" r:id="rId30"/>
    <p:sldId id="361" r:id="rId31"/>
    <p:sldId id="362" r:id="rId32"/>
    <p:sldId id="363" r:id="rId33"/>
    <p:sldId id="448" r:id="rId34"/>
    <p:sldId id="397" r:id="rId35"/>
    <p:sldId id="364" r:id="rId36"/>
    <p:sldId id="398" r:id="rId37"/>
    <p:sldId id="467" r:id="rId38"/>
    <p:sldId id="365" r:id="rId39"/>
    <p:sldId id="466" r:id="rId40"/>
    <p:sldId id="366" r:id="rId41"/>
    <p:sldId id="404" r:id="rId42"/>
    <p:sldId id="468" r:id="rId43"/>
    <p:sldId id="401" r:id="rId44"/>
    <p:sldId id="402" r:id="rId45"/>
    <p:sldId id="405" r:id="rId46"/>
    <p:sldId id="445" r:id="rId47"/>
    <p:sldId id="469" r:id="rId48"/>
    <p:sldId id="403" r:id="rId49"/>
    <p:sldId id="367" r:id="rId50"/>
    <p:sldId id="368" r:id="rId51"/>
    <p:sldId id="458" r:id="rId52"/>
    <p:sldId id="369" r:id="rId53"/>
    <p:sldId id="406" r:id="rId54"/>
    <p:sldId id="370" r:id="rId55"/>
    <p:sldId id="409" r:id="rId56"/>
    <p:sldId id="470" r:id="rId57"/>
    <p:sldId id="447" r:id="rId58"/>
    <p:sldId id="471" r:id="rId59"/>
    <p:sldId id="459" r:id="rId60"/>
    <p:sldId id="412" r:id="rId61"/>
    <p:sldId id="371" r:id="rId62"/>
    <p:sldId id="420" r:id="rId63"/>
    <p:sldId id="421" r:id="rId64"/>
    <p:sldId id="373" r:id="rId65"/>
    <p:sldId id="423" r:id="rId66"/>
    <p:sldId id="424" r:id="rId67"/>
    <p:sldId id="426" r:id="rId68"/>
    <p:sldId id="429" r:id="rId69"/>
    <p:sldId id="460" r:id="rId70"/>
    <p:sldId id="375" r:id="rId71"/>
    <p:sldId id="446" r:id="rId72"/>
    <p:sldId id="432" r:id="rId73"/>
    <p:sldId id="442" r:id="rId74"/>
    <p:sldId id="443" r:id="rId75"/>
    <p:sldId id="441" r:id="rId76"/>
    <p:sldId id="474" r:id="rId77"/>
    <p:sldId id="475" r:id="rId7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1" d="100"/>
          <a:sy n="91" d="100"/>
        </p:scale>
        <p:origin x="-200"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handoutMaster" Target="handoutMasters/handoutMaster1.xml"/><Relationship Id="rId81" Type="http://schemas.openxmlformats.org/officeDocument/2006/relationships/printerSettings" Target="printerSettings/printerSettings1.bin"/><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notesMaster" Target="notesMasters/notesMaster1.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756CEFF-676F-433B-ADF4-2447EEC1BFF8}" type="datetimeFigureOut">
              <a:rPr lang="en-US"/>
              <a:pPr/>
              <a:t>12/18/13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D5DD21A9-66EE-49CB-A874-66460D053FAB}" type="slidenum">
              <a:rPr lang="en-US"/>
              <a:pPr/>
              <a:t>‹#›</a:t>
            </a:fld>
            <a:endParaRPr lang="en-US"/>
          </a:p>
        </p:txBody>
      </p:sp>
    </p:spTree>
    <p:extLst>
      <p:ext uri="{BB962C8B-B14F-4D97-AF65-F5344CB8AC3E}">
        <p14:creationId xmlns:p14="http://schemas.microsoft.com/office/powerpoint/2010/main" val="1310890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4076BA0E-07E5-48D3-95FA-1A0108ADE327}" type="datetimeFigureOut">
              <a:rPr lang="en-US"/>
              <a:pPr/>
              <a:t>12/18/13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84617717-95C7-41EE-B1DF-5DA31CB1F951}" type="slidenum">
              <a:rPr lang="en-US"/>
              <a:pPr/>
              <a:t>‹#›</a:t>
            </a:fld>
            <a:endParaRPr lang="en-US"/>
          </a:p>
        </p:txBody>
      </p:sp>
    </p:spTree>
    <p:extLst>
      <p:ext uri="{BB962C8B-B14F-4D97-AF65-F5344CB8AC3E}">
        <p14:creationId xmlns:p14="http://schemas.microsoft.com/office/powerpoint/2010/main" val="410199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2520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5" name="Slide Number Placeholder 26"/>
          <p:cNvSpPr txBox="1">
            <a:spLocks/>
          </p:cNvSpPr>
          <p:nvPr userDrawn="1"/>
        </p:nvSpPr>
        <p:spPr>
          <a:xfrm>
            <a:off x="152400" y="6324600"/>
            <a:ext cx="898525" cy="365125"/>
          </a:xfrm>
          <a:prstGeom prst="rect">
            <a:avLst/>
          </a:prstGeom>
        </p:spPr>
        <p:txBody>
          <a:bodyPr/>
          <a:lstStyle>
            <a:defPPr>
              <a:defRPr lang="en-US"/>
            </a:defPPr>
            <a:lvl1pPr algn="l" rtl="0" fontAlgn="base">
              <a:spcBef>
                <a:spcPct val="0"/>
              </a:spcBef>
              <a:spcAft>
                <a:spcPct val="0"/>
              </a:spcAft>
              <a:defRPr sz="2000" kern="1200">
                <a:solidFill>
                  <a:srgbClr val="FFFFFF"/>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mtClean="0"/>
              <a:t>8-</a:t>
            </a:r>
            <a:fld id="{CC13B7BD-7741-4A2D-9773-6840DCB75395}" type="slidenum">
              <a:rPr lang="en-US" smtClean="0"/>
              <a:pPr/>
              <a:t>‹#›</a:t>
            </a:fld>
            <a:endParaRPr lang="en-US" dirty="0"/>
          </a:p>
        </p:txBody>
      </p:sp>
    </p:spTree>
    <p:extLst>
      <p:ext uri="{BB962C8B-B14F-4D97-AF65-F5344CB8AC3E}">
        <p14:creationId xmlns:p14="http://schemas.microsoft.com/office/powerpoint/2010/main" val="322817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152400" y="6172200"/>
            <a:ext cx="838200" cy="457200"/>
          </a:xfrm>
          <a:prstGeom prst="rect">
            <a:avLst/>
          </a:prstGeom>
        </p:spPr>
        <p:txBody>
          <a:bodyPr/>
          <a:lstStyle>
            <a:lvl1pPr>
              <a:defRPr sz="2000">
                <a:solidFill>
                  <a:schemeClr val="bg1"/>
                </a:solidFill>
              </a:defRPr>
            </a:lvl1pPr>
          </a:lstStyle>
          <a:p>
            <a:r>
              <a:rPr lang="en-US" dirty="0" smtClean="0">
                <a:solidFill>
                  <a:prstClr val="white"/>
                </a:solidFill>
              </a:rPr>
              <a:t>8-</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6281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Slide Number Placeholder 5"/>
          <p:cNvSpPr>
            <a:spLocks noGrp="1"/>
          </p:cNvSpPr>
          <p:nvPr>
            <p:ph type="sldNum" sz="quarter" idx="11"/>
          </p:nvPr>
        </p:nvSpPr>
        <p:spPr>
          <a:xfrm>
            <a:off x="0" y="6324600"/>
            <a:ext cx="1295400" cy="365125"/>
          </a:xfrm>
          <a:prstGeom prst="rect">
            <a:avLst/>
          </a:prstGeom>
        </p:spPr>
        <p:txBody>
          <a:bodyPr/>
          <a:lstStyle>
            <a:lvl1pPr>
              <a:defRPr sz="2000">
                <a:solidFill>
                  <a:schemeClr val="bg1"/>
                </a:solidFill>
              </a:defRPr>
            </a:lvl1pPr>
          </a:lstStyle>
          <a:p>
            <a:r>
              <a:rPr lang="en-US" dirty="0" smtClean="0">
                <a:solidFill>
                  <a:prstClr val="white"/>
                </a:solidFill>
              </a:rPr>
              <a:t>8-</a:t>
            </a:r>
            <a:fld id="{FC200263-2766-492D-B1A3-456214CAF9E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3510583"/>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fld id="{6A7FA68F-FADF-4FD0-BD12-E50311C068D5}" type="datetime1">
              <a:rPr lang="en-US">
                <a:solidFill>
                  <a:prstClr val="black"/>
                </a:solidFill>
              </a:rPr>
              <a:pPr/>
              <a:t>12/18/13</a:t>
            </a:fld>
            <a:endParaRPr lang="en-US">
              <a:solidFill>
                <a:prstClr val="black"/>
              </a:solidFill>
            </a:endParaRPr>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A4E8C30B-E377-4081-80F1-E969027E80AD}" type="slidenum">
              <a:rPr lang="en-US">
                <a:solidFill>
                  <a:prstClr val="black"/>
                </a:solidFill>
              </a:rPr>
              <a:pPr/>
              <a:t>‹#›</a:t>
            </a:fld>
            <a:endParaRPr lang="en-US">
              <a:solidFill>
                <a:prstClr val="black"/>
              </a:solidFill>
            </a:endParaRPr>
          </a:p>
        </p:txBody>
      </p:sp>
      <p:sp>
        <p:nvSpPr>
          <p:cNvPr id="10"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smtClean="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Tree>
    <p:extLst>
      <p:ext uri="{BB962C8B-B14F-4D97-AF65-F5344CB8AC3E}">
        <p14:creationId xmlns:p14="http://schemas.microsoft.com/office/powerpoint/2010/main" val="111825483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188F1CD2-AEB0-4027-8EC5-A6B3BF7F337D}" type="datetime1">
              <a:rPr lang="en-US">
                <a:solidFill>
                  <a:prstClr val="black"/>
                </a:solidFill>
              </a:rPr>
              <a:pPr/>
              <a:t>12/18/13</a:t>
            </a:fld>
            <a:endParaRPr lang="en-US">
              <a:solidFill>
                <a:prstClr val="black"/>
              </a:solidFill>
            </a:endParaRPr>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2C9248F2-67A0-4415-B4E0-C230E8B2B6F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89206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37206108-7795-47C0-884E-2AD68BE743CF}" type="datetime1">
              <a:rPr lang="en-US">
                <a:solidFill>
                  <a:prstClr val="black"/>
                </a:solidFill>
              </a:rPr>
              <a:pPr/>
              <a:t>12/18/13</a:t>
            </a:fld>
            <a:endParaRPr lang="en-US">
              <a:solidFill>
                <a:prstClr val="black"/>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E80A72C-7467-43E9-A77F-3A6651282100}" type="slidenum">
              <a:rPr lang="en-US">
                <a:solidFill>
                  <a:prstClr val="black"/>
                </a:solidFill>
              </a:rPr>
              <a:pPr/>
              <a:t>‹#›</a:t>
            </a:fld>
            <a:endParaRPr lang="en-US">
              <a:solidFill>
                <a:prstClr val="black"/>
              </a:solidFill>
            </a:endParaRPr>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smtClean="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Tree>
    <p:extLst>
      <p:ext uri="{BB962C8B-B14F-4D97-AF65-F5344CB8AC3E}">
        <p14:creationId xmlns:p14="http://schemas.microsoft.com/office/powerpoint/2010/main" val="8426842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400"/>
            </a:lvl3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0" y="6248400"/>
            <a:ext cx="762000" cy="365125"/>
          </a:xfrm>
          <a:prstGeom prst="rect">
            <a:avLst/>
          </a:prstGeom>
        </p:spPr>
        <p:txBody>
          <a:bodyPr/>
          <a:lstStyle>
            <a:lvl1pPr>
              <a:defRPr sz="2000">
                <a:solidFill>
                  <a:schemeClr val="bg1"/>
                </a:solidFill>
              </a:defRPr>
            </a:lvl1pPr>
          </a:lstStyle>
          <a:p>
            <a:r>
              <a:rPr lang="en-US" dirty="0" smtClean="0"/>
              <a:t>8-</a:t>
            </a:r>
            <a:fld id="{C642E5C6-88FF-4E5C-A5D0-B8ECAFA0BA3C}" type="slidenum">
              <a:rPr lang="en-US" smtClean="0"/>
              <a:pPr/>
              <a:t>‹#›</a:t>
            </a:fld>
            <a:endParaRPr lang="en-US" dirty="0"/>
          </a:p>
        </p:txBody>
      </p:sp>
    </p:spTree>
    <p:extLst>
      <p:ext uri="{BB962C8B-B14F-4D97-AF65-F5344CB8AC3E}">
        <p14:creationId xmlns:p14="http://schemas.microsoft.com/office/powerpoint/2010/main" val="42010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Slide Number Placeholder 5"/>
          <p:cNvSpPr>
            <a:spLocks noGrp="1"/>
          </p:cNvSpPr>
          <p:nvPr>
            <p:ph type="sldNum" sz="quarter" idx="11"/>
          </p:nvPr>
        </p:nvSpPr>
        <p:spPr>
          <a:xfrm>
            <a:off x="0" y="6324600"/>
            <a:ext cx="974725" cy="365125"/>
          </a:xfrm>
          <a:prstGeom prst="rect">
            <a:avLst/>
          </a:prstGeom>
        </p:spPr>
        <p:txBody>
          <a:bodyPr/>
          <a:lstStyle>
            <a:lvl1pPr>
              <a:defRPr sz="2000">
                <a:solidFill>
                  <a:schemeClr val="bg1"/>
                </a:solidFill>
              </a:defRPr>
            </a:lvl1pPr>
          </a:lstStyle>
          <a:p>
            <a:r>
              <a:rPr lang="en-US" dirty="0" smtClean="0"/>
              <a:t>8-</a:t>
            </a:r>
            <a:fld id="{11002678-D755-4F68-99F7-067A773F70E0}" type="slidenum">
              <a:rPr lang="en-US" smtClean="0"/>
              <a:pPr/>
              <a:t>‹#›</a:t>
            </a:fld>
            <a:endParaRPr lang="en-US" dirty="0"/>
          </a:p>
        </p:txBody>
      </p:sp>
    </p:spTree>
    <p:extLst>
      <p:ext uri="{BB962C8B-B14F-4D97-AF65-F5344CB8AC3E}">
        <p14:creationId xmlns:p14="http://schemas.microsoft.com/office/powerpoint/2010/main" val="338939152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fld id="{6C889A20-B381-4490-ACBF-16B1D7F680CC}" type="datetime1">
              <a:rPr lang="en-US"/>
              <a:pPr/>
              <a:t>12/18/13</a:t>
            </a:fld>
            <a:endParaRPr lang="en-US"/>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13A84A62-E174-40FE-AA04-2B748F449537}" type="slidenum">
              <a:rPr lang="en-US"/>
              <a:pPr/>
              <a:t>‹#›</a:t>
            </a:fld>
            <a:endParaRPr lang="en-US"/>
          </a:p>
        </p:txBody>
      </p:sp>
      <p:sp>
        <p:nvSpPr>
          <p:cNvPr id="10" name="Footer Placeholder 4"/>
          <p:cNvSpPr txBox="1">
            <a:spLocks/>
          </p:cNvSpPr>
          <p:nvPr userDrawn="1"/>
        </p:nvSpPr>
        <p:spPr>
          <a:xfrm>
            <a:off x="6290345"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smtClean="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Tree>
    <p:extLst>
      <p:ext uri="{BB962C8B-B14F-4D97-AF65-F5344CB8AC3E}">
        <p14:creationId xmlns:p14="http://schemas.microsoft.com/office/powerpoint/2010/main" val="198737736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8A88839E-7A49-423F-824A-E3B298671F17}" type="datetime1">
              <a:rPr lang="en-US"/>
              <a:pPr/>
              <a:t>12/18/13</a:t>
            </a:fld>
            <a:endParaRPr lang="en-US"/>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4AE932EF-CF9B-470E-8526-04C8092250CD}" type="slidenum">
              <a:rPr lang="en-US"/>
              <a:pPr/>
              <a:t>‹#›</a:t>
            </a:fld>
            <a:endParaRPr lang="en-US"/>
          </a:p>
        </p:txBody>
      </p:sp>
    </p:spTree>
    <p:extLst>
      <p:ext uri="{BB962C8B-B14F-4D97-AF65-F5344CB8AC3E}">
        <p14:creationId xmlns:p14="http://schemas.microsoft.com/office/powerpoint/2010/main" val="425564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62E6267F-BE91-4984-8B82-24098A1C208B}" type="datetime1">
              <a:rPr lang="en-US"/>
              <a:pPr/>
              <a:t>12/18/13</a:t>
            </a:fld>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35148AC5-D22D-4621-896A-A875E06C7674}" type="slidenum">
              <a:rPr lang="en-US"/>
              <a:pPr/>
              <a:t>‹#›</a:t>
            </a:fld>
            <a:endParaRPr lang="en-US"/>
          </a:p>
        </p:txBody>
      </p:sp>
      <p:sp>
        <p:nvSpPr>
          <p:cNvPr id="8" name="Footer Placeholder 4"/>
          <p:cNvSpPr txBox="1">
            <a:spLocks/>
          </p:cNvSpPr>
          <p:nvPr userDrawn="1"/>
        </p:nvSpPr>
        <p:spPr>
          <a:xfrm>
            <a:off x="6290345"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smtClean="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Tree>
    <p:extLst>
      <p:ext uri="{BB962C8B-B14F-4D97-AF65-F5344CB8AC3E}">
        <p14:creationId xmlns:p14="http://schemas.microsoft.com/office/powerpoint/2010/main" val="350020678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1D0A446A-2BB4-44EB-86E5-A80B68399FEF}" type="datetime1">
              <a:rPr lang="en-US"/>
              <a:pPr/>
              <a:t>12/18/13</a:t>
            </a:fld>
            <a:endParaRPr lang="en-US"/>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FAF6DF5D-04E5-45A9-9E8A-6C0291F9DAC5}" type="slidenum">
              <a:rPr lang="en-US"/>
              <a:pPr/>
              <a:t>‹#›</a:t>
            </a:fld>
            <a:endParaRPr lang="en-US"/>
          </a:p>
        </p:txBody>
      </p:sp>
    </p:spTree>
    <p:extLst>
      <p:ext uri="{BB962C8B-B14F-4D97-AF65-F5344CB8AC3E}">
        <p14:creationId xmlns:p14="http://schemas.microsoft.com/office/powerpoint/2010/main" val="1740750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C2C13CC0-1D4E-4B01-8F42-3D150E69799D}" type="datetime1">
              <a:rPr lang="en-US"/>
              <a:pPr/>
              <a:t>12/18/13</a:t>
            </a:fld>
            <a:endParaRPr lang="en-US"/>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B3DDF2C2-0848-4AC7-BA65-45FAFD2EBB9E}" type="slidenum">
              <a:rPr lang="en-US"/>
              <a:pPr/>
              <a:t>‹#›</a:t>
            </a:fld>
            <a:endParaRPr lang="en-US"/>
          </a:p>
        </p:txBody>
      </p:sp>
    </p:spTree>
    <p:extLst>
      <p:ext uri="{BB962C8B-B14F-4D97-AF65-F5344CB8AC3E}">
        <p14:creationId xmlns:p14="http://schemas.microsoft.com/office/powerpoint/2010/main" val="106757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Lucida Sans Unicode"/>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solidFill>
                  <a:prstClr val="black"/>
                </a:solidFill>
                <a:latin typeface="Lucida Sans Unicode"/>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solidFill>
                  <a:prstClr val="black"/>
                </a:solidFill>
                <a:latin typeface="Lucida Sans Unicode"/>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fld id="{0836950D-3372-43AC-9FC6-D8353924E6FD}" type="datetime1">
              <a:rPr lang="en-US"/>
              <a:pPr/>
              <a:t>12/18/13</a:t>
            </a:fld>
            <a:endParaRPr lang="en-US"/>
          </a:p>
        </p:txBody>
      </p:sp>
      <p:sp>
        <p:nvSpPr>
          <p:cNvPr id="13" name="Slide Number Placeholder 26"/>
          <p:cNvSpPr>
            <a:spLocks noGrp="1"/>
          </p:cNvSpPr>
          <p:nvPr>
            <p:ph type="sldNum" sz="quarter" idx="12"/>
          </p:nvPr>
        </p:nvSpPr>
        <p:spPr>
          <a:xfrm>
            <a:off x="7848600" y="6096000"/>
            <a:ext cx="898525" cy="365125"/>
          </a:xfrm>
          <a:prstGeom prst="rect">
            <a:avLst/>
          </a:prstGeom>
        </p:spPr>
        <p:txBody>
          <a:bodyPr/>
          <a:lstStyle>
            <a:lvl1pPr>
              <a:defRPr sz="2400">
                <a:solidFill>
                  <a:srgbClr val="FFFFFF"/>
                </a:solidFill>
              </a:defRPr>
            </a:lvl1pPr>
          </a:lstStyle>
          <a:p>
            <a:fld id="{176997E9-4139-4B4A-8DB6-68F95130E7A2}" type="slidenum">
              <a:rPr lang="en-US"/>
              <a:pPr/>
              <a:t>‹#›</a:t>
            </a:fld>
            <a:endParaRPr lang="en-US"/>
          </a:p>
        </p:txBody>
      </p:sp>
    </p:spTree>
    <p:extLst>
      <p:ext uri="{BB962C8B-B14F-4D97-AF65-F5344CB8AC3E}">
        <p14:creationId xmlns:p14="http://schemas.microsoft.com/office/powerpoint/2010/main" val="12883623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theme" Target="../theme/theme2.xml"/><Relationship Id="rId8" Type="http://schemas.openxmlformats.org/officeDocument/2006/relationships/image" Target="../media/image1.jpeg"/><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0"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Slide Number Placeholder 26"/>
          <p:cNvSpPr>
            <a:spLocks noGrp="1"/>
          </p:cNvSpPr>
          <p:nvPr>
            <p:ph type="sldNum" sz="quarter" idx="4"/>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a:t>
            </a:fld>
            <a:endParaRPr lang="en-US" dirty="0"/>
          </a:p>
        </p:txBody>
      </p:sp>
      <p:sp>
        <p:nvSpPr>
          <p:cNvPr id="17"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smtClean="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4" r:id="rId4"/>
    <p:sldLayoutId id="2147483859" r:id="rId5"/>
    <p:sldLayoutId id="2147483876" r:id="rId6"/>
    <p:sldLayoutId id="2147483860" r:id="rId7"/>
    <p:sldLayoutId id="2147483861" r:id="rId8"/>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solidFill>
                <a:prstClr val="black"/>
              </a:solidFill>
              <a:latin typeface="Lucida Sans Unicode"/>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8"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smtClean="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
        <p:nvSpPr>
          <p:cNvPr id="10" name="Slide Number Placeholder 26"/>
          <p:cNvSpPr>
            <a:spLocks noGrp="1"/>
          </p:cNvSpPr>
          <p:nvPr>
            <p:ph type="sldNum" sz="quarter" idx="4"/>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6" r:id="rId4"/>
    <p:sldLayoutId id="2147483888" r:id="rId5"/>
    <p:sldLayoutId id="2147483889" r:id="rId6"/>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3" Type="http://schemas.openxmlformats.org/officeDocument/2006/relationships/image" Target="../media/image24.jpeg"/><Relationship Id="rId4" Type="http://schemas.openxmlformats.org/officeDocument/2006/relationships/image" Target="cid:3287383400_2177562" TargetMode="External"/><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a:spLocks noGrp="1"/>
          </p:cNvSpPr>
          <p:nvPr>
            <p:ph idx="1"/>
          </p:nvPr>
        </p:nvSpPr>
        <p:spPr>
          <a:xfrm>
            <a:off x="609600" y="1447800"/>
            <a:ext cx="8229600" cy="4525962"/>
          </a:xfrm>
          <a:prstGeom prst="round2DiagRect">
            <a:avLst/>
          </a:prstGeom>
          <a:solidFill>
            <a:schemeClr val="bg1">
              <a:alpha val="90000"/>
            </a:schemeClr>
          </a:solidFill>
          <a:ln>
            <a:miter lim="800000"/>
            <a:headEnd/>
            <a:tailEnd/>
          </a:ln>
        </p:spPr>
        <p:txBody>
          <a:bodyPr rtlCol="0" anchor="ctr">
            <a:normAutofit/>
          </a:bodyPr>
          <a:lstStyle/>
          <a:p>
            <a:pPr algn="r" fontAlgn="auto">
              <a:spcBef>
                <a:spcPct val="0"/>
              </a:spcBef>
              <a:spcAft>
                <a:spcPts val="0"/>
              </a:spcAft>
              <a:buFont typeface="Arial" pitchFamily="34" charset="0"/>
              <a:buNone/>
              <a:defRPr/>
            </a:pPr>
            <a:r>
              <a:rPr lang="en-US" b="1" dirty="0" smtClean="0">
                <a:solidFill>
                  <a:schemeClr val="tx2"/>
                </a:solidFill>
                <a:effectLst>
                  <a:outerShdw blurRad="31750" dist="25400" dir="5400000" algn="tl" rotWithShape="0">
                    <a:srgbClr val="000000">
                      <a:alpha val="25000"/>
                    </a:srgbClr>
                  </a:outerShdw>
                </a:effectLst>
                <a:ea typeface="+mj-ea"/>
                <a:cs typeface="Lucida Sans Unicode" pitchFamily="34" charset="0"/>
              </a:rPr>
              <a:t>  Chapter </a:t>
            </a:r>
            <a:r>
              <a:rPr lang="en-US" b="1" dirty="0" smtClean="0">
                <a:solidFill>
                  <a:schemeClr val="tx2"/>
                </a:solidFill>
                <a:effectLst>
                  <a:outerShdw blurRad="31750" dist="25400" dir="5400000" algn="tl" rotWithShape="0">
                    <a:srgbClr val="000000">
                      <a:alpha val="25000"/>
                    </a:srgbClr>
                  </a:outerShdw>
                </a:effectLst>
                <a:ea typeface="+mj-ea"/>
                <a:cs typeface="Lucida Sans Unicode" pitchFamily="34" charset="0"/>
              </a:rPr>
              <a:t>8</a:t>
            </a:r>
            <a:endPar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
        <p:nvSpPr>
          <p:cNvPr id="7" name="Title 1"/>
          <p:cNvSpPr>
            <a:spLocks noGrp="1"/>
          </p:cNvSpPr>
          <p:nvPr>
            <p:ph type="title"/>
          </p:nvPr>
        </p:nvSpPr>
        <p:spPr>
          <a:xfrm>
            <a:off x="381000" y="2286000"/>
            <a:ext cx="8229600" cy="1143000"/>
          </a:xfrm>
          <a:prstGeom prst="round2DiagRect">
            <a:avLst/>
          </a:prstGeom>
          <a:solidFill>
            <a:schemeClr val="bg1">
              <a:alpha val="90000"/>
            </a:schemeClr>
          </a:solidFill>
        </p:spPr>
        <p:txBody>
          <a:bodyPr rtlCol="0"/>
          <a:lstStyle/>
          <a:p>
            <a:pPr algn="r" fontAlgn="auto">
              <a:spcAft>
                <a:spcPts val="0"/>
              </a:spcAft>
              <a:defRPr/>
            </a:pPr>
            <a:r>
              <a:rPr lang="en-US" sz="4800" dirty="0" smtClean="0">
                <a:cs typeface="Lucida Sans Unicode" pitchFamily="34" charset="0"/>
              </a:rPr>
              <a:t>Application Security</a:t>
            </a:r>
            <a:endParaRPr lang="en-US" sz="4800" dirty="0">
              <a:cs typeface="Lucida Sans Unicode" pitchFamily="34" charset="0"/>
            </a:endParaRPr>
          </a:p>
        </p:txBody>
      </p:sp>
      <p:sp>
        <p:nvSpPr>
          <p:cNvPr id="12" name="Title 1"/>
          <p:cNvSpPr txBox="1">
            <a:spLocks/>
          </p:cNvSpPr>
          <p:nvPr/>
        </p:nvSpPr>
        <p:spPr>
          <a:xfrm>
            <a:off x="152400" y="381000"/>
            <a:ext cx="8686800" cy="1143000"/>
          </a:xfrm>
          <a:prstGeom prst="round2DiagRect">
            <a:avLst/>
          </a:prstGeom>
          <a:solidFill>
            <a:schemeClr val="bg1">
              <a:alpha val="90000"/>
            </a:schemeClr>
          </a:solidFill>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3200" dirty="0" smtClean="0">
                <a:solidFill>
                  <a:srgbClr val="464646"/>
                </a:solidFill>
                <a:latin typeface="Lucida Sans Unicode"/>
                <a:cs typeface="Lucida Sans Unicode" pitchFamily="34" charset="0"/>
              </a:rPr>
              <a:t>Corporate Computer Security, 4</a:t>
            </a:r>
            <a:r>
              <a:rPr lang="en-US" sz="3200" baseline="30000" dirty="0" smtClean="0">
                <a:solidFill>
                  <a:srgbClr val="464646"/>
                </a:solidFill>
                <a:latin typeface="Lucida Sans Unicode"/>
                <a:cs typeface="Lucida Sans Unicode" pitchFamily="34" charset="0"/>
              </a:rPr>
              <a:t>th</a:t>
            </a:r>
            <a:r>
              <a:rPr lang="en-US" sz="3200" dirty="0" smtClean="0">
                <a:solidFill>
                  <a:srgbClr val="464646"/>
                </a:solidFill>
                <a:latin typeface="Lucida Sans Unicode"/>
                <a:cs typeface="Lucida Sans Unicode" pitchFamily="34" charset="0"/>
              </a:rPr>
              <a:t> Edition </a:t>
            </a:r>
          </a:p>
          <a:p>
            <a:pPr algn="ctr" fontAlgn="auto">
              <a:spcAft>
                <a:spcPts val="0"/>
              </a:spcAft>
              <a:defRPr/>
            </a:pPr>
            <a:r>
              <a:rPr lang="en-US" sz="2800" dirty="0" smtClean="0">
                <a:solidFill>
                  <a:srgbClr val="464646"/>
                </a:solidFill>
                <a:latin typeface="Lucida Sans Unicode"/>
                <a:cs typeface="Lucida Sans Unicode" pitchFamily="34" charset="0"/>
              </a:rPr>
              <a:t>Randall J. Boyle &amp; Raymond R. Panko</a:t>
            </a:r>
            <a:endParaRPr lang="en-US" sz="2800" dirty="0">
              <a:solidFill>
                <a:srgbClr val="464646"/>
              </a:solidFill>
              <a:latin typeface="Lucida Sans Unicode"/>
              <a:cs typeface="Lucida Sans Unicode" pitchFamily="34" charset="0"/>
            </a:endParaRPr>
          </a:p>
        </p:txBody>
      </p:sp>
    </p:spTree>
    <p:extLst>
      <p:ext uri="{BB962C8B-B14F-4D97-AF65-F5344CB8AC3E}">
        <p14:creationId xmlns:p14="http://schemas.microsoft.com/office/powerpoint/2010/main" val="710479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3"/>
          </a:xfrm>
        </p:spPr>
        <p:txBody>
          <a:bodyPr>
            <a:normAutofit/>
          </a:bodyPr>
          <a:lstStyle/>
          <a:p>
            <a:pPr eaLnBrk="1">
              <a:lnSpc>
                <a:spcPct val="90000"/>
              </a:lnSpc>
            </a:pPr>
            <a:r>
              <a:rPr lang="en-US" b="1" dirty="0" smtClean="0"/>
              <a:t>Basics</a:t>
            </a:r>
          </a:p>
          <a:p>
            <a:pPr lvl="1" eaLnBrk="1">
              <a:lnSpc>
                <a:spcPct val="90000"/>
              </a:lnSpc>
            </a:pPr>
            <a:r>
              <a:rPr lang="en-US" dirty="0" smtClean="0"/>
              <a:t>Physical Security</a:t>
            </a:r>
          </a:p>
          <a:p>
            <a:pPr lvl="1" eaLnBrk="1">
              <a:lnSpc>
                <a:spcPct val="90000"/>
              </a:lnSpc>
            </a:pPr>
            <a:r>
              <a:rPr lang="en-US" dirty="0" smtClean="0"/>
              <a:t>Backup</a:t>
            </a:r>
          </a:p>
          <a:p>
            <a:pPr lvl="1" eaLnBrk="1">
              <a:lnSpc>
                <a:spcPct val="90000"/>
              </a:lnSpc>
            </a:pPr>
            <a:r>
              <a:rPr lang="en-US" dirty="0" smtClean="0"/>
              <a:t>Harden the Operating System</a:t>
            </a:r>
          </a:p>
          <a:p>
            <a:pPr lvl="1" eaLnBrk="1">
              <a:lnSpc>
                <a:spcPct val="90000"/>
              </a:lnSpc>
            </a:pPr>
            <a:r>
              <a:rPr lang="en-US" dirty="0" smtClean="0"/>
              <a:t>Etc.</a:t>
            </a:r>
          </a:p>
          <a:p>
            <a:pPr eaLnBrk="1">
              <a:lnSpc>
                <a:spcPct val="90000"/>
              </a:lnSpc>
            </a:pPr>
            <a:r>
              <a:rPr lang="en-US" b="1" dirty="0" smtClean="0"/>
              <a:t>Minimize Applications</a:t>
            </a:r>
          </a:p>
          <a:p>
            <a:pPr lvl="1" eaLnBrk="1">
              <a:lnSpc>
                <a:spcPct val="90000"/>
              </a:lnSpc>
            </a:pPr>
            <a:r>
              <a:rPr lang="en-US" dirty="0" smtClean="0"/>
              <a:t>Main applications</a:t>
            </a:r>
          </a:p>
          <a:p>
            <a:pPr lvl="1" eaLnBrk="1">
              <a:lnSpc>
                <a:spcPct val="90000"/>
              </a:lnSpc>
            </a:pPr>
            <a:r>
              <a:rPr lang="en-US" dirty="0" smtClean="0"/>
              <a:t>Subsidiary applications</a:t>
            </a:r>
          </a:p>
          <a:p>
            <a:pPr lvl="1" eaLnBrk="1">
              <a:lnSpc>
                <a:spcPct val="90000"/>
              </a:lnSpc>
            </a:pPr>
            <a:r>
              <a:rPr lang="en-US" dirty="0"/>
              <a:t>G</a:t>
            </a:r>
            <a:r>
              <a:rPr lang="en-US" dirty="0" smtClean="0"/>
              <a:t>uided </a:t>
            </a:r>
            <a:r>
              <a:rPr lang="en-US" dirty="0" smtClean="0"/>
              <a:t>by security baselines</a:t>
            </a:r>
          </a:p>
          <a:p>
            <a:pPr lvl="1" eaLnBrk="1">
              <a:lnSpc>
                <a:spcPct val="90000"/>
              </a:lnSpc>
              <a:buFont typeface="Verdana" pitchFamily="34" charset="0"/>
              <a:buNone/>
            </a:pPr>
            <a:endParaRPr lang="en-US" dirty="0" smtClean="0"/>
          </a:p>
          <a:p>
            <a:pPr eaLnBrk="1" hangingPunct="1">
              <a:lnSpc>
                <a:spcPct val="90000"/>
              </a:lnSpc>
            </a:pPr>
            <a:endParaRPr lang="en-US" dirty="0" smtClean="0"/>
          </a:p>
          <a:p>
            <a:pPr eaLnBrk="1" hangingPunct="1">
              <a:lnSpc>
                <a:spcPct val="90000"/>
              </a:lnSpc>
            </a:pPr>
            <a:endParaRPr lang="en-US" dirty="0" smtClean="0"/>
          </a:p>
        </p:txBody>
      </p:sp>
      <p:sp>
        <p:nvSpPr>
          <p:cNvPr id="5" name="Title 4"/>
          <p:cNvSpPr>
            <a:spLocks noGrp="1"/>
          </p:cNvSpPr>
          <p:nvPr>
            <p:ph type="title"/>
          </p:nvPr>
        </p:nvSpPr>
        <p:spPr>
          <a:xfrm>
            <a:off x="457200" y="228600"/>
            <a:ext cx="8229600" cy="1143000"/>
          </a:xfrm>
        </p:spPr>
        <p:txBody>
          <a:bodyPr/>
          <a:lstStyle/>
          <a:p>
            <a:pPr eaLnBrk="1" fontAlgn="auto" hangingPunct="1">
              <a:spcAft>
                <a:spcPts val="0"/>
              </a:spcAft>
              <a:defRPr/>
            </a:pPr>
            <a:r>
              <a:rPr lang="en-US" dirty="0" smtClean="0"/>
              <a:t>8.1: Hardening Applications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lstStyle/>
          <a:p>
            <a:pPr eaLnBrk="1" fontAlgn="auto" hangingPunct="1">
              <a:spcAft>
                <a:spcPts val="0"/>
              </a:spcAft>
              <a:defRPr/>
            </a:pPr>
            <a:r>
              <a:rPr lang="en-US" dirty="0" smtClean="0"/>
              <a:t>8.1: Windows Services</a:t>
            </a:r>
            <a:endParaRPr lang="en-US" dirty="0"/>
          </a:p>
        </p:txBody>
      </p:sp>
      <p:pic>
        <p:nvPicPr>
          <p:cNvPr id="245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249" y="1371600"/>
            <a:ext cx="711893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normAutofit fontScale="90000"/>
          </a:bodyPr>
          <a:lstStyle/>
          <a:p>
            <a:pPr eaLnBrk="1" fontAlgn="auto" hangingPunct="1">
              <a:spcAft>
                <a:spcPts val="0"/>
              </a:spcAft>
              <a:defRPr/>
            </a:pPr>
            <a:r>
              <a:rPr lang="en-US" dirty="0" smtClean="0"/>
              <a:t>8.1: Application Startup Options</a:t>
            </a:r>
            <a:endParaRPr lang="en-US" dirty="0"/>
          </a:p>
        </p:txBody>
      </p:sp>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447799"/>
            <a:ext cx="4229100" cy="477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457200" y="1371600"/>
            <a:ext cx="8229600" cy="4876800"/>
          </a:xfrm>
        </p:spPr>
        <p:txBody>
          <a:bodyPr/>
          <a:lstStyle/>
          <a:p>
            <a:pPr eaLnBrk="1"/>
            <a:r>
              <a:rPr lang="en-US" b="1" dirty="0" smtClean="0"/>
              <a:t>Create Secure Application Program Configurations</a:t>
            </a:r>
          </a:p>
          <a:p>
            <a:pPr lvl="1" eaLnBrk="1"/>
            <a:r>
              <a:rPr lang="en-US" dirty="0" smtClean="0"/>
              <a:t>Use baselines to go beyond default installation configurations for high-value targets</a:t>
            </a:r>
          </a:p>
          <a:p>
            <a:pPr lvl="1" eaLnBrk="1"/>
            <a:r>
              <a:rPr lang="en-US" dirty="0" smtClean="0"/>
              <a:t>Avoid blank passwords or well-known default passwords</a:t>
            </a:r>
          </a:p>
          <a:p>
            <a:pPr eaLnBrk="1"/>
            <a:r>
              <a:rPr lang="en-US" b="1" dirty="0" smtClean="0"/>
              <a:t>Install Patches for All Applications</a:t>
            </a:r>
          </a:p>
          <a:p>
            <a:pPr eaLnBrk="1"/>
            <a:r>
              <a:rPr lang="en-US" b="1" dirty="0" smtClean="0"/>
              <a:t>Minimize the Permissions of Applications</a:t>
            </a:r>
          </a:p>
          <a:p>
            <a:pPr lvl="1" eaLnBrk="1"/>
            <a:r>
              <a:rPr lang="en-US" dirty="0" smtClean="0"/>
              <a:t>If an attack compromises an application with low permissions, </a:t>
            </a:r>
            <a:r>
              <a:rPr lang="en-US" dirty="0" smtClean="0"/>
              <a:t>it will </a:t>
            </a:r>
            <a:r>
              <a:rPr lang="en-US" dirty="0" smtClean="0"/>
              <a:t>not own the computer</a:t>
            </a:r>
          </a:p>
          <a:p>
            <a:pPr eaLnBrk="1" hangingPunct="1"/>
            <a:endParaRPr lang="en-US" dirty="0"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8.1: Hardening Applications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p:txBody>
          <a:bodyPr/>
          <a:lstStyle/>
          <a:p>
            <a:pPr eaLnBrk="1"/>
            <a:r>
              <a:rPr lang="en-US" b="1" smtClean="0"/>
              <a:t>Add Application Layer Authentication, Authorizations, and Auditing</a:t>
            </a:r>
          </a:p>
          <a:p>
            <a:pPr lvl="1" eaLnBrk="1"/>
            <a:r>
              <a:rPr lang="en-US" smtClean="0"/>
              <a:t>More specific to the needs of the application than general operating system logins</a:t>
            </a:r>
          </a:p>
          <a:p>
            <a:pPr lvl="1" eaLnBrk="1"/>
            <a:r>
              <a:rPr lang="en-US" smtClean="0"/>
              <a:t>Can lead to different permissions for different users</a:t>
            </a:r>
          </a:p>
          <a:p>
            <a:pPr eaLnBrk="1"/>
            <a:r>
              <a:rPr lang="en-US" b="1" smtClean="0"/>
              <a:t>Implement Cryptographic Systems</a:t>
            </a:r>
          </a:p>
          <a:p>
            <a:pPr lvl="1" eaLnBrk="1"/>
            <a:r>
              <a:rPr lang="en-US" smtClean="0"/>
              <a:t>For communication with users</a:t>
            </a:r>
          </a:p>
          <a:p>
            <a:pPr eaLnBrk="1" hangingPunct="1"/>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8.1: Hardening Applications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81000" y="3048000"/>
            <a:ext cx="7620000" cy="1676400"/>
          </a:xfrm>
          <a:prstGeom prst="roundRect">
            <a:avLst/>
          </a:prstGeom>
          <a:no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8675" name="Content Placeholder 1"/>
          <p:cNvSpPr>
            <a:spLocks noGrp="1"/>
          </p:cNvSpPr>
          <p:nvPr>
            <p:ph idx="1"/>
          </p:nvPr>
        </p:nvSpPr>
        <p:spPr>
          <a:xfrm>
            <a:off x="457200" y="1481138"/>
            <a:ext cx="8229600" cy="3167062"/>
          </a:xfrm>
        </p:spPr>
        <p:txBody>
          <a:bodyPr/>
          <a:lstStyle/>
          <a:p>
            <a:pPr eaLnBrk="1"/>
            <a:r>
              <a:rPr lang="en-US" b="1" dirty="0" smtClean="0"/>
              <a:t>Custom Applications</a:t>
            </a:r>
          </a:p>
          <a:p>
            <a:pPr lvl="1" eaLnBrk="1"/>
            <a:r>
              <a:rPr lang="en-US" dirty="0" smtClean="0"/>
              <a:t>Written by a firm’s programmers</a:t>
            </a:r>
          </a:p>
          <a:p>
            <a:pPr lvl="1" eaLnBrk="1"/>
            <a:r>
              <a:rPr lang="en-US" dirty="0" smtClean="0"/>
              <a:t>Not likely to be </a:t>
            </a:r>
            <a:r>
              <a:rPr lang="en-US" dirty="0" smtClean="0"/>
              <a:t>well-trained </a:t>
            </a:r>
            <a:r>
              <a:rPr lang="en-US" dirty="0" smtClean="0"/>
              <a:t>in secure coding</a:t>
            </a:r>
          </a:p>
          <a:p>
            <a:pPr eaLnBrk="1"/>
            <a:r>
              <a:rPr lang="en-US" b="1" dirty="0" smtClean="0"/>
              <a:t>The Key Principle</a:t>
            </a:r>
          </a:p>
          <a:p>
            <a:pPr lvl="1" eaLnBrk="1"/>
            <a:r>
              <a:rPr lang="en-US" dirty="0" smtClean="0"/>
              <a:t>Never trust user input</a:t>
            </a:r>
          </a:p>
          <a:p>
            <a:pPr lvl="1" eaLnBrk="1"/>
            <a:r>
              <a:rPr lang="en-US" dirty="0" smtClean="0"/>
              <a:t>Filter user input for inappropriate content</a:t>
            </a:r>
          </a:p>
          <a:p>
            <a:pPr lvl="1" eaLnBrk="1"/>
            <a:endParaRPr lang="en-US" dirty="0" smtClean="0"/>
          </a:p>
          <a:p>
            <a:pPr eaLnBrk="1" hangingPunct="1"/>
            <a:endParaRPr lang="en-US" dirty="0"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8.1: Securing Custom Applications</a:t>
            </a:r>
            <a:endParaRPr lang="en-US" dirty="0"/>
          </a:p>
        </p:txBody>
      </p:sp>
      <p:sp>
        <p:nvSpPr>
          <p:cNvPr id="7"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p:txBody>
          <a:bodyPr/>
          <a:lstStyle/>
          <a:p>
            <a:pPr eaLnBrk="1"/>
            <a:r>
              <a:rPr lang="en-US" b="1" smtClean="0"/>
              <a:t>Buffer Overflow Attacks</a:t>
            </a:r>
          </a:p>
          <a:p>
            <a:pPr lvl="1" eaLnBrk="1"/>
            <a:r>
              <a:rPr lang="en-US" smtClean="0"/>
              <a:t>In some languages, specific actions are needed</a:t>
            </a:r>
          </a:p>
          <a:p>
            <a:pPr lvl="1" eaLnBrk="1"/>
            <a:r>
              <a:rPr lang="en-US" smtClean="0"/>
              <a:t>In other languages, not a major problem</a:t>
            </a:r>
          </a:p>
          <a:p>
            <a:pPr eaLnBrk="1">
              <a:spcBef>
                <a:spcPts val="2400"/>
              </a:spcBef>
            </a:pPr>
            <a:r>
              <a:rPr lang="en-US" b="1" smtClean="0"/>
              <a:t>Login Screen Bypass Attacks</a:t>
            </a:r>
          </a:p>
          <a:p>
            <a:pPr lvl="1" eaLnBrk="1"/>
            <a:r>
              <a:rPr lang="en-US" smtClean="0"/>
              <a:t>Website user gets to a login screen</a:t>
            </a:r>
          </a:p>
          <a:p>
            <a:pPr lvl="1" eaLnBrk="1"/>
            <a:r>
              <a:rPr lang="en-US" smtClean="0"/>
              <a:t>Instead of logging in, enters a URL for a page that should only be accessible to authorized users</a:t>
            </a:r>
          </a:p>
          <a:p>
            <a:pPr eaLnBrk="1" hangingPunct="1"/>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8.1: Securing Custom Applications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pPr eaLnBrk="1"/>
            <a:r>
              <a:rPr lang="en-US" b="1" dirty="0" smtClean="0"/>
              <a:t>Cross-Site Scripting (XSS) Attacks</a:t>
            </a:r>
          </a:p>
          <a:p>
            <a:pPr lvl="1" eaLnBrk="1">
              <a:spcBef>
                <a:spcPts val="1800"/>
              </a:spcBef>
            </a:pPr>
            <a:r>
              <a:rPr lang="en-US" dirty="0" smtClean="0"/>
              <a:t>One user’s input can go to another user’s webpage</a:t>
            </a:r>
          </a:p>
          <a:p>
            <a:pPr lvl="1" eaLnBrk="1">
              <a:spcBef>
                <a:spcPts val="1800"/>
              </a:spcBef>
            </a:pPr>
            <a:r>
              <a:rPr lang="en-US" dirty="0" smtClean="0"/>
              <a:t>Usually caused if a website sends back information sent to it without checking for data type, scripts, etc.</a:t>
            </a:r>
          </a:p>
          <a:p>
            <a:pPr lvl="1" eaLnBrk="1">
              <a:spcBef>
                <a:spcPts val="1800"/>
              </a:spcBef>
            </a:pPr>
            <a:r>
              <a:rPr lang="en-US" dirty="0" smtClean="0"/>
              <a:t>Example: </a:t>
            </a:r>
            <a:r>
              <a:rPr lang="en-US" dirty="0" smtClean="0"/>
              <a:t>If you type your username, it may include something </a:t>
            </a:r>
            <a:r>
              <a:rPr lang="en-US" dirty="0" smtClean="0"/>
              <a:t>like </a:t>
            </a:r>
            <a:r>
              <a:rPr lang="en-US" dirty="0" smtClean="0"/>
              <a:t>“Hello username” in the webpage it sends you</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8.1: Securing Custom Applications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457200" y="1252538"/>
            <a:ext cx="8229600" cy="4919662"/>
          </a:xfrm>
        </p:spPr>
        <p:txBody>
          <a:bodyPr/>
          <a:lstStyle/>
          <a:p>
            <a:pPr eaLnBrk="1"/>
            <a:r>
              <a:rPr lang="en-US" b="1" dirty="0" smtClean="0"/>
              <a:t>Example</a:t>
            </a:r>
          </a:p>
          <a:p>
            <a:pPr lvl="1" eaLnBrk="1"/>
            <a:r>
              <a:rPr lang="en-US" dirty="0" smtClean="0"/>
              <a:t>Attacker sends the intended victim an e-mail message with a link to a legitimate </a:t>
            </a:r>
            <a:r>
              <a:rPr lang="en-US" dirty="0" smtClean="0"/>
              <a:t>website</a:t>
            </a:r>
            <a:endParaRPr lang="en-US" dirty="0" smtClean="0"/>
          </a:p>
          <a:p>
            <a:pPr lvl="1" eaLnBrk="1"/>
            <a:r>
              <a:rPr lang="en-US" dirty="0" smtClean="0"/>
              <a:t>However, the link includes a script that is not visible in the browser window because it is beyond the end of the window</a:t>
            </a:r>
          </a:p>
          <a:p>
            <a:pPr lvl="1" eaLnBrk="1"/>
            <a:r>
              <a:rPr lang="en-US" dirty="0" smtClean="0"/>
              <a:t>The intended victim clicks on the link and is taken to the legitimate webpage</a:t>
            </a:r>
          </a:p>
          <a:p>
            <a:pPr lvl="1" eaLnBrk="1"/>
            <a:r>
              <a:rPr lang="en-US" dirty="0" smtClean="0"/>
              <a:t>The URL’s script is sent to the webserver with the HTTP GET command to retrieve the legitimate webpage</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8.1: Securing Custom Applications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p:txBody>
          <a:bodyPr/>
          <a:lstStyle/>
          <a:p>
            <a:pPr eaLnBrk="1"/>
            <a:r>
              <a:rPr lang="en-US" b="1" dirty="0" smtClean="0"/>
              <a:t>Example</a:t>
            </a:r>
          </a:p>
          <a:p>
            <a:pPr lvl="1" eaLnBrk="1"/>
            <a:r>
              <a:rPr lang="en-US" dirty="0" smtClean="0"/>
              <a:t>The webserver sends back a webpage including the script</a:t>
            </a:r>
          </a:p>
          <a:p>
            <a:pPr lvl="1" eaLnBrk="1"/>
            <a:r>
              <a:rPr lang="en-US" dirty="0" smtClean="0"/>
              <a:t>The script is invisible to the user (browsers do not display scripts)</a:t>
            </a:r>
          </a:p>
          <a:p>
            <a:pPr lvl="1" eaLnBrk="1"/>
            <a:r>
              <a:rPr lang="en-US" dirty="0"/>
              <a:t>T</a:t>
            </a:r>
            <a:r>
              <a:rPr lang="en-US" dirty="0" smtClean="0"/>
              <a:t>he </a:t>
            </a:r>
            <a:r>
              <a:rPr lang="en-US" dirty="0" smtClean="0"/>
              <a:t>script executes</a:t>
            </a:r>
          </a:p>
          <a:p>
            <a:pPr lvl="1" eaLnBrk="1"/>
            <a:r>
              <a:rPr lang="en-US" dirty="0" smtClean="0"/>
              <a:t>The script may exploit a vulnerability in the browser or another part of the user’s software</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8.1: Securing Custom Applications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fontScale="77500" lnSpcReduction="20000"/>
          </a:bodyPr>
          <a:lstStyle/>
          <a:p>
            <a:pPr eaLnBrk="1" hangingPunct="1">
              <a:defRPr/>
            </a:pPr>
            <a:r>
              <a:rPr lang="en-US" dirty="0" smtClean="0"/>
              <a:t>Explain why attackers increasingly focus on applications.</a:t>
            </a:r>
          </a:p>
          <a:p>
            <a:pPr eaLnBrk="1" hangingPunct="1">
              <a:defRPr/>
            </a:pPr>
            <a:r>
              <a:rPr lang="en-US" dirty="0" smtClean="0"/>
              <a:t>List the main steps in securing applications.</a:t>
            </a:r>
          </a:p>
          <a:p>
            <a:pPr eaLnBrk="1" hangingPunct="1">
              <a:defRPr/>
            </a:pPr>
            <a:r>
              <a:rPr lang="en-US" dirty="0" smtClean="0"/>
              <a:t>Know how to secure WWW services and e-commerce services.</a:t>
            </a:r>
          </a:p>
          <a:p>
            <a:pPr eaLnBrk="1" hangingPunct="1">
              <a:defRPr/>
            </a:pPr>
            <a:r>
              <a:rPr lang="en-US" dirty="0" smtClean="0"/>
              <a:t>Describe vulnerabilities in web browsers.</a:t>
            </a:r>
          </a:p>
          <a:p>
            <a:pPr eaLnBrk="1" hangingPunct="1">
              <a:defRPr/>
            </a:pPr>
            <a:r>
              <a:rPr lang="en-US" dirty="0" smtClean="0"/>
              <a:t>Explain the process of securing e-mail.</a:t>
            </a:r>
          </a:p>
          <a:p>
            <a:pPr eaLnBrk="1" hangingPunct="1">
              <a:defRPr/>
            </a:pPr>
            <a:r>
              <a:rPr lang="en-US" dirty="0" smtClean="0"/>
              <a:t>Explain how to secure voice over IP (VoIP).</a:t>
            </a:r>
          </a:p>
          <a:p>
            <a:pPr eaLnBrk="1" hangingPunct="1">
              <a:defRPr/>
            </a:pPr>
            <a:r>
              <a:rPr lang="en-US" dirty="0" smtClean="0"/>
              <a:t>Describe threats from Skype VoIP service.</a:t>
            </a:r>
          </a:p>
          <a:p>
            <a:pPr eaLnBrk="1" hangingPunct="1">
              <a:defRPr/>
            </a:pPr>
            <a:r>
              <a:rPr lang="en-US" dirty="0" smtClean="0"/>
              <a:t>Describe how to secure other user applications.</a:t>
            </a:r>
          </a:p>
          <a:p>
            <a:pPr eaLnBrk="1" hangingPunct="1">
              <a:defRPr/>
            </a:pPr>
            <a:r>
              <a:rPr lang="en-US" dirty="0" smtClean="0"/>
              <a:t>Know how to secure TCP/IP supervisory applications.</a:t>
            </a:r>
            <a:endParaRPr lang="en-US" dirty="0"/>
          </a:p>
        </p:txBody>
      </p:sp>
      <p:sp>
        <p:nvSpPr>
          <p:cNvPr id="8" name="Title 7"/>
          <p:cNvSpPr>
            <a:spLocks noGrp="1"/>
          </p:cNvSpPr>
          <p:nvPr>
            <p:ph type="title"/>
          </p:nvPr>
        </p:nvSpPr>
        <p:spPr/>
        <p:txBody>
          <a:bodyPr/>
          <a:lstStyle/>
          <a:p>
            <a:pPr eaLnBrk="1" hangingPunct="1">
              <a:defRPr/>
            </a:pPr>
            <a:r>
              <a:rPr lang="en-US" dirty="0" smtClean="0"/>
              <a:t>Learning Objectives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p:txBody>
          <a:bodyPr/>
          <a:lstStyle/>
          <a:p>
            <a:pPr eaLnBrk="1"/>
            <a:r>
              <a:rPr lang="en-US" b="1" dirty="0" smtClean="0"/>
              <a:t>SQL Injection Attacks</a:t>
            </a:r>
          </a:p>
          <a:p>
            <a:pPr lvl="1" eaLnBrk="1"/>
            <a:r>
              <a:rPr lang="en-US" dirty="0" smtClean="0"/>
              <a:t>For database access</a:t>
            </a:r>
          </a:p>
          <a:p>
            <a:pPr lvl="1" eaLnBrk="1"/>
            <a:r>
              <a:rPr lang="en-US" dirty="0" smtClean="0"/>
              <a:t>Programmer expects an input value—a text string, number, etc.</a:t>
            </a:r>
          </a:p>
          <a:p>
            <a:pPr lvl="2" eaLnBrk="1"/>
            <a:r>
              <a:rPr lang="en-US" dirty="0" smtClean="0"/>
              <a:t>May use it as part of an SQL query or operation against the database</a:t>
            </a:r>
          </a:p>
          <a:p>
            <a:pPr lvl="2" eaLnBrk="1"/>
            <a:r>
              <a:rPr lang="en-US" dirty="0" smtClean="0"/>
              <a:t>May</a:t>
            </a:r>
            <a:r>
              <a:rPr lang="en-US" dirty="0" smtClean="0"/>
              <a:t> </a:t>
            </a:r>
            <a:r>
              <a:rPr lang="en-US" dirty="0" smtClean="0"/>
              <a:t>accept a last name as input and return the person’s telephone number</a:t>
            </a:r>
          </a:p>
          <a:p>
            <a:pPr eaLnBrk="1" hangingPunct="1"/>
            <a:endParaRPr lang="en-US" dirty="0"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8.1: Securing Custom Applications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457200" y="1371600"/>
            <a:ext cx="8229600" cy="4919663"/>
          </a:xfrm>
        </p:spPr>
        <p:txBody>
          <a:bodyPr/>
          <a:lstStyle/>
          <a:p>
            <a:pPr eaLnBrk="1"/>
            <a:r>
              <a:rPr lang="en-US" b="1" dirty="0" smtClean="0"/>
              <a:t>SQL Injection Attacks</a:t>
            </a:r>
          </a:p>
          <a:p>
            <a:pPr lvl="1" eaLnBrk="1"/>
            <a:r>
              <a:rPr lang="en-US" dirty="0" smtClean="0"/>
              <a:t>Attacker enters an unexpected string</a:t>
            </a:r>
          </a:p>
          <a:p>
            <a:pPr lvl="2" eaLnBrk="1">
              <a:spcBef>
                <a:spcPts val="1200"/>
              </a:spcBef>
            </a:pPr>
            <a:r>
              <a:rPr lang="en-US" dirty="0"/>
              <a:t>E</a:t>
            </a:r>
            <a:r>
              <a:rPr lang="en-US" dirty="0" smtClean="0"/>
              <a:t>xample</a:t>
            </a:r>
            <a:r>
              <a:rPr lang="en-US" dirty="0" smtClean="0"/>
              <a:t>: </a:t>
            </a:r>
            <a:r>
              <a:rPr lang="en-US" dirty="0" smtClean="0"/>
              <a:t>A </a:t>
            </a:r>
            <a:r>
              <a:rPr lang="en-US" dirty="0" smtClean="0"/>
              <a:t>last name followed by a full SQL query string</a:t>
            </a:r>
          </a:p>
          <a:p>
            <a:pPr lvl="2" eaLnBrk="1">
              <a:spcBef>
                <a:spcPts val="1200"/>
              </a:spcBef>
            </a:pPr>
            <a:r>
              <a:rPr lang="en-US" dirty="0" smtClean="0"/>
              <a:t>The program may execute both the telephone number lookup command and the extra SQL query</a:t>
            </a:r>
          </a:p>
          <a:p>
            <a:pPr lvl="2" eaLnBrk="1">
              <a:spcBef>
                <a:spcPts val="1200"/>
              </a:spcBef>
            </a:pPr>
            <a:r>
              <a:rPr lang="en-US" dirty="0" smtClean="0"/>
              <a:t>This may look up information that should not be available to the attacker</a:t>
            </a:r>
          </a:p>
          <a:p>
            <a:pPr lvl="2" eaLnBrk="1">
              <a:spcBef>
                <a:spcPts val="1200"/>
              </a:spcBef>
            </a:pPr>
            <a:r>
              <a:rPr lang="en-US" dirty="0" smtClean="0"/>
              <a:t>It may even delete an entire table</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8.1: Securing Custom Applications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lstStyle/>
          <a:p>
            <a:pPr eaLnBrk="1" fontAlgn="auto" hangingPunct="1">
              <a:spcAft>
                <a:spcPts val="0"/>
              </a:spcAft>
              <a:defRPr/>
            </a:pPr>
            <a:r>
              <a:rPr lang="en-US" dirty="0" smtClean="0"/>
              <a:t>8.1: SQL Injection Path</a:t>
            </a:r>
            <a:endParaRPr lang="en-US" dirty="0"/>
          </a:p>
        </p:txBody>
      </p:sp>
      <p:pic>
        <p:nvPicPr>
          <p:cNvPr id="35845" name="Picture 3"/>
          <p:cNvPicPr>
            <a:picLocks noChangeAspect="1" noChangeArrowheads="1"/>
          </p:cNvPicPr>
          <p:nvPr/>
        </p:nvPicPr>
        <p:blipFill>
          <a:blip r:embed="rId2">
            <a:extLst>
              <a:ext uri="{28A0092B-C50C-407E-A947-70E740481C1C}">
                <a14:useLocalDpi xmlns:a14="http://schemas.microsoft.com/office/drawing/2010/main" val="0"/>
              </a:ext>
            </a:extLst>
          </a:blip>
          <a:srcRect l="11600" t="16756" r="11107" b="10323"/>
          <a:stretch>
            <a:fillRect/>
          </a:stretch>
        </p:blipFill>
        <p:spPr bwMode="auto">
          <a:xfrm>
            <a:off x="533400" y="1600200"/>
            <a:ext cx="807720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lstStyle/>
          <a:p>
            <a:pPr eaLnBrk="1" fontAlgn="auto" hangingPunct="1">
              <a:spcAft>
                <a:spcPts val="0"/>
              </a:spcAft>
              <a:defRPr/>
            </a:pPr>
            <a:r>
              <a:rPr lang="en-US" dirty="0" smtClean="0"/>
              <a:t>8.1: SQL Injection</a:t>
            </a:r>
            <a:endParaRPr lang="en-US" dirty="0"/>
          </a:p>
        </p:txBody>
      </p:sp>
      <p:pic>
        <p:nvPicPr>
          <p:cNvPr id="36869" name="Picture 2"/>
          <p:cNvPicPr>
            <a:picLocks noChangeAspect="1" noChangeArrowheads="1"/>
          </p:cNvPicPr>
          <p:nvPr/>
        </p:nvPicPr>
        <p:blipFill>
          <a:blip r:embed="rId2">
            <a:extLst>
              <a:ext uri="{28A0092B-C50C-407E-A947-70E740481C1C}">
                <a14:useLocalDpi xmlns:a14="http://schemas.microsoft.com/office/drawing/2010/main" val="0"/>
              </a:ext>
            </a:extLst>
          </a:blip>
          <a:srcRect l="5908" t="41817" r="53230" b="5556"/>
          <a:stretch>
            <a:fillRect/>
          </a:stretch>
        </p:blipFill>
        <p:spPr bwMode="auto">
          <a:xfrm>
            <a:off x="533400" y="2794000"/>
            <a:ext cx="36179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3"/>
          <p:cNvPicPr>
            <a:picLocks noChangeAspect="1" noChangeArrowheads="1"/>
          </p:cNvPicPr>
          <p:nvPr/>
        </p:nvPicPr>
        <p:blipFill>
          <a:blip r:embed="rId2">
            <a:extLst>
              <a:ext uri="{28A0092B-C50C-407E-A947-70E740481C1C}">
                <a14:useLocalDpi xmlns:a14="http://schemas.microsoft.com/office/drawing/2010/main" val="0"/>
              </a:ext>
            </a:extLst>
          </a:blip>
          <a:srcRect l="57108" t="41577" r="1538" b="6810"/>
          <a:stretch>
            <a:fillRect/>
          </a:stretch>
        </p:blipFill>
        <p:spPr bwMode="auto">
          <a:xfrm>
            <a:off x="4654550" y="2794000"/>
            <a:ext cx="3733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2"/>
          <p:cNvPicPr>
            <a:picLocks noChangeAspect="1" noChangeArrowheads="1"/>
          </p:cNvPicPr>
          <p:nvPr/>
        </p:nvPicPr>
        <p:blipFill>
          <a:blip r:embed="rId2">
            <a:extLst>
              <a:ext uri="{28A0092B-C50C-407E-A947-70E740481C1C}">
                <a14:useLocalDpi xmlns:a14="http://schemas.microsoft.com/office/drawing/2010/main" val="0"/>
              </a:ext>
            </a:extLst>
          </a:blip>
          <a:srcRect l="5908" t="17026" r="53230" b="53226"/>
          <a:stretch>
            <a:fillRect/>
          </a:stretch>
        </p:blipFill>
        <p:spPr bwMode="auto">
          <a:xfrm>
            <a:off x="4656138" y="1828800"/>
            <a:ext cx="37306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p:txBody>
          <a:bodyPr/>
          <a:lstStyle/>
          <a:p>
            <a:pPr eaLnBrk="1"/>
            <a:r>
              <a:rPr lang="en-US" b="1" smtClean="0"/>
              <a:t>Must Require Strong Secure Programming Training</a:t>
            </a:r>
          </a:p>
          <a:p>
            <a:pPr lvl="1" eaLnBrk="1"/>
            <a:r>
              <a:rPr lang="en-US" smtClean="0"/>
              <a:t>General principles</a:t>
            </a:r>
          </a:p>
          <a:p>
            <a:pPr lvl="1" eaLnBrk="1"/>
            <a:r>
              <a:rPr lang="en-US" smtClean="0"/>
              <a:t>Programming-language-specific information</a:t>
            </a:r>
          </a:p>
          <a:p>
            <a:pPr lvl="1" eaLnBrk="1"/>
            <a:r>
              <a:rPr lang="en-US" smtClean="0"/>
              <a:t>Application-specific threats and countermeasures</a:t>
            </a:r>
          </a:p>
          <a:p>
            <a:pPr eaLnBrk="1"/>
            <a:endParaRPr lang="en-US" b="1" smtClean="0"/>
          </a:p>
          <a:p>
            <a:pPr eaLnBrk="1" hangingPunct="1"/>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8.1: Securing Custom Applications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8.1  Application Security and Hardening</a:t>
            </a:r>
          </a:p>
        </p:txBody>
      </p:sp>
      <p:sp>
        <p:nvSpPr>
          <p:cNvPr id="6" name="Subtitle 2"/>
          <p:cNvSpPr txBox="1">
            <a:spLocks/>
          </p:cNvSpPr>
          <p:nvPr/>
        </p:nvSpPr>
        <p:spPr>
          <a:xfrm>
            <a:off x="447675" y="19050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8.2  WWW and E-Commerce Security</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.3  Web Browser Attacks</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.4  E-Mail Security</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.5  Voice over IP (VoIP) Security</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.6  Other User Applications</a:t>
            </a:r>
          </a:p>
        </p:txBody>
      </p:sp>
      <p:sp>
        <p:nvSpPr>
          <p:cNvPr id="11"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p:txBody>
          <a:bodyPr/>
          <a:lstStyle/>
          <a:p>
            <a:pPr eaLnBrk="1"/>
            <a:r>
              <a:rPr lang="en-US" b="1" smtClean="0"/>
              <a:t>Importance of WWW Service and E-Commerce Security</a:t>
            </a:r>
          </a:p>
          <a:p>
            <a:pPr lvl="1" eaLnBrk="1"/>
            <a:r>
              <a:rPr lang="en-US" smtClean="0"/>
              <a:t>Cost of disruptions, harm to reputation, and market capitalization</a:t>
            </a:r>
          </a:p>
          <a:p>
            <a:pPr lvl="1" eaLnBrk="1"/>
            <a:r>
              <a:rPr lang="en-US" smtClean="0"/>
              <a:t>Customer fraud</a:t>
            </a:r>
          </a:p>
          <a:p>
            <a:pPr lvl="1" eaLnBrk="1"/>
            <a:r>
              <a:rPr lang="en-US" smtClean="0"/>
              <a:t>Exposure of sensitive private information</a:t>
            </a:r>
          </a:p>
          <a:p>
            <a:pPr eaLnBrk="1" hangingPunct="1">
              <a:buFont typeface="Wingdings 3" pitchFamily="18" charset="2"/>
              <a:buNone/>
            </a:pPr>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8.2: WWW and E-Commerce</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a:xfrm>
            <a:off x="457200" y="1481138"/>
            <a:ext cx="8229600" cy="4767262"/>
          </a:xfrm>
        </p:spPr>
        <p:txBody>
          <a:bodyPr/>
          <a:lstStyle/>
          <a:p>
            <a:pPr eaLnBrk="1"/>
            <a:r>
              <a:rPr lang="en-US" b="1" dirty="0" err="1" smtClean="0"/>
              <a:t>Webservice</a:t>
            </a:r>
            <a:r>
              <a:rPr lang="en-US" b="1" dirty="0" smtClean="0"/>
              <a:t> versus E-Commerce Service</a:t>
            </a:r>
          </a:p>
          <a:p>
            <a:pPr lvl="1" eaLnBrk="1">
              <a:spcBef>
                <a:spcPts val="1800"/>
              </a:spcBef>
            </a:pPr>
            <a:r>
              <a:rPr lang="en-US" dirty="0" smtClean="0"/>
              <a:t>WWW service provides basic user interactions</a:t>
            </a:r>
          </a:p>
          <a:p>
            <a:pPr lvl="2" eaLnBrk="1">
              <a:spcBef>
                <a:spcPts val="1800"/>
              </a:spcBef>
            </a:pPr>
            <a:r>
              <a:rPr lang="en-US" dirty="0" smtClean="0"/>
              <a:t>Microsoft Internet Information Server (IIS), Apache on UNIX, other webserver programs</a:t>
            </a:r>
          </a:p>
          <a:p>
            <a:pPr lvl="1" eaLnBrk="1">
              <a:spcBef>
                <a:spcPts val="1800"/>
              </a:spcBef>
            </a:pPr>
            <a:r>
              <a:rPr lang="en-US" dirty="0" smtClean="0"/>
              <a:t>E-commerce servers add </a:t>
            </a:r>
            <a:r>
              <a:rPr lang="en-US" dirty="0" smtClean="0"/>
              <a:t>functionality—order </a:t>
            </a:r>
            <a:r>
              <a:rPr lang="en-US" dirty="0" smtClean="0"/>
              <a:t>entry, shopping cart, payment, etc.</a:t>
            </a:r>
          </a:p>
          <a:p>
            <a:pPr lvl="2" eaLnBrk="1">
              <a:spcBef>
                <a:spcPts val="1800"/>
              </a:spcBef>
            </a:pPr>
            <a:r>
              <a:rPr lang="en-US" dirty="0" smtClean="0"/>
              <a:t>Links to internal corporate databases and external </a:t>
            </a:r>
            <a:r>
              <a:rPr lang="en-US" dirty="0" smtClean="0"/>
              <a:t>services, such </a:t>
            </a:r>
            <a:r>
              <a:rPr lang="en-US" dirty="0" smtClean="0"/>
              <a:t>as credit card </a:t>
            </a:r>
            <a:r>
              <a:rPr lang="en-US" dirty="0" smtClean="0"/>
              <a:t>checking</a:t>
            </a:r>
            <a:endParaRPr lang="en-US" dirty="0" smtClean="0"/>
          </a:p>
          <a:p>
            <a:pPr lvl="2" eaLnBrk="1">
              <a:spcBef>
                <a:spcPts val="1800"/>
              </a:spcBef>
            </a:pPr>
            <a:r>
              <a:rPr lang="en-US" dirty="0" smtClean="0"/>
              <a:t>Custom programs written for special purposes</a:t>
            </a:r>
          </a:p>
          <a:p>
            <a:pPr eaLnBrk="1" hangingPunct="1"/>
            <a:endParaRPr lang="en-US" dirty="0"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8.2: WWW and E-Commerce</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219200"/>
          </a:xfrm>
        </p:spPr>
        <p:txBody>
          <a:bodyPr>
            <a:noAutofit/>
          </a:bodyPr>
          <a:lstStyle/>
          <a:p>
            <a:pPr eaLnBrk="1" fontAlgn="auto" hangingPunct="1">
              <a:spcAft>
                <a:spcPts val="0"/>
              </a:spcAft>
              <a:defRPr/>
            </a:pPr>
            <a:r>
              <a:rPr lang="en-US" sz="2800" dirty="0" smtClean="0"/>
              <a:t>8.2: Internet Information Services (IIS)</a:t>
            </a:r>
            <a:endParaRPr lang="en-US" sz="2800" dirty="0"/>
          </a:p>
        </p:txBody>
      </p:sp>
      <p:pic>
        <p:nvPicPr>
          <p:cNvPr id="4198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219200"/>
            <a:ext cx="6054037"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457200"/>
            <a:ext cx="8534400" cy="1143000"/>
          </a:xfrm>
        </p:spPr>
        <p:txBody>
          <a:bodyPr>
            <a:noAutofit/>
          </a:bodyPr>
          <a:lstStyle/>
          <a:p>
            <a:pPr eaLnBrk="1" fontAlgn="auto" hangingPunct="1">
              <a:spcAft>
                <a:spcPts val="0"/>
              </a:spcAft>
              <a:defRPr/>
            </a:pPr>
            <a:r>
              <a:rPr lang="en-US" sz="3200" dirty="0" smtClean="0"/>
              <a:t>8.2: WWW </a:t>
            </a:r>
            <a:r>
              <a:rPr lang="en-US" sz="3200" dirty="0" smtClean="0"/>
              <a:t>Service vs</a:t>
            </a:r>
            <a:r>
              <a:rPr lang="en-US" sz="3200" dirty="0"/>
              <a:t>.</a:t>
            </a:r>
            <a:r>
              <a:rPr lang="en-US" sz="3200" dirty="0" smtClean="0"/>
              <a:t> </a:t>
            </a:r>
            <a:r>
              <a:rPr lang="en-US" sz="3200" dirty="0" smtClean="0"/>
              <a:t>E-Commerce Service</a:t>
            </a:r>
            <a:endParaRPr lang="en-US" sz="3200" dirty="0"/>
          </a:p>
        </p:txBody>
      </p:sp>
      <p:pic>
        <p:nvPicPr>
          <p:cNvPr id="43013" name="Picture 6"/>
          <p:cNvPicPr>
            <a:picLocks noChangeAspect="1" noChangeArrowheads="1"/>
          </p:cNvPicPr>
          <p:nvPr/>
        </p:nvPicPr>
        <p:blipFill>
          <a:blip r:embed="rId2">
            <a:extLst>
              <a:ext uri="{28A0092B-C50C-407E-A947-70E740481C1C}">
                <a14:useLocalDpi xmlns:a14="http://schemas.microsoft.com/office/drawing/2010/main" val="0"/>
              </a:ext>
            </a:extLst>
          </a:blip>
          <a:srcRect l="16246" t="25600" r="9415" b="14667"/>
          <a:stretch>
            <a:fillRect/>
          </a:stretch>
        </p:blipFill>
        <p:spPr bwMode="auto">
          <a:xfrm>
            <a:off x="338138" y="1811338"/>
            <a:ext cx="8453437" cy="313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l="3333" t="10001" r="13333" b="3078"/>
          <a:stretch>
            <a:fillRect/>
          </a:stretch>
        </p:blipFill>
        <p:spPr bwMode="auto">
          <a:xfrm>
            <a:off x="304800" y="914400"/>
            <a:ext cx="8534400" cy="482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6669088" y="4084638"/>
            <a:ext cx="1006475" cy="1447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5"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3</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p:txBody>
          <a:bodyPr/>
          <a:lstStyle/>
          <a:p>
            <a:pPr eaLnBrk="1"/>
            <a:r>
              <a:rPr lang="en-US" b="1" smtClean="0"/>
              <a:t>Website Defacement</a:t>
            </a:r>
          </a:p>
          <a:p>
            <a:pPr eaLnBrk="1"/>
            <a:r>
              <a:rPr lang="en-US" b="1" smtClean="0"/>
              <a:t>Numerous IIS buffer overflow attacks</a:t>
            </a:r>
          </a:p>
          <a:p>
            <a:pPr lvl="1" eaLnBrk="1"/>
            <a:r>
              <a:rPr lang="en-US" smtClean="0"/>
              <a:t>Many of which take over the computer</a:t>
            </a:r>
          </a:p>
          <a:p>
            <a:pPr eaLnBrk="1"/>
            <a:r>
              <a:rPr lang="en-US" b="1" smtClean="0"/>
              <a:t>IIS directory traversal attacks</a:t>
            </a:r>
            <a:endParaRPr lang="en-US" smtClean="0"/>
          </a:p>
          <a:p>
            <a:pPr eaLnBrk="1" hangingPunct="1"/>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8.2: </a:t>
            </a:r>
            <a:r>
              <a:rPr lang="en-US" dirty="0" err="1" smtClean="0"/>
              <a:t>Webserver</a:t>
            </a:r>
            <a:r>
              <a:rPr lang="en-US" dirty="0" smtClean="0"/>
              <a:t> Attacks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4800600" y="1524000"/>
            <a:ext cx="838200" cy="457200"/>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a:endParaRPr lang="en-US">
              <a:solidFill>
                <a:srgbClr val="000000"/>
              </a:solidFill>
            </a:endParaRPr>
          </a:p>
        </p:txBody>
      </p:sp>
      <p:sp>
        <p:nvSpPr>
          <p:cNvPr id="7" name="Rounded Rectangle 6"/>
          <p:cNvSpPr/>
          <p:nvPr/>
        </p:nvSpPr>
        <p:spPr>
          <a:xfrm>
            <a:off x="152400" y="2514600"/>
            <a:ext cx="6096000" cy="37338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5" name="Title 4"/>
          <p:cNvSpPr>
            <a:spLocks noGrp="1"/>
          </p:cNvSpPr>
          <p:nvPr>
            <p:ph type="title"/>
          </p:nvPr>
        </p:nvSpPr>
        <p:spPr>
          <a:xfrm>
            <a:off x="457200" y="152400"/>
            <a:ext cx="8229600" cy="1143000"/>
          </a:xfrm>
        </p:spPr>
        <p:txBody>
          <a:bodyPr>
            <a:normAutofit/>
          </a:bodyPr>
          <a:lstStyle/>
          <a:p>
            <a:pPr eaLnBrk="1" fontAlgn="auto" hangingPunct="1">
              <a:spcAft>
                <a:spcPts val="0"/>
              </a:spcAft>
              <a:defRPr/>
            </a:pPr>
            <a:r>
              <a:rPr lang="en-US" sz="4000" dirty="0" smtClean="0"/>
              <a:t>8.2: Directory Traversal Attack</a:t>
            </a:r>
            <a:endParaRPr lang="en-US" sz="4000" dirty="0"/>
          </a:p>
        </p:txBody>
      </p:sp>
      <p:pic>
        <p:nvPicPr>
          <p:cNvPr id="45062" name="Picture 2" descr="S2C08F05 Directory Traversal"/>
          <p:cNvPicPr>
            <a:picLocks noChangeAspect="1" noChangeArrowheads="1"/>
          </p:cNvPicPr>
          <p:nvPr/>
        </p:nvPicPr>
        <p:blipFill>
          <a:blip r:embed="rId2">
            <a:extLst>
              <a:ext uri="{28A0092B-C50C-407E-A947-70E740481C1C}">
                <a14:useLocalDpi xmlns:a14="http://schemas.microsoft.com/office/drawing/2010/main" val="0"/>
              </a:ext>
            </a:extLst>
          </a:blip>
          <a:srcRect l="7689" t="3703" r="9671" b="5556"/>
          <a:stretch>
            <a:fillRect/>
          </a:stretch>
        </p:blipFill>
        <p:spPr bwMode="auto">
          <a:xfrm>
            <a:off x="0" y="1371600"/>
            <a:ext cx="8991600"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152400" y="1143000"/>
            <a:ext cx="4572000" cy="1143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t>Users should only be able to reach files below the WWW root, which is below the true system </a:t>
            </a:r>
            <a:r>
              <a:rPr lang="en-US" sz="2000" dirty="0" smtClean="0"/>
              <a:t>root.</a:t>
            </a:r>
            <a:endParaRPr lang="en-US" sz="2000" dirty="0"/>
          </a:p>
        </p:txBody>
      </p:sp>
      <p:sp>
        <p:nvSpPr>
          <p:cNvPr id="10"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276600" y="1828800"/>
            <a:ext cx="381000" cy="3810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endParaRPr lang="en-US">
              <a:solidFill>
                <a:srgbClr val="000000"/>
              </a:solidFill>
            </a:endParaRPr>
          </a:p>
        </p:txBody>
      </p:sp>
      <p:sp>
        <p:nvSpPr>
          <p:cNvPr id="8" name="Rounded Rectangle 7"/>
          <p:cNvSpPr/>
          <p:nvPr/>
        </p:nvSpPr>
        <p:spPr>
          <a:xfrm>
            <a:off x="152400" y="4648200"/>
            <a:ext cx="3352800" cy="1219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rgbClr val="000000"/>
              </a:solidFill>
            </a:endParaRPr>
          </a:p>
        </p:txBody>
      </p:sp>
      <p:sp>
        <p:nvSpPr>
          <p:cNvPr id="6" name="Rounded Rectangle 5"/>
          <p:cNvSpPr/>
          <p:nvPr/>
        </p:nvSpPr>
        <p:spPr>
          <a:xfrm>
            <a:off x="6629400" y="3316288"/>
            <a:ext cx="2362200" cy="1219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rgbClr val="000000"/>
              </a:solidFill>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8.2: Directory Traversal Attack</a:t>
            </a:r>
            <a:endParaRPr lang="en-US" dirty="0"/>
          </a:p>
        </p:txBody>
      </p:sp>
      <p:pic>
        <p:nvPicPr>
          <p:cNvPr id="46087" name="Picture 2" descr="S2C08F05 Directory Traversal"/>
          <p:cNvPicPr>
            <a:picLocks noChangeAspect="1" noChangeArrowheads="1"/>
          </p:cNvPicPr>
          <p:nvPr/>
        </p:nvPicPr>
        <p:blipFill>
          <a:blip r:embed="rId2">
            <a:extLst>
              <a:ext uri="{28A0092B-C50C-407E-A947-70E740481C1C}">
                <a14:useLocalDpi xmlns:a14="http://schemas.microsoft.com/office/drawing/2010/main" val="0"/>
              </a:ext>
            </a:extLst>
          </a:blip>
          <a:srcRect l="7689" t="3703" r="9671" b="5556"/>
          <a:stretch>
            <a:fillRect/>
          </a:stretch>
        </p:blipFill>
        <p:spPr bwMode="auto">
          <a:xfrm>
            <a:off x="0" y="1371600"/>
            <a:ext cx="8991600"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le 8"/>
          <p:cNvSpPr/>
          <p:nvPr/>
        </p:nvSpPr>
        <p:spPr>
          <a:xfrm>
            <a:off x="3657600" y="2133600"/>
            <a:ext cx="3048000" cy="1905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t>In URLs, .. means</a:t>
            </a:r>
          </a:p>
          <a:p>
            <a:pPr algn="ctr" fontAlgn="auto">
              <a:spcBef>
                <a:spcPts val="0"/>
              </a:spcBef>
              <a:spcAft>
                <a:spcPts val="0"/>
              </a:spcAft>
              <a:defRPr/>
            </a:pPr>
            <a:r>
              <a:rPr lang="en-US" sz="2000" dirty="0"/>
              <a:t>move up one level.</a:t>
            </a:r>
          </a:p>
          <a:p>
            <a:pPr algn="ctr" fontAlgn="auto">
              <a:spcBef>
                <a:spcPts val="0"/>
              </a:spcBef>
              <a:spcAft>
                <a:spcPts val="0"/>
              </a:spcAft>
              <a:defRPr/>
            </a:pPr>
            <a:r>
              <a:rPr lang="en-US" sz="2000" dirty="0"/>
              <a:t>If allowed, user can</a:t>
            </a:r>
          </a:p>
          <a:p>
            <a:pPr algn="ctr" fontAlgn="auto">
              <a:spcBef>
                <a:spcPts val="0"/>
              </a:spcBef>
              <a:spcAft>
                <a:spcPts val="0"/>
              </a:spcAft>
              <a:defRPr/>
            </a:pPr>
            <a:r>
              <a:rPr lang="en-US" sz="2000" dirty="0"/>
              <a:t>get outside the WWW root box, into other </a:t>
            </a:r>
            <a:r>
              <a:rPr lang="en-US" sz="2000" dirty="0" smtClean="0"/>
              <a:t>directories.</a:t>
            </a:r>
            <a:endParaRPr lang="en-US" sz="2000" dirty="0"/>
          </a:p>
        </p:txBody>
      </p:sp>
      <p:sp>
        <p:nvSpPr>
          <p:cNvPr id="11"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p:txBody>
          <a:bodyPr/>
          <a:lstStyle/>
          <a:p>
            <a:pPr eaLnBrk="1"/>
            <a:r>
              <a:rPr lang="en-US" b="1" dirty="0" smtClean="0"/>
              <a:t>IIS directory traversal attacks (Figure 8</a:t>
            </a:r>
            <a:r>
              <a:rPr lang="en-US" b="1" dirty="0" smtClean="0"/>
              <a:t>-11)</a:t>
            </a:r>
            <a:endParaRPr lang="en-US" b="1" dirty="0" smtClean="0"/>
          </a:p>
          <a:p>
            <a:pPr lvl="1" eaLnBrk="1">
              <a:spcBef>
                <a:spcPts val="1800"/>
              </a:spcBef>
            </a:pPr>
            <a:r>
              <a:rPr lang="en-US" dirty="0" smtClean="0"/>
              <a:t>Companies filter out “..”</a:t>
            </a:r>
          </a:p>
          <a:p>
            <a:pPr lvl="1" eaLnBrk="1">
              <a:spcBef>
                <a:spcPts val="1800"/>
              </a:spcBef>
            </a:pPr>
            <a:r>
              <a:rPr lang="en-US" dirty="0" smtClean="0"/>
              <a:t>Attackers respond with hexadecimal and UNICODE representations for “..” and “..”</a:t>
            </a:r>
          </a:p>
          <a:p>
            <a:pPr lvl="1" eaLnBrk="1">
              <a:spcBef>
                <a:spcPts val="1800"/>
              </a:spcBef>
            </a:pPr>
            <a:r>
              <a:rPr lang="en-US" dirty="0" smtClean="0"/>
              <a:t>Typical of the constant “arms race” between attackers and defenders</a:t>
            </a:r>
          </a:p>
          <a:p>
            <a:pPr eaLnBrk="1" hangingPunct="1"/>
            <a:endParaRPr lang="en-US" dirty="0"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8.2: </a:t>
            </a:r>
            <a:r>
              <a:rPr lang="en-US" dirty="0" err="1" smtClean="0"/>
              <a:t>Webserver</a:t>
            </a:r>
            <a:r>
              <a:rPr lang="en-US" dirty="0" smtClean="0"/>
              <a:t> Attacks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p:cNvSpPr>
            <a:spLocks noGrp="1"/>
          </p:cNvSpPr>
          <p:nvPr>
            <p:ph idx="1"/>
          </p:nvPr>
        </p:nvSpPr>
        <p:spPr>
          <a:xfrm>
            <a:off x="457200" y="1828800"/>
            <a:ext cx="8229600" cy="4178300"/>
          </a:xfrm>
        </p:spPr>
        <p:txBody>
          <a:bodyPr/>
          <a:lstStyle/>
          <a:p>
            <a:pPr eaLnBrk="1"/>
            <a:r>
              <a:rPr lang="en-US" b="1" dirty="0" smtClean="0"/>
              <a:t>Patching the WWW and E-Commerce Software and Their Components</a:t>
            </a:r>
          </a:p>
          <a:p>
            <a:pPr lvl="1" eaLnBrk="1"/>
            <a:r>
              <a:rPr lang="en-US" dirty="0" smtClean="0"/>
              <a:t>Patching the webserver software is not enough</a:t>
            </a:r>
          </a:p>
          <a:p>
            <a:pPr lvl="1" eaLnBrk="1"/>
            <a:r>
              <a:rPr lang="en-US" dirty="0"/>
              <a:t>M</a:t>
            </a:r>
            <a:r>
              <a:rPr lang="en-US" dirty="0" smtClean="0"/>
              <a:t>ust also patch </a:t>
            </a:r>
            <a:r>
              <a:rPr lang="en-US" dirty="0" smtClean="0"/>
              <a:t>e-commerce software</a:t>
            </a:r>
          </a:p>
          <a:p>
            <a:pPr lvl="1" eaLnBrk="1"/>
            <a:r>
              <a:rPr lang="en-US" dirty="0" smtClean="0"/>
              <a:t>E-commerce software might use third-party component software that must be patched</a:t>
            </a:r>
          </a:p>
          <a:p>
            <a:pPr eaLnBrk="1" hangingPunct="1"/>
            <a:endParaRPr lang="en-US" dirty="0"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8.2: </a:t>
            </a:r>
            <a:r>
              <a:rPr lang="en-US" dirty="0" err="1" smtClean="0"/>
              <a:t>Webserver</a:t>
            </a:r>
            <a:r>
              <a:rPr lang="en-US" dirty="0" smtClean="0"/>
              <a:t> and E-Commerce Protections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457200" y="1905000"/>
            <a:ext cx="8229600" cy="4102100"/>
          </a:xfrm>
        </p:spPr>
        <p:txBody>
          <a:bodyPr/>
          <a:lstStyle/>
          <a:p>
            <a:pPr eaLnBrk="1"/>
            <a:r>
              <a:rPr lang="en-US" b="1" smtClean="0"/>
              <a:t>Other Website Protections</a:t>
            </a:r>
          </a:p>
          <a:p>
            <a:pPr lvl="1" eaLnBrk="1"/>
            <a:r>
              <a:rPr lang="en-US" smtClean="0"/>
              <a:t>Website vulnerability assessment tools, such as Whisker</a:t>
            </a:r>
          </a:p>
          <a:p>
            <a:pPr lvl="1" eaLnBrk="1"/>
            <a:r>
              <a:rPr lang="en-US" smtClean="0"/>
              <a:t>Reading website error logs</a:t>
            </a:r>
          </a:p>
          <a:p>
            <a:pPr lvl="1" eaLnBrk="1"/>
            <a:r>
              <a:rPr lang="en-US" smtClean="0"/>
              <a:t>Placing a webserver-specific application proxy server in front of the webserver</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8.2: </a:t>
            </a:r>
            <a:r>
              <a:rPr lang="en-US" dirty="0" err="1" smtClean="0"/>
              <a:t>Webserver</a:t>
            </a:r>
            <a:r>
              <a:rPr lang="en-US" dirty="0" smtClean="0"/>
              <a:t> and E-Commerce Protections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sz="3200" dirty="0" smtClean="0"/>
              <a:t>8.2: </a:t>
            </a:r>
            <a:r>
              <a:rPr lang="en-US" sz="3200" dirty="0" err="1" smtClean="0"/>
              <a:t>Webserver</a:t>
            </a:r>
            <a:r>
              <a:rPr lang="en-US" sz="3200" dirty="0" smtClean="0"/>
              <a:t> Error Logs</a:t>
            </a:r>
            <a:endParaRPr lang="en-US" sz="3200" dirty="0"/>
          </a:p>
        </p:txBody>
      </p:sp>
      <p:pic>
        <p:nvPicPr>
          <p:cNvPr id="50181" name="Picture 2"/>
          <p:cNvPicPr>
            <a:picLocks noChangeAspect="1" noChangeArrowheads="1"/>
          </p:cNvPicPr>
          <p:nvPr/>
        </p:nvPicPr>
        <p:blipFill>
          <a:blip r:embed="rId2">
            <a:extLst>
              <a:ext uri="{28A0092B-C50C-407E-A947-70E740481C1C}">
                <a14:useLocalDpi xmlns:a14="http://schemas.microsoft.com/office/drawing/2010/main" val="0"/>
              </a:ext>
            </a:extLst>
          </a:blip>
          <a:srcRect l="3938" t="19231" r="3015" b="8974"/>
          <a:stretch>
            <a:fillRect/>
          </a:stretch>
        </p:blipFill>
        <p:spPr bwMode="auto">
          <a:xfrm>
            <a:off x="133350" y="1657350"/>
            <a:ext cx="8763000"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1219200" y="4038600"/>
            <a:ext cx="5029200" cy="1600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t>An internal employee (10.10.10.10) may be blindly searching for confidential directories (bolded) on an internal webserver (10.0.0.1</a:t>
            </a:r>
            <a:r>
              <a:rPr lang="en-US" sz="2000" dirty="0" smtClean="0"/>
              <a:t>).</a:t>
            </a:r>
            <a:endParaRPr lang="en-US" sz="2000"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sz="3200" dirty="0" smtClean="0"/>
              <a:t>8.2: Staging Servers</a:t>
            </a:r>
            <a:endParaRPr lang="en-US" sz="3200" dirty="0"/>
          </a:p>
        </p:txBody>
      </p:sp>
      <p:pic>
        <p:nvPicPr>
          <p:cNvPr id="51205" name="Picture 6"/>
          <p:cNvPicPr>
            <a:picLocks noChangeAspect="1" noChangeArrowheads="1"/>
          </p:cNvPicPr>
          <p:nvPr/>
        </p:nvPicPr>
        <p:blipFill>
          <a:blip r:embed="rId2">
            <a:extLst>
              <a:ext uri="{28A0092B-C50C-407E-A947-70E740481C1C}">
                <a14:useLocalDpi xmlns:a14="http://schemas.microsoft.com/office/drawing/2010/main" val="0"/>
              </a:ext>
            </a:extLst>
          </a:blip>
          <a:srcRect l="12801" t="19048" r="8923" b="8904"/>
          <a:stretch>
            <a:fillRect/>
          </a:stretch>
        </p:blipFill>
        <p:spPr bwMode="auto">
          <a:xfrm>
            <a:off x="514350" y="1447800"/>
            <a:ext cx="8077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8.1  Application Security and Hardening</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  WWW and E-Commerce Security</a:t>
            </a:r>
          </a:p>
        </p:txBody>
      </p:sp>
      <p:sp>
        <p:nvSpPr>
          <p:cNvPr id="7" name="Subtitle 2"/>
          <p:cNvSpPr txBox="1">
            <a:spLocks/>
          </p:cNvSpPr>
          <p:nvPr/>
        </p:nvSpPr>
        <p:spPr>
          <a:xfrm>
            <a:off x="447675" y="24384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8.3  Web Browser Attacks</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.4  E-Mail Security</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.5  Voice over IP (VoIP) Security</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.6  Other User Applications</a:t>
            </a:r>
          </a:p>
        </p:txBody>
      </p:sp>
      <p:sp>
        <p:nvSpPr>
          <p:cNvPr id="11"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1"/>
          <p:cNvSpPr>
            <a:spLocks noGrp="1"/>
          </p:cNvSpPr>
          <p:nvPr>
            <p:ph idx="1"/>
          </p:nvPr>
        </p:nvSpPr>
        <p:spPr>
          <a:xfrm>
            <a:off x="457200" y="1600200"/>
            <a:ext cx="8229600" cy="4800600"/>
          </a:xfrm>
        </p:spPr>
        <p:txBody>
          <a:bodyPr/>
          <a:lstStyle/>
          <a:p>
            <a:pPr eaLnBrk="1"/>
            <a:r>
              <a:rPr lang="en-US" b="1" dirty="0" smtClean="0"/>
              <a:t>PCs Are Major Targets</a:t>
            </a:r>
          </a:p>
          <a:p>
            <a:pPr lvl="1" eaLnBrk="1"/>
            <a:r>
              <a:rPr lang="en-US" dirty="0" smtClean="0"/>
              <a:t>Have interesting information and can be attacked through the browser</a:t>
            </a:r>
          </a:p>
          <a:p>
            <a:pPr eaLnBrk="1"/>
            <a:r>
              <a:rPr lang="en-US" b="1" dirty="0" smtClean="0"/>
              <a:t>Client-Side Scripting (Mobile Code)</a:t>
            </a:r>
          </a:p>
          <a:p>
            <a:pPr lvl="1" eaLnBrk="1"/>
            <a:r>
              <a:rPr lang="en-US" dirty="0" smtClean="0"/>
              <a:t>Java applets: </a:t>
            </a:r>
            <a:r>
              <a:rPr lang="en-US" dirty="0" smtClean="0"/>
              <a:t>small </a:t>
            </a:r>
            <a:r>
              <a:rPr lang="en-US" dirty="0" smtClean="0"/>
              <a:t>Java programs</a:t>
            </a:r>
          </a:p>
          <a:p>
            <a:pPr lvl="2" eaLnBrk="1"/>
            <a:r>
              <a:rPr lang="en-US" dirty="0" smtClean="0"/>
              <a:t>Usually run in a “sandbox” that limits their access to most of the system</a:t>
            </a:r>
          </a:p>
          <a:p>
            <a:pPr lvl="1" eaLnBrk="1"/>
            <a:r>
              <a:rPr lang="en-US" dirty="0" smtClean="0"/>
              <a:t>Active-X from Microsoft; highly dangerous because it can do almost everything</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8.3: Browser Attacks and Protections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457200" y="1481138"/>
            <a:ext cx="8229600" cy="4691062"/>
          </a:xfrm>
        </p:spPr>
        <p:txBody>
          <a:bodyPr/>
          <a:lstStyle/>
          <a:p>
            <a:pPr eaLnBrk="1" hangingPunct="1"/>
            <a:r>
              <a:rPr lang="en-US" smtClean="0"/>
              <a:t>Some attacks inevitably get through network protections and reach individual hosts</a:t>
            </a:r>
          </a:p>
          <a:p>
            <a:pPr eaLnBrk="1" hangingPunct="1"/>
            <a:r>
              <a:rPr lang="en-US" smtClean="0"/>
              <a:t>In Chapter 7, we looked at host hardening</a:t>
            </a:r>
          </a:p>
          <a:p>
            <a:pPr eaLnBrk="1" hangingPunct="1"/>
            <a:r>
              <a:rPr lang="en-US" smtClean="0"/>
              <a:t>In Chapter 8, we look at application hardening</a:t>
            </a:r>
          </a:p>
          <a:p>
            <a:pPr eaLnBrk="1" hangingPunct="1"/>
            <a:r>
              <a:rPr lang="en-US" smtClean="0"/>
              <a:t>In Chapter 9, we will look at data protection</a:t>
            </a:r>
          </a:p>
        </p:txBody>
      </p:sp>
      <p:sp>
        <p:nvSpPr>
          <p:cNvPr id="5" name="Title 4"/>
          <p:cNvSpPr>
            <a:spLocks noGrp="1"/>
          </p:cNvSpPr>
          <p:nvPr>
            <p:ph type="title"/>
          </p:nvPr>
        </p:nvSpPr>
        <p:spPr/>
        <p:txBody>
          <a:bodyPr/>
          <a:lstStyle/>
          <a:p>
            <a:pPr eaLnBrk="1" fontAlgn="auto" hangingPunct="1">
              <a:spcAft>
                <a:spcPts val="0"/>
              </a:spcAft>
              <a:defRPr/>
            </a:pPr>
            <a:r>
              <a:rPr lang="en-US" dirty="0" smtClean="0"/>
              <a:t>Orientation</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p:cNvSpPr>
            <a:spLocks noGrp="1"/>
          </p:cNvSpPr>
          <p:nvPr>
            <p:ph idx="1"/>
          </p:nvPr>
        </p:nvSpPr>
        <p:spPr>
          <a:xfrm>
            <a:off x="457200" y="1676400"/>
            <a:ext cx="8229600" cy="4330700"/>
          </a:xfrm>
        </p:spPr>
        <p:txBody>
          <a:bodyPr/>
          <a:lstStyle/>
          <a:p>
            <a:pPr eaLnBrk="1"/>
            <a:r>
              <a:rPr lang="en-US" b="1" smtClean="0"/>
              <a:t>Client-Side Scripting (Mobile Code)</a:t>
            </a:r>
          </a:p>
          <a:p>
            <a:pPr lvl="1" eaLnBrk="1"/>
            <a:r>
              <a:rPr lang="en-US" smtClean="0"/>
              <a:t>Scripting languages (not full programming languages)</a:t>
            </a:r>
          </a:p>
          <a:p>
            <a:pPr lvl="2" eaLnBrk="1">
              <a:spcBef>
                <a:spcPts val="1200"/>
              </a:spcBef>
            </a:pPr>
            <a:r>
              <a:rPr lang="en-US" smtClean="0"/>
              <a:t>A script is a series of commands in a scripting language</a:t>
            </a:r>
          </a:p>
          <a:p>
            <a:pPr lvl="2" eaLnBrk="1">
              <a:spcBef>
                <a:spcPts val="1200"/>
              </a:spcBef>
            </a:pPr>
            <a:r>
              <a:rPr lang="en-US" smtClean="0"/>
              <a:t>JavaScript (not scripted form of Java)</a:t>
            </a:r>
          </a:p>
          <a:p>
            <a:pPr lvl="2" eaLnBrk="1">
              <a:spcBef>
                <a:spcPts val="1200"/>
              </a:spcBef>
            </a:pPr>
            <a:r>
              <a:rPr lang="en-US" smtClean="0"/>
              <a:t>VBScript (Visual Basic scripting from Microsoft)</a:t>
            </a:r>
          </a:p>
          <a:p>
            <a:pPr lvl="2" eaLnBrk="1">
              <a:spcBef>
                <a:spcPts val="1200"/>
              </a:spcBef>
            </a:pPr>
            <a:r>
              <a:rPr lang="en-US" smtClean="0"/>
              <a:t>A script usually is invisible to users</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8.3: Browser Attacks and Protections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40</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sz="3200" dirty="0" smtClean="0"/>
              <a:t>8.3: </a:t>
            </a:r>
            <a:r>
              <a:rPr lang="en-US" sz="3200" dirty="0" err="1" smtClean="0"/>
              <a:t>Javascript</a:t>
            </a:r>
            <a:r>
              <a:rPr lang="en-US" sz="3200" dirty="0" smtClean="0"/>
              <a:t> (sample)</a:t>
            </a:r>
            <a:endParaRPr lang="en-US" sz="3200" dirty="0"/>
          </a:p>
        </p:txBody>
      </p:sp>
      <p:pic>
        <p:nvPicPr>
          <p:cNvPr id="55301" name="Picture 2"/>
          <p:cNvPicPr>
            <a:picLocks noChangeAspect="1" noChangeArrowheads="1"/>
          </p:cNvPicPr>
          <p:nvPr/>
        </p:nvPicPr>
        <p:blipFill>
          <a:blip r:embed="rId2">
            <a:extLst>
              <a:ext uri="{28A0092B-C50C-407E-A947-70E740481C1C}">
                <a14:useLocalDpi xmlns:a14="http://schemas.microsoft.com/office/drawing/2010/main" val="0"/>
              </a:ext>
            </a:extLst>
          </a:blip>
          <a:srcRect l="9042" t="31784" r="4819" b="13567"/>
          <a:stretch>
            <a:fillRect/>
          </a:stretch>
        </p:blipFill>
        <p:spPr bwMode="auto">
          <a:xfrm>
            <a:off x="228600" y="2133600"/>
            <a:ext cx="881113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41</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1"/>
          <p:cNvSpPr>
            <a:spLocks noGrp="1"/>
          </p:cNvSpPr>
          <p:nvPr>
            <p:ph idx="1"/>
          </p:nvPr>
        </p:nvSpPr>
        <p:spPr>
          <a:xfrm>
            <a:off x="457200" y="1752600"/>
            <a:ext cx="8229600" cy="4254500"/>
          </a:xfrm>
        </p:spPr>
        <p:txBody>
          <a:bodyPr/>
          <a:lstStyle/>
          <a:p>
            <a:pPr eaLnBrk="1"/>
            <a:r>
              <a:rPr lang="en-US" b="1" dirty="0" smtClean="0"/>
              <a:t>Malicious Links</a:t>
            </a:r>
          </a:p>
          <a:p>
            <a:pPr lvl="1" eaLnBrk="1">
              <a:spcBef>
                <a:spcPts val="1800"/>
              </a:spcBef>
            </a:pPr>
            <a:r>
              <a:rPr lang="en-US" dirty="0" smtClean="0"/>
              <a:t>User usually must click on them to execute (but not always)</a:t>
            </a:r>
          </a:p>
          <a:p>
            <a:pPr lvl="1" eaLnBrk="1">
              <a:spcBef>
                <a:spcPts val="1800"/>
              </a:spcBef>
            </a:pPr>
            <a:r>
              <a:rPr lang="en-US" dirty="0" smtClean="0"/>
              <a:t>Tricking users to visit attacker websites</a:t>
            </a:r>
          </a:p>
          <a:p>
            <a:pPr lvl="2" eaLnBrk="1">
              <a:spcBef>
                <a:spcPts val="1200"/>
              </a:spcBef>
            </a:pPr>
            <a:r>
              <a:rPr lang="en-US" dirty="0" smtClean="0"/>
              <a:t>Social engineering to persuade the victim to click on a link</a:t>
            </a:r>
          </a:p>
          <a:p>
            <a:pPr lvl="2" eaLnBrk="1">
              <a:spcBef>
                <a:spcPts val="1200"/>
              </a:spcBef>
            </a:pPr>
            <a:r>
              <a:rPr lang="en-US" dirty="0" smtClean="0"/>
              <a:t>Uses</a:t>
            </a:r>
            <a:r>
              <a:rPr lang="en-US" dirty="0" smtClean="0"/>
              <a:t> </a:t>
            </a:r>
            <a:r>
              <a:rPr lang="en-US" dirty="0" smtClean="0"/>
              <a:t>domain names that are common misspellings of popular domain names</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8.3: Browser Attacks and Protections</a:t>
            </a:r>
            <a:endParaRPr lang="en-US" dirty="0"/>
          </a:p>
        </p:txBody>
      </p:sp>
      <p:sp>
        <p:nvSpPr>
          <p:cNvPr id="6" name="Rounded Rectangle 5"/>
          <p:cNvSpPr/>
          <p:nvPr/>
        </p:nvSpPr>
        <p:spPr>
          <a:xfrm>
            <a:off x="6553200" y="1143000"/>
            <a:ext cx="1981200" cy="990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dirty="0">
                <a:solidFill>
                  <a:srgbClr val="000000"/>
                </a:solidFill>
              </a:rPr>
              <a:t>You like beef?</a:t>
            </a:r>
          </a:p>
          <a:p>
            <a:r>
              <a:rPr lang="en-US" dirty="0">
                <a:solidFill>
                  <a:srgbClr val="000000"/>
                </a:solidFill>
              </a:rPr>
              <a:t>C</a:t>
            </a:r>
            <a:r>
              <a:rPr lang="en-US" dirty="0" smtClean="0">
                <a:solidFill>
                  <a:srgbClr val="000000"/>
                </a:solidFill>
              </a:rPr>
              <a:t>lick </a:t>
            </a:r>
            <a:r>
              <a:rPr lang="en-US" u="sng" dirty="0">
                <a:solidFill>
                  <a:srgbClr val="000000"/>
                </a:solidFill>
              </a:rPr>
              <a:t>here.</a:t>
            </a:r>
          </a:p>
          <a:p>
            <a:endParaRPr lang="en-US" u="sng" dirty="0">
              <a:solidFill>
                <a:srgbClr val="000000"/>
              </a:solidFill>
            </a:endParaRPr>
          </a:p>
        </p:txBody>
      </p:sp>
      <p:sp>
        <p:nvSpPr>
          <p:cNvPr id="8" name="Rounded Rectangle 7"/>
          <p:cNvSpPr/>
          <p:nvPr/>
        </p:nvSpPr>
        <p:spPr>
          <a:xfrm>
            <a:off x="5410200" y="5562600"/>
            <a:ext cx="3276600" cy="685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a:solidFill>
                  <a:srgbClr val="000000"/>
                </a:solidFill>
              </a:rPr>
              <a:t>http://www.micosoft.com</a:t>
            </a:r>
            <a:endParaRPr lang="en-US" u="sng">
              <a:solidFill>
                <a:srgbClr val="000000"/>
              </a:solidFill>
            </a:endParaRPr>
          </a:p>
        </p:txBody>
      </p:sp>
      <p:sp>
        <p:nvSpPr>
          <p:cNvPr id="7"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1"/>
          <p:cNvSpPr>
            <a:spLocks noGrp="1"/>
          </p:cNvSpPr>
          <p:nvPr>
            <p:ph idx="1"/>
          </p:nvPr>
        </p:nvSpPr>
        <p:spPr>
          <a:xfrm>
            <a:off x="457200" y="1828800"/>
            <a:ext cx="8229600" cy="4178300"/>
          </a:xfrm>
        </p:spPr>
        <p:txBody>
          <a:bodyPr/>
          <a:lstStyle/>
          <a:p>
            <a:pPr eaLnBrk="1"/>
            <a:r>
              <a:rPr lang="en-US" b="1" dirty="0" smtClean="0"/>
              <a:t>Other Client-Side Attacks</a:t>
            </a:r>
          </a:p>
          <a:p>
            <a:pPr lvl="1" eaLnBrk="1">
              <a:spcBef>
                <a:spcPts val="1800"/>
              </a:spcBef>
            </a:pPr>
            <a:r>
              <a:rPr lang="en-US" sz="2400" dirty="0" smtClean="0"/>
              <a:t>File reading: </a:t>
            </a:r>
            <a:r>
              <a:rPr lang="en-US" sz="2400" dirty="0" smtClean="0"/>
              <a:t>turns </a:t>
            </a:r>
            <a:r>
              <a:rPr lang="en-US" sz="2400" dirty="0" smtClean="0"/>
              <a:t>the computer into an unintended file server</a:t>
            </a:r>
          </a:p>
          <a:p>
            <a:pPr lvl="1" eaLnBrk="1">
              <a:spcBef>
                <a:spcPts val="1800"/>
              </a:spcBef>
            </a:pPr>
            <a:r>
              <a:rPr lang="en-US" sz="2400" dirty="0" smtClean="0"/>
              <a:t>Executing a single command</a:t>
            </a:r>
          </a:p>
          <a:p>
            <a:pPr lvl="2" eaLnBrk="1">
              <a:spcBef>
                <a:spcPts val="1200"/>
              </a:spcBef>
            </a:pPr>
            <a:r>
              <a:rPr lang="en-US" dirty="0" smtClean="0"/>
              <a:t>The single command may open a command shell on the user’s computer</a:t>
            </a:r>
          </a:p>
          <a:p>
            <a:pPr lvl="2" eaLnBrk="1">
              <a:spcBef>
                <a:spcPts val="1200"/>
              </a:spcBef>
            </a:pPr>
            <a:r>
              <a:rPr lang="en-US" dirty="0" smtClean="0"/>
              <a:t>The attacker can now enter many commands</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8.3: Browser Attacks and Protections</a:t>
            </a:r>
            <a:endParaRPr lang="en-US" dirty="0"/>
          </a:p>
        </p:txBody>
      </p:sp>
      <p:sp>
        <p:nvSpPr>
          <p:cNvPr id="6" name="Rounded Rectangle 5"/>
          <p:cNvSpPr/>
          <p:nvPr/>
        </p:nvSpPr>
        <p:spPr>
          <a:xfrm>
            <a:off x="3429000" y="5257800"/>
            <a:ext cx="1676400" cy="1066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a:solidFill>
                  <a:srgbClr val="000000"/>
                </a:solidFill>
              </a:rPr>
              <a:t>C:&gt;</a:t>
            </a:r>
          </a:p>
          <a:p>
            <a:endParaRPr lang="en-US">
              <a:solidFill>
                <a:srgbClr val="000000"/>
              </a:solidFill>
            </a:endParaRPr>
          </a:p>
          <a:p>
            <a:endParaRPr lang="en-US">
              <a:solidFill>
                <a:srgbClr val="000000"/>
              </a:solidFill>
            </a:endParaRPr>
          </a:p>
        </p:txBody>
      </p:sp>
      <p:sp>
        <p:nvSpPr>
          <p:cNvPr id="7"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1"/>
          <p:cNvSpPr>
            <a:spLocks noGrp="1"/>
          </p:cNvSpPr>
          <p:nvPr>
            <p:ph idx="1"/>
          </p:nvPr>
        </p:nvSpPr>
        <p:spPr>
          <a:xfrm>
            <a:off x="457200" y="1905000"/>
            <a:ext cx="8229600" cy="4102100"/>
          </a:xfrm>
        </p:spPr>
        <p:txBody>
          <a:bodyPr/>
          <a:lstStyle/>
          <a:p>
            <a:pPr eaLnBrk="1"/>
            <a:r>
              <a:rPr lang="en-US" b="1" smtClean="0"/>
              <a:t>Other Client-Side Attacks</a:t>
            </a:r>
          </a:p>
          <a:p>
            <a:pPr lvl="1" eaLnBrk="1"/>
            <a:r>
              <a:rPr lang="en-US" smtClean="0"/>
              <a:t>Automatic redirection to unwanted webpage</a:t>
            </a:r>
          </a:p>
          <a:p>
            <a:pPr lvl="1" eaLnBrk="1"/>
            <a:r>
              <a:rPr lang="en-US" smtClean="0"/>
              <a:t>On compromised systems, the user may be automatically directed to a specific malicious website if they later make any typing error</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8.3: Browser Attacks and Protections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1"/>
          <p:cNvSpPr>
            <a:spLocks noGrp="1"/>
          </p:cNvSpPr>
          <p:nvPr>
            <p:ph idx="1"/>
          </p:nvPr>
        </p:nvSpPr>
        <p:spPr>
          <a:xfrm>
            <a:off x="457200" y="1828800"/>
            <a:ext cx="8229600" cy="4178300"/>
          </a:xfrm>
        </p:spPr>
        <p:txBody>
          <a:bodyPr/>
          <a:lstStyle/>
          <a:p>
            <a:pPr eaLnBrk="1"/>
            <a:r>
              <a:rPr lang="en-US" b="1" dirty="0" smtClean="0"/>
              <a:t>Other Client-Side Attacks</a:t>
            </a:r>
          </a:p>
          <a:p>
            <a:pPr lvl="1" eaLnBrk="1"/>
            <a:r>
              <a:rPr lang="en-US" sz="2400" dirty="0" smtClean="0"/>
              <a:t>Cookies</a:t>
            </a:r>
          </a:p>
          <a:p>
            <a:pPr lvl="2" eaLnBrk="1">
              <a:spcBef>
                <a:spcPts val="1200"/>
              </a:spcBef>
            </a:pPr>
            <a:r>
              <a:rPr lang="en-US" dirty="0" smtClean="0"/>
              <a:t>Cookies are placed on user computer; can be retrieved by website</a:t>
            </a:r>
          </a:p>
          <a:p>
            <a:pPr lvl="2" eaLnBrk="1">
              <a:spcBef>
                <a:spcPts val="1200"/>
              </a:spcBef>
            </a:pPr>
            <a:r>
              <a:rPr lang="en-US" dirty="0" smtClean="0"/>
              <a:t>Can be used to track users at a website</a:t>
            </a:r>
          </a:p>
          <a:p>
            <a:pPr lvl="2" eaLnBrk="1">
              <a:spcBef>
                <a:spcPts val="1200"/>
              </a:spcBef>
            </a:pPr>
            <a:r>
              <a:rPr lang="en-US" dirty="0" smtClean="0"/>
              <a:t>Can contain private information</a:t>
            </a:r>
          </a:p>
          <a:p>
            <a:pPr lvl="2" eaLnBrk="1">
              <a:spcBef>
                <a:spcPts val="1200"/>
              </a:spcBef>
            </a:pPr>
            <a:r>
              <a:rPr lang="en-US" dirty="0" smtClean="0"/>
              <a:t>Accepting cookies is necessary to use many websites</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8.3: Browser Attacks and Protections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eaLnBrk="1" fontAlgn="auto" hangingPunct="1">
              <a:spcAft>
                <a:spcPts val="0"/>
              </a:spcAft>
              <a:defRPr/>
            </a:pPr>
            <a:r>
              <a:rPr lang="en-US" sz="3600" dirty="0" smtClean="0"/>
              <a:t>8.3: A Google.com Cookie</a:t>
            </a:r>
            <a:endParaRPr lang="en-US" sz="3600" dirty="0"/>
          </a:p>
        </p:txBody>
      </p:sp>
      <p:pic>
        <p:nvPicPr>
          <p:cNvPr id="604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1098"/>
            <a:ext cx="4876800" cy="5014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46</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1"/>
          <p:cNvSpPr>
            <a:spLocks noGrp="1"/>
          </p:cNvSpPr>
          <p:nvPr>
            <p:ph idx="1"/>
          </p:nvPr>
        </p:nvSpPr>
        <p:spPr>
          <a:xfrm>
            <a:off x="457200" y="1752600"/>
            <a:ext cx="8229600" cy="4254500"/>
          </a:xfrm>
        </p:spPr>
        <p:txBody>
          <a:bodyPr/>
          <a:lstStyle/>
          <a:p>
            <a:pPr eaLnBrk="1"/>
            <a:r>
              <a:rPr lang="en-US" b="1" smtClean="0"/>
              <a:t>Enhancing Browser Security</a:t>
            </a:r>
          </a:p>
          <a:p>
            <a:pPr lvl="1" eaLnBrk="1"/>
            <a:r>
              <a:rPr lang="en-US" smtClean="0"/>
              <a:t>Patches and updates</a:t>
            </a:r>
          </a:p>
          <a:p>
            <a:pPr lvl="1" eaLnBrk="1"/>
            <a:r>
              <a:rPr lang="en-US" smtClean="0"/>
              <a:t>Set strong </a:t>
            </a:r>
            <a:r>
              <a:rPr lang="en-US" i="1" smtClean="0"/>
              <a:t>security</a:t>
            </a:r>
            <a:r>
              <a:rPr lang="en-US" smtClean="0"/>
              <a:t> configuration options for Microsoft Internet Explorer</a:t>
            </a:r>
          </a:p>
          <a:p>
            <a:pPr lvl="1" eaLnBrk="1"/>
            <a:r>
              <a:rPr lang="en-US" smtClean="0"/>
              <a:t>Set strong </a:t>
            </a:r>
            <a:r>
              <a:rPr lang="en-US" i="1" smtClean="0"/>
              <a:t>privacy</a:t>
            </a:r>
            <a:r>
              <a:rPr lang="en-US" smtClean="0"/>
              <a:t> configuration options for Microsoft Internet Explorer</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8.3: Browser Attacks and Protections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600200"/>
            <a:ext cx="2743200" cy="1143000"/>
          </a:xfrm>
        </p:spPr>
        <p:txBody>
          <a:bodyPr>
            <a:normAutofit fontScale="90000"/>
          </a:bodyPr>
          <a:lstStyle/>
          <a:p>
            <a:pPr eaLnBrk="1" fontAlgn="auto" hangingPunct="1">
              <a:spcAft>
                <a:spcPts val="0"/>
              </a:spcAft>
              <a:defRPr/>
            </a:pPr>
            <a:r>
              <a:rPr lang="en-US" dirty="0" smtClean="0"/>
              <a:t>8.3: Internet Options Dialog Box in Internet Explorer</a:t>
            </a:r>
            <a:endParaRPr lang="en-US" dirty="0"/>
          </a:p>
        </p:txBody>
      </p:sp>
      <p:pic>
        <p:nvPicPr>
          <p:cNvPr id="624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838200"/>
            <a:ext cx="4029075"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le 8"/>
          <p:cNvSpPr/>
          <p:nvPr/>
        </p:nvSpPr>
        <p:spPr>
          <a:xfrm>
            <a:off x="4543425" y="1095375"/>
            <a:ext cx="731838"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0" name="Rounded Rectangle 9"/>
          <p:cNvSpPr/>
          <p:nvPr/>
        </p:nvSpPr>
        <p:spPr>
          <a:xfrm>
            <a:off x="4267200" y="1733550"/>
            <a:ext cx="838200" cy="762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1" name="Rounded Rectangle 10"/>
          <p:cNvSpPr/>
          <p:nvPr/>
        </p:nvSpPr>
        <p:spPr>
          <a:xfrm>
            <a:off x="5562600" y="4495800"/>
            <a:ext cx="12954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8"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48</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304800"/>
            <a:ext cx="2895600" cy="3611562"/>
          </a:xfrm>
        </p:spPr>
        <p:txBody>
          <a:bodyPr/>
          <a:lstStyle/>
          <a:p>
            <a:pPr eaLnBrk="1" fontAlgn="auto" hangingPunct="1">
              <a:spcAft>
                <a:spcPts val="0"/>
              </a:spcAft>
              <a:defRPr/>
            </a:pPr>
            <a:r>
              <a:rPr lang="en-US" dirty="0" smtClean="0"/>
              <a:t>8.3: Internet Explorer Privacy Tab</a:t>
            </a:r>
            <a:endParaRPr lang="en-US" dirty="0"/>
          </a:p>
        </p:txBody>
      </p:sp>
      <p:pic>
        <p:nvPicPr>
          <p:cNvPr id="634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538" y="828675"/>
            <a:ext cx="4029075"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le 8"/>
          <p:cNvSpPr/>
          <p:nvPr/>
        </p:nvSpPr>
        <p:spPr>
          <a:xfrm>
            <a:off x="5010150" y="1095375"/>
            <a:ext cx="731838"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0" name="Rounded Rectangle 9"/>
          <p:cNvSpPr/>
          <p:nvPr/>
        </p:nvSpPr>
        <p:spPr>
          <a:xfrm>
            <a:off x="4095750" y="3581400"/>
            <a:ext cx="2667000" cy="990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49</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8.1  Application Security and Hardening</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  WWW and E-Commerce Security</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.3  Web Browser Attacks</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.4  E-Mail Security</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.5  Voice over IP (VoIP) Security</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.6  Other User Applications</a:t>
            </a:r>
          </a:p>
        </p:txBody>
      </p:sp>
      <p:sp>
        <p:nvSpPr>
          <p:cNvPr id="11"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8.1  Application Security and Hardening</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  WWW and E-Commerce Security</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.3  Web Browser Attacks</a:t>
            </a:r>
          </a:p>
        </p:txBody>
      </p:sp>
      <p:sp>
        <p:nvSpPr>
          <p:cNvPr id="8" name="Subtitle 2"/>
          <p:cNvSpPr txBox="1">
            <a:spLocks/>
          </p:cNvSpPr>
          <p:nvPr/>
        </p:nvSpPr>
        <p:spPr>
          <a:xfrm>
            <a:off x="447675" y="29718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8.4  E-Mail Security</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.5  Voice over IP (VoIP) Security</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.6  Other User Applications</a:t>
            </a:r>
          </a:p>
        </p:txBody>
      </p:sp>
      <p:sp>
        <p:nvSpPr>
          <p:cNvPr id="11"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1"/>
          <p:cNvSpPr>
            <a:spLocks noGrp="1"/>
          </p:cNvSpPr>
          <p:nvPr>
            <p:ph idx="1"/>
          </p:nvPr>
        </p:nvSpPr>
        <p:spPr/>
        <p:txBody>
          <a:bodyPr/>
          <a:lstStyle/>
          <a:p>
            <a:pPr eaLnBrk="1"/>
            <a:r>
              <a:rPr lang="en-US" b="1" dirty="0" smtClean="0"/>
              <a:t>Content Filtering</a:t>
            </a:r>
          </a:p>
          <a:p>
            <a:pPr lvl="1" eaLnBrk="1">
              <a:spcBef>
                <a:spcPts val="1800"/>
              </a:spcBef>
            </a:pPr>
            <a:r>
              <a:rPr lang="en-US" dirty="0" smtClean="0"/>
              <a:t>Malicious code in attachments and HTML bodies (scripts)</a:t>
            </a:r>
          </a:p>
          <a:p>
            <a:pPr lvl="1" eaLnBrk="1">
              <a:spcBef>
                <a:spcPts val="1800"/>
              </a:spcBef>
            </a:pPr>
            <a:r>
              <a:rPr lang="en-US" dirty="0" smtClean="0"/>
              <a:t>Spam: </a:t>
            </a:r>
            <a:r>
              <a:rPr lang="en-US" dirty="0" smtClean="0"/>
              <a:t>unsolicited </a:t>
            </a:r>
            <a:r>
              <a:rPr lang="en-US" dirty="0" smtClean="0"/>
              <a:t>commercial e-mail</a:t>
            </a:r>
          </a:p>
          <a:p>
            <a:pPr lvl="1" eaLnBrk="1">
              <a:spcBef>
                <a:spcPts val="1800"/>
              </a:spcBef>
            </a:pPr>
            <a:r>
              <a:rPr lang="en-US" dirty="0" smtClean="0"/>
              <a:t>Volume is growing </a:t>
            </a:r>
            <a:r>
              <a:rPr lang="en-US" dirty="0" smtClean="0"/>
              <a:t>rapidly; slowing </a:t>
            </a:r>
            <a:r>
              <a:rPr lang="en-US" dirty="0" smtClean="0"/>
              <a:t>PCs and annoying users (</a:t>
            </a:r>
            <a:r>
              <a:rPr lang="en-US" dirty="0" smtClean="0"/>
              <a:t>pornography </a:t>
            </a:r>
            <a:r>
              <a:rPr lang="en-US" dirty="0" smtClean="0"/>
              <a:t>and fraud)</a:t>
            </a:r>
          </a:p>
          <a:p>
            <a:pPr lvl="1" eaLnBrk="1">
              <a:spcBef>
                <a:spcPts val="1800"/>
              </a:spcBef>
            </a:pPr>
            <a:r>
              <a:rPr lang="en-US" dirty="0" smtClean="0"/>
              <a:t>Filtering for spam also rejects some legitimate messages</a:t>
            </a:r>
          </a:p>
        </p:txBody>
      </p:sp>
      <p:sp>
        <p:nvSpPr>
          <p:cNvPr id="5" name="Title 4"/>
          <p:cNvSpPr>
            <a:spLocks noGrp="1"/>
          </p:cNvSpPr>
          <p:nvPr>
            <p:ph type="title"/>
          </p:nvPr>
        </p:nvSpPr>
        <p:spPr/>
        <p:txBody>
          <a:bodyPr/>
          <a:lstStyle/>
          <a:p>
            <a:pPr eaLnBrk="1" fontAlgn="auto" hangingPunct="1">
              <a:spcAft>
                <a:spcPts val="0"/>
              </a:spcAft>
              <a:defRPr/>
            </a:pPr>
            <a:r>
              <a:rPr lang="en-US" dirty="0" smtClean="0"/>
              <a:t>8.4: E-Mail Security</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1"/>
          <p:cNvSpPr>
            <a:spLocks noGrp="1"/>
          </p:cNvSpPr>
          <p:nvPr>
            <p:ph idx="1"/>
          </p:nvPr>
        </p:nvSpPr>
        <p:spPr/>
        <p:txBody>
          <a:bodyPr/>
          <a:lstStyle/>
          <a:p>
            <a:pPr eaLnBrk="1"/>
            <a:r>
              <a:rPr lang="en-US" b="1" smtClean="0"/>
              <a:t>Inappropriate Content</a:t>
            </a:r>
          </a:p>
          <a:p>
            <a:pPr lvl="1" eaLnBrk="1"/>
            <a:r>
              <a:rPr lang="en-US" smtClean="0"/>
              <a:t>Companies often filter for sexually or racially harassing messages</a:t>
            </a:r>
          </a:p>
          <a:p>
            <a:pPr lvl="1" eaLnBrk="1"/>
            <a:r>
              <a:rPr lang="en-US" smtClean="0"/>
              <a:t>Could be sued for not doing so</a:t>
            </a:r>
          </a:p>
          <a:p>
            <a:pPr eaLnBrk="1"/>
            <a:r>
              <a:rPr lang="en-US" b="1" smtClean="0"/>
              <a:t>Extrusion Prevention for Intellectual Property (IP)</a:t>
            </a:r>
          </a:p>
          <a:p>
            <a:pPr eaLnBrk="1"/>
            <a:r>
              <a:rPr lang="en-US" b="1" smtClean="0"/>
              <a:t>Stopping the Transmission of Sensitive Personally Identifiable Information (PII)</a:t>
            </a:r>
          </a:p>
        </p:txBody>
      </p:sp>
      <p:sp>
        <p:nvSpPr>
          <p:cNvPr id="5" name="Title 4"/>
          <p:cNvSpPr>
            <a:spLocks noGrp="1"/>
          </p:cNvSpPr>
          <p:nvPr>
            <p:ph type="title"/>
          </p:nvPr>
        </p:nvSpPr>
        <p:spPr/>
        <p:txBody>
          <a:bodyPr/>
          <a:lstStyle/>
          <a:p>
            <a:pPr eaLnBrk="1" fontAlgn="auto" hangingPunct="1">
              <a:spcAft>
                <a:spcPts val="0"/>
              </a:spcAft>
              <a:defRPr/>
            </a:pPr>
            <a:r>
              <a:rPr lang="en-US" dirty="0" smtClean="0"/>
              <a:t>8.4: E-Mail Security</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eaLnBrk="1" fontAlgn="auto" hangingPunct="1">
              <a:spcAft>
                <a:spcPts val="0"/>
              </a:spcAft>
              <a:defRPr/>
            </a:pPr>
            <a:r>
              <a:rPr lang="en-US" sz="3200" dirty="0" smtClean="0"/>
              <a:t>8.4: Possible E-Mail Filtering Locations</a:t>
            </a:r>
            <a:endParaRPr lang="en-US" sz="3200" dirty="0"/>
          </a:p>
        </p:txBody>
      </p:sp>
      <p:pic>
        <p:nvPicPr>
          <p:cNvPr id="67589" name="Picture 6"/>
          <p:cNvPicPr>
            <a:picLocks noChangeAspect="1" noChangeArrowheads="1"/>
          </p:cNvPicPr>
          <p:nvPr/>
        </p:nvPicPr>
        <p:blipFill>
          <a:blip r:embed="rId2">
            <a:extLst>
              <a:ext uri="{28A0092B-C50C-407E-A947-70E740481C1C}">
                <a14:useLocalDpi xmlns:a14="http://schemas.microsoft.com/office/drawing/2010/main" val="0"/>
              </a:ext>
            </a:extLst>
          </a:blip>
          <a:srcRect l="14278" t="19235" r="10054" b="10820"/>
          <a:stretch>
            <a:fillRect/>
          </a:stretch>
        </p:blipFill>
        <p:spPr bwMode="auto">
          <a:xfrm>
            <a:off x="228600" y="1320800"/>
            <a:ext cx="86328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1"/>
          <p:cNvSpPr>
            <a:spLocks noGrp="1"/>
          </p:cNvSpPr>
          <p:nvPr>
            <p:ph idx="1"/>
          </p:nvPr>
        </p:nvSpPr>
        <p:spPr/>
        <p:txBody>
          <a:bodyPr/>
          <a:lstStyle/>
          <a:p>
            <a:pPr eaLnBrk="1"/>
            <a:r>
              <a:rPr lang="en-US" b="1" smtClean="0"/>
              <a:t>Employee training</a:t>
            </a:r>
          </a:p>
          <a:p>
            <a:pPr lvl="1" eaLnBrk="1">
              <a:spcBef>
                <a:spcPts val="1800"/>
              </a:spcBef>
            </a:pPr>
            <a:r>
              <a:rPr lang="en-US" smtClean="0"/>
              <a:t>E-mail is not private; company has right to read</a:t>
            </a:r>
          </a:p>
          <a:p>
            <a:pPr lvl="1" eaLnBrk="1">
              <a:spcBef>
                <a:spcPts val="1800"/>
              </a:spcBef>
            </a:pPr>
            <a:r>
              <a:rPr lang="en-US" smtClean="0"/>
              <a:t>Your messages may be forwarded without permission</a:t>
            </a:r>
          </a:p>
          <a:p>
            <a:pPr lvl="1" eaLnBrk="1">
              <a:spcBef>
                <a:spcPts val="1800"/>
              </a:spcBef>
            </a:pPr>
            <a:r>
              <a:rPr lang="en-US" smtClean="0"/>
              <a:t>Never put anything in a message the sender would not want to see in court, printed in the newspapers, or read by his or her boss</a:t>
            </a:r>
          </a:p>
          <a:p>
            <a:pPr lvl="1" eaLnBrk="1">
              <a:spcBef>
                <a:spcPts val="1800"/>
              </a:spcBef>
            </a:pPr>
            <a:r>
              <a:rPr lang="en-US" smtClean="0"/>
              <a:t>Never forward messages without permission</a:t>
            </a:r>
            <a:endParaRPr lang="en-US" b="1"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8.4: E-Mail Security</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eaLnBrk="1" fontAlgn="auto" hangingPunct="1">
              <a:spcAft>
                <a:spcPts val="0"/>
              </a:spcAft>
              <a:defRPr/>
            </a:pPr>
            <a:r>
              <a:rPr lang="en-US" sz="2800" dirty="0" smtClean="0"/>
              <a:t>8.4: Microsoft Outlook Email Security Options</a:t>
            </a:r>
            <a:endParaRPr lang="en-US" sz="2800" dirty="0"/>
          </a:p>
        </p:txBody>
      </p:sp>
      <p:pic>
        <p:nvPicPr>
          <p:cNvPr id="696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6686550"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31966"/>
            <a:ext cx="8229600" cy="1143000"/>
          </a:xfrm>
        </p:spPr>
        <p:txBody>
          <a:bodyPr/>
          <a:lstStyle/>
          <a:p>
            <a:pPr eaLnBrk="1" fontAlgn="auto" hangingPunct="1">
              <a:spcAft>
                <a:spcPts val="0"/>
              </a:spcAft>
              <a:defRPr/>
            </a:pPr>
            <a:r>
              <a:rPr lang="en-US" sz="3200" dirty="0" smtClean="0"/>
              <a:t>8.4: E-Mail Security (Encryption)</a:t>
            </a:r>
            <a:endParaRPr lang="en-US" sz="3200" dirty="0"/>
          </a:p>
        </p:txBody>
      </p:sp>
      <p:pic>
        <p:nvPicPr>
          <p:cNvPr id="70661" name="Picture 7"/>
          <p:cNvPicPr>
            <a:picLocks noChangeAspect="1" noChangeArrowheads="1"/>
          </p:cNvPicPr>
          <p:nvPr/>
        </p:nvPicPr>
        <p:blipFill>
          <a:blip r:embed="rId2">
            <a:extLst>
              <a:ext uri="{28A0092B-C50C-407E-A947-70E740481C1C}">
                <a14:useLocalDpi xmlns:a14="http://schemas.microsoft.com/office/drawing/2010/main" val="0"/>
              </a:ext>
            </a:extLst>
          </a:blip>
          <a:srcRect l="9042" t="18855" r="10529" b="10213"/>
          <a:stretch>
            <a:fillRect/>
          </a:stretch>
        </p:blipFill>
        <p:spPr bwMode="auto">
          <a:xfrm>
            <a:off x="169863" y="1371600"/>
            <a:ext cx="880268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eaLnBrk="1" fontAlgn="auto" hangingPunct="1">
              <a:spcAft>
                <a:spcPts val="0"/>
              </a:spcAft>
              <a:defRPr/>
            </a:pPr>
            <a:r>
              <a:rPr lang="en-US" sz="3200" dirty="0" smtClean="0"/>
              <a:t>8.4: Microsoft Outlook Hashing and Encryption Options</a:t>
            </a:r>
            <a:endParaRPr lang="en-US" sz="3200" dirty="0"/>
          </a:p>
        </p:txBody>
      </p:sp>
      <p:pic>
        <p:nvPicPr>
          <p:cNvPr id="716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76400"/>
            <a:ext cx="454807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8.1  Application Security and Hardening</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  WWW and E-Commerce Security</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.3  Web Browser Attacks</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.4  E-Mail Security</a:t>
            </a:r>
          </a:p>
        </p:txBody>
      </p:sp>
      <p:sp>
        <p:nvSpPr>
          <p:cNvPr id="9" name="Subtitle 2"/>
          <p:cNvSpPr txBox="1">
            <a:spLocks/>
          </p:cNvSpPr>
          <p:nvPr/>
        </p:nvSpPr>
        <p:spPr>
          <a:xfrm>
            <a:off x="447675" y="35052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8.5  Voice over IP (VoIP) Security</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.6  Other User Applications</a:t>
            </a:r>
          </a:p>
        </p:txBody>
      </p:sp>
      <p:sp>
        <p:nvSpPr>
          <p:cNvPr id="11"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762000"/>
          </a:xfrm>
        </p:spPr>
        <p:txBody>
          <a:bodyPr/>
          <a:lstStyle/>
          <a:p>
            <a:pPr eaLnBrk="1" fontAlgn="auto" hangingPunct="1">
              <a:spcAft>
                <a:spcPts val="0"/>
              </a:spcAft>
              <a:defRPr/>
            </a:pPr>
            <a:r>
              <a:rPr lang="en-US" sz="3200" dirty="0" smtClean="0"/>
              <a:t>8.5: Voice over IP (VoIP)</a:t>
            </a:r>
            <a:endParaRPr lang="en-US" sz="3200" dirty="0"/>
          </a:p>
        </p:txBody>
      </p:sp>
      <p:pic>
        <p:nvPicPr>
          <p:cNvPr id="73733" name="Picture 6"/>
          <p:cNvPicPr>
            <a:picLocks noChangeAspect="1" noChangeArrowheads="1"/>
          </p:cNvPicPr>
          <p:nvPr/>
        </p:nvPicPr>
        <p:blipFill>
          <a:blip r:embed="rId2">
            <a:extLst>
              <a:ext uri="{28A0092B-C50C-407E-A947-70E740481C1C}">
                <a14:useLocalDpi xmlns:a14="http://schemas.microsoft.com/office/drawing/2010/main" val="0"/>
              </a:ext>
            </a:extLst>
          </a:blip>
          <a:srcRect l="10471" t="13412" r="11957" b="8481"/>
          <a:stretch>
            <a:fillRect/>
          </a:stretch>
        </p:blipFill>
        <p:spPr bwMode="auto">
          <a:xfrm>
            <a:off x="457200" y="857250"/>
            <a:ext cx="836136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p:txBody>
          <a:bodyPr/>
          <a:lstStyle/>
          <a:p>
            <a:pPr eaLnBrk="1"/>
            <a:r>
              <a:rPr lang="en-US" b="1" smtClean="0"/>
              <a:t>Executing Commands with the Privileges of a Compromised Application</a:t>
            </a:r>
          </a:p>
          <a:p>
            <a:pPr lvl="1" eaLnBrk="1">
              <a:spcBef>
                <a:spcPts val="1800"/>
              </a:spcBef>
            </a:pPr>
            <a:r>
              <a:rPr lang="en-US" smtClean="0"/>
              <a:t>If an attacker takes over an application, the attacker can execute commands with the privileges of that application</a:t>
            </a:r>
          </a:p>
          <a:p>
            <a:pPr lvl="1" eaLnBrk="1">
              <a:spcBef>
                <a:spcPts val="1800"/>
              </a:spcBef>
            </a:pPr>
            <a:r>
              <a:rPr lang="en-US" smtClean="0"/>
              <a:t>Many applications run with super user (root) privileges</a:t>
            </a:r>
          </a:p>
          <a:p>
            <a:pPr eaLnBrk="1" hangingPunct="1"/>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8.1: Application Security Threats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sz="4400" dirty="0" smtClean="0"/>
              <a:t>8.5: </a:t>
            </a:r>
            <a:r>
              <a:rPr lang="en-US" dirty="0" smtClean="0"/>
              <a:t>Transport versus Signaling</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52596209"/>
              </p:ext>
            </p:extLst>
          </p:nvPr>
        </p:nvGraphicFramePr>
        <p:xfrm>
          <a:off x="685800" y="1752600"/>
          <a:ext cx="7886700" cy="3810001"/>
        </p:xfrm>
        <a:graphic>
          <a:graphicData uri="http://schemas.openxmlformats.org/drawingml/2006/table">
            <a:tbl>
              <a:tblPr/>
              <a:tblGrid>
                <a:gridCol w="1885950"/>
                <a:gridCol w="6000750"/>
              </a:tblGrid>
              <a:tr h="4111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smtClean="0">
                          <a:ln>
                            <a:noFill/>
                          </a:ln>
                          <a:solidFill>
                            <a:srgbClr val="FFFFFF"/>
                          </a:solidFill>
                          <a:effectLst/>
                          <a:latin typeface="Arial" charset="0"/>
                          <a:cs typeface="Times New Roman" pitchFamily="18" charset="0"/>
                        </a:rPr>
                        <a:t>Concept</a:t>
                      </a:r>
                      <a:endParaRPr kumimoji="0" lang="en-US" sz="2400" b="0" i="0" u="none" strike="noStrike" cap="none" normalizeH="0" baseline="0" smtClean="0">
                        <a:ln>
                          <a:noFill/>
                        </a:ln>
                        <a:solidFill>
                          <a:schemeClr val="tx1"/>
                        </a:solidFill>
                        <a:effectLst/>
                        <a:latin typeface="Arial" charset="0"/>
                        <a:cs typeface="Times New Roman" pitchFamily="18" charset="0"/>
                      </a:endParaRPr>
                    </a:p>
                  </a:txBody>
                  <a:tcPr marL="171450" marR="17145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smtClean="0">
                          <a:ln>
                            <a:noFill/>
                          </a:ln>
                          <a:solidFill>
                            <a:srgbClr val="FFFFFF"/>
                          </a:solidFill>
                          <a:effectLst/>
                          <a:latin typeface="Arial" charset="0"/>
                          <a:cs typeface="Times New Roman" pitchFamily="18" charset="0"/>
                        </a:rPr>
                        <a:t>Meaning</a:t>
                      </a:r>
                      <a:endParaRPr kumimoji="0" lang="en-US" sz="2400" b="0" i="0" u="none" strike="noStrike" cap="none" normalizeH="0" baseline="0" smtClean="0">
                        <a:ln>
                          <a:noFill/>
                        </a:ln>
                        <a:solidFill>
                          <a:schemeClr val="tx1"/>
                        </a:solidFill>
                        <a:effectLst/>
                        <a:latin typeface="Arial" charset="0"/>
                        <a:cs typeface="Times New Roman" pitchFamily="18" charset="0"/>
                      </a:endParaRPr>
                    </a:p>
                  </a:txBody>
                  <a:tcPr marL="171450" marR="17145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r>
              <a:tr h="82391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Transport</a:t>
                      </a:r>
                    </a:p>
                  </a:txBody>
                  <a:tcPr marL="171450" marR="17145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The carriage of voice between the two parties</a:t>
                      </a:r>
                    </a:p>
                  </a:txBody>
                  <a:tcPr marL="171450" marR="17145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49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Signaling</a:t>
                      </a:r>
                    </a:p>
                  </a:txBody>
                  <a:tcPr marL="171450" marR="17145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smtClean="0">
                          <a:ln>
                            <a:noFill/>
                          </a:ln>
                          <a:solidFill>
                            <a:schemeClr val="tx1"/>
                          </a:solidFill>
                          <a:effectLst/>
                          <a:latin typeface="Arial" charset="0"/>
                          <a:cs typeface="Times New Roman" pitchFamily="18" charset="0"/>
                        </a:rPr>
                        <a:t>Communication to manage the </a:t>
                      </a:r>
                      <a:r>
                        <a:rPr kumimoji="0" lang="en-US" sz="2400" b="0" i="0" u="none" strike="noStrike" cap="none" normalizeH="0" baseline="0" dirty="0" smtClean="0">
                          <a:ln>
                            <a:noFill/>
                          </a:ln>
                          <a:solidFill>
                            <a:schemeClr val="tx1"/>
                          </a:solidFill>
                          <a:effectLst/>
                          <a:latin typeface="Arial" charset="0"/>
                          <a:cs typeface="Times New Roman" pitchFamily="18" charset="0"/>
                        </a:rPr>
                        <a:t>network</a:t>
                      </a:r>
                      <a:endParaRPr kumimoji="0" lang="en-US" sz="2400" b="0" i="0" u="none" strike="noStrike" cap="none" normalizeH="0" baseline="0" dirty="0" smtClean="0">
                        <a:ln>
                          <a:noFill/>
                        </a:ln>
                        <a:solidFill>
                          <a:schemeClr val="tx1"/>
                        </a:solidFill>
                        <a:effectLst/>
                        <a:latin typeface="Arial" charset="0"/>
                        <a:cs typeface="Times New Roman" pitchFamily="18" charset="0"/>
                      </a:endParaRPr>
                    </a:p>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smtClean="0">
                          <a:ln>
                            <a:noFill/>
                          </a:ln>
                          <a:solidFill>
                            <a:schemeClr val="tx1"/>
                          </a:solidFill>
                          <a:effectLst/>
                          <a:latin typeface="Arial" charset="0"/>
                          <a:cs typeface="Times New Roman" pitchFamily="18" charset="0"/>
                        </a:rPr>
                        <a:t>Call setup</a:t>
                      </a:r>
                    </a:p>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smtClean="0">
                          <a:ln>
                            <a:noFill/>
                          </a:ln>
                          <a:solidFill>
                            <a:schemeClr val="tx1"/>
                          </a:solidFill>
                          <a:effectLst/>
                          <a:latin typeface="Arial" charset="0"/>
                          <a:cs typeface="Times New Roman" pitchFamily="18" charset="0"/>
                        </a:rPr>
                        <a:t>Call teardown</a:t>
                      </a:r>
                    </a:p>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smtClean="0">
                          <a:ln>
                            <a:noFill/>
                          </a:ln>
                          <a:solidFill>
                            <a:schemeClr val="tx1"/>
                          </a:solidFill>
                          <a:effectLst/>
                          <a:latin typeface="Arial" charset="0"/>
                          <a:cs typeface="Times New Roman" pitchFamily="18" charset="0"/>
                        </a:rPr>
                        <a:t>Accounting</a:t>
                      </a:r>
                    </a:p>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smtClean="0">
                          <a:ln>
                            <a:noFill/>
                          </a:ln>
                          <a:solidFill>
                            <a:schemeClr val="tx1"/>
                          </a:solidFill>
                          <a:effectLst/>
                          <a:latin typeface="Arial" charset="0"/>
                          <a:cs typeface="Times New Roman" pitchFamily="18" charset="0"/>
                        </a:rPr>
                        <a:t>Etc.</a:t>
                      </a:r>
                    </a:p>
                  </a:txBody>
                  <a:tcPr marL="171450" marR="17145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1"/>
          <p:cNvSpPr>
            <a:spLocks noGrp="1"/>
          </p:cNvSpPr>
          <p:nvPr>
            <p:ph idx="1"/>
          </p:nvPr>
        </p:nvSpPr>
        <p:spPr/>
        <p:txBody>
          <a:bodyPr/>
          <a:lstStyle/>
          <a:p>
            <a:pPr eaLnBrk="1"/>
            <a:r>
              <a:rPr lang="en-US" b="1" dirty="0" smtClean="0"/>
              <a:t>Eavesdropping</a:t>
            </a:r>
          </a:p>
          <a:p>
            <a:pPr eaLnBrk="1"/>
            <a:r>
              <a:rPr lang="en-US" b="1" dirty="0" smtClean="0"/>
              <a:t>Denial-of-Service Attacks</a:t>
            </a:r>
          </a:p>
          <a:p>
            <a:pPr lvl="1" eaLnBrk="1"/>
            <a:r>
              <a:rPr lang="en-US" dirty="0" smtClean="0"/>
              <a:t>Even small increases in latency and jitter can be highly disruptive</a:t>
            </a:r>
          </a:p>
          <a:p>
            <a:pPr eaLnBrk="1"/>
            <a:r>
              <a:rPr lang="en-US" b="1" dirty="0" smtClean="0"/>
              <a:t>Caller Impersonation</a:t>
            </a:r>
          </a:p>
          <a:p>
            <a:pPr lvl="1" eaLnBrk="1"/>
            <a:r>
              <a:rPr lang="en-US" dirty="0" smtClean="0"/>
              <a:t>Useful in social engineering</a:t>
            </a:r>
          </a:p>
          <a:p>
            <a:pPr lvl="1" eaLnBrk="1"/>
            <a:r>
              <a:rPr lang="en-US" dirty="0" smtClean="0"/>
              <a:t>Attacker can appear to be the </a:t>
            </a:r>
            <a:r>
              <a:rPr lang="en-US" dirty="0" smtClean="0"/>
              <a:t>president </a:t>
            </a:r>
            <a:r>
              <a:rPr lang="en-US" dirty="0" smtClean="0"/>
              <a:t>based on a falsified source address</a:t>
            </a:r>
          </a:p>
        </p:txBody>
      </p:sp>
      <p:sp>
        <p:nvSpPr>
          <p:cNvPr id="5" name="Title 4"/>
          <p:cNvSpPr>
            <a:spLocks noGrp="1"/>
          </p:cNvSpPr>
          <p:nvPr>
            <p:ph type="title"/>
          </p:nvPr>
        </p:nvSpPr>
        <p:spPr/>
        <p:txBody>
          <a:bodyPr/>
          <a:lstStyle/>
          <a:p>
            <a:pPr eaLnBrk="1" fontAlgn="auto" hangingPunct="1">
              <a:spcAft>
                <a:spcPts val="0"/>
              </a:spcAft>
              <a:defRPr/>
            </a:pPr>
            <a:r>
              <a:rPr lang="en-US" sz="4400" dirty="0" smtClean="0"/>
              <a:t>8.5: </a:t>
            </a:r>
            <a:r>
              <a:rPr lang="en-US" dirty="0" smtClean="0"/>
              <a:t>VoIP Threats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1"/>
          <p:cNvSpPr>
            <a:spLocks noGrp="1"/>
          </p:cNvSpPr>
          <p:nvPr>
            <p:ph idx="1"/>
          </p:nvPr>
        </p:nvSpPr>
        <p:spPr>
          <a:xfrm>
            <a:off x="457200" y="1371600"/>
            <a:ext cx="8229600" cy="4525963"/>
          </a:xfrm>
        </p:spPr>
        <p:txBody>
          <a:bodyPr/>
          <a:lstStyle/>
          <a:p>
            <a:pPr eaLnBrk="1"/>
            <a:r>
              <a:rPr lang="en-US" b="1" dirty="0" smtClean="0"/>
              <a:t>Hacking and Malware Attacks</a:t>
            </a:r>
          </a:p>
          <a:p>
            <a:pPr lvl="1" eaLnBrk="1"/>
            <a:r>
              <a:rPr lang="en-US" dirty="0" smtClean="0"/>
              <a:t>Compromised clients can send attacks</a:t>
            </a:r>
          </a:p>
          <a:p>
            <a:pPr lvl="1" eaLnBrk="1"/>
            <a:r>
              <a:rPr lang="en-US" dirty="0" smtClean="0"/>
              <a:t>Compromised servers can </a:t>
            </a:r>
            <a:r>
              <a:rPr lang="en-US" dirty="0" smtClean="0"/>
              <a:t>send disruptive </a:t>
            </a:r>
            <a:r>
              <a:rPr lang="en-US" dirty="0" smtClean="0"/>
              <a:t>signaling</a:t>
            </a:r>
          </a:p>
          <a:p>
            <a:pPr eaLnBrk="1"/>
            <a:r>
              <a:rPr lang="en-US" b="1" dirty="0" smtClean="0"/>
              <a:t>Toll Fraud</a:t>
            </a:r>
          </a:p>
          <a:p>
            <a:pPr lvl="1" eaLnBrk="1"/>
            <a:r>
              <a:rPr lang="en-US" dirty="0" smtClean="0"/>
              <a:t>Attacker uses corporate VoIP network to place free calls</a:t>
            </a:r>
          </a:p>
          <a:p>
            <a:pPr eaLnBrk="1"/>
            <a:r>
              <a:rPr lang="en-US" b="1" dirty="0" smtClean="0"/>
              <a:t>Spam over IP Telephony (SPIT)</a:t>
            </a:r>
          </a:p>
          <a:p>
            <a:pPr lvl="1" eaLnBrk="1"/>
            <a:r>
              <a:rPr lang="en-US" dirty="0" smtClean="0"/>
              <a:t>Especially disruptive because it interrupts the called party in real time</a:t>
            </a:r>
          </a:p>
        </p:txBody>
      </p:sp>
      <p:sp>
        <p:nvSpPr>
          <p:cNvPr id="5" name="Title 4"/>
          <p:cNvSpPr>
            <a:spLocks noGrp="1"/>
          </p:cNvSpPr>
          <p:nvPr>
            <p:ph type="title"/>
          </p:nvPr>
        </p:nvSpPr>
        <p:spPr/>
        <p:txBody>
          <a:bodyPr/>
          <a:lstStyle/>
          <a:p>
            <a:pPr eaLnBrk="1" fontAlgn="auto" hangingPunct="1">
              <a:spcAft>
                <a:spcPts val="0"/>
              </a:spcAft>
              <a:defRPr/>
            </a:pPr>
            <a:r>
              <a:rPr lang="en-US" sz="4400" dirty="0" smtClean="0"/>
              <a:t>8.5: </a:t>
            </a:r>
            <a:r>
              <a:rPr lang="en-US" dirty="0" smtClean="0"/>
              <a:t>VoIP Threats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1"/>
          <p:cNvSpPr>
            <a:spLocks noGrp="1"/>
          </p:cNvSpPr>
          <p:nvPr>
            <p:ph idx="1"/>
          </p:nvPr>
        </p:nvSpPr>
        <p:spPr>
          <a:xfrm>
            <a:off x="457200" y="1481138"/>
            <a:ext cx="8229600" cy="3929062"/>
          </a:xfrm>
        </p:spPr>
        <p:txBody>
          <a:bodyPr/>
          <a:lstStyle/>
          <a:p>
            <a:pPr eaLnBrk="1"/>
            <a:r>
              <a:rPr lang="en-US" b="1" smtClean="0"/>
              <a:t>Basic Corporate Security Must Be Strong</a:t>
            </a:r>
          </a:p>
          <a:p>
            <a:pPr eaLnBrk="1"/>
            <a:r>
              <a:rPr lang="en-US" b="1" smtClean="0"/>
              <a:t>Authentication</a:t>
            </a:r>
          </a:p>
          <a:p>
            <a:pPr lvl="1" eaLnBrk="1"/>
            <a:r>
              <a:rPr lang="en-US" smtClean="0"/>
              <a:t>SIP Identity (RFC 4474) provides strong authentication assurance between second-level domains</a:t>
            </a:r>
          </a:p>
          <a:p>
            <a:pPr eaLnBrk="1"/>
            <a:r>
              <a:rPr lang="en-US" b="1" smtClean="0"/>
              <a:t>Encryption for Confidentiality</a:t>
            </a:r>
          </a:p>
          <a:p>
            <a:pPr lvl="1" eaLnBrk="1"/>
            <a:r>
              <a:rPr lang="en-US" smtClean="0"/>
              <a:t>Can add to latency</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smtClean="0"/>
              <a:t>8.5: </a:t>
            </a:r>
            <a:r>
              <a:rPr lang="en-US" dirty="0" smtClean="0"/>
              <a:t>Implementing VoIP Security</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1"/>
          <p:cNvSpPr>
            <a:spLocks noGrp="1"/>
          </p:cNvSpPr>
          <p:nvPr>
            <p:ph idx="1"/>
          </p:nvPr>
        </p:nvSpPr>
        <p:spPr>
          <a:xfrm>
            <a:off x="457200" y="1447800"/>
            <a:ext cx="8229600" cy="4995863"/>
          </a:xfrm>
        </p:spPr>
        <p:txBody>
          <a:bodyPr/>
          <a:lstStyle/>
          <a:p>
            <a:pPr eaLnBrk="1"/>
            <a:r>
              <a:rPr lang="en-US" b="1" smtClean="0"/>
              <a:t>Firewalls</a:t>
            </a:r>
          </a:p>
          <a:p>
            <a:pPr lvl="1" eaLnBrk="1"/>
            <a:r>
              <a:rPr lang="en-US" smtClean="0"/>
              <a:t>Many short packets</a:t>
            </a:r>
          </a:p>
          <a:p>
            <a:pPr lvl="1" eaLnBrk="1"/>
            <a:r>
              <a:rPr lang="en-US" smtClean="0"/>
              <a:t>Firewall must prioritize VoIP traffic</a:t>
            </a:r>
          </a:p>
          <a:p>
            <a:pPr lvl="1" eaLnBrk="1"/>
            <a:r>
              <a:rPr lang="en-US" smtClean="0"/>
              <a:t>Must handle ports for signaling</a:t>
            </a:r>
          </a:p>
          <a:p>
            <a:pPr lvl="2" eaLnBrk="1"/>
            <a:r>
              <a:rPr lang="en-US" smtClean="0"/>
              <a:t>SIP uses Port 5060</a:t>
            </a:r>
          </a:p>
          <a:p>
            <a:pPr lvl="2" eaLnBrk="1"/>
            <a:r>
              <a:rPr lang="en-US" smtClean="0"/>
              <a:t>H.323 uses Ports 1719 and 1720</a:t>
            </a:r>
          </a:p>
          <a:p>
            <a:pPr lvl="2" eaLnBrk="1"/>
            <a:r>
              <a:rPr lang="en-US" smtClean="0"/>
              <a:t>Must create an exception for each conversation, which is assigned a specific port</a:t>
            </a:r>
          </a:p>
          <a:p>
            <a:pPr lvl="2" eaLnBrk="1"/>
            <a:r>
              <a:rPr lang="en-US" smtClean="0"/>
              <a:t>Must close the transport port immediately after conversation ends</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smtClean="0"/>
              <a:t>8.5: </a:t>
            </a:r>
            <a:r>
              <a:rPr lang="en-US" dirty="0" smtClean="0"/>
              <a:t>Implementing VoIP Security</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65760" indent="-256032" eaLnBrk="1" fontAlgn="auto">
              <a:spcAft>
                <a:spcPts val="0"/>
              </a:spcAft>
              <a:buFont typeface="Wingdings 3"/>
              <a:buChar char=""/>
              <a:defRPr/>
            </a:pPr>
            <a:r>
              <a:rPr lang="en-US" b="1" dirty="0" smtClean="0"/>
              <a:t>NAT Problems</a:t>
            </a:r>
          </a:p>
          <a:p>
            <a:pPr marL="621792" lvl="1" eaLnBrk="1" fontAlgn="auto">
              <a:spcAft>
                <a:spcPts val="0"/>
              </a:spcAft>
              <a:buFont typeface="Verdana"/>
              <a:buChar char="◦"/>
              <a:defRPr/>
            </a:pPr>
            <a:r>
              <a:rPr lang="en-US" dirty="0" smtClean="0"/>
              <a:t>NAT firewall must handle VoIP NAT traversal</a:t>
            </a:r>
          </a:p>
          <a:p>
            <a:pPr marL="621792" lvl="1" eaLnBrk="1" fontAlgn="auto">
              <a:spcAft>
                <a:spcPts val="0"/>
              </a:spcAft>
              <a:buFont typeface="Verdana"/>
              <a:buChar char="◦"/>
              <a:defRPr/>
            </a:pPr>
            <a:r>
              <a:rPr lang="en-US" dirty="0" smtClean="0"/>
              <a:t>NAT adds a small amount of latency</a:t>
            </a:r>
          </a:p>
          <a:p>
            <a:pPr marL="365760" indent="-256032" eaLnBrk="1" fontAlgn="auto">
              <a:spcAft>
                <a:spcPts val="0"/>
              </a:spcAft>
              <a:buFont typeface="Wingdings 3"/>
              <a:buChar char=""/>
              <a:defRPr/>
            </a:pPr>
            <a:r>
              <a:rPr lang="en-US" b="1" dirty="0" smtClean="0"/>
              <a:t>Separation: </a:t>
            </a:r>
            <a:r>
              <a:rPr lang="en-US" b="1" dirty="0" err="1" smtClean="0"/>
              <a:t>Anticonvergence</a:t>
            </a:r>
            <a:endParaRPr lang="en-US" b="1" dirty="0" smtClean="0"/>
          </a:p>
          <a:p>
            <a:pPr marL="621792" lvl="1" eaLnBrk="1" fontAlgn="auto">
              <a:spcAft>
                <a:spcPts val="0"/>
              </a:spcAft>
              <a:buFont typeface="Verdana"/>
              <a:buChar char="◦"/>
              <a:defRPr/>
            </a:pPr>
            <a:r>
              <a:rPr lang="en-US" dirty="0" smtClean="0"/>
              <a:t>The convergence goal for data and voice</a:t>
            </a:r>
          </a:p>
          <a:p>
            <a:pPr marL="621792" lvl="1" eaLnBrk="1" fontAlgn="auto">
              <a:spcAft>
                <a:spcPts val="0"/>
              </a:spcAft>
              <a:buFont typeface="Verdana"/>
              <a:buChar char="◦"/>
              <a:defRPr/>
            </a:pPr>
            <a:r>
              <a:rPr lang="en-US" dirty="0" smtClean="0"/>
              <a:t>Virtual LANs (VLANs)</a:t>
            </a:r>
          </a:p>
          <a:p>
            <a:pPr marL="859536" lvl="2" eaLnBrk="1" fontAlgn="auto">
              <a:spcAft>
                <a:spcPts val="0"/>
              </a:spcAft>
              <a:buFont typeface="Wingdings 2"/>
              <a:buChar char=""/>
              <a:defRPr/>
            </a:pPr>
            <a:r>
              <a:rPr lang="en-US" dirty="0" smtClean="0"/>
              <a:t>Separate voice and data traffic on different VLANs</a:t>
            </a:r>
          </a:p>
          <a:p>
            <a:pPr marL="859536" lvl="2" eaLnBrk="1" fontAlgn="auto">
              <a:spcAft>
                <a:spcPts val="0"/>
              </a:spcAft>
              <a:buFont typeface="Wingdings 2"/>
              <a:buChar char=""/>
              <a:defRPr/>
            </a:pPr>
            <a:r>
              <a:rPr lang="en-US" dirty="0" smtClean="0"/>
              <a:t>Separate VoIP servers from VoIP phones on different VLANs</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smtClean="0"/>
              <a:t>8.5: </a:t>
            </a:r>
            <a:r>
              <a:rPr lang="en-US" dirty="0" smtClean="0"/>
              <a:t>Implementing VoIP Security</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1"/>
          <p:cNvSpPr>
            <a:spLocks noGrp="1"/>
          </p:cNvSpPr>
          <p:nvPr>
            <p:ph idx="1"/>
          </p:nvPr>
        </p:nvSpPr>
        <p:spPr/>
        <p:txBody>
          <a:bodyPr/>
          <a:lstStyle/>
          <a:p>
            <a:pPr eaLnBrk="1"/>
            <a:r>
              <a:rPr lang="en-US" b="1" dirty="0" smtClean="0"/>
              <a:t>Widely </a:t>
            </a:r>
            <a:r>
              <a:rPr lang="en-US" b="1" dirty="0" smtClean="0"/>
              <a:t>Used, </a:t>
            </a:r>
            <a:r>
              <a:rPr lang="en-US" b="1" dirty="0" smtClean="0"/>
              <a:t>Public VoIP Service</a:t>
            </a:r>
          </a:p>
          <a:p>
            <a:pPr eaLnBrk="1"/>
            <a:r>
              <a:rPr lang="en-US" b="1" dirty="0" smtClean="0"/>
              <a:t>Uses Proprietary Protocols and Code</a:t>
            </a:r>
          </a:p>
          <a:p>
            <a:pPr lvl="1" eaLnBrk="1"/>
            <a:r>
              <a:rPr lang="en-US" dirty="0" smtClean="0"/>
              <a:t>Vulnerabilities? Backdoors? Etc.</a:t>
            </a:r>
          </a:p>
          <a:p>
            <a:pPr lvl="1" eaLnBrk="1"/>
            <a:r>
              <a:rPr lang="en-US" dirty="0" smtClean="0"/>
              <a:t>Firewalls have a difficult time even recognizing Skype traffic</a:t>
            </a:r>
          </a:p>
          <a:p>
            <a:pPr eaLnBrk="1"/>
            <a:r>
              <a:rPr lang="en-US" b="1" dirty="0" smtClean="0"/>
              <a:t>Encryption for Confidentiality</a:t>
            </a:r>
          </a:p>
          <a:p>
            <a:pPr lvl="1" eaLnBrk="1"/>
            <a:r>
              <a:rPr lang="en-US" dirty="0" smtClean="0"/>
              <a:t>Skype reportedly uses strong security</a:t>
            </a:r>
          </a:p>
          <a:p>
            <a:pPr lvl="1" eaLnBrk="1"/>
            <a:r>
              <a:rPr lang="en-US" dirty="0" smtClean="0"/>
              <a:t>However, Skype </a:t>
            </a:r>
            <a:r>
              <a:rPr lang="en-US" dirty="0" smtClean="0"/>
              <a:t>keeps </a:t>
            </a:r>
            <a:r>
              <a:rPr lang="en-US" dirty="0" smtClean="0"/>
              <a:t>encryption keys, allowing it to do eavesdropping</a:t>
            </a:r>
          </a:p>
          <a:p>
            <a:pPr eaLnBrk="1" hangingPunct="1"/>
            <a:endParaRPr lang="en-US" dirty="0" smtClean="0"/>
          </a:p>
        </p:txBody>
      </p:sp>
      <p:sp>
        <p:nvSpPr>
          <p:cNvPr id="5" name="Title 4"/>
          <p:cNvSpPr>
            <a:spLocks noGrp="1"/>
          </p:cNvSpPr>
          <p:nvPr>
            <p:ph type="title"/>
          </p:nvPr>
        </p:nvSpPr>
        <p:spPr/>
        <p:txBody>
          <a:bodyPr/>
          <a:lstStyle/>
          <a:p>
            <a:pPr eaLnBrk="1" fontAlgn="auto" hangingPunct="1">
              <a:spcAft>
                <a:spcPts val="0"/>
              </a:spcAft>
              <a:defRPr/>
            </a:pPr>
            <a:r>
              <a:rPr lang="en-US" sz="4400" dirty="0" smtClean="0"/>
              <a:t>8.5: </a:t>
            </a:r>
            <a:r>
              <a:rPr lang="en-US" dirty="0" smtClean="0"/>
              <a:t>Skype Security Concerns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66</a:t>
            </a:fld>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normAutofit lnSpcReduction="10000"/>
          </a:bodyPr>
          <a:lstStyle/>
          <a:p>
            <a:pPr marL="365760" indent="-256032" eaLnBrk="1" fontAlgn="auto">
              <a:spcAft>
                <a:spcPts val="0"/>
              </a:spcAft>
              <a:buFont typeface="Wingdings 3"/>
              <a:buChar char=""/>
              <a:defRPr/>
            </a:pPr>
            <a:r>
              <a:rPr lang="en-US" b="1" dirty="0" smtClean="0"/>
              <a:t>Inadequate Authentication</a:t>
            </a:r>
          </a:p>
          <a:p>
            <a:pPr marL="621792" lvl="1" eaLnBrk="1" fontAlgn="auto">
              <a:spcAft>
                <a:spcPts val="0"/>
              </a:spcAft>
              <a:buFont typeface="Verdana"/>
              <a:buChar char="◦"/>
              <a:defRPr/>
            </a:pPr>
            <a:r>
              <a:rPr lang="en-US" dirty="0" smtClean="0"/>
              <a:t>Uncontrolled user registration; can use someone else’s name and </a:t>
            </a:r>
            <a:r>
              <a:rPr lang="en-US" dirty="0" smtClean="0"/>
              <a:t>appear </a:t>
            </a:r>
            <a:r>
              <a:rPr lang="en-US" dirty="0" smtClean="0"/>
              <a:t>to be them</a:t>
            </a:r>
          </a:p>
          <a:p>
            <a:pPr marL="365760" indent="-256032" eaLnBrk="1" fontAlgn="auto">
              <a:spcAft>
                <a:spcPts val="0"/>
              </a:spcAft>
              <a:buFont typeface="Wingdings 3"/>
              <a:buChar char=""/>
              <a:defRPr/>
            </a:pPr>
            <a:r>
              <a:rPr lang="en-US" b="1" dirty="0" smtClean="0"/>
              <a:t>Peer-to-Peer (</a:t>
            </a:r>
            <a:r>
              <a:rPr lang="en-US" b="1" dirty="0" err="1" smtClean="0"/>
              <a:t>P2P</a:t>
            </a:r>
            <a:r>
              <a:rPr lang="en-US" b="1" dirty="0" smtClean="0"/>
              <a:t>) Service</a:t>
            </a:r>
          </a:p>
          <a:p>
            <a:pPr marL="621792" lvl="1" eaLnBrk="1" fontAlgn="auto">
              <a:spcAft>
                <a:spcPts val="0"/>
              </a:spcAft>
              <a:buFont typeface="Verdana"/>
              <a:buChar char="◦"/>
              <a:defRPr/>
            </a:pPr>
            <a:r>
              <a:rPr lang="en-US" dirty="0" smtClean="0"/>
              <a:t>Uses this architecture and its proprietary </a:t>
            </a:r>
            <a:r>
              <a:rPr lang="en-US" dirty="0" smtClean="0"/>
              <a:t>and </a:t>
            </a:r>
            <a:r>
              <a:rPr lang="en-US" dirty="0" smtClean="0"/>
              <a:t>rapidly </a:t>
            </a:r>
            <a:r>
              <a:rPr lang="en-US" dirty="0" smtClean="0"/>
              <a:t>changing </a:t>
            </a:r>
            <a:r>
              <a:rPr lang="en-US" dirty="0" smtClean="0"/>
              <a:t>protocol to get through corporate firewalls</a:t>
            </a:r>
          </a:p>
          <a:p>
            <a:pPr marL="621792" lvl="1" eaLnBrk="1" fontAlgn="auto">
              <a:spcAft>
                <a:spcPts val="0"/>
              </a:spcAft>
              <a:buFont typeface="Verdana"/>
              <a:buChar char="◦"/>
              <a:defRPr/>
            </a:pPr>
            <a:r>
              <a:rPr lang="en-US" dirty="0" smtClean="0"/>
              <a:t>Bad for corporate security control</a:t>
            </a:r>
          </a:p>
          <a:p>
            <a:pPr marL="365760" indent="-256032" eaLnBrk="1" fontAlgn="auto">
              <a:spcAft>
                <a:spcPts val="0"/>
              </a:spcAft>
              <a:buFont typeface="Wingdings 3"/>
              <a:buChar char=""/>
              <a:defRPr/>
            </a:pPr>
            <a:r>
              <a:rPr lang="en-US" b="1" dirty="0" smtClean="0"/>
              <a:t>Skype File Sharing</a:t>
            </a:r>
          </a:p>
          <a:p>
            <a:pPr marL="621792" lvl="1" eaLnBrk="1" fontAlgn="auto">
              <a:spcAft>
                <a:spcPts val="0"/>
              </a:spcAft>
              <a:buFont typeface="Verdana"/>
              <a:buChar char="◦"/>
              <a:defRPr/>
            </a:pPr>
            <a:r>
              <a:rPr lang="en-US" dirty="0" smtClean="0"/>
              <a:t>Does not work with antivirus programs</a:t>
            </a:r>
          </a:p>
        </p:txBody>
      </p:sp>
      <p:sp>
        <p:nvSpPr>
          <p:cNvPr id="5" name="Title 4"/>
          <p:cNvSpPr>
            <a:spLocks noGrp="1"/>
          </p:cNvSpPr>
          <p:nvPr>
            <p:ph type="title"/>
          </p:nvPr>
        </p:nvSpPr>
        <p:spPr/>
        <p:txBody>
          <a:bodyPr/>
          <a:lstStyle/>
          <a:p>
            <a:pPr eaLnBrk="1" fontAlgn="auto" hangingPunct="1">
              <a:spcAft>
                <a:spcPts val="0"/>
              </a:spcAft>
              <a:defRPr/>
            </a:pPr>
            <a:r>
              <a:rPr lang="en-US" sz="4400" dirty="0" smtClean="0"/>
              <a:t>8.5: </a:t>
            </a:r>
            <a:r>
              <a:rPr lang="en-US" dirty="0" smtClean="0"/>
              <a:t>Skype Security Concerns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67</a:t>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8.1  Application Security and Hardening</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  WWW and E-Commerce Security</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.3  Web Browser Attacks</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.4  E-Mail Security</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.5  Voice over IP (VoIP) Security</a:t>
            </a:r>
          </a:p>
        </p:txBody>
      </p:sp>
      <p:sp>
        <p:nvSpPr>
          <p:cNvPr id="10" name="Subtitle 2"/>
          <p:cNvSpPr txBox="1">
            <a:spLocks/>
          </p:cNvSpPr>
          <p:nvPr/>
        </p:nvSpPr>
        <p:spPr>
          <a:xfrm>
            <a:off x="447675" y="40386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8</a:t>
            </a: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.6  Other User Applications</a:t>
            </a:r>
          </a:p>
        </p:txBody>
      </p:sp>
      <p:sp>
        <p:nvSpPr>
          <p:cNvPr id="11"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868362"/>
          </a:xfrm>
        </p:spPr>
        <p:txBody>
          <a:bodyPr>
            <a:noAutofit/>
          </a:bodyPr>
          <a:lstStyle/>
          <a:p>
            <a:pPr eaLnBrk="1" fontAlgn="auto" hangingPunct="1">
              <a:spcAft>
                <a:spcPts val="0"/>
              </a:spcAft>
              <a:defRPr/>
            </a:pPr>
            <a:r>
              <a:rPr lang="en-US" sz="3200" dirty="0" smtClean="0"/>
              <a:t>8.6: Servers in Instant Messaging (IM)</a:t>
            </a:r>
            <a:endParaRPr lang="en-US" sz="3200" dirty="0"/>
          </a:p>
        </p:txBody>
      </p:sp>
      <p:sp>
        <p:nvSpPr>
          <p:cNvPr id="83972" name="TextBox 5"/>
          <p:cNvSpPr txBox="1">
            <a:spLocks noChangeArrowheads="1"/>
          </p:cNvSpPr>
          <p:nvPr/>
        </p:nvSpPr>
        <p:spPr bwMode="auto">
          <a:xfrm>
            <a:off x="381000" y="5257800"/>
            <a:ext cx="8763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latin typeface="Lucida Sans Unicode" pitchFamily="34" charset="0"/>
              </a:rPr>
              <a:t>Presence servers merely tell the clients that others exist and what their IP addresses </a:t>
            </a:r>
            <a:r>
              <a:rPr lang="en-US" sz="2000" dirty="0" smtClean="0">
                <a:latin typeface="Lucida Sans Unicode" pitchFamily="34" charset="0"/>
              </a:rPr>
              <a:t>are.</a:t>
            </a:r>
            <a:endParaRPr lang="en-US" sz="2000" dirty="0">
              <a:latin typeface="Lucida Sans Unicode" pitchFamily="34" charset="0"/>
            </a:endParaRPr>
          </a:p>
        </p:txBody>
      </p:sp>
      <p:pic>
        <p:nvPicPr>
          <p:cNvPr id="83974" name="Picture 9"/>
          <p:cNvPicPr>
            <a:picLocks noChangeAspect="1" noChangeArrowheads="1"/>
          </p:cNvPicPr>
          <p:nvPr/>
        </p:nvPicPr>
        <p:blipFill>
          <a:blip r:embed="rId2">
            <a:extLst>
              <a:ext uri="{28A0092B-C50C-407E-A947-70E740481C1C}">
                <a14:useLocalDpi xmlns:a14="http://schemas.microsoft.com/office/drawing/2010/main" val="0"/>
              </a:ext>
            </a:extLst>
          </a:blip>
          <a:srcRect l="10471" t="13197" r="6721" b="5585"/>
          <a:stretch>
            <a:fillRect/>
          </a:stretch>
        </p:blipFill>
        <p:spPr bwMode="auto">
          <a:xfrm>
            <a:off x="92075" y="1038225"/>
            <a:ext cx="89503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69</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p:txBody>
          <a:bodyPr/>
          <a:lstStyle/>
          <a:p>
            <a:pPr eaLnBrk="1"/>
            <a:r>
              <a:rPr lang="en-US" b="1" dirty="0" smtClean="0"/>
              <a:t>Buffer Overflow Attacks</a:t>
            </a:r>
          </a:p>
          <a:p>
            <a:pPr lvl="1" eaLnBrk="1">
              <a:spcBef>
                <a:spcPts val="1800"/>
              </a:spcBef>
            </a:pPr>
            <a:r>
              <a:rPr lang="en-US" dirty="0" smtClean="0"/>
              <a:t>Vulnerabilities</a:t>
            </a:r>
            <a:r>
              <a:rPr lang="en-US" dirty="0" smtClean="0"/>
              <a:t>, exploits, fixes </a:t>
            </a:r>
            <a:r>
              <a:rPr lang="en-US" dirty="0" smtClean="0"/>
              <a:t>(e.g., patches</a:t>
            </a:r>
            <a:r>
              <a:rPr lang="en-US" dirty="0" smtClean="0"/>
              <a:t>, manual work-</a:t>
            </a:r>
            <a:r>
              <a:rPr lang="en-US" dirty="0" err="1" smtClean="0"/>
              <a:t>arounds</a:t>
            </a:r>
            <a:r>
              <a:rPr lang="en-US" dirty="0" smtClean="0"/>
              <a:t> </a:t>
            </a:r>
            <a:r>
              <a:rPr lang="en-US" dirty="0" smtClean="0"/>
              <a:t>or upgrades</a:t>
            </a:r>
            <a:r>
              <a:rPr lang="en-US" dirty="0" smtClean="0"/>
              <a:t>) (Chapter 7)</a:t>
            </a:r>
            <a:endParaRPr lang="en-US" dirty="0" smtClean="0"/>
          </a:p>
          <a:p>
            <a:pPr lvl="1" eaLnBrk="1">
              <a:spcBef>
                <a:spcPts val="1800"/>
              </a:spcBef>
            </a:pPr>
            <a:r>
              <a:rPr lang="en-US" dirty="0" smtClean="0"/>
              <a:t>Buffers are places where data is stored temporarily</a:t>
            </a:r>
          </a:p>
          <a:p>
            <a:pPr lvl="1" eaLnBrk="1">
              <a:spcBef>
                <a:spcPts val="1800"/>
              </a:spcBef>
            </a:pPr>
            <a:r>
              <a:rPr lang="en-US" dirty="0" smtClean="0"/>
              <a:t>If an attacker sends too much data, a buffer might overflow, overwriting an adjacent section of RAM</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8.1: Application Security Threats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868362"/>
          </a:xfrm>
        </p:spPr>
        <p:txBody>
          <a:bodyPr>
            <a:noAutofit/>
          </a:bodyPr>
          <a:lstStyle/>
          <a:p>
            <a:pPr eaLnBrk="1" fontAlgn="auto" hangingPunct="1">
              <a:spcAft>
                <a:spcPts val="0"/>
              </a:spcAft>
              <a:defRPr/>
            </a:pPr>
            <a:r>
              <a:rPr lang="en-US" sz="3200" dirty="0" smtClean="0"/>
              <a:t>8.6: Servers in Instant Messaging (IM)</a:t>
            </a:r>
            <a:endParaRPr lang="en-US" sz="3200" dirty="0"/>
          </a:p>
        </p:txBody>
      </p:sp>
      <p:sp>
        <p:nvSpPr>
          <p:cNvPr id="84996" name="TextBox 5"/>
          <p:cNvSpPr txBox="1">
            <a:spLocks noChangeArrowheads="1"/>
          </p:cNvSpPr>
          <p:nvPr/>
        </p:nvSpPr>
        <p:spPr bwMode="auto">
          <a:xfrm>
            <a:off x="304800" y="5257800"/>
            <a:ext cx="868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latin typeface="Lucida Sans Unicode" pitchFamily="34" charset="0"/>
              </a:rPr>
              <a:t>All transmissions go through relay servers when relay servers are used.</a:t>
            </a:r>
          </a:p>
        </p:txBody>
      </p:sp>
      <p:pic>
        <p:nvPicPr>
          <p:cNvPr id="84998" name="Picture 8"/>
          <p:cNvPicPr>
            <a:picLocks noChangeAspect="1" noChangeArrowheads="1"/>
          </p:cNvPicPr>
          <p:nvPr/>
        </p:nvPicPr>
        <p:blipFill>
          <a:blip r:embed="rId2">
            <a:extLst>
              <a:ext uri="{28A0092B-C50C-407E-A947-70E740481C1C}">
                <a14:useLocalDpi xmlns:a14="http://schemas.microsoft.com/office/drawing/2010/main" val="0"/>
              </a:ext>
            </a:extLst>
          </a:blip>
          <a:srcRect l="10500" t="16977" r="6693" b="7390"/>
          <a:stretch>
            <a:fillRect/>
          </a:stretch>
        </p:blipFill>
        <p:spPr bwMode="auto">
          <a:xfrm>
            <a:off x="76200" y="1203325"/>
            <a:ext cx="8970963" cy="36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70</a:t>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ntent Placeholder 1"/>
          <p:cNvSpPr>
            <a:spLocks noGrp="1"/>
          </p:cNvSpPr>
          <p:nvPr>
            <p:ph idx="1"/>
          </p:nvPr>
        </p:nvSpPr>
        <p:spPr>
          <a:xfrm>
            <a:off x="457200" y="1905000"/>
            <a:ext cx="8229600" cy="4373563"/>
          </a:xfrm>
        </p:spPr>
        <p:txBody>
          <a:bodyPr/>
          <a:lstStyle/>
          <a:p>
            <a:pPr eaLnBrk="1"/>
            <a:r>
              <a:rPr lang="en-US" b="1" dirty="0" smtClean="0"/>
              <a:t>TCP/IP Supervisory Protocols</a:t>
            </a:r>
          </a:p>
          <a:p>
            <a:pPr lvl="1" eaLnBrk="1">
              <a:spcBef>
                <a:spcPts val="1800"/>
              </a:spcBef>
            </a:pPr>
            <a:r>
              <a:rPr lang="en-US" dirty="0" smtClean="0"/>
              <a:t>Many supervisory protocols in TCP/IP</a:t>
            </a:r>
          </a:p>
          <a:p>
            <a:pPr lvl="2" eaLnBrk="1"/>
            <a:r>
              <a:rPr lang="en-US" dirty="0" smtClean="0"/>
              <a:t>ARP, ICMP, DNS, DHCP, LDAP, RIP, OSPF, BGP, SNMP, etc.</a:t>
            </a:r>
          </a:p>
          <a:p>
            <a:pPr lvl="1" eaLnBrk="1">
              <a:spcBef>
                <a:spcPts val="1800"/>
              </a:spcBef>
            </a:pPr>
            <a:r>
              <a:rPr lang="en-US" dirty="0" smtClean="0"/>
              <a:t>The targets of many attacks</a:t>
            </a:r>
          </a:p>
          <a:p>
            <a:pPr lvl="1" eaLnBrk="1">
              <a:spcBef>
                <a:spcPts val="1800"/>
              </a:spcBef>
            </a:pPr>
            <a:r>
              <a:rPr lang="en-US" dirty="0" smtClean="0"/>
              <a:t>The IETF has a program to improve security in all (the Danvers Doctrine)</a:t>
            </a:r>
          </a:p>
        </p:txBody>
      </p:sp>
      <p:sp>
        <p:nvSpPr>
          <p:cNvPr id="5" name="Title 4"/>
          <p:cNvSpPr>
            <a:spLocks noGrp="1"/>
          </p:cNvSpPr>
          <p:nvPr>
            <p:ph type="title"/>
          </p:nvPr>
        </p:nvSpPr>
        <p:spPr>
          <a:xfrm>
            <a:off x="457200" y="381000"/>
            <a:ext cx="8229600" cy="1143000"/>
          </a:xfrm>
        </p:spPr>
        <p:txBody>
          <a:bodyPr>
            <a:normAutofit fontScale="90000"/>
          </a:bodyPr>
          <a:lstStyle/>
          <a:p>
            <a:pPr eaLnBrk="1" fontAlgn="auto" hangingPunct="1">
              <a:spcAft>
                <a:spcPts val="0"/>
              </a:spcAft>
              <a:defRPr/>
            </a:pPr>
            <a:r>
              <a:rPr lang="en-US" sz="4000" dirty="0" smtClean="0"/>
              <a:t>8.6: </a:t>
            </a:r>
            <a:r>
              <a:rPr lang="en-US" dirty="0" smtClean="0"/>
              <a:t>TCP/IP Supervisory Applications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1"/>
          <p:cNvSpPr>
            <a:spLocks noGrp="1"/>
          </p:cNvSpPr>
          <p:nvPr>
            <p:ph idx="1"/>
          </p:nvPr>
        </p:nvSpPr>
        <p:spPr>
          <a:xfrm>
            <a:off x="457200" y="1676400"/>
            <a:ext cx="8229600" cy="4419600"/>
          </a:xfrm>
        </p:spPr>
        <p:txBody>
          <a:bodyPr/>
          <a:lstStyle/>
          <a:p>
            <a:pPr eaLnBrk="1"/>
            <a:r>
              <a:rPr lang="en-US" b="1" smtClean="0"/>
              <a:t>Example</a:t>
            </a:r>
          </a:p>
          <a:p>
            <a:pPr lvl="1" eaLnBrk="1"/>
            <a:r>
              <a:rPr lang="en-US" smtClean="0"/>
              <a:t>Simple Network Management Protocol (SNMP)</a:t>
            </a:r>
          </a:p>
          <a:p>
            <a:pPr lvl="1" eaLnBrk="1"/>
            <a:r>
              <a:rPr lang="en-US" smtClean="0"/>
              <a:t>Messages</a:t>
            </a:r>
          </a:p>
          <a:p>
            <a:pPr lvl="2" eaLnBrk="1">
              <a:spcBef>
                <a:spcPts val="1200"/>
              </a:spcBef>
            </a:pPr>
            <a:r>
              <a:rPr lang="en-US" smtClean="0"/>
              <a:t>GET messages to get information from a managed object</a:t>
            </a:r>
          </a:p>
          <a:p>
            <a:pPr lvl="2" eaLnBrk="1">
              <a:spcBef>
                <a:spcPts val="1200"/>
              </a:spcBef>
            </a:pPr>
            <a:r>
              <a:rPr lang="en-US" smtClean="0"/>
              <a:t>SET messages to change the configuration of a managed object</a:t>
            </a:r>
          </a:p>
          <a:p>
            <a:pPr lvl="2" eaLnBrk="1">
              <a:spcBef>
                <a:spcPts val="1200"/>
              </a:spcBef>
            </a:pPr>
            <a:r>
              <a:rPr lang="en-US" smtClean="0"/>
              <a:t>SET is often turned off because it is dangerous</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smtClean="0"/>
              <a:t>8.6: </a:t>
            </a:r>
            <a:r>
              <a:rPr lang="en-US" dirty="0" smtClean="0"/>
              <a:t>TCP/IP Supervisory Applications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72</a:t>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ntent Placeholder 1"/>
          <p:cNvSpPr>
            <a:spLocks noGrp="1"/>
          </p:cNvSpPr>
          <p:nvPr>
            <p:ph idx="1"/>
          </p:nvPr>
        </p:nvSpPr>
        <p:spPr>
          <a:xfrm>
            <a:off x="457200" y="1600200"/>
            <a:ext cx="8229600" cy="4800600"/>
          </a:xfrm>
        </p:spPr>
        <p:txBody>
          <a:bodyPr/>
          <a:lstStyle/>
          <a:p>
            <a:pPr eaLnBrk="1"/>
            <a:r>
              <a:rPr lang="en-US" b="1" smtClean="0"/>
              <a:t>Example</a:t>
            </a:r>
          </a:p>
          <a:p>
            <a:pPr lvl="1" eaLnBrk="1"/>
            <a:r>
              <a:rPr lang="en-US" smtClean="0"/>
              <a:t>SNMP versions and security</a:t>
            </a:r>
          </a:p>
          <a:p>
            <a:pPr lvl="2" eaLnBrk="1">
              <a:spcBef>
                <a:spcPts val="1200"/>
              </a:spcBef>
            </a:pPr>
            <a:r>
              <a:rPr lang="en-US" smtClean="0"/>
              <a:t>Version 1: No security</a:t>
            </a:r>
          </a:p>
          <a:p>
            <a:pPr lvl="2" eaLnBrk="1">
              <a:spcBef>
                <a:spcPts val="1200"/>
              </a:spcBef>
            </a:pPr>
            <a:r>
              <a:rPr lang="en-US" smtClean="0"/>
              <a:t>Version 2: Weak authentication with a community string shared by the manager and managed devices</a:t>
            </a:r>
          </a:p>
          <a:p>
            <a:pPr lvl="2" eaLnBrk="1">
              <a:spcBef>
                <a:spcPts val="1200"/>
              </a:spcBef>
            </a:pPr>
            <a:r>
              <a:rPr lang="en-US" smtClean="0"/>
              <a:t>Version 3: Pair-shared secrets, optional confidentiality, message integrity, and anti-replay protection</a:t>
            </a:r>
          </a:p>
          <a:p>
            <a:pPr lvl="2" eaLnBrk="1">
              <a:spcBef>
                <a:spcPts val="1200"/>
              </a:spcBef>
            </a:pPr>
            <a:r>
              <a:rPr lang="en-US" smtClean="0"/>
              <a:t>Still needed: public key authentication</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smtClean="0"/>
              <a:t>8.6: </a:t>
            </a:r>
            <a:r>
              <a:rPr lang="en-US" dirty="0" smtClean="0"/>
              <a:t>TCP/IP Supervisory Applications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73</a:t>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1"/>
          <p:cNvSpPr>
            <a:spLocks noGrp="1"/>
          </p:cNvSpPr>
          <p:nvPr>
            <p:ph idx="1"/>
          </p:nvPr>
        </p:nvSpPr>
        <p:spPr>
          <a:xfrm>
            <a:off x="457200" y="1722438"/>
            <a:ext cx="8229600" cy="4525962"/>
          </a:xfrm>
        </p:spPr>
        <p:txBody>
          <a:bodyPr/>
          <a:lstStyle/>
          <a:p>
            <a:pPr eaLnBrk="1"/>
            <a:r>
              <a:rPr lang="en-US" b="1" dirty="0" smtClean="0"/>
              <a:t>IT Security People Must Work with the Networking Staff</a:t>
            </a:r>
          </a:p>
          <a:p>
            <a:pPr lvl="1" eaLnBrk="1"/>
            <a:r>
              <a:rPr lang="en-US" dirty="0" smtClean="0"/>
              <a:t>E</a:t>
            </a:r>
            <a:r>
              <a:rPr lang="en-US" dirty="0" smtClean="0"/>
              <a:t>nsure </a:t>
            </a:r>
            <a:r>
              <a:rPr lang="en-US" dirty="0" smtClean="0"/>
              <a:t>that appropriate security is being applied to supervisory protocols</a:t>
            </a:r>
          </a:p>
          <a:p>
            <a:pPr lvl="1" eaLnBrk="1"/>
            <a:r>
              <a:rPr lang="en-US" dirty="0" smtClean="0"/>
              <a:t>Not a traditional area for IT security in most firms</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smtClean="0"/>
              <a:t>8.6: </a:t>
            </a:r>
            <a:r>
              <a:rPr lang="en-US" dirty="0" smtClean="0"/>
              <a:t>TCP/IP Supervisory Applications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74</a:t>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eaLnBrk="1" fontAlgn="auto" hangingPunct="1">
              <a:spcAft>
                <a:spcPts val="0"/>
              </a:spcAft>
              <a:defRPr/>
            </a:pPr>
            <a:r>
              <a:rPr lang="en-US" dirty="0" smtClean="0"/>
              <a:t>The End</a:t>
            </a:r>
            <a:endParaRPr lang="en-US" dirty="0"/>
          </a:p>
        </p:txBody>
      </p:sp>
    </p:spTree>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9875"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79876"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p>
            <a:pPr algn="ctr"/>
            <a:r>
              <a:rPr lang="en-US" sz="160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4267200"/>
            <a:ext cx="7845425" cy="636588"/>
          </a:xfrm>
          <a:prstGeom prst="rect">
            <a:avLst/>
          </a:prstGeom>
          <a:noFill/>
          <a:ln>
            <a:miter lim="800000"/>
            <a:headEnd/>
            <a:tailEnd/>
          </a:ln>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solidFill>
                  <a:srgbClr val="000000"/>
                </a:solidFill>
                <a:effectLst>
                  <a:outerShdw blurRad="38100" dist="38100" dir="2700000" algn="tl">
                    <a:srgbClr val="C0C0C0"/>
                  </a:outerShdw>
                </a:effectLst>
                <a:latin typeface="Tahoma" charset="0"/>
                <a:cs typeface="Arial" charset="0"/>
              </a:rPr>
              <a:t>Copyright © </a:t>
            </a:r>
            <a:r>
              <a:rPr lang="en-US" dirty="0" smtClean="0">
                <a:solidFill>
                  <a:srgbClr val="000000"/>
                </a:solidFill>
                <a:effectLst>
                  <a:outerShdw blurRad="38100" dist="38100" dir="2700000" algn="tl">
                    <a:srgbClr val="C0C0C0"/>
                  </a:outerShdw>
                </a:effectLst>
                <a:latin typeface="Tahoma" charset="0"/>
                <a:cs typeface="Arial" charset="0"/>
              </a:rPr>
              <a:t>2015 </a:t>
            </a:r>
            <a:r>
              <a:rPr lang="en-US" dirty="0">
                <a:solidFill>
                  <a:srgbClr val="000000"/>
                </a:solidFill>
                <a:effectLst>
                  <a:outerShdw blurRad="38100" dist="38100" dir="2700000" algn="tl">
                    <a:srgbClr val="C0C0C0"/>
                  </a:outerShdw>
                </a:effectLst>
                <a:latin typeface="Tahoma" charset="0"/>
                <a:cs typeface="Arial" charset="0"/>
              </a:rPr>
              <a:t>Pearson Education, Inc</a:t>
            </a:r>
            <a:r>
              <a:rPr lang="en-US" dirty="0" smtClean="0">
                <a:solidFill>
                  <a:srgbClr val="000000"/>
                </a:solidFill>
                <a:effectLst>
                  <a:outerShdw blurRad="38100" dist="38100" dir="2700000" algn="tl">
                    <a:srgbClr val="C0C0C0"/>
                  </a:outerShdw>
                </a:effectLst>
                <a:latin typeface="Tahoma" charset="0"/>
                <a:cs typeface="Arial" charset="0"/>
              </a:rPr>
              <a:t>.</a:t>
            </a:r>
            <a:endParaRPr lang="en-US" dirty="0">
              <a:solidFill>
                <a:srgbClr val="000000"/>
              </a:solidFill>
              <a:effectLst>
                <a:outerShdw blurRad="38100" dist="38100" dir="2700000" algn="tl">
                  <a:srgbClr val="C0C0C0"/>
                </a:outerShdw>
              </a:effectLst>
              <a:latin typeface="Tahoma"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eaLnBrk="1" fontAlgn="auto" hangingPunct="1">
              <a:spcAft>
                <a:spcPts val="0"/>
              </a:spcAft>
              <a:defRPr/>
            </a:pPr>
            <a:r>
              <a:rPr lang="en-US" sz="3200" dirty="0" smtClean="0"/>
              <a:t>8.1: Stack Entry and Buffer Overflow</a:t>
            </a:r>
            <a:endParaRPr lang="en-US" sz="3200" dirty="0"/>
          </a:p>
        </p:txBody>
      </p:sp>
      <p:pic>
        <p:nvPicPr>
          <p:cNvPr id="21509" name="Picture 6"/>
          <p:cNvPicPr>
            <a:picLocks noChangeAspect="1" noChangeArrowheads="1"/>
          </p:cNvPicPr>
          <p:nvPr/>
        </p:nvPicPr>
        <p:blipFill>
          <a:blip r:embed="rId2">
            <a:extLst>
              <a:ext uri="{28A0092B-C50C-407E-A947-70E740481C1C}">
                <a14:useLocalDpi xmlns:a14="http://schemas.microsoft.com/office/drawing/2010/main" val="0"/>
              </a:ext>
            </a:extLst>
          </a:blip>
          <a:srcRect l="13785" t="21677" r="15816" b="14323"/>
          <a:stretch>
            <a:fillRect/>
          </a:stretch>
        </p:blipFill>
        <p:spPr bwMode="auto">
          <a:xfrm>
            <a:off x="355600" y="1612900"/>
            <a:ext cx="84074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p:txBody>
          <a:bodyPr/>
          <a:lstStyle/>
          <a:p>
            <a:pPr eaLnBrk="1"/>
            <a:r>
              <a:rPr lang="en-US" b="1" smtClean="0"/>
              <a:t>Few Operating Systems but Many Applications</a:t>
            </a:r>
          </a:p>
          <a:p>
            <a:pPr lvl="1" eaLnBrk="1" hangingPunct="1"/>
            <a:r>
              <a:rPr lang="en-US" smtClean="0"/>
              <a:t>Application hardening is more total work than operating system hardening</a:t>
            </a:r>
          </a:p>
          <a:p>
            <a:pPr eaLnBrk="1"/>
            <a:r>
              <a:rPr lang="en-US" b="1" smtClean="0"/>
              <a:t>Understanding the Server’s Role and Threat Environment</a:t>
            </a:r>
          </a:p>
          <a:p>
            <a:pPr lvl="1" eaLnBrk="1"/>
            <a:r>
              <a:rPr lang="en-US" smtClean="0"/>
              <a:t>If it runs only one or a few services, easy to disallow irrelevant things</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8.1: Application Security Threats</a:t>
            </a:r>
            <a:endParaRPr lang="en-US" dirty="0"/>
          </a:p>
        </p:txBody>
      </p:sp>
      <p:sp>
        <p:nvSpPr>
          <p:cNvPr id="6" name="Slide Number Placeholder 26"/>
          <p:cNvSpPr>
            <a:spLocks noGrp="1"/>
          </p:cNvSpPr>
          <p:nvPr>
            <p:ph type="sldNum" sz="quarter" idx="4294967295"/>
          </p:nvPr>
        </p:nvSpPr>
        <p:spPr>
          <a:xfrm>
            <a:off x="152400" y="6324600"/>
            <a:ext cx="898525" cy="365125"/>
          </a:xfrm>
          <a:prstGeom prst="rect">
            <a:avLst/>
          </a:prstGeom>
        </p:spPr>
        <p:txBody>
          <a:bodyPr/>
          <a:lstStyle>
            <a:lvl1pPr>
              <a:defRPr sz="2000">
                <a:solidFill>
                  <a:srgbClr val="FFFFFF"/>
                </a:solidFill>
              </a:defRPr>
            </a:lvl1pPr>
          </a:lstStyle>
          <a:p>
            <a:r>
              <a:rPr lang="en-US" dirty="0" smtClean="0"/>
              <a:t>8-</a:t>
            </a:r>
            <a:fld id="{CC13B7BD-7741-4A2D-9773-6840DCB75395}" type="slidenum">
              <a:rPr lang="en-US" smtClean="0"/>
              <a:pPr/>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1071</TotalTime>
  <Words>2895</Words>
  <Application>Microsoft Macintosh PowerPoint</Application>
  <PresentationFormat>On-screen Show (4:3)</PresentationFormat>
  <Paragraphs>441</Paragraphs>
  <Slides>76</Slides>
  <Notes>2</Notes>
  <HiddenSlides>0</HiddenSlides>
  <MMClips>0</MMClips>
  <ScaleCrop>false</ScaleCrop>
  <HeadingPairs>
    <vt:vector size="4" baseType="variant">
      <vt:variant>
        <vt:lpstr>Theme</vt:lpstr>
      </vt:variant>
      <vt:variant>
        <vt:i4>2</vt:i4>
      </vt:variant>
      <vt:variant>
        <vt:lpstr>Slide Titles</vt:lpstr>
      </vt:variant>
      <vt:variant>
        <vt:i4>76</vt:i4>
      </vt:variant>
    </vt:vector>
  </HeadingPairs>
  <TitlesOfParts>
    <vt:vector size="78" baseType="lpstr">
      <vt:lpstr>Concourse</vt:lpstr>
      <vt:lpstr>1_Concourse</vt:lpstr>
      <vt:lpstr>Application Security</vt:lpstr>
      <vt:lpstr>Learning Objectives</vt:lpstr>
      <vt:lpstr>PowerPoint Presentation</vt:lpstr>
      <vt:lpstr>Orientation</vt:lpstr>
      <vt:lpstr>What’s Next?</vt:lpstr>
      <vt:lpstr>8.1: Application Security Threats</vt:lpstr>
      <vt:lpstr>8.1: Application Security Threats</vt:lpstr>
      <vt:lpstr>8.1: Stack Entry and Buffer Overflow</vt:lpstr>
      <vt:lpstr>8.1: Application Security Threats</vt:lpstr>
      <vt:lpstr>8.1: Hardening Applications</vt:lpstr>
      <vt:lpstr>8.1: Windows Services</vt:lpstr>
      <vt:lpstr>8.1: Application Startup Options</vt:lpstr>
      <vt:lpstr>8.1: Hardening Applications</vt:lpstr>
      <vt:lpstr>8.1: Hardening Applications</vt:lpstr>
      <vt:lpstr>8.1: Securing Custom Applications</vt:lpstr>
      <vt:lpstr>8.1: Securing Custom Applications</vt:lpstr>
      <vt:lpstr>8.1: Securing Custom Applications</vt:lpstr>
      <vt:lpstr>8.1: Securing Custom Applications</vt:lpstr>
      <vt:lpstr>8.1: Securing Custom Applications</vt:lpstr>
      <vt:lpstr>8.1: Securing Custom Applications</vt:lpstr>
      <vt:lpstr>8.1: Securing Custom Applications</vt:lpstr>
      <vt:lpstr>8.1: SQL Injection Path</vt:lpstr>
      <vt:lpstr>8.1: SQL Injection</vt:lpstr>
      <vt:lpstr>8.1: Securing Custom Applications</vt:lpstr>
      <vt:lpstr>What’s Next?</vt:lpstr>
      <vt:lpstr>8.2: WWW and E-Commerce</vt:lpstr>
      <vt:lpstr>8.2: WWW and E-Commerce</vt:lpstr>
      <vt:lpstr>8.2: Internet Information Services (IIS)</vt:lpstr>
      <vt:lpstr>8.2: WWW Service vs. E-Commerce Service</vt:lpstr>
      <vt:lpstr>8.2: Webserver Attacks</vt:lpstr>
      <vt:lpstr>8.2: Directory Traversal Attack</vt:lpstr>
      <vt:lpstr>8.2: Directory Traversal Attack</vt:lpstr>
      <vt:lpstr>8.2: Webserver Attacks</vt:lpstr>
      <vt:lpstr>8.2: Webserver and E-Commerce Protections</vt:lpstr>
      <vt:lpstr>8.2: Webserver and E-Commerce Protections</vt:lpstr>
      <vt:lpstr>8.2: Webserver Error Logs</vt:lpstr>
      <vt:lpstr>8.2: Staging Servers</vt:lpstr>
      <vt:lpstr>What’s Next?</vt:lpstr>
      <vt:lpstr>8.3: Browser Attacks and Protections</vt:lpstr>
      <vt:lpstr>8.3: Browser Attacks and Protections</vt:lpstr>
      <vt:lpstr>8.3: Javascript (sample)</vt:lpstr>
      <vt:lpstr>8.3: Browser Attacks and Protections</vt:lpstr>
      <vt:lpstr>8.3: Browser Attacks and Protections</vt:lpstr>
      <vt:lpstr>8.3: Browser Attacks and Protections</vt:lpstr>
      <vt:lpstr>8.3: Browser Attacks and Protections</vt:lpstr>
      <vt:lpstr>8.3: A Google.com Cookie</vt:lpstr>
      <vt:lpstr>8.3: Browser Attacks and Protections</vt:lpstr>
      <vt:lpstr>8.3: Internet Options Dialog Box in Internet Explorer</vt:lpstr>
      <vt:lpstr>8.3: Internet Explorer Privacy Tab</vt:lpstr>
      <vt:lpstr>What’s Next?</vt:lpstr>
      <vt:lpstr>8.4: E-Mail Security</vt:lpstr>
      <vt:lpstr>8.4: E-Mail Security</vt:lpstr>
      <vt:lpstr>8.4: Possible E-Mail Filtering Locations</vt:lpstr>
      <vt:lpstr>8.4: E-Mail Security</vt:lpstr>
      <vt:lpstr>8.4: Microsoft Outlook Email Security Options</vt:lpstr>
      <vt:lpstr>8.4: E-Mail Security (Encryption)</vt:lpstr>
      <vt:lpstr>8.4: Microsoft Outlook Hashing and Encryption Options</vt:lpstr>
      <vt:lpstr>What’s Next?</vt:lpstr>
      <vt:lpstr>8.5: Voice over IP (VoIP)</vt:lpstr>
      <vt:lpstr>8.5: Transport versus Signaling</vt:lpstr>
      <vt:lpstr>8.5: VoIP Threats</vt:lpstr>
      <vt:lpstr>8.5: VoIP Threats</vt:lpstr>
      <vt:lpstr>8.5: Implementing VoIP Security</vt:lpstr>
      <vt:lpstr>8.5: Implementing VoIP Security</vt:lpstr>
      <vt:lpstr>8.5: Implementing VoIP Security</vt:lpstr>
      <vt:lpstr>8.5: Skype Security Concerns</vt:lpstr>
      <vt:lpstr>8.5: Skype Security Concerns</vt:lpstr>
      <vt:lpstr>What’s Next?</vt:lpstr>
      <vt:lpstr>8.6: Servers in Instant Messaging (IM)</vt:lpstr>
      <vt:lpstr>8.6: Servers in Instant Messaging (IM)</vt:lpstr>
      <vt:lpstr>8.6: TCP/IP Supervisory Applications</vt:lpstr>
      <vt:lpstr>8.6: TCP/IP Supervisory Applications</vt:lpstr>
      <vt:lpstr>8.6: TCP/IP Supervisory Applications</vt:lpstr>
      <vt:lpstr>8.6: TCP/IP Supervisory Applications</vt:lpstr>
      <vt:lpstr>The End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Paul Sarkis</cp:lastModifiedBy>
  <cp:revision>275</cp:revision>
  <dcterms:created xsi:type="dcterms:W3CDTF">2009-03-16T04:19:02Z</dcterms:created>
  <dcterms:modified xsi:type="dcterms:W3CDTF">2013-12-18T15:22:25Z</dcterms:modified>
</cp:coreProperties>
</file>