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3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1C7B8-1597-4EFB-A323-975234C3CC4F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2939-ACC5-4C74-AE10-5D26E3690D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865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2C0F6-E86D-46AD-AD9A-5934A833BF4C}" type="slidenum">
              <a:rPr lang="en-AU" altLang="en-US" smtClean="0"/>
              <a:pPr>
                <a:spcBef>
                  <a:spcPct val="0"/>
                </a:spcBef>
              </a:pPr>
              <a:t>2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59257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EC8F7E-39F7-4633-8A6D-49851AC3D996}" type="slidenum">
              <a:rPr lang="en-AU" altLang="en-US" smtClean="0"/>
              <a:pPr>
                <a:spcBef>
                  <a:spcPct val="0"/>
                </a:spcBef>
              </a:pPr>
              <a:t>3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9950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D1BB7E-78DA-4A68-93ED-BEA6D2F94CC1}" type="slidenum">
              <a:rPr lang="en-AU" altLang="en-US" smtClean="0"/>
              <a:pPr>
                <a:spcBef>
                  <a:spcPct val="0"/>
                </a:spcBef>
              </a:pPr>
              <a:t>4</a:t>
            </a:fld>
            <a:endParaRPr lang="en-AU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NZ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6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4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4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06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B0152-155D-4178-B767-C1D9F4C07E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671401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11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627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6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06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968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93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89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04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FA33-6418-4359-A6DE-DAC95EAAB9F1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04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Share\Share\DCT\CMS\Programmes\MCIS%20and%20BCIS(Hons)%20-%20old\TH%20This%20current%20year%20papers\Semester%201%202014\Research%20Methods%202\Assessments\Assessment2\LitReview.d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Share\Share\DCT\CMS\Programmes\MCIS%20and%20BCIS(Hons)%20-%20old\TH%20This%20current%20year%20papers\Semester%201%202014\Research%20Methods%202\Assessments\Assessment2\LitReviewSummary.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Selecting a topic for Research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Research Methods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6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Conducting a Literature Review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Once have you actually done the search you need a strategy for selecting the best papers relevant to your research.</a:t>
            </a:r>
          </a:p>
          <a:p>
            <a:r>
              <a:rPr lang="en-NZ" dirty="0" smtClean="0"/>
              <a:t>As you cannot read all of the papers, make a judgement on the Abstract</a:t>
            </a:r>
          </a:p>
          <a:p>
            <a:pPr lvl="1"/>
            <a:r>
              <a:rPr lang="en-NZ" b="1" i="1" dirty="0" smtClean="0">
                <a:solidFill>
                  <a:srgbClr val="0070C0"/>
                </a:solidFill>
              </a:rPr>
              <a:t>Does it have similar objectives to your topic, what was the impact of the research?</a:t>
            </a:r>
          </a:p>
          <a:p>
            <a:pPr lvl="1"/>
            <a:r>
              <a:rPr lang="en-NZ" b="1" i="1" dirty="0" smtClean="0">
                <a:solidFill>
                  <a:srgbClr val="0070C0"/>
                </a:solidFill>
              </a:rPr>
              <a:t>Does it have any </a:t>
            </a:r>
            <a:r>
              <a:rPr lang="en-NZ" b="1" i="1" dirty="0" smtClean="0">
                <a:solidFill>
                  <a:srgbClr val="0070C0"/>
                </a:solidFill>
              </a:rPr>
              <a:t>indication of the quality of the </a:t>
            </a:r>
            <a:r>
              <a:rPr lang="en-NZ" b="1" i="1" dirty="0" smtClean="0">
                <a:solidFill>
                  <a:srgbClr val="0070C0"/>
                </a:solidFill>
              </a:rPr>
              <a:t>results?</a:t>
            </a:r>
            <a:endParaRPr lang="en-NZ" b="1" i="1" dirty="0" smtClean="0">
              <a:solidFill>
                <a:srgbClr val="0070C0"/>
              </a:solidFill>
            </a:endParaRPr>
          </a:p>
          <a:p>
            <a:pPr lvl="1"/>
            <a:r>
              <a:rPr lang="en-NZ" b="1" i="1" dirty="0" smtClean="0">
                <a:solidFill>
                  <a:srgbClr val="0070C0"/>
                </a:solidFill>
              </a:rPr>
              <a:t>What were the methods used?</a:t>
            </a:r>
          </a:p>
          <a:p>
            <a:r>
              <a:rPr lang="en-NZ" dirty="0" smtClean="0"/>
              <a:t>It may not always be possible to make a judgement based on the Abstract alone – </a:t>
            </a:r>
            <a:r>
              <a:rPr lang="en-NZ" b="1" i="1" dirty="0" smtClean="0"/>
              <a:t>in this case skim read through the Design/Methodology section </a:t>
            </a:r>
            <a:r>
              <a:rPr lang="en-NZ" dirty="0" smtClean="0"/>
              <a:t>of the paper and perhaps through the experimentation section as well (for quantitative type of research).</a:t>
            </a:r>
          </a:p>
          <a:p>
            <a:r>
              <a:rPr lang="en-NZ" dirty="0" smtClean="0"/>
              <a:t>Also take into account quality of publication venue: Has it been </a:t>
            </a:r>
            <a:r>
              <a:rPr lang="en-NZ" b="1" i="1" dirty="0" smtClean="0"/>
              <a:t>published at a top-tier journal/conference? </a:t>
            </a:r>
            <a:r>
              <a:rPr lang="en-NZ" dirty="0" smtClean="0"/>
              <a:t>– if you are unsure about quality of venue, ask your supervisor or mentor.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69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Critiquing a Literature Review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/>
          <a:lstStyle/>
          <a:p>
            <a:r>
              <a:rPr lang="en-NZ" dirty="0" smtClean="0"/>
              <a:t>Once you have collected a set of papers relevant to your topic you need to summarize these in </a:t>
            </a:r>
            <a:r>
              <a:rPr lang="en-NZ" i="1" dirty="0" smtClean="0"/>
              <a:t>your own words – </a:t>
            </a:r>
            <a:r>
              <a:rPr lang="en-NZ" dirty="0" smtClean="0"/>
              <a:t>you can include a small amount of direct quotations from the paper but make sure that these are acknowledged and keep such quotes down to an absolute minimum</a:t>
            </a:r>
          </a:p>
          <a:p>
            <a:pPr>
              <a:buFont typeface="Arial" charset="0"/>
              <a:buChar char="•"/>
              <a:defRPr/>
            </a:pPr>
            <a:r>
              <a:rPr lang="en-NZ" dirty="0"/>
              <a:t>For each piece of work reviewed discuss the </a:t>
            </a:r>
            <a:r>
              <a:rPr lang="en-NZ" b="1" i="1" dirty="0"/>
              <a:t>methodology</a:t>
            </a:r>
            <a:r>
              <a:rPr lang="en-NZ" b="1" dirty="0"/>
              <a:t> </a:t>
            </a:r>
            <a:r>
              <a:rPr lang="en-NZ" dirty="0"/>
              <a:t>used, identify </a:t>
            </a:r>
            <a:r>
              <a:rPr lang="en-NZ" b="1" i="1" dirty="0"/>
              <a:t>strengths</a:t>
            </a:r>
            <a:r>
              <a:rPr lang="en-NZ" b="1" dirty="0"/>
              <a:t> and </a:t>
            </a:r>
            <a:r>
              <a:rPr lang="en-NZ" b="1" i="1" dirty="0"/>
              <a:t>limitations</a:t>
            </a:r>
          </a:p>
          <a:p>
            <a:pPr>
              <a:buFont typeface="Arial" charset="0"/>
              <a:buChar char="•"/>
              <a:defRPr/>
            </a:pPr>
            <a:r>
              <a:rPr lang="en-NZ" dirty="0"/>
              <a:t>Discuss</a:t>
            </a:r>
            <a:r>
              <a:rPr lang="en-NZ" i="1" dirty="0"/>
              <a:t> </a:t>
            </a:r>
            <a:r>
              <a:rPr lang="en-NZ" dirty="0"/>
              <a:t>how the work </a:t>
            </a:r>
            <a:r>
              <a:rPr lang="en-NZ" b="1" i="1" dirty="0"/>
              <a:t>will inform your own research </a:t>
            </a:r>
            <a:r>
              <a:rPr lang="en-NZ" dirty="0"/>
              <a:t>(not necessarily for </a:t>
            </a:r>
            <a:r>
              <a:rPr lang="en-NZ" dirty="0" smtClean="0"/>
              <a:t>all papers, </a:t>
            </a:r>
            <a:r>
              <a:rPr lang="en-NZ" dirty="0"/>
              <a:t>but for the cases which directly impact on your own work</a:t>
            </a:r>
            <a:r>
              <a:rPr lang="en-NZ" dirty="0" smtClean="0"/>
              <a:t>).</a:t>
            </a:r>
          </a:p>
          <a:p>
            <a:pPr marL="0" indent="0">
              <a:buNone/>
              <a:defRPr/>
            </a:pPr>
            <a:r>
              <a:rPr lang="en-NZ" sz="1400" dirty="0" smtClean="0">
                <a:hlinkClick r:id="rId2" action="ppaction://hlinkfile"/>
              </a:rPr>
              <a:t>I:\DCT\CMS\Programmes\MCIS and BCIS(</a:t>
            </a:r>
            <a:r>
              <a:rPr lang="en-NZ" sz="1400" dirty="0" err="1" smtClean="0">
                <a:hlinkClick r:id="rId2" action="ppaction://hlinkfile"/>
              </a:rPr>
              <a:t>Hons</a:t>
            </a:r>
            <a:r>
              <a:rPr lang="en-NZ" sz="1400" dirty="0" smtClean="0">
                <a:hlinkClick r:id="rId2" action="ppaction://hlinkfile"/>
              </a:rPr>
              <a:t>) - old\TH This current year papers\Semester 1 2014\Research Methods 2\Assessments\Assessment2\LitReview.doc</a:t>
            </a:r>
            <a:endParaRPr lang="en-NZ" sz="1400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2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Critiquing a Literature Review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NZ" dirty="0" smtClean="0"/>
              <a:t>Should have </a:t>
            </a:r>
            <a:r>
              <a:rPr lang="en-NZ" dirty="0"/>
              <a:t>a section at the end of the review that summarises the review and analyses how your own research will </a:t>
            </a:r>
            <a:r>
              <a:rPr lang="en-NZ" i="1" dirty="0"/>
              <a:t>build on </a:t>
            </a:r>
            <a:r>
              <a:rPr lang="en-NZ" dirty="0"/>
              <a:t>previous </a:t>
            </a:r>
            <a:r>
              <a:rPr lang="en-NZ" dirty="0" smtClean="0"/>
              <a:t>work</a:t>
            </a:r>
          </a:p>
          <a:p>
            <a:pPr>
              <a:buFont typeface="Arial" charset="0"/>
              <a:buChar char="•"/>
              <a:defRPr/>
            </a:pPr>
            <a:r>
              <a:rPr lang="en-NZ" dirty="0" smtClean="0"/>
              <a:t>This summary section should identify:</a:t>
            </a:r>
          </a:p>
          <a:p>
            <a:pPr lvl="1">
              <a:buFont typeface="Arial" charset="0"/>
              <a:buChar char="•"/>
              <a:defRPr/>
            </a:pPr>
            <a:r>
              <a:rPr lang="en-NZ" dirty="0" smtClean="0"/>
              <a:t> Any common themes – methods, issues, tools that have been used </a:t>
            </a:r>
          </a:p>
          <a:p>
            <a:pPr lvl="1">
              <a:buFont typeface="Arial" charset="0"/>
              <a:buChar char="•"/>
              <a:defRPr/>
            </a:pPr>
            <a:r>
              <a:rPr lang="en-NZ" dirty="0" smtClean="0"/>
              <a:t>The gaps that exist – what has not been done so far; tie this in with your motivation statement</a:t>
            </a:r>
          </a:p>
          <a:p>
            <a:pPr marL="457200" lvl="1" indent="0">
              <a:buNone/>
              <a:defRPr/>
            </a:pPr>
            <a:r>
              <a:rPr lang="en-NZ" sz="1400" dirty="0" smtClean="0">
                <a:hlinkClick r:id="rId2" action="ppaction://hlinkfile"/>
              </a:rPr>
              <a:t>I:\DCT\CMS\Programmes\MCIS and BCIS(</a:t>
            </a:r>
            <a:r>
              <a:rPr lang="en-NZ" sz="1400" dirty="0" err="1" smtClean="0">
                <a:hlinkClick r:id="rId2" action="ppaction://hlinkfile"/>
              </a:rPr>
              <a:t>Hons</a:t>
            </a:r>
            <a:r>
              <a:rPr lang="en-NZ" sz="1400" smtClean="0">
                <a:hlinkClick r:id="rId2" action="ppaction://hlinkfile"/>
              </a:rPr>
              <a:t>) - old\TH This current year papers\Semester 1 2014\Research Methods 2\Assessments\Assessment2\LitReviewSummary.doc</a:t>
            </a:r>
            <a:endParaRPr lang="en-NZ" sz="1400" dirty="0"/>
          </a:p>
          <a:p>
            <a:pPr>
              <a:buFont typeface="Arial" charset="0"/>
              <a:buChar char="•"/>
              <a:defRPr/>
            </a:pPr>
            <a:r>
              <a:rPr lang="en-NZ" dirty="0" smtClean="0"/>
              <a:t>Reviews </a:t>
            </a:r>
            <a:r>
              <a:rPr lang="en-NZ" dirty="0"/>
              <a:t>must not be passive – X did this and Y did that, </a:t>
            </a:r>
            <a:r>
              <a:rPr lang="en-NZ" dirty="0" err="1"/>
              <a:t>etc</a:t>
            </a:r>
            <a:r>
              <a:rPr lang="en-NZ" dirty="0"/>
              <a:t>, but should be a critical analysis of prior work undertaken.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55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1" dirty="0" smtClean="0"/>
              <a:t>Examples of my own Research</a:t>
            </a:r>
            <a:endParaRPr lang="en-US" altLang="en-US" b="1" dirty="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938560" y="1780479"/>
            <a:ext cx="10513741" cy="4760913"/>
          </a:xfrm>
        </p:spPr>
        <p:txBody>
          <a:bodyPr/>
          <a:lstStyle/>
          <a:p>
            <a:r>
              <a:rPr lang="en-NZ" altLang="en-US" sz="3000" dirty="0"/>
              <a:t>My research falls within the Machine Learning/Data Mining area </a:t>
            </a:r>
          </a:p>
          <a:p>
            <a:r>
              <a:rPr lang="en-NZ" altLang="en-US" sz="3000" dirty="0"/>
              <a:t>Some of my research projects has originated directly from Industry needs while others have been inspired by problems undertaken by other researchers.</a:t>
            </a:r>
          </a:p>
          <a:p>
            <a:r>
              <a:rPr lang="en-NZ" altLang="en-US" sz="3000" dirty="0"/>
              <a:t>Every problem undertaken was unique is some way or other and therefore the solution used was always different </a:t>
            </a:r>
            <a:endParaRPr lang="en-US" altLang="en-US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74704" y="409730"/>
            <a:ext cx="10515600" cy="1325563"/>
          </a:xfrm>
        </p:spPr>
        <p:txBody>
          <a:bodyPr/>
          <a:lstStyle/>
          <a:p>
            <a:r>
              <a:rPr lang="en-NZ" altLang="en-US" dirty="0" smtClean="0"/>
              <a:t>Mining </a:t>
            </a:r>
            <a:r>
              <a:rPr lang="en-NZ" altLang="en-US" dirty="0" err="1" smtClean="0"/>
              <a:t>TradeMe</a:t>
            </a:r>
            <a:r>
              <a:rPr lang="en-NZ" altLang="en-US" dirty="0" smtClean="0"/>
              <a:t> Data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04" y="1891990"/>
            <a:ext cx="10667999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NZ" sz="3600" dirty="0" smtClean="0"/>
              <a:t>Project was on identifying fraudsters – those who do not deliver goods</a:t>
            </a:r>
          </a:p>
          <a:p>
            <a:pPr>
              <a:defRPr/>
            </a:pPr>
            <a:r>
              <a:rPr lang="en-NZ" sz="3600" dirty="0" smtClean="0"/>
              <a:t>Prior research on fraud detection in eBay</a:t>
            </a:r>
            <a:r>
              <a:rPr lang="en-NZ" sz="3600" dirty="0" smtClean="0"/>
              <a:t> </a:t>
            </a:r>
            <a:r>
              <a:rPr lang="en-NZ" sz="3600" dirty="0" smtClean="0"/>
              <a:t>helped to shape the model </a:t>
            </a:r>
            <a:r>
              <a:rPr lang="en-NZ" sz="3600" dirty="0" smtClean="0"/>
              <a:t>built for </a:t>
            </a:r>
            <a:r>
              <a:rPr lang="en-NZ" sz="3600" dirty="0" err="1" smtClean="0"/>
              <a:t>TradeMe</a:t>
            </a:r>
            <a:r>
              <a:rPr lang="en-NZ" sz="3600" dirty="0" smtClean="0"/>
              <a:t>.</a:t>
            </a:r>
            <a:endParaRPr lang="en-NZ" sz="3600" dirty="0" smtClean="0"/>
          </a:p>
          <a:p>
            <a:pPr>
              <a:defRPr/>
            </a:pPr>
            <a:r>
              <a:rPr lang="en-NZ" sz="3600" dirty="0" smtClean="0"/>
              <a:t>However the trading rules for </a:t>
            </a:r>
            <a:r>
              <a:rPr lang="en-NZ" sz="3600" dirty="0" err="1" smtClean="0"/>
              <a:t>TradeMe</a:t>
            </a:r>
            <a:r>
              <a:rPr lang="en-NZ" sz="3600" dirty="0" smtClean="0"/>
              <a:t> differed from eBay so that the actual factors we used had to be different</a:t>
            </a:r>
          </a:p>
          <a:p>
            <a:pPr>
              <a:defRPr/>
            </a:pPr>
            <a:r>
              <a:rPr lang="en-NZ" sz="3600" dirty="0" smtClean="0"/>
              <a:t>However the same types of factors, </a:t>
            </a:r>
            <a:r>
              <a:rPr lang="en-NZ" sz="3600" i="1" dirty="0" smtClean="0"/>
              <a:t>statistical</a:t>
            </a:r>
            <a:r>
              <a:rPr lang="en-NZ" sz="3600" dirty="0" smtClean="0"/>
              <a:t> rather than </a:t>
            </a:r>
            <a:r>
              <a:rPr lang="en-NZ" sz="3600" i="1" dirty="0" smtClean="0"/>
              <a:t>transactional</a:t>
            </a:r>
            <a:r>
              <a:rPr lang="en-NZ" sz="3600" dirty="0" smtClean="0"/>
              <a:t> were used.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838200" y="175554"/>
            <a:ext cx="10515600" cy="1325563"/>
          </a:xfrm>
        </p:spPr>
        <p:txBody>
          <a:bodyPr/>
          <a:lstStyle/>
          <a:p>
            <a:r>
              <a:rPr lang="en-NZ" altLang="en-US" smtClean="0"/>
              <a:t>Mining Telecom Data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35" y="1677911"/>
            <a:ext cx="10184779" cy="5041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NZ" sz="3200" dirty="0"/>
              <a:t>Here the objective was to minimize the mobile call drop rate by dynamically aligning base station antenna to traffic volume.</a:t>
            </a:r>
          </a:p>
          <a:p>
            <a:pPr>
              <a:defRPr/>
            </a:pPr>
            <a:r>
              <a:rPr lang="en-NZ" sz="3200" dirty="0"/>
              <a:t>This general objective translated into a research objective: construct a 2D traffic map in near real-time that will predict traffic based on past usage.</a:t>
            </a:r>
          </a:p>
          <a:p>
            <a:pPr>
              <a:defRPr/>
            </a:pPr>
            <a:r>
              <a:rPr lang="en-NZ" sz="3200" dirty="0"/>
              <a:t>This suggested the use of a </a:t>
            </a:r>
            <a:r>
              <a:rPr lang="en-NZ" sz="3200" i="1" dirty="0"/>
              <a:t>Regression </a:t>
            </a:r>
            <a:r>
              <a:rPr lang="en-NZ" sz="3200" dirty="0"/>
              <a:t>approach – but exactly which method to use?; there are many!</a:t>
            </a:r>
            <a:endParaRPr lang="en-NZ" sz="3200" dirty="0" smtClean="0"/>
          </a:p>
          <a:p>
            <a:pPr marL="0" indent="0">
              <a:buNone/>
              <a:defRPr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Mining Telecom Data</a:t>
            </a:r>
            <a:endParaRPr lang="en-US" alt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en-US" sz="3600" dirty="0" smtClean="0"/>
              <a:t>With data that shows periodicity, the literature shows that good accuracy can be achieved by building models that take into account each of the periodic factors</a:t>
            </a:r>
            <a:endParaRPr lang="en-US" altLang="en-US" sz="3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What is Research?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5914" y="2205038"/>
            <a:ext cx="7447813" cy="4271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/>
              <a:t>Research is a process</a:t>
            </a:r>
          </a:p>
          <a:p>
            <a:pPr algn="ctr" eaLnBrk="1" hangingPunct="1">
              <a:buFontTx/>
              <a:buNone/>
            </a:pPr>
            <a:r>
              <a:rPr lang="en-US" altLang="en-US" dirty="0"/>
              <a:t>through which researchers </a:t>
            </a:r>
          </a:p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rgbClr val="FF3300"/>
                </a:solidFill>
              </a:rPr>
              <a:t>reveal </a:t>
            </a:r>
            <a:endParaRPr lang="en-US" altLang="en-US" dirty="0"/>
          </a:p>
          <a:p>
            <a:pPr algn="ctr" eaLnBrk="1" hangingPunct="1">
              <a:buFontTx/>
              <a:buNone/>
            </a:pPr>
            <a:r>
              <a:rPr lang="en-US" altLang="en-US" dirty="0"/>
              <a:t>or </a:t>
            </a:r>
          </a:p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rgbClr val="FF3300"/>
                </a:solidFill>
              </a:rPr>
              <a:t>discover</a:t>
            </a:r>
            <a:endParaRPr lang="en-US" altLang="en-US" dirty="0"/>
          </a:p>
          <a:p>
            <a:pPr algn="ctr" eaLnBrk="1" hangingPunct="1">
              <a:buFontTx/>
              <a:buNone/>
            </a:pPr>
            <a:r>
              <a:rPr lang="en-US" altLang="en-US" dirty="0"/>
              <a:t>or</a:t>
            </a:r>
          </a:p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rgbClr val="FF3300"/>
                </a:solidFill>
              </a:rPr>
              <a:t>create</a:t>
            </a:r>
          </a:p>
          <a:p>
            <a:pPr algn="ctr" eaLnBrk="1" hangingPunct="1">
              <a:buFontTx/>
              <a:buNone/>
            </a:pPr>
            <a:r>
              <a:rPr lang="en-US" altLang="en-US" dirty="0"/>
              <a:t>knowledge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white">
          <a:xfrm>
            <a:off x="2135188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 Unicode MS" panose="020B060402020202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AU" altLang="en-US" sz="3600">
                <a:solidFill>
                  <a:srgbClr val="FFFFFF"/>
                </a:solidFill>
              </a:rPr>
              <a:t>So, what is research?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Can research be taught?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  <a:p>
            <a:pPr eaLnBrk="1" hangingPunct="1"/>
            <a:r>
              <a:rPr lang="en-AU" altLang="en-US"/>
              <a:t>Not really…  but we can educate you in the process</a:t>
            </a:r>
          </a:p>
          <a:p>
            <a:pPr eaLnBrk="1" hangingPunct="1"/>
            <a:r>
              <a:rPr lang="en-AU" altLang="en-US"/>
              <a:t>Normal training for researchers is the ‘apprenticeship’ model</a:t>
            </a:r>
          </a:p>
        </p:txBody>
      </p:sp>
      <p:pic>
        <p:nvPicPr>
          <p:cNvPr id="8196" name="Picture 4" descr="Ali-D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8300" y="2419350"/>
            <a:ext cx="2717800" cy="361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Literature can be:-</a:t>
            </a:r>
            <a:endParaRPr lang="en-AU" altLang="en-US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AU" altLang="en-US" sz="3600" dirty="0" smtClean="0"/>
              <a:t>the entire basis of the research</a:t>
            </a:r>
          </a:p>
          <a:p>
            <a:pPr algn="just" eaLnBrk="1" hangingPunct="1"/>
            <a:r>
              <a:rPr lang="en-AU" altLang="en-US" sz="3600" dirty="0" smtClean="0"/>
              <a:t>a source of ideas on topics for research</a:t>
            </a:r>
          </a:p>
          <a:p>
            <a:pPr algn="just" eaLnBrk="1" hangingPunct="1"/>
            <a:r>
              <a:rPr lang="en-AU" altLang="en-US" sz="3600" dirty="0" smtClean="0"/>
              <a:t>a source of information on research already done by others</a:t>
            </a:r>
          </a:p>
          <a:p>
            <a:pPr algn="just" eaLnBrk="1" hangingPunct="1"/>
            <a:r>
              <a:rPr lang="en-AU" altLang="en-US" sz="3600" dirty="0" smtClean="0"/>
              <a:t>a source of ideas on methodology or theory</a:t>
            </a:r>
          </a:p>
          <a:p>
            <a:pPr eaLnBrk="1" hangingPunct="1"/>
            <a:r>
              <a:rPr lang="en-AU" altLang="en-US" sz="3600" dirty="0" smtClean="0"/>
              <a:t>a source of comparison	</a:t>
            </a:r>
          </a:p>
          <a:p>
            <a:pPr eaLnBrk="1" hangingPunct="1">
              <a:buFontTx/>
              <a:buNone/>
            </a:pPr>
            <a:endParaRPr lang="en-AU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Topic Selection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Many sources of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 smtClean="0"/>
              <a:t>Suggested topics for Masters theses – school 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 smtClean="0"/>
              <a:t>Topics for Research Methods 1 projects – check </a:t>
            </a:r>
            <a:r>
              <a:rPr lang="en-NZ" dirty="0" err="1" smtClean="0"/>
              <a:t>AUTonline</a:t>
            </a:r>
            <a:r>
              <a:rPr lang="en-NZ" dirty="0" smtClean="0"/>
              <a:t> entry for RM1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 smtClean="0"/>
              <a:t>Other courses that you are currently following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 smtClean="0"/>
              <a:t>Research literature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Topic selected needs to be motivated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/>
              <a:t>J</a:t>
            </a:r>
            <a:r>
              <a:rPr lang="en-NZ" dirty="0" smtClean="0"/>
              <a:t>ustify why solving the problem is important (</a:t>
            </a:r>
            <a:r>
              <a:rPr lang="en-NZ" i="1" dirty="0" smtClean="0"/>
              <a:t>must be done in RM1</a:t>
            </a:r>
            <a:r>
              <a:rPr lang="en-NZ" dirty="0" smtClean="0"/>
              <a:t>) – identify who benefits and why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dirty="0" smtClean="0"/>
              <a:t>How your solution differs from what other researchers have proposed in the </a:t>
            </a:r>
            <a:r>
              <a:rPr lang="en-NZ" dirty="0" smtClean="0"/>
              <a:t>past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191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Defining Project Scope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Once you have selected and motivated you topic the next step is to define the </a:t>
            </a:r>
            <a:r>
              <a:rPr lang="en-NZ" sz="3600" i="1" dirty="0" smtClean="0"/>
              <a:t>boundaries of your research – i.e. the scope of your research</a:t>
            </a:r>
          </a:p>
          <a:p>
            <a:r>
              <a:rPr lang="en-NZ" sz="3600" dirty="0" smtClean="0"/>
              <a:t>Scope is defined by specifying in this order: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sz="3600" dirty="0" smtClean="0"/>
              <a:t>Objectives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sz="3600" dirty="0" smtClean="0"/>
              <a:t>Research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sz="3600" dirty="0" smtClean="0"/>
              <a:t>Hypotheses (for quantitative type research)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29452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61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Specifying Research Objectives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7703"/>
            <a:ext cx="11158654" cy="5500726"/>
          </a:xfrm>
        </p:spPr>
        <p:txBody>
          <a:bodyPr>
            <a:noAutofit/>
          </a:bodyPr>
          <a:lstStyle/>
          <a:p>
            <a:r>
              <a:rPr lang="en-NZ" dirty="0" smtClean="0"/>
              <a:t>Objectives are broad statements that explicitly state the goals of the research statement, for example:</a:t>
            </a:r>
          </a:p>
          <a:p>
            <a:pPr lvl="1"/>
            <a:r>
              <a:rPr lang="en-NZ" sz="2800" dirty="0" smtClean="0"/>
              <a:t>Construct a near real time traffic prediction system that will:</a:t>
            </a:r>
          </a:p>
          <a:p>
            <a:pPr lvl="2"/>
            <a:r>
              <a:rPr lang="en-NZ" sz="2800" dirty="0" smtClean="0">
                <a:solidFill>
                  <a:srgbClr val="0070C0"/>
                </a:solidFill>
              </a:rPr>
              <a:t>Accurately forecast traffic density in space and time</a:t>
            </a:r>
          </a:p>
          <a:p>
            <a:pPr lvl="2"/>
            <a:r>
              <a:rPr lang="en-NZ" sz="2800" dirty="0" smtClean="0">
                <a:solidFill>
                  <a:srgbClr val="0070C0"/>
                </a:solidFill>
              </a:rPr>
              <a:t>Re-distribute call handling across base stations in order to avoid congestion and “dropped calls”</a:t>
            </a:r>
          </a:p>
          <a:p>
            <a:pPr lvl="1"/>
            <a:r>
              <a:rPr lang="en-NZ" sz="2800" dirty="0" smtClean="0"/>
              <a:t>Design a path finder algorithm for car drivers that will </a:t>
            </a:r>
          </a:p>
          <a:p>
            <a:pPr lvl="2"/>
            <a:r>
              <a:rPr lang="en-NZ" sz="2800" dirty="0">
                <a:solidFill>
                  <a:srgbClr val="0070C0"/>
                </a:solidFill>
              </a:rPr>
              <a:t>R</a:t>
            </a:r>
            <a:r>
              <a:rPr lang="en-NZ" sz="2800" dirty="0" smtClean="0">
                <a:solidFill>
                  <a:srgbClr val="0070C0"/>
                </a:solidFill>
              </a:rPr>
              <a:t>educe driving time </a:t>
            </a:r>
          </a:p>
          <a:p>
            <a:pPr lvl="2"/>
            <a:r>
              <a:rPr lang="en-NZ" sz="2800" dirty="0" smtClean="0">
                <a:solidFill>
                  <a:srgbClr val="0070C0"/>
                </a:solidFill>
              </a:rPr>
              <a:t>Adapt to changing road conditions</a:t>
            </a:r>
          </a:p>
          <a:p>
            <a:pPr lvl="1"/>
            <a:r>
              <a:rPr lang="en-NZ" sz="2800" dirty="0" smtClean="0"/>
              <a:t>Design a scheduler for allocating taxi drivers to customer trips that will</a:t>
            </a:r>
          </a:p>
          <a:p>
            <a:pPr lvl="2"/>
            <a:r>
              <a:rPr lang="en-NZ" sz="2800" dirty="0" smtClean="0">
                <a:solidFill>
                  <a:srgbClr val="0070C0"/>
                </a:solidFill>
              </a:rPr>
              <a:t>Reduce customer waiting time</a:t>
            </a:r>
          </a:p>
          <a:p>
            <a:pPr lvl="2"/>
            <a:r>
              <a:rPr lang="en-NZ" sz="3200" dirty="0" smtClean="0">
                <a:solidFill>
                  <a:srgbClr val="0070C0"/>
                </a:solidFill>
              </a:rPr>
              <a:t>…..</a:t>
            </a:r>
            <a:endParaRPr lang="en-NZ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764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Research Questions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10" y="1359094"/>
            <a:ext cx="10993244" cy="5188492"/>
          </a:xfrm>
        </p:spPr>
        <p:txBody>
          <a:bodyPr>
            <a:normAutofit lnSpcReduction="10000"/>
          </a:bodyPr>
          <a:lstStyle/>
          <a:p>
            <a:r>
              <a:rPr lang="en-NZ" sz="3500" dirty="0" smtClean="0"/>
              <a:t>Research questions are more detailed versions of objectives.</a:t>
            </a:r>
          </a:p>
          <a:p>
            <a:r>
              <a:rPr lang="en-NZ" sz="3500" dirty="0" smtClean="0"/>
              <a:t>In formulating a research question you are now starting to think of some </a:t>
            </a:r>
            <a:r>
              <a:rPr lang="en-NZ" sz="3500" b="1" i="1" dirty="0" smtClean="0"/>
              <a:t>specific </a:t>
            </a:r>
            <a:r>
              <a:rPr lang="en-NZ" sz="3500" b="1" i="1" dirty="0" smtClean="0"/>
              <a:t>research methods </a:t>
            </a:r>
            <a:r>
              <a:rPr lang="en-NZ" sz="3500" dirty="0" smtClean="0"/>
              <a:t>and </a:t>
            </a:r>
            <a:r>
              <a:rPr lang="en-NZ" sz="3500" dirty="0" smtClean="0"/>
              <a:t>what impact they will have on achieving the objectives </a:t>
            </a:r>
          </a:p>
          <a:p>
            <a:r>
              <a:rPr lang="en-NZ" sz="3500" dirty="0" smtClean="0"/>
              <a:t>For example, for the Telecom example of building a near real time traffic prediction system, you may ask: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sz="2800" dirty="0" smtClean="0">
                <a:solidFill>
                  <a:srgbClr val="0070C0"/>
                </a:solidFill>
              </a:rPr>
              <a:t>Which forecasting method (Regression, Support Vector Machine, Model Tree) yields the best accuracy?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Z" sz="2800" dirty="0" smtClean="0">
                <a:solidFill>
                  <a:srgbClr val="0070C0"/>
                </a:solidFill>
              </a:rPr>
              <a:t>Should data be gathered at different levels of time granularity- hourly, daily, weekly, etc</a:t>
            </a:r>
            <a:r>
              <a:rPr lang="en-NZ" sz="3500" dirty="0" smtClean="0">
                <a:solidFill>
                  <a:srgbClr val="0070C0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7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Conducting a Literature Review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63" y="1480392"/>
            <a:ext cx="11104984" cy="5312293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A literature review is the precursor to any research project</a:t>
            </a:r>
          </a:p>
          <a:p>
            <a:r>
              <a:rPr lang="en-NZ" dirty="0" smtClean="0"/>
              <a:t>It is an invaluable source of ideas on topics, research questions and research methods</a:t>
            </a:r>
          </a:p>
          <a:p>
            <a:r>
              <a:rPr lang="en-NZ" dirty="0" smtClean="0"/>
              <a:t>The first step is to formulate search queries suitable to the type of research that you are hoping to undertake.</a:t>
            </a:r>
          </a:p>
          <a:p>
            <a:r>
              <a:rPr lang="en-NZ" dirty="0" smtClean="0"/>
              <a:t>For example if you are targeting traffic prediction you may formulate search queries such as: </a:t>
            </a:r>
          </a:p>
          <a:p>
            <a:pPr lvl="1"/>
            <a:r>
              <a:rPr lang="en-NZ" dirty="0" smtClean="0">
                <a:solidFill>
                  <a:srgbClr val="0070C0"/>
                </a:solidFill>
              </a:rPr>
              <a:t>traffic prediction models</a:t>
            </a:r>
          </a:p>
          <a:p>
            <a:pPr lvl="1"/>
            <a:r>
              <a:rPr lang="en-NZ" dirty="0">
                <a:solidFill>
                  <a:srgbClr val="0070C0"/>
                </a:solidFill>
              </a:rPr>
              <a:t>t</a:t>
            </a:r>
            <a:r>
              <a:rPr lang="en-NZ" dirty="0" smtClean="0">
                <a:solidFill>
                  <a:srgbClr val="0070C0"/>
                </a:solidFill>
              </a:rPr>
              <a:t>raffic prediction algorithms</a:t>
            </a:r>
          </a:p>
          <a:p>
            <a:pPr lvl="1"/>
            <a:r>
              <a:rPr lang="en-NZ" dirty="0" smtClean="0">
                <a:solidFill>
                  <a:srgbClr val="0070C0"/>
                </a:solidFill>
              </a:rPr>
              <a:t>Traffic forecasting models </a:t>
            </a:r>
          </a:p>
          <a:p>
            <a:pPr marL="457200" lvl="1" indent="0">
              <a:buNone/>
            </a:pPr>
            <a:r>
              <a:rPr lang="en-NZ" dirty="0" smtClean="0"/>
              <a:t>and so on</a:t>
            </a:r>
          </a:p>
          <a:p>
            <a:r>
              <a:rPr lang="en-NZ" dirty="0" smtClean="0"/>
              <a:t>To maximize your coverage of the literature use </a:t>
            </a:r>
            <a:r>
              <a:rPr lang="en-NZ" b="1" i="1" dirty="0" smtClean="0"/>
              <a:t>multiple</a:t>
            </a:r>
            <a:r>
              <a:rPr lang="en-NZ" dirty="0" smtClean="0"/>
              <a:t> search phrases (as above) and target multiple sources – not just Google but also specialized repositories such as IEEE, ACM, Elsevier, and so on.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41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1122</Words>
  <Application>Microsoft Office PowerPoint</Application>
  <PresentationFormat>Widescreen</PresentationFormat>
  <Paragraphs>102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Wingdings</vt:lpstr>
      <vt:lpstr>Office Theme</vt:lpstr>
      <vt:lpstr>Selecting a topic for Research</vt:lpstr>
      <vt:lpstr> What is Research?</vt:lpstr>
      <vt:lpstr>Can research be taught?</vt:lpstr>
      <vt:lpstr>Literature can be:-</vt:lpstr>
      <vt:lpstr>Topic Selection</vt:lpstr>
      <vt:lpstr>Defining Project Scope</vt:lpstr>
      <vt:lpstr>Specifying Research Objectives</vt:lpstr>
      <vt:lpstr>Research Questions</vt:lpstr>
      <vt:lpstr>Conducting a Literature Review</vt:lpstr>
      <vt:lpstr>Conducting a Literature Review</vt:lpstr>
      <vt:lpstr>Critiquing a Literature Review</vt:lpstr>
      <vt:lpstr>Critiquing a Literature Review</vt:lpstr>
      <vt:lpstr>Examples of my own Research</vt:lpstr>
      <vt:lpstr>Mining TradeMe Data</vt:lpstr>
      <vt:lpstr>Mining Telecom Data</vt:lpstr>
      <vt:lpstr>Mining Telecom Data</vt:lpstr>
    </vt:vector>
  </TitlesOfParts>
  <Company>AUT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 topic for Research</dc:title>
  <dc:creator>Russel Pears</dc:creator>
  <cp:lastModifiedBy>Russel Pears</cp:lastModifiedBy>
  <cp:revision>28</cp:revision>
  <dcterms:created xsi:type="dcterms:W3CDTF">2014-03-13T01:33:33Z</dcterms:created>
  <dcterms:modified xsi:type="dcterms:W3CDTF">2014-07-30T05:22:51Z</dcterms:modified>
</cp:coreProperties>
</file>