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9" r:id="rId2"/>
  </p:sldMasterIdLst>
  <p:notesMasterIdLst>
    <p:notesMasterId r:id="rId10"/>
  </p:notesMasterIdLst>
  <p:handoutMasterIdLst>
    <p:handoutMasterId r:id="rId11"/>
  </p:handoutMasterIdLst>
  <p:sldIdLst>
    <p:sldId id="297" r:id="rId3"/>
    <p:sldId id="298" r:id="rId4"/>
    <p:sldId id="342" r:id="rId5"/>
    <p:sldId id="305" r:id="rId6"/>
    <p:sldId id="341" r:id="rId7"/>
    <p:sldId id="313" r:id="rId8"/>
    <p:sldId id="371" r:id="rId9"/>
  </p:sldIdLst>
  <p:sldSz cx="9144000" cy="6858000" type="screen4x3"/>
  <p:notesSz cx="6662738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3" autoAdjust="0"/>
    <p:restoredTop sz="94673" autoAdjust="0"/>
  </p:normalViewPr>
  <p:slideViewPr>
    <p:cSldViewPr>
      <p:cViewPr>
        <p:scale>
          <a:sx n="84" d="100"/>
          <a:sy n="84" d="100"/>
        </p:scale>
        <p:origin x="-152" y="2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40"/>
      </p:cViewPr>
      <p:guideLst>
        <p:guide orient="horz" pos="3120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7186" cy="49530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4011" y="0"/>
            <a:ext cx="2887186" cy="49530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r">
              <a:defRPr sz="1200"/>
            </a:lvl1pPr>
          </a:lstStyle>
          <a:p>
            <a:fld id="{66D1F07D-63EC-45B2-B63F-7F6ECF4790D1}" type="datetimeFigureOut">
              <a:rPr lang="en-NZ" smtClean="0"/>
              <a:pPr/>
              <a:t>10/04/2014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1"/>
            <a:ext cx="2887186" cy="49530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4011" y="9408981"/>
            <a:ext cx="2887186" cy="49530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r">
              <a:defRPr sz="1200"/>
            </a:lvl1pPr>
          </a:lstStyle>
          <a:p>
            <a:fld id="{88E1D42F-D5AF-4A37-8650-8E84B41A53B2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827081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7186" cy="49530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1" y="0"/>
            <a:ext cx="2887186" cy="49530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0957A5-0605-4247-B15F-69C7EDC3C6B2}" type="datetimeFigureOut">
              <a:rPr lang="en-US"/>
              <a:pPr>
                <a:defRPr/>
              </a:pPr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1412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80" tIns="45290" rIns="90580" bIns="4529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0580" tIns="45290" rIns="90580" bIns="4529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887186" cy="49530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1" y="9408981"/>
            <a:ext cx="2887186" cy="49530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6CEC16A-CCD4-4396-971F-4A6811396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7105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CEC16A-CCD4-4396-971F-4A6811396B6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CEC16A-CCD4-4396-971F-4A6811396B6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CEC16A-CCD4-4396-971F-4A6811396B6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Conclusion to course, lecture, et al. 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lIns="91432" tIns="45716" rIns="91432" bIns="45716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885" indent="-285725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2899" indent="-22858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059" indent="-22858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219" indent="-228580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378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537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8697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5856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129EB0BB-692C-4511-8B44-05425827F7BD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F4BF96-EBDD-4B7A-BA3D-C7A83C26F57A}" type="datetime8">
              <a:rPr lang="en-US"/>
              <a:pPr>
                <a:defRPr/>
              </a:pPr>
              <a:t>4/10/2014 7:52 AM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A5C7C57-E32D-4822-BE54-34BA2C2F3F5C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970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74807-21D6-4DDE-B8D8-34CC20D12D95}" type="datetime8">
              <a:rPr lang="en-US">
                <a:solidFill>
                  <a:srgbClr val="1F497D"/>
                </a:solidFill>
              </a:rPr>
              <a:pPr>
                <a:defRPr/>
              </a:pPr>
              <a:t>4/10/2014 7:52 AM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BD401-24E5-48F6-B366-7F93D42D713F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60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BB6F0-04E7-4DEE-AA4A-B1C855C3522B}" type="datetime8">
              <a:rPr lang="en-US">
                <a:solidFill>
                  <a:srgbClr val="1F497D"/>
                </a:solidFill>
              </a:rPr>
              <a:pPr>
                <a:defRPr/>
              </a:pPr>
              <a:t>4/10/2014 7:52 AM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87EA3-67BB-4C17-B490-DB155476CE76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55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186CF-8E9D-4D34-8EFE-B8B09047B62D}" type="datetime8">
              <a:rPr lang="en-US">
                <a:solidFill>
                  <a:srgbClr val="1F497D"/>
                </a:solidFill>
              </a:rPr>
              <a:pPr>
                <a:defRPr/>
              </a:pPr>
              <a:t>4/10/2014 7:52 AM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8FB0EE8-36DD-45A6-8C76-8E9E1F263571}" type="slidenum">
              <a:rPr lang="en-US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8590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65CB1-4A9D-45F0-9793-AFB2C698BE14}" type="datetime8">
              <a:rPr lang="en-US">
                <a:solidFill>
                  <a:srgbClr val="1F497D"/>
                </a:solidFill>
              </a:rPr>
              <a:pPr>
                <a:defRPr/>
              </a:pPr>
              <a:t>4/10/2014 7:52 AM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7271AA-EA9B-4019-B26E-44DAF7DBA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529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5F9485-8A12-4D1C-818E-AD87BC97735E}" type="datetime8">
              <a:rPr lang="en-US">
                <a:solidFill>
                  <a:srgbClr val="1F497D"/>
                </a:solidFill>
              </a:rPr>
              <a:pPr>
                <a:defRPr/>
              </a:pPr>
              <a:t>4/10/2014 7:52 AM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DD4F2-C45C-46E1-9BCC-11D2740AF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0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6194172-715E-4C17-8460-8D2D5AF5E3C9}" type="datetime8">
              <a:rPr lang="en-US">
                <a:solidFill>
                  <a:srgbClr val="1F497D"/>
                </a:solidFill>
              </a:rPr>
              <a:pPr>
                <a:defRPr/>
              </a:pPr>
              <a:t>4/10/2014 7:52 AM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191A9D6-6B9D-43CB-AD4C-C14EE4B69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543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F5F33-D68F-4E83-8302-DC94044FB575}" type="datetime8">
              <a:rPr lang="en-US">
                <a:solidFill>
                  <a:srgbClr val="1F497D"/>
                </a:solidFill>
              </a:rPr>
              <a:pPr>
                <a:defRPr/>
              </a:pPr>
              <a:t>4/10/2014 7:52 AM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6F2F617-307E-4809-8CCB-311B10D5B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630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6184A-AD9A-4CAF-B324-6025CB60AD8D}" type="datetime8">
              <a:rPr lang="en-US">
                <a:solidFill>
                  <a:srgbClr val="1F497D"/>
                </a:solidFill>
              </a:rPr>
              <a:pPr>
                <a:defRPr/>
              </a:pPr>
              <a:t>4/10/2014 7:52 AM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1C6E33-1602-434C-BEB4-0A932F4C2F98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32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boo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A73A6-6B1C-477C-8A4F-371448F1B957}" type="datetime8">
              <a:rPr lang="en-US">
                <a:solidFill>
                  <a:srgbClr val="1F497D"/>
                </a:solidFill>
              </a:rPr>
              <a:pPr>
                <a:defRPr/>
              </a:pPr>
              <a:t>4/10/2014 7:52 AM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E277A1-C690-4EAC-B793-0EE988062B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471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0EB4FA6-EBA6-49D6-9D34-849F22048D66}" type="datetime8">
              <a:rPr lang="en-US">
                <a:solidFill>
                  <a:srgbClr val="1F497D"/>
                </a:solidFill>
              </a:rPr>
              <a:pPr>
                <a:defRPr/>
              </a:pPr>
              <a:t>4/10/2014 7:52 AM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535359-AE5E-4B42-99A7-4CBB1E7AD1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00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FCC423E-CCBF-4995-9AB9-96D947FD1D8B}" type="datetime8">
              <a:rPr lang="en-US">
                <a:solidFill>
                  <a:srgbClr val="1F497D"/>
                </a:solidFill>
              </a:rPr>
              <a:pPr>
                <a:defRPr/>
              </a:pPr>
              <a:t>4/10/2014 7:52 AM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A1DF888-A6B8-4D12-A5E8-09E4882B0857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18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7BC2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092A7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sz="4000" dirty="0" smtClean="0"/>
              <a:t>Pilot study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NZ" sz="2800" i="1" dirty="0" smtClean="0"/>
              <a:t>an experimental, exploratory, test, preliminary, trial or try out </a:t>
            </a:r>
            <a:r>
              <a:rPr lang="en-NZ" sz="2800" dirty="0" smtClean="0"/>
              <a:t>investigation</a:t>
            </a:r>
          </a:p>
          <a:p>
            <a:pPr marL="0" indent="0" eaLnBrk="1" hangingPunct="1">
              <a:buNone/>
            </a:pPr>
            <a:r>
              <a:rPr lang="en-NZ" sz="2800" dirty="0" smtClean="0"/>
              <a:t>			The Concise Oxford Thesaurus</a:t>
            </a:r>
          </a:p>
        </p:txBody>
      </p:sp>
    </p:spTree>
    <p:extLst>
      <p:ext uri="{BB962C8B-B14F-4D97-AF65-F5344CB8AC3E}">
        <p14:creationId xmlns:p14="http://schemas.microsoft.com/office/powerpoint/2010/main" xmlns="" val="10129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sz="4000" dirty="0" smtClean="0"/>
              <a:t>Reasons for conducting pilot studies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sz="2500" dirty="0" smtClean="0"/>
              <a:t>Developing and testing adequacy of research instruments</a:t>
            </a:r>
          </a:p>
          <a:p>
            <a:pPr eaLnBrk="1" hangingPunct="1"/>
            <a:endParaRPr lang="en-NZ" sz="2500" dirty="0" smtClean="0"/>
          </a:p>
          <a:p>
            <a:pPr eaLnBrk="1" hangingPunct="1"/>
            <a:r>
              <a:rPr lang="en-NZ" sz="2500" dirty="0" smtClean="0"/>
              <a:t>Assessing the feasibility of a study</a:t>
            </a:r>
          </a:p>
          <a:p>
            <a:pPr eaLnBrk="1" hangingPunct="1"/>
            <a:endParaRPr lang="en-NZ" sz="2500" dirty="0" smtClean="0"/>
          </a:p>
          <a:p>
            <a:pPr eaLnBrk="1" hangingPunct="1"/>
            <a:r>
              <a:rPr lang="en-NZ" sz="2500" dirty="0" smtClean="0"/>
              <a:t>Designing a research protocol and assessing whether it is realistic and workable</a:t>
            </a:r>
          </a:p>
          <a:p>
            <a:pPr eaLnBrk="1" hangingPunct="1"/>
            <a:endParaRPr lang="en-NZ" sz="2500" dirty="0" smtClean="0"/>
          </a:p>
          <a:p>
            <a:pPr eaLnBrk="1" hangingPunct="1"/>
            <a:r>
              <a:rPr lang="en-NZ" sz="2500" dirty="0" smtClean="0"/>
              <a:t>Assessing the likely success of proposed recruitment approaches</a:t>
            </a:r>
          </a:p>
          <a:p>
            <a:pPr lvl="1" eaLnBrk="1" hangingPunct="1"/>
            <a:endParaRPr lang="en-NZ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6304002"/>
            <a:ext cx="864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Source: adapted from (</a:t>
            </a:r>
            <a:r>
              <a:rPr lang="en-US" sz="1500" dirty="0" err="1" smtClean="0"/>
              <a:t>Teijlingen</a:t>
            </a:r>
            <a:r>
              <a:rPr lang="en-US" sz="1500" dirty="0" smtClean="0"/>
              <a:t> &amp; Hundley, 2001) ‘</a:t>
            </a:r>
            <a:r>
              <a:rPr lang="en-US" sz="1500" i="1" dirty="0" smtClean="0"/>
              <a:t>The importance of pilot studies’</a:t>
            </a:r>
            <a:r>
              <a:rPr lang="en-US" sz="1500" dirty="0" smtClean="0"/>
              <a:t>,  Social research update, University of </a:t>
            </a:r>
            <a:r>
              <a:rPr lang="en-US" sz="1500" dirty="0" err="1" smtClean="0"/>
              <a:t>Surrrey</a:t>
            </a:r>
            <a:r>
              <a:rPr lang="en-US" sz="1500" dirty="0" smtClean="0"/>
              <a:t>  –  http://sru.soc.surrey.ac.uk/SRU35.pdf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11200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sz="4000" dirty="0" smtClean="0"/>
              <a:t>Reasons for conducting pilot studies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sz="2500" dirty="0" smtClean="0"/>
              <a:t>Collecting preliminary data</a:t>
            </a:r>
          </a:p>
          <a:p>
            <a:pPr eaLnBrk="1" hangingPunct="1"/>
            <a:endParaRPr lang="en-NZ" sz="2500" dirty="0" smtClean="0"/>
          </a:p>
          <a:p>
            <a:pPr eaLnBrk="1" hangingPunct="1"/>
            <a:r>
              <a:rPr lang="en-NZ" sz="2500" dirty="0" smtClean="0"/>
              <a:t>Determining what resources (time) are needed for a planned study</a:t>
            </a:r>
          </a:p>
          <a:p>
            <a:pPr eaLnBrk="1" hangingPunct="1"/>
            <a:endParaRPr lang="en-NZ" sz="2500" dirty="0" smtClean="0"/>
          </a:p>
          <a:p>
            <a:pPr eaLnBrk="1" hangingPunct="1"/>
            <a:r>
              <a:rPr lang="en-NZ" sz="2500" dirty="0" smtClean="0"/>
              <a:t>Developing a research question and research plan</a:t>
            </a:r>
          </a:p>
          <a:p>
            <a:pPr eaLnBrk="1" hangingPunct="1"/>
            <a:endParaRPr lang="en-NZ" sz="2500" dirty="0" smtClean="0"/>
          </a:p>
          <a:p>
            <a:pPr lvl="1" eaLnBrk="1" hangingPunct="1"/>
            <a:endParaRPr lang="en-NZ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6304002"/>
            <a:ext cx="864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Source: adapted from (</a:t>
            </a:r>
            <a:r>
              <a:rPr lang="en-US" sz="1500" dirty="0" err="1" smtClean="0"/>
              <a:t>Teijlingen</a:t>
            </a:r>
            <a:r>
              <a:rPr lang="en-US" sz="1500" dirty="0" smtClean="0"/>
              <a:t> &amp; Hundley, 2001) ‘</a:t>
            </a:r>
            <a:r>
              <a:rPr lang="en-US" sz="1500" i="1" dirty="0" smtClean="0"/>
              <a:t>The importance of pilot studies’</a:t>
            </a:r>
            <a:r>
              <a:rPr lang="en-US" sz="1500" dirty="0" smtClean="0"/>
              <a:t>,  Social research update, University of </a:t>
            </a:r>
            <a:r>
              <a:rPr lang="en-US" sz="1500" dirty="0" err="1" smtClean="0"/>
              <a:t>Surrrey</a:t>
            </a:r>
            <a:r>
              <a:rPr lang="en-US" sz="1500" dirty="0" smtClean="0"/>
              <a:t>  –  http://sru.soc.surrey.ac.uk/SRU35.pdf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11200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sz="3700" dirty="0" smtClean="0"/>
              <a:t>Quantitative – steps to pilot a questionnaire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sz="2700" dirty="0" smtClean="0"/>
              <a:t>Administer the questionnaire to pilot subjects in the same way as it will be administered in the main study</a:t>
            </a:r>
          </a:p>
          <a:p>
            <a:pPr eaLnBrk="1" hangingPunct="1"/>
            <a:endParaRPr lang="en-NZ" sz="2700" dirty="0" smtClean="0"/>
          </a:p>
          <a:p>
            <a:pPr eaLnBrk="1" hangingPunct="1"/>
            <a:r>
              <a:rPr lang="en-NZ" sz="2700" dirty="0" smtClean="0"/>
              <a:t>Ask the subjects for feedback to identify ambiguities and difficult questions</a:t>
            </a:r>
          </a:p>
          <a:p>
            <a:pPr eaLnBrk="1" hangingPunct="1"/>
            <a:endParaRPr lang="en-NZ" sz="2700" dirty="0" smtClean="0"/>
          </a:p>
          <a:p>
            <a:pPr eaLnBrk="1" hangingPunct="1"/>
            <a:r>
              <a:rPr lang="en-NZ" sz="2700" dirty="0" smtClean="0"/>
              <a:t>Record the time and decide whether it is reasonable</a:t>
            </a:r>
          </a:p>
          <a:p>
            <a:pPr eaLnBrk="1" hangingPunct="1"/>
            <a:endParaRPr lang="en-NZ" sz="2800" dirty="0" smtClean="0"/>
          </a:p>
          <a:p>
            <a:pPr lvl="1" eaLnBrk="1" hangingPunct="1"/>
            <a:endParaRPr lang="en-NZ" sz="2400" dirty="0" smtClean="0"/>
          </a:p>
          <a:p>
            <a:pPr lvl="1" eaLnBrk="1" hangingPunct="1"/>
            <a:endParaRPr lang="en-NZ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6165304"/>
            <a:ext cx="864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Source: adapted from (</a:t>
            </a:r>
            <a:r>
              <a:rPr lang="en-US" sz="1500" dirty="0" err="1" smtClean="0"/>
              <a:t>Teijlingen</a:t>
            </a:r>
            <a:r>
              <a:rPr lang="en-US" sz="1500" dirty="0" smtClean="0"/>
              <a:t> &amp; Hundley, 2001) ‘</a:t>
            </a:r>
            <a:r>
              <a:rPr lang="en-US" sz="1500" i="1" dirty="0" smtClean="0"/>
              <a:t>The importance of pilot studies’</a:t>
            </a:r>
            <a:r>
              <a:rPr lang="en-US" sz="1500" dirty="0" smtClean="0"/>
              <a:t>,  Social research update, University of </a:t>
            </a:r>
            <a:r>
              <a:rPr lang="en-US" sz="1500" dirty="0" err="1" smtClean="0"/>
              <a:t>Surrrey</a:t>
            </a:r>
            <a:r>
              <a:rPr lang="en-US" sz="1500" dirty="0" smtClean="0"/>
              <a:t>  –  http://sru.soc.surrey.ac.uk/SRU35.pdf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8370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sz="3700" dirty="0" smtClean="0"/>
              <a:t>Steps to </a:t>
            </a:r>
            <a:r>
              <a:rPr lang="en-NZ" sz="3700" dirty="0" smtClean="0"/>
              <a:t>pilot a questionnaire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sz="2800" dirty="0" smtClean="0"/>
              <a:t>Discard all unnecessary, difficult or ambiguous questions</a:t>
            </a:r>
          </a:p>
          <a:p>
            <a:pPr eaLnBrk="1" hangingPunct="1"/>
            <a:r>
              <a:rPr lang="en-NZ" sz="2800" dirty="0" smtClean="0"/>
              <a:t>Assess whether each question gives an adequate range of responses</a:t>
            </a:r>
          </a:p>
          <a:p>
            <a:pPr eaLnBrk="1" hangingPunct="1"/>
            <a:r>
              <a:rPr lang="en-NZ" sz="2800" dirty="0" smtClean="0"/>
              <a:t>Check that all questions are answered</a:t>
            </a:r>
          </a:p>
          <a:p>
            <a:pPr eaLnBrk="1" hangingPunct="1"/>
            <a:r>
              <a:rPr lang="en-NZ" sz="2800" dirty="0" smtClean="0"/>
              <a:t>Re-word or re-scale any questions that are not answered as expected</a:t>
            </a:r>
          </a:p>
          <a:p>
            <a:pPr eaLnBrk="1" hangingPunct="1"/>
            <a:r>
              <a:rPr lang="en-NZ" sz="2800" dirty="0" smtClean="0"/>
              <a:t>Shorten, revise and, if possible, pilot again</a:t>
            </a:r>
          </a:p>
          <a:p>
            <a:pPr lvl="1" eaLnBrk="1" hangingPunct="1"/>
            <a:endParaRPr lang="en-NZ" sz="2400" dirty="0" smtClean="0"/>
          </a:p>
          <a:p>
            <a:pPr lvl="1" eaLnBrk="1" hangingPunct="1"/>
            <a:endParaRPr lang="en-NZ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6165304"/>
            <a:ext cx="864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Source: adapted from (</a:t>
            </a:r>
            <a:r>
              <a:rPr lang="en-US" sz="1500" dirty="0" err="1" smtClean="0"/>
              <a:t>Teijlingen</a:t>
            </a:r>
            <a:r>
              <a:rPr lang="en-US" sz="1500" dirty="0" smtClean="0"/>
              <a:t> &amp; Hundley, 2001) ‘</a:t>
            </a:r>
            <a:r>
              <a:rPr lang="en-US" sz="1500" i="1" dirty="0" smtClean="0"/>
              <a:t>The importance of pilot studies’</a:t>
            </a:r>
            <a:r>
              <a:rPr lang="en-US" sz="1500" dirty="0" smtClean="0"/>
              <a:t>,  Social research update, University of </a:t>
            </a:r>
            <a:r>
              <a:rPr lang="en-US" sz="1500" dirty="0" err="1" smtClean="0"/>
              <a:t>Surrrey</a:t>
            </a:r>
            <a:r>
              <a:rPr lang="en-US" sz="1500" dirty="0" smtClean="0"/>
              <a:t>  –  http://sru.soc.surrey.ac.uk/SRU35.pdf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8370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sz="4000" dirty="0" smtClean="0"/>
              <a:t>Summary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NZ" sz="2800" dirty="0" smtClean="0"/>
              <a:t>It is important to comment on what you learnt from the pilot study and what changes you made, and tell what exactly you learnt?, i.e., the actual improvements/changes made to the study design and the research process.</a:t>
            </a:r>
          </a:p>
          <a:p>
            <a:pPr marL="0" indent="0" eaLnBrk="1" hangingPunct="1">
              <a:buNone/>
            </a:pPr>
            <a:endParaRPr lang="en-NZ" sz="2800" dirty="0" smtClean="0"/>
          </a:p>
          <a:p>
            <a:pPr marL="0" indent="0" eaLnBrk="1" hangingPunct="1">
              <a:buNone/>
            </a:pPr>
            <a:r>
              <a:rPr lang="en-NZ" sz="2800" smtClean="0"/>
              <a:t> </a:t>
            </a:r>
            <a:endParaRPr lang="en-NZ" sz="2400" dirty="0" smtClean="0"/>
          </a:p>
          <a:p>
            <a:pPr lvl="1" eaLnBrk="1" hangingPunct="1"/>
            <a:endParaRPr lang="en-NZ" sz="2400" dirty="0" smtClean="0"/>
          </a:p>
          <a:p>
            <a:pPr lvl="1" eaLnBrk="1" hangingPunct="1"/>
            <a:endParaRPr lang="en-NZ" sz="2400" dirty="0" smtClean="0"/>
          </a:p>
          <a:p>
            <a:pPr lvl="1" eaLnBrk="1" hangingPunct="1"/>
            <a:endParaRPr lang="en-NZ" sz="2400" dirty="0" smtClean="0"/>
          </a:p>
          <a:p>
            <a:pPr lvl="1" eaLnBrk="1" hangingPunct="1">
              <a:buFont typeface="Arial" charset="0"/>
              <a:buNone/>
            </a:pPr>
            <a:endParaRPr lang="en-NZ" sz="2400" dirty="0" smtClean="0"/>
          </a:p>
          <a:p>
            <a:pPr eaLnBrk="1" hangingPunct="1"/>
            <a:endParaRPr lang="en-NZ" sz="2800" dirty="0" smtClean="0"/>
          </a:p>
          <a:p>
            <a:pPr lvl="1" eaLnBrk="1" hangingPunct="1"/>
            <a:endParaRPr lang="en-NZ" sz="2400" dirty="0" smtClean="0"/>
          </a:p>
          <a:p>
            <a:pPr lvl="1" eaLnBrk="1" hangingPunct="1"/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94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</a:t>
            </a:r>
          </a:p>
        </p:txBody>
      </p:sp>
      <p:sp>
        <p:nvSpPr>
          <p:cNvPr id="4608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en-US" smtClean="0"/>
              <a:t>Business Research, Collis &amp; Hussey, </a:t>
            </a:r>
            <a:r>
              <a:rPr lang="en-US" altLang="en-US" i="1" smtClean="0"/>
              <a:t>Palgrave Publications</a:t>
            </a:r>
            <a:r>
              <a:rPr lang="en-US" altLang="en-US" smtClean="0"/>
              <a:t>, 2003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smtClean="0"/>
              <a:t>Qualitative Research in Business &amp; Management, Michael Myers, </a:t>
            </a:r>
            <a:r>
              <a:rPr lang="en-US" altLang="en-US" i="1" smtClean="0"/>
              <a:t>Sage Publications</a:t>
            </a:r>
            <a:r>
              <a:rPr lang="en-US" altLang="en-US" smtClean="0"/>
              <a:t>, 2008.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smtClean="0"/>
              <a:t>Guide to Advanced Empirical Software Engineering, Forrest Shull, Janice Singer, and Dag I.K. Sjøberg. 2007. </a:t>
            </a:r>
            <a:r>
              <a:rPr lang="en-US" altLang="en-US" i="1" smtClean="0"/>
              <a:t>Springer-Verlag New York, Inc., </a:t>
            </a:r>
            <a:r>
              <a:rPr lang="en-US" altLang="en-US" smtClean="0"/>
              <a:t>Secaucus, NJ, USA.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7B0061D-8A61-4C9A-AC96-FFD688E9C03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34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cademic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AcademicPresentation2</Template>
  <TotalTime>0</TotalTime>
  <Words>398</Words>
  <Application>Microsoft Office PowerPoint</Application>
  <PresentationFormat>On-screen Show (4:3)</PresentationFormat>
  <Paragraphs>53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1_AcademicPresentation2</vt:lpstr>
      <vt:lpstr>Pilot study</vt:lpstr>
      <vt:lpstr>Reasons for conducting pilot studies</vt:lpstr>
      <vt:lpstr>Reasons for conducting pilot studies</vt:lpstr>
      <vt:lpstr>Quantitative – steps to pilot a questionnaire</vt:lpstr>
      <vt:lpstr>Steps to pilot a questionnaire</vt:lpstr>
      <vt:lpstr>Summary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2012-02-28T01:52:51Z</dcterms:created>
  <dcterms:modified xsi:type="dcterms:W3CDTF">2014-04-09T19:57:08Z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