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A33-6418-4359-A6DE-DAC95EAAB9F1}" type="datetimeFigureOut">
              <a:rPr lang="en-NZ" smtClean="0"/>
              <a:t>11/04/2014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48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A33-6418-4359-A6DE-DAC95EAAB9F1}" type="datetimeFigureOut">
              <a:rPr lang="en-NZ" smtClean="0"/>
              <a:t>11/04/2014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648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A33-6418-4359-A6DE-DAC95EAAB9F1}" type="datetimeFigureOut">
              <a:rPr lang="en-NZ" smtClean="0"/>
              <a:t>11/04/2014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806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A33-6418-4359-A6DE-DAC95EAAB9F1}" type="datetimeFigureOut">
              <a:rPr lang="en-NZ" smtClean="0"/>
              <a:t>11/04/2014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113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A33-6418-4359-A6DE-DAC95EAAB9F1}" type="datetimeFigureOut">
              <a:rPr lang="en-NZ" smtClean="0"/>
              <a:t>11/04/2014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627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A33-6418-4359-A6DE-DAC95EAAB9F1}" type="datetimeFigureOut">
              <a:rPr lang="en-NZ" smtClean="0"/>
              <a:t>11/04/2014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363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A33-6418-4359-A6DE-DAC95EAAB9F1}" type="datetimeFigureOut">
              <a:rPr lang="en-NZ" smtClean="0"/>
              <a:t>11/04/2014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068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A33-6418-4359-A6DE-DAC95EAAB9F1}" type="datetimeFigureOut">
              <a:rPr lang="en-NZ" smtClean="0"/>
              <a:t>11/04/2014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968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A33-6418-4359-A6DE-DAC95EAAB9F1}" type="datetimeFigureOut">
              <a:rPr lang="en-NZ" smtClean="0"/>
              <a:t>11/04/2014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993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A33-6418-4359-A6DE-DAC95EAAB9F1}" type="datetimeFigureOut">
              <a:rPr lang="en-NZ" smtClean="0"/>
              <a:t>11/04/2014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895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A33-6418-4359-A6DE-DAC95EAAB9F1}" type="datetimeFigureOut">
              <a:rPr lang="en-NZ" smtClean="0"/>
              <a:t>11/04/2014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045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FA33-6418-4359-A6DE-DAC95EAAB9F1}" type="datetimeFigureOut">
              <a:rPr lang="en-NZ" smtClean="0"/>
              <a:t>11/04/2014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C9A00-74BD-49A3-AEA5-B654FA92FDD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904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Use of Scientific Method in Quantitative Research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Research Methods 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967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862" y="173491"/>
            <a:ext cx="10515600" cy="1325563"/>
          </a:xfrm>
        </p:spPr>
        <p:txBody>
          <a:bodyPr/>
          <a:lstStyle/>
          <a:p>
            <a:pPr algn="ctr"/>
            <a:r>
              <a:rPr lang="en-NZ" b="1" dirty="0" smtClean="0"/>
              <a:t>Analysis of Results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893" y="1499054"/>
            <a:ext cx="11011678" cy="5144342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Suppose that we have run our experiment, and we obtain both accuracy rate and malware detection rate over 70%. Can we now accept the null hypothesis H0?</a:t>
            </a:r>
          </a:p>
          <a:p>
            <a:r>
              <a:rPr lang="en-NZ" dirty="0" smtClean="0"/>
              <a:t>No! It is far too premature to make this conclusion.</a:t>
            </a:r>
          </a:p>
          <a:p>
            <a:r>
              <a:rPr lang="en-NZ" dirty="0" smtClean="0"/>
              <a:t>The experiment that we ran may have bias – caused by accidentally choosing M malware programs that are easy to detect.</a:t>
            </a:r>
          </a:p>
          <a:p>
            <a:r>
              <a:rPr lang="en-NZ" dirty="0" smtClean="0"/>
              <a:t>In order to reduce bias to a minimum we need to run the experiment many times (many trials), at least 30.</a:t>
            </a:r>
          </a:p>
          <a:p>
            <a:r>
              <a:rPr lang="en-NZ" dirty="0" smtClean="0"/>
              <a:t>With each trial we use a </a:t>
            </a:r>
            <a:r>
              <a:rPr lang="en-NZ" i="1" dirty="0" smtClean="0"/>
              <a:t>different subset </a:t>
            </a:r>
            <a:r>
              <a:rPr lang="en-NZ" dirty="0" smtClean="0"/>
              <a:t>of M malwares which are drawn randomly from a large pool that we have.</a:t>
            </a:r>
          </a:p>
          <a:p>
            <a:r>
              <a:rPr lang="en-NZ" dirty="0" smtClean="0"/>
              <a:t> With each trial we measure our two dependent variables A and DR and obtain averages and standard deviations for A and DR.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4013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515"/>
            <a:ext cx="10515600" cy="1325563"/>
          </a:xfrm>
        </p:spPr>
        <p:txBody>
          <a:bodyPr/>
          <a:lstStyle/>
          <a:p>
            <a:pPr algn="ctr"/>
            <a:r>
              <a:rPr lang="en-NZ" b="1" dirty="0" smtClean="0"/>
              <a:t>Analysis of Results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232" y="1415078"/>
            <a:ext cx="10627568" cy="5442922"/>
          </a:xfrm>
        </p:spPr>
        <p:txBody>
          <a:bodyPr>
            <a:normAutofit/>
          </a:bodyPr>
          <a:lstStyle/>
          <a:p>
            <a:r>
              <a:rPr lang="en-NZ" dirty="0" smtClean="0"/>
              <a:t>In order to draw a conclusion on our experiment we need to compute the probability (p) of rejecting H0 when in fact it is true (can be done in a statistical package such as SPSS). </a:t>
            </a:r>
          </a:p>
          <a:p>
            <a:r>
              <a:rPr lang="en-NZ" dirty="0" smtClean="0"/>
              <a:t>If our p value &lt; 0.05, then we can say that with probability (1-p) hypothesis H0 cannot be rejected – in other words we reject H1 and accept H0. </a:t>
            </a:r>
          </a:p>
          <a:p>
            <a:r>
              <a:rPr lang="en-NZ" dirty="0" smtClean="0"/>
              <a:t>Are we finally done or is there more experimentation needed?</a:t>
            </a:r>
          </a:p>
          <a:p>
            <a:r>
              <a:rPr lang="en-NZ" dirty="0" smtClean="0"/>
              <a:t>There is still scope for more experimentation.</a:t>
            </a:r>
          </a:p>
          <a:p>
            <a:r>
              <a:rPr lang="en-NZ" dirty="0" smtClean="0"/>
              <a:t>So far we have fixed M and N, but these are variables and they should be varied in order to examine their effects on A and DR.</a:t>
            </a:r>
          </a:p>
          <a:p>
            <a:pPr marL="0" indent="0">
              <a:buNone/>
            </a:pP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5149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1" y="94538"/>
            <a:ext cx="10515600" cy="1325563"/>
          </a:xfrm>
        </p:spPr>
        <p:txBody>
          <a:bodyPr/>
          <a:lstStyle/>
          <a:p>
            <a:pPr algn="ctr"/>
            <a:r>
              <a:rPr lang="en-NZ" b="1" dirty="0" smtClean="0"/>
              <a:t>Further Experimentation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1" y="1172481"/>
            <a:ext cx="10983686" cy="5610874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Instead of varying both M and N, we can keep N fixed and vary M to examine the effects of the ratio (M/N) on A and DR.</a:t>
            </a:r>
          </a:p>
          <a:p>
            <a:r>
              <a:rPr lang="en-NZ" dirty="0" smtClean="0"/>
              <a:t>We can then proceed as we did before and obtain A and DR for each ratio of M/N.</a:t>
            </a:r>
          </a:p>
          <a:p>
            <a:r>
              <a:rPr lang="en-NZ" dirty="0" smtClean="0"/>
              <a:t>This will enable us to plot A and DR against M/N to visualize the effects of the ratio on success rates.</a:t>
            </a:r>
          </a:p>
          <a:p>
            <a:r>
              <a:rPr lang="en-NZ" dirty="0" smtClean="0"/>
              <a:t>The question is which range of values do we use for the ratio M/N?</a:t>
            </a:r>
          </a:p>
          <a:p>
            <a:r>
              <a:rPr lang="en-NZ" dirty="0" smtClean="0"/>
              <a:t>So far all our controls have been determined by the experimenter alone.</a:t>
            </a:r>
          </a:p>
          <a:p>
            <a:r>
              <a:rPr lang="en-NZ" dirty="0" smtClean="0"/>
              <a:t>However, our experimentation needs to be informed by what happens in the real world</a:t>
            </a:r>
          </a:p>
          <a:p>
            <a:r>
              <a:rPr lang="en-NZ" dirty="0" smtClean="0"/>
              <a:t>This is where the literature can be valuable – as assessments would very probably have ben made by past researchers on the typical mix of malware to non malware faced by users.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55732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190"/>
            <a:ext cx="10515600" cy="1325563"/>
          </a:xfrm>
        </p:spPr>
        <p:txBody>
          <a:bodyPr/>
          <a:lstStyle/>
          <a:p>
            <a:pPr algn="ctr"/>
            <a:r>
              <a:rPr lang="en-NZ" b="1" dirty="0" smtClean="0"/>
              <a:t>Summary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248" y="1200473"/>
            <a:ext cx="10683551" cy="5368277"/>
          </a:xfrm>
        </p:spPr>
        <p:txBody>
          <a:bodyPr>
            <a:normAutofit fontScale="92500"/>
          </a:bodyPr>
          <a:lstStyle/>
          <a:p>
            <a:r>
              <a:rPr lang="en-NZ" dirty="0" smtClean="0"/>
              <a:t>We have discussed the use of the Scientific Methodology through the use of an example.</a:t>
            </a:r>
          </a:p>
          <a:p>
            <a:r>
              <a:rPr lang="en-NZ" dirty="0" smtClean="0"/>
              <a:t>We have seen that Experimentation is an integral (important) part of the scientific methodology</a:t>
            </a:r>
          </a:p>
          <a:p>
            <a:r>
              <a:rPr lang="en-NZ" dirty="0" smtClean="0"/>
              <a:t>When comparing Design Science with the Scientific Methodology we see that the two approaches are similar in some respects.</a:t>
            </a:r>
          </a:p>
          <a:p>
            <a:r>
              <a:rPr lang="en-NZ" dirty="0" smtClean="0"/>
              <a:t>However, there are differences as well – Design Science requires the design of an artefact, which could be a piece of software or a framework, whereas the Scientific Methodology can make use of off-the-shelf components – neural networks, in our example.</a:t>
            </a:r>
          </a:p>
          <a:p>
            <a:r>
              <a:rPr lang="en-NZ" dirty="0" smtClean="0"/>
              <a:t>There are also differences in the evaluation phase, whereas in the Scientific Methodology, experimentation is mandatory, in Design Science it is not – evaluation can be performed through Case Study analysis </a:t>
            </a:r>
            <a:r>
              <a:rPr lang="en-NZ" smtClean="0"/>
              <a:t>for example.</a:t>
            </a:r>
            <a:endParaRPr lang="en-NZ" dirty="0" smtClean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653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smtClean="0"/>
              <a:t>Session Outcomes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Why use the scientific methodology?</a:t>
            </a:r>
          </a:p>
          <a:p>
            <a:r>
              <a:rPr lang="en-NZ" dirty="0" smtClean="0"/>
              <a:t>Steps involved</a:t>
            </a:r>
          </a:p>
          <a:p>
            <a:r>
              <a:rPr lang="en-NZ" dirty="0" smtClean="0"/>
              <a:t>Moving from research questions to hypotheses</a:t>
            </a:r>
          </a:p>
          <a:p>
            <a:r>
              <a:rPr lang="en-NZ" dirty="0" smtClean="0"/>
              <a:t>How do Design Science, Experimental and Scientific Methodologies relate to each other? </a:t>
            </a:r>
          </a:p>
          <a:p>
            <a:r>
              <a:rPr lang="en-NZ" dirty="0" smtClean="0"/>
              <a:t>How to choose between them? Can we use a “mix and match” approach – can we triangulate?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740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smtClean="0"/>
              <a:t>Use of Triangulation in Research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 smtClean="0"/>
              <a:t>Triangulation refers to a mixed methods approach where more than one methodology is used to solve a particular research problem.</a:t>
            </a:r>
          </a:p>
          <a:p>
            <a:r>
              <a:rPr lang="en-NZ" dirty="0" smtClean="0"/>
              <a:t>In research it is often necessary to check the validity of findings by using more than evaluation methodology.</a:t>
            </a:r>
          </a:p>
          <a:p>
            <a:r>
              <a:rPr lang="en-NZ" dirty="0" smtClean="0"/>
              <a:t>Suppose that you are interested in building an Email  Spam filter.</a:t>
            </a:r>
          </a:p>
          <a:p>
            <a:r>
              <a:rPr lang="en-NZ" dirty="0" smtClean="0"/>
              <a:t>You use a Design approach to build the filter and then evaluate using a controlled laboratory experiment.</a:t>
            </a:r>
          </a:p>
          <a:p>
            <a:r>
              <a:rPr lang="en-NZ" dirty="0" smtClean="0"/>
              <a:t>However, in order to generalize your findings you also test on real world environments through a Case Study approach. </a:t>
            </a:r>
          </a:p>
          <a:p>
            <a:r>
              <a:rPr lang="en-NZ" dirty="0" smtClean="0"/>
              <a:t>The Case Studies may reveal certain flaws in the filter which were not exposed during laboratory testing thus requiring a further iteration of the Design Science cycle.</a:t>
            </a:r>
          </a:p>
          <a:p>
            <a:r>
              <a:rPr lang="en-NZ" dirty="0" smtClean="0"/>
              <a:t>When both Experimentation and Case Study analysis are successful you then have a more robust filter that meets your original research objectives.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889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smtClean="0"/>
              <a:t>Scientific Methodology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10461" cy="4677812"/>
          </a:xfrm>
        </p:spPr>
        <p:txBody>
          <a:bodyPr/>
          <a:lstStyle/>
          <a:p>
            <a:r>
              <a:rPr lang="en-NZ" dirty="0" smtClean="0"/>
              <a:t>One of the foremost research paradigms used ever since the birth of science</a:t>
            </a:r>
          </a:p>
          <a:p>
            <a:r>
              <a:rPr lang="en-NZ" dirty="0" smtClean="0"/>
              <a:t>Applicability not restricted to physical or biological sciences but to any type of scientific research, including computer sciences</a:t>
            </a:r>
          </a:p>
          <a:p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42" y="3711191"/>
            <a:ext cx="3046931" cy="292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529"/>
            <a:ext cx="10515600" cy="1325563"/>
          </a:xfrm>
        </p:spPr>
        <p:txBody>
          <a:bodyPr/>
          <a:lstStyle/>
          <a:p>
            <a:pPr algn="ctr"/>
            <a:r>
              <a:rPr lang="en-NZ" b="1" dirty="0" smtClean="0"/>
              <a:t>Application of the Scientific Methodology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1" y="1312441"/>
            <a:ext cx="10862387" cy="5685518"/>
          </a:xfrm>
        </p:spPr>
        <p:txBody>
          <a:bodyPr>
            <a:normAutofit fontScale="55000" lnSpcReduction="20000"/>
          </a:bodyPr>
          <a:lstStyle/>
          <a:p>
            <a:r>
              <a:rPr lang="en-NZ" sz="4400" dirty="0" smtClean="0"/>
              <a:t>Let us use an example</a:t>
            </a:r>
          </a:p>
          <a:p>
            <a:r>
              <a:rPr lang="en-NZ" sz="4400" dirty="0" smtClean="0"/>
              <a:t>Suppose that we want to build a computer virus checker</a:t>
            </a:r>
          </a:p>
          <a:p>
            <a:r>
              <a:rPr lang="en-NZ" sz="4400" dirty="0" smtClean="0"/>
              <a:t>We start with the question: </a:t>
            </a:r>
            <a:r>
              <a:rPr lang="en-NZ" sz="4400" i="1" dirty="0" smtClean="0"/>
              <a:t>Will mining data collected from known (confirmed) virus attacks help to identify and prevent new outbreaks in the future?</a:t>
            </a:r>
          </a:p>
          <a:p>
            <a:r>
              <a:rPr lang="en-NZ" sz="4400" dirty="0" smtClean="0"/>
              <a:t>We then scan the literature on a </a:t>
            </a:r>
            <a:r>
              <a:rPr lang="en-NZ" sz="4400" i="1" dirty="0" smtClean="0"/>
              <a:t>mining approach to virus detection</a:t>
            </a:r>
          </a:p>
          <a:p>
            <a:r>
              <a:rPr lang="en-NZ" sz="4400" dirty="0" smtClean="0"/>
              <a:t>We discover that a common approach is to collect programs that run on a given computer (extracted from the log file) over a period of time (say several months) and divide them into two categories – malicious software (</a:t>
            </a:r>
            <a:r>
              <a:rPr lang="en-NZ" sz="4400" i="1" dirty="0" smtClean="0"/>
              <a:t>malware</a:t>
            </a:r>
            <a:r>
              <a:rPr lang="en-NZ" sz="4400" dirty="0" smtClean="0"/>
              <a:t>) and non malicious programs </a:t>
            </a:r>
          </a:p>
          <a:p>
            <a:r>
              <a:rPr lang="en-NZ" sz="4400" dirty="0" smtClean="0"/>
              <a:t>We then hypothesize that an effective virus checker can be built that learns to distinguish between the two categories of programs above</a:t>
            </a:r>
          </a:p>
          <a:p>
            <a:r>
              <a:rPr lang="en-NZ" sz="4400" dirty="0" smtClean="0"/>
              <a:t>In formal terms we frame two hypotheses H0, and H1:</a:t>
            </a:r>
          </a:p>
          <a:p>
            <a:pPr marL="457200" lvl="1" indent="0">
              <a:buNone/>
            </a:pPr>
            <a:r>
              <a:rPr lang="en-NZ" sz="4400" dirty="0" smtClean="0"/>
              <a:t>H0: With a success rate greater then 70% we can distinguish between the two categories by training a neural network (a type of machine learning algorithm) on historical data</a:t>
            </a:r>
          </a:p>
          <a:p>
            <a:pPr marL="457200" lvl="1" indent="0">
              <a:buNone/>
            </a:pPr>
            <a:r>
              <a:rPr lang="en-NZ" sz="4400" dirty="0" smtClean="0"/>
              <a:t>H1: The success rate obtained using the machine learning approach is below 70% on the average (this is the opposite of H0).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27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537"/>
            <a:ext cx="10515600" cy="1325563"/>
          </a:xfrm>
        </p:spPr>
        <p:txBody>
          <a:bodyPr/>
          <a:lstStyle/>
          <a:p>
            <a:pPr algn="ctr"/>
            <a:r>
              <a:rPr lang="en-NZ" b="1" dirty="0" smtClean="0"/>
              <a:t>Experimentation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893" y="1340433"/>
            <a:ext cx="11030339" cy="5293632"/>
          </a:xfrm>
        </p:spPr>
        <p:txBody>
          <a:bodyPr>
            <a:normAutofit/>
          </a:bodyPr>
          <a:lstStyle/>
          <a:p>
            <a:r>
              <a:rPr lang="en-NZ" sz="3200" dirty="0" smtClean="0"/>
              <a:t>We now need to collect data to test our hypotheses through experimentation</a:t>
            </a:r>
          </a:p>
          <a:p>
            <a:r>
              <a:rPr lang="en-NZ" sz="3200" dirty="0" smtClean="0"/>
              <a:t>But first, we need to design our experiment!</a:t>
            </a:r>
          </a:p>
          <a:p>
            <a:r>
              <a:rPr lang="en-NZ" sz="3200" dirty="0" smtClean="0"/>
              <a:t>What variables do we need?</a:t>
            </a:r>
          </a:p>
          <a:p>
            <a:r>
              <a:rPr lang="en-NZ" sz="3200" dirty="0" smtClean="0"/>
              <a:t>What is/are our dependent variable(s)?</a:t>
            </a:r>
          </a:p>
          <a:p>
            <a:r>
              <a:rPr lang="en-NZ" sz="3200" dirty="0" smtClean="0"/>
              <a:t>Dependent variables are directly determined by our hypotheses</a:t>
            </a:r>
          </a:p>
          <a:p>
            <a:r>
              <a:rPr lang="en-NZ" sz="3200" dirty="0" smtClean="0"/>
              <a:t>In our hypothesis we explicitly mention success rate, which can be measured by accuracy</a:t>
            </a:r>
            <a:endParaRPr lang="en-NZ" sz="3200" i="1" dirty="0" smtClean="0"/>
          </a:p>
          <a:p>
            <a:r>
              <a:rPr lang="en-NZ" sz="3200" dirty="0" smtClean="0"/>
              <a:t>So, obviously accuracy must be at least one of our dependent variables</a:t>
            </a:r>
          </a:p>
          <a:p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25584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/>
              <a:t>Experimentation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393"/>
            <a:ext cx="10675776" cy="5088358"/>
          </a:xfrm>
        </p:spPr>
        <p:txBody>
          <a:bodyPr>
            <a:normAutofit fontScale="85000" lnSpcReduction="10000"/>
          </a:bodyPr>
          <a:lstStyle/>
          <a:p>
            <a:endParaRPr lang="en-NZ" dirty="0" smtClean="0"/>
          </a:p>
          <a:p>
            <a:r>
              <a:rPr lang="en-NZ" dirty="0" smtClean="0"/>
              <a:t>In order to measure accuracy we need to run the model developed by the neural network on programs received by the computer over a test period (say several months)</a:t>
            </a:r>
            <a:endParaRPr lang="en-NZ" dirty="0"/>
          </a:p>
          <a:p>
            <a:r>
              <a:rPr lang="en-NZ" dirty="0" smtClean="0"/>
              <a:t>Accuracy= number of correct detections/number of programs run</a:t>
            </a:r>
          </a:p>
          <a:p>
            <a:r>
              <a:rPr lang="en-NZ" dirty="0" smtClean="0"/>
              <a:t>In order to measure the accuracy we need to know the </a:t>
            </a:r>
            <a:r>
              <a:rPr lang="en-NZ" b="1" i="1" dirty="0" smtClean="0"/>
              <a:t>ground truth </a:t>
            </a:r>
            <a:r>
              <a:rPr lang="en-NZ" dirty="0" smtClean="0"/>
              <a:t>– i.e. which software is malicious and which is not</a:t>
            </a:r>
          </a:p>
          <a:p>
            <a:r>
              <a:rPr lang="en-NZ" dirty="0" smtClean="0"/>
              <a:t>This means that we need to run a </a:t>
            </a:r>
            <a:r>
              <a:rPr lang="en-NZ" b="1" i="1" dirty="0" smtClean="0"/>
              <a:t>controlled laboratory experiment</a:t>
            </a:r>
          </a:p>
          <a:p>
            <a:r>
              <a:rPr lang="en-NZ" dirty="0" smtClean="0"/>
              <a:t>We impose control by purposely subjecting the computer to T software downloads, M of which contain malware attacks (not used in training the neural network) and N that are not malware – by doing so we know the ground truth!</a:t>
            </a:r>
          </a:p>
          <a:p>
            <a:r>
              <a:rPr lang="en-NZ" dirty="0" smtClean="0"/>
              <a:t> Suppose that the virus checker flags the correct category (malware or </a:t>
            </a:r>
            <a:r>
              <a:rPr lang="en-NZ" smtClean="0"/>
              <a:t>not malware) S </a:t>
            </a:r>
            <a:r>
              <a:rPr lang="en-NZ" dirty="0" smtClean="0"/>
              <a:t>times</a:t>
            </a:r>
          </a:p>
          <a:p>
            <a:r>
              <a:rPr lang="en-NZ" dirty="0" smtClean="0"/>
              <a:t>Our accuracy is now = S/T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745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/>
              <a:t>Experimentation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4366"/>
            <a:ext cx="10965024" cy="5442923"/>
          </a:xfrm>
        </p:spPr>
        <p:txBody>
          <a:bodyPr>
            <a:normAutofit/>
          </a:bodyPr>
          <a:lstStyle/>
          <a:p>
            <a:r>
              <a:rPr lang="en-NZ" dirty="0" smtClean="0"/>
              <a:t>Do we need any more dependent variables?</a:t>
            </a:r>
          </a:p>
          <a:p>
            <a:r>
              <a:rPr lang="en-NZ" dirty="0" smtClean="0"/>
              <a:t>Yes, because accuracy does not tell us the full story</a:t>
            </a:r>
          </a:p>
          <a:p>
            <a:r>
              <a:rPr lang="en-NZ" dirty="0" smtClean="0"/>
              <a:t>Our accuracy (A) may be high but our success rate in detecting viruses  (DR) may be low.</a:t>
            </a:r>
          </a:p>
          <a:p>
            <a:r>
              <a:rPr lang="en-NZ" dirty="0" smtClean="0"/>
              <a:t>To see this, take M=10, N=90, then T=100. Suppose S is 80 and only 4 of the 10 malware programs are detected.</a:t>
            </a:r>
          </a:p>
          <a:p>
            <a:r>
              <a:rPr lang="en-NZ" dirty="0" smtClean="0"/>
              <a:t>Then accuracy is 80/100 or 80% but success rate of malware detection is very low at 4/10 or 40%. </a:t>
            </a:r>
          </a:p>
          <a:p>
            <a:r>
              <a:rPr lang="en-NZ" dirty="0" smtClean="0"/>
              <a:t>Thus we need both accuracy and malware detection rate to be high, so at least two dependent variables.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3542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/>
              <a:t>Experimentation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What about independent variables? What are these?</a:t>
            </a:r>
          </a:p>
          <a:p>
            <a:r>
              <a:rPr lang="en-NZ" dirty="0" smtClean="0"/>
              <a:t>We have two independent variables that affect both of our dependent variables</a:t>
            </a:r>
          </a:p>
          <a:p>
            <a:r>
              <a:rPr lang="en-NZ" dirty="0" smtClean="0"/>
              <a:t>These are M – the number of malware programs injected and N the number of non malware programs used. </a:t>
            </a:r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352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1358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Use of Scientific Method in Quantitative Research</vt:lpstr>
      <vt:lpstr>Session Outcomes</vt:lpstr>
      <vt:lpstr>Use of Triangulation in Research</vt:lpstr>
      <vt:lpstr>Scientific Methodology</vt:lpstr>
      <vt:lpstr>Application of the Scientific Methodology</vt:lpstr>
      <vt:lpstr>Experimentation</vt:lpstr>
      <vt:lpstr>Experimentation</vt:lpstr>
      <vt:lpstr>Experimentation</vt:lpstr>
      <vt:lpstr>Experimentation</vt:lpstr>
      <vt:lpstr>Analysis of Results</vt:lpstr>
      <vt:lpstr>Analysis of Results</vt:lpstr>
      <vt:lpstr>Further Experimentation</vt:lpstr>
      <vt:lpstr>Summary</vt:lpstr>
    </vt:vector>
  </TitlesOfParts>
  <Company>AUT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Selecting a topic for Research</dc:title>
  <dc:creator>Russel Pears</dc:creator>
  <cp:lastModifiedBy>Russel Pears</cp:lastModifiedBy>
  <cp:revision>40</cp:revision>
  <dcterms:created xsi:type="dcterms:W3CDTF">2014-03-13T01:33:33Z</dcterms:created>
  <dcterms:modified xsi:type="dcterms:W3CDTF">2014-04-11T01:42:29Z</dcterms:modified>
</cp:coreProperties>
</file>