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386" r:id="rId3"/>
    <p:sldId id="258" r:id="rId4"/>
    <p:sldId id="385" r:id="rId5"/>
    <p:sldId id="388" r:id="rId6"/>
    <p:sldId id="259" r:id="rId7"/>
    <p:sldId id="304" r:id="rId8"/>
    <p:sldId id="292" r:id="rId9"/>
    <p:sldId id="390" r:id="rId10"/>
    <p:sldId id="295" r:id="rId11"/>
    <p:sldId id="261" r:id="rId12"/>
    <p:sldId id="262" r:id="rId13"/>
    <p:sldId id="298" r:id="rId14"/>
    <p:sldId id="316" r:id="rId15"/>
    <p:sldId id="300" r:id="rId16"/>
    <p:sldId id="303" r:id="rId17"/>
    <p:sldId id="381" r:id="rId18"/>
    <p:sldId id="382" r:id="rId19"/>
    <p:sldId id="383" r:id="rId20"/>
    <p:sldId id="384" r:id="rId21"/>
    <p:sldId id="340" r:id="rId22"/>
    <p:sldId id="357" r:id="rId23"/>
    <p:sldId id="358" r:id="rId24"/>
    <p:sldId id="359" r:id="rId25"/>
    <p:sldId id="360" r:id="rId26"/>
    <p:sldId id="342" r:id="rId27"/>
    <p:sldId id="343" r:id="rId28"/>
    <p:sldId id="347" r:id="rId29"/>
    <p:sldId id="348" r:id="rId30"/>
    <p:sldId id="349" r:id="rId31"/>
    <p:sldId id="350" r:id="rId32"/>
    <p:sldId id="351" r:id="rId33"/>
    <p:sldId id="352" r:id="rId34"/>
    <p:sldId id="377" r:id="rId35"/>
    <p:sldId id="378" r:id="rId36"/>
    <p:sldId id="379" r:id="rId37"/>
    <p:sldId id="380" r:id="rId38"/>
    <p:sldId id="353" r:id="rId39"/>
    <p:sldId id="354" r:id="rId40"/>
    <p:sldId id="355" r:id="rId41"/>
    <p:sldId id="389" r:id="rId42"/>
    <p:sldId id="387" r:id="rId43"/>
    <p:sldId id="35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86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4D392-0EBC-4BD9-BB01-F536953032E0}" type="datetimeFigureOut">
              <a:rPr lang="en-NZ" smtClean="0"/>
              <a:pPr/>
              <a:t>17/08/2015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0AFF7-5F85-485B-9534-BF5C9B06DFCC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7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74D4A-F0F6-4D83-85C5-129ABE2658B9}" type="slidenum">
              <a:rPr lang="en-US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8453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19C9B-5B0A-4C02-A9AF-E258480AA82C}" type="slidenum">
              <a:rPr lang="en-US"/>
              <a:pPr/>
              <a:t>11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422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EFDFBC-D60D-480A-AD13-0A5CDBB0A626}" type="slidenum">
              <a:rPr lang="en-US"/>
              <a:pPr/>
              <a:t>12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239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E9277-9638-401F-8ED9-4EE801319D26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34397-971B-4E2D-A397-17663E816C8D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2A46-C246-476F-9F78-6A10E16FDE4B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31997-292A-4F25-ADE7-08DC5CEED307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608-4B27-4685-A429-1F484A718AB2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6B8C-D2A9-4679-A3CF-18DC6AC238BF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8CDB-8B83-4886-98D7-CF3EBCDE19F6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84CFA-E4A6-49C4-B594-7BF184D8C99A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1914-62C6-496B-B00C-C6B42B5D012D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BE35-EE72-4FB8-888D-FBFBEC5A0A2C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4A4EF-FDBE-439B-8D15-1302F9F7A48D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9D09E7-7412-4E46-BCFE-04C9274EEBC2}" type="datetime1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avajava.com/tutorials/lessons/mediator-pattern.html?page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ftware_architecture_styles_and_patterns#Catalog_of_architectural_style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76600"/>
            <a:ext cx="7315200" cy="1600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Roopak Sinha and Quan Bai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8600" y="1506538"/>
            <a:ext cx="8610600" cy="1470025"/>
          </a:xfrm>
        </p:spPr>
        <p:txBody>
          <a:bodyPr/>
          <a:lstStyle/>
          <a:p>
            <a:r>
              <a:rPr dirty="0" smtClean="0"/>
              <a:t>Patterns in Software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43800" cy="715962"/>
          </a:xfrm>
        </p:spPr>
        <p:txBody>
          <a:bodyPr>
            <a:normAutofit/>
          </a:bodyPr>
          <a:lstStyle/>
          <a:p>
            <a:r>
              <a:rPr lang="en-NZ" sz="3600" dirty="0" smtClean="0"/>
              <a:t>Patterns</a:t>
            </a:r>
            <a:endParaRPr lang="en-NZ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6400800" cy="5715000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Pattern is a kind of </a:t>
            </a:r>
            <a:r>
              <a:rPr lang="en-NZ" dirty="0" smtClean="0"/>
              <a:t>abstraction</a:t>
            </a:r>
            <a:endParaRPr lang="en-NZ" dirty="0" smtClean="0"/>
          </a:p>
          <a:p>
            <a:r>
              <a:rPr lang="en-NZ" dirty="0" smtClean="0"/>
              <a:t>What are patterns?</a:t>
            </a:r>
          </a:p>
          <a:p>
            <a:pPr lvl="1"/>
            <a:r>
              <a:rPr lang="en-NZ" dirty="0" smtClean="0"/>
              <a:t>Christopher Alexander: “Each pattern describes a </a:t>
            </a:r>
            <a:r>
              <a:rPr lang="en-NZ" b="1" dirty="0" smtClean="0">
                <a:solidFill>
                  <a:srgbClr val="002060"/>
                </a:solidFill>
              </a:rPr>
              <a:t>problem</a:t>
            </a:r>
            <a:r>
              <a:rPr lang="en-NZ" dirty="0" smtClean="0"/>
              <a:t> which occurs </a:t>
            </a:r>
            <a:r>
              <a:rPr lang="en-NZ" b="1" dirty="0" smtClean="0">
                <a:solidFill>
                  <a:srgbClr val="002060"/>
                </a:solidFill>
              </a:rPr>
              <a:t>over and over again </a:t>
            </a:r>
            <a:r>
              <a:rPr lang="en-NZ" dirty="0" smtClean="0"/>
              <a:t>in our environment, and then describes the core of the </a:t>
            </a:r>
            <a:r>
              <a:rPr lang="en-NZ" b="1" dirty="0" smtClean="0">
                <a:solidFill>
                  <a:srgbClr val="002060"/>
                </a:solidFill>
              </a:rPr>
              <a:t>solution</a:t>
            </a:r>
            <a:r>
              <a:rPr lang="en-NZ" dirty="0" smtClean="0"/>
              <a:t> to that problem, in such a way that you can use this solution a million times over, </a:t>
            </a:r>
            <a:r>
              <a:rPr lang="en-NZ" b="1" dirty="0" smtClean="0">
                <a:solidFill>
                  <a:srgbClr val="002060"/>
                </a:solidFill>
              </a:rPr>
              <a:t>without ever doing it the same way twice</a:t>
            </a:r>
            <a:r>
              <a:rPr lang="en-NZ" dirty="0" smtClean="0"/>
              <a:t>” (1979)</a:t>
            </a:r>
          </a:p>
          <a:p>
            <a:pPr lvl="1">
              <a:buNone/>
            </a:pPr>
            <a:endParaRPr lang="en-NZ" dirty="0" smtClean="0"/>
          </a:p>
          <a:p>
            <a:r>
              <a:rPr lang="en-NZ" dirty="0" smtClean="0"/>
              <a:t>Patterns in software development:</a:t>
            </a:r>
          </a:p>
          <a:p>
            <a:pPr lvl="1"/>
            <a:r>
              <a:rPr lang="en-NZ" dirty="0" smtClean="0"/>
              <a:t>A general reusable solution to a commonly occurring problem within a given context in software design. </a:t>
            </a:r>
          </a:p>
          <a:p>
            <a:pPr lvl="1"/>
            <a:r>
              <a:rPr lang="en-NZ" dirty="0" smtClean="0"/>
              <a:t>A design pattern is </a:t>
            </a:r>
            <a:r>
              <a:rPr lang="en-NZ" b="1" dirty="0" smtClean="0">
                <a:solidFill>
                  <a:srgbClr val="002060"/>
                </a:solidFill>
              </a:rPr>
              <a:t>NOT</a:t>
            </a:r>
            <a:r>
              <a:rPr lang="en-NZ" dirty="0" smtClean="0"/>
              <a:t> a finished design that can be transformed directly into code. </a:t>
            </a:r>
          </a:p>
          <a:p>
            <a:pPr lvl="1"/>
            <a:r>
              <a:rPr lang="en-NZ" dirty="0" smtClean="0"/>
              <a:t>It is a description or template for how to solve a problem that can be used in many different situations.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914400"/>
            <a:ext cx="1828800" cy="27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9A1663-3B6D-4206-B01E-FCA1E667681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04800" y="685800"/>
            <a:ext cx="8534400" cy="5715000"/>
          </a:xfrm>
        </p:spPr>
        <p:txBody>
          <a:bodyPr>
            <a:normAutofit/>
          </a:bodyPr>
          <a:lstStyle/>
          <a:p>
            <a:pPr marL="339725" indent="-339725">
              <a:lnSpc>
                <a:spcPct val="90000"/>
              </a:lnSpc>
            </a:pPr>
            <a:r>
              <a:rPr lang="en-US" dirty="0" smtClean="0"/>
              <a:t>Why do we need patterns?</a:t>
            </a:r>
          </a:p>
          <a:p>
            <a:pPr marL="614045" lvl="1" indent="-339725">
              <a:lnSpc>
                <a:spcPct val="90000"/>
              </a:lnSpc>
            </a:pPr>
            <a:r>
              <a:rPr lang="en-US" dirty="0" smtClean="0"/>
              <a:t>Design and development are challenging tasks:</a:t>
            </a:r>
          </a:p>
          <a:p>
            <a:pPr marL="911225" lvl="1" indent="-285750">
              <a:lnSpc>
                <a:spcPct val="90000"/>
              </a:lnSpc>
            </a:pPr>
            <a:r>
              <a:rPr lang="en-US" dirty="0" smtClean="0"/>
              <a:t>Balancing concerns, e.g. performance, adaptability, reliability.</a:t>
            </a:r>
          </a:p>
          <a:p>
            <a:pPr marL="911225" lvl="1" indent="-285750">
              <a:lnSpc>
                <a:spcPct val="90000"/>
              </a:lnSpc>
            </a:pPr>
            <a:r>
              <a:rPr lang="en-US" dirty="0" smtClean="0"/>
              <a:t>Defining components and their interrelationships.</a:t>
            </a:r>
          </a:p>
          <a:p>
            <a:pPr marL="614045" lvl="1" indent="-339725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Thus experienced designers:</a:t>
            </a:r>
          </a:p>
          <a:p>
            <a:pPr marL="911225" lvl="1" indent="-285750">
              <a:lnSpc>
                <a:spcPct val="90000"/>
              </a:lnSpc>
            </a:pPr>
            <a:r>
              <a:rPr lang="en-US" dirty="0" smtClean="0"/>
              <a:t>Rarely start from first principles</a:t>
            </a:r>
          </a:p>
          <a:p>
            <a:pPr marL="911225" lvl="1" indent="-285750">
              <a:lnSpc>
                <a:spcPct val="90000"/>
              </a:lnSpc>
            </a:pPr>
            <a:r>
              <a:rPr lang="en-US" dirty="0" smtClean="0"/>
              <a:t>Look for similarities to problems solved in the past.</a:t>
            </a:r>
          </a:p>
          <a:p>
            <a:pPr marL="911225" lvl="1" indent="-285750">
              <a:lnSpc>
                <a:spcPct val="90000"/>
              </a:lnSpc>
            </a:pPr>
            <a:r>
              <a:rPr lang="en-US" dirty="0" smtClean="0"/>
              <a:t>Apply a working "handbook" of approaches</a:t>
            </a:r>
          </a:p>
          <a:p>
            <a:pPr marL="339725" indent="-339725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Patterns can:</a:t>
            </a:r>
          </a:p>
          <a:p>
            <a:pPr marL="614045" lvl="1" indent="-339725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Make expert knowledge widely available</a:t>
            </a:r>
          </a:p>
          <a:p>
            <a:pPr marL="614045" lvl="1" indent="-339725">
              <a:lnSpc>
                <a:spcPct val="90000"/>
              </a:lnSpc>
              <a:spcBef>
                <a:spcPct val="30000"/>
              </a:spcBef>
            </a:pPr>
            <a:r>
              <a:rPr lang="en-US" dirty="0" smtClean="0"/>
              <a:t>Supports focusing on the truly distinctive problems.</a:t>
            </a:r>
          </a:p>
          <a:p>
            <a:pPr marL="614045" lvl="1" indent="-339725">
              <a:lnSpc>
                <a:spcPct val="90000"/>
              </a:lnSpc>
              <a:spcBef>
                <a:spcPct val="30000"/>
              </a:spcBef>
            </a:pPr>
            <a:r>
              <a:rPr lang="en-NZ" dirty="0" smtClean="0"/>
              <a:t>Enable more efficient communication, and promote better understanding by </a:t>
            </a:r>
            <a:r>
              <a:rPr lang="en-US" dirty="0" smtClean="0"/>
              <a:t>providing a useful working vocabulary for design</a:t>
            </a:r>
            <a:endParaRPr lang="en-NZ" dirty="0" smtClean="0"/>
          </a:p>
          <a:p>
            <a:pPr marL="614045" lvl="1" indent="-339725">
              <a:lnSpc>
                <a:spcPct val="90000"/>
              </a:lnSpc>
              <a:spcBef>
                <a:spcPct val="30000"/>
              </a:spcBef>
            </a:pPr>
            <a:endParaRPr lang="en-US" dirty="0" smtClean="0"/>
          </a:p>
          <a:p>
            <a:pPr marL="614045" lvl="1" indent="-339725">
              <a:lnSpc>
                <a:spcPct val="90000"/>
              </a:lnSpc>
              <a:spcBef>
                <a:spcPct val="30000"/>
              </a:spcBef>
            </a:pPr>
            <a:endParaRPr lang="en-NZ" dirty="0" smtClean="0"/>
          </a:p>
          <a:p>
            <a:pPr marL="911225" lvl="1" indent="-285750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BF7A8-3D57-4D5D-92B9-45EEC903ACE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Patterns occur at every level of development.</a:t>
            </a:r>
          </a:p>
          <a:p>
            <a:pPr lvl="1" indent="-274320">
              <a:spcBef>
                <a:spcPct val="25000"/>
              </a:spcBef>
              <a:defRPr/>
            </a:pPr>
            <a:r>
              <a:rPr lang="en-US" dirty="0"/>
              <a:t>Code level: Idioms</a:t>
            </a:r>
          </a:p>
          <a:p>
            <a:pPr lvl="1" indent="-274320">
              <a:spcBef>
                <a:spcPct val="25000"/>
              </a:spcBef>
              <a:defRPr/>
            </a:pPr>
            <a:r>
              <a:rPr lang="en-US" dirty="0" smtClean="0"/>
              <a:t>Subsystem Level: Design patterns</a:t>
            </a:r>
          </a:p>
          <a:p>
            <a:pPr lvl="1" indent="-274320">
              <a:spcBef>
                <a:spcPct val="25000"/>
              </a:spcBef>
              <a:defRPr/>
            </a:pPr>
            <a:r>
              <a:rPr lang="en-US" dirty="0" smtClean="0"/>
              <a:t>System </a:t>
            </a:r>
            <a:r>
              <a:rPr lang="en-US" dirty="0"/>
              <a:t>Level: </a:t>
            </a:r>
            <a:r>
              <a:rPr lang="en-US" dirty="0" smtClean="0"/>
              <a:t>Architectural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Idioms (language): </a:t>
            </a:r>
            <a:r>
              <a:rPr lang="en-NZ" sz="2400" dirty="0" smtClean="0"/>
              <a:t>a construction of words or a phrase that means something different than what the words are literally saying, e.g., “to throw in the towel”</a:t>
            </a:r>
            <a:endParaRPr lang="en-US" sz="2800" dirty="0" smtClean="0"/>
          </a:p>
          <a:p>
            <a:r>
              <a:rPr lang="en-US" sz="2800" dirty="0" smtClean="0"/>
              <a:t>Idioms (programming): </a:t>
            </a:r>
            <a:r>
              <a:rPr lang="en-NZ" sz="2800" dirty="0" smtClean="0"/>
              <a:t>an expression of a simple task or algorithm that is not a built-in feature in the programming language being used, or, conversely, the use of an unusual or notable feature that is built in to a programming language</a:t>
            </a:r>
          </a:p>
          <a:p>
            <a:r>
              <a:rPr lang="en-NZ" sz="2800" dirty="0" smtClean="0"/>
              <a:t>Example: 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Idioms (code level)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1400" y="4876800"/>
            <a:ext cx="1295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NZ" sz="2000" dirty="0" smtClean="0"/>
              <a:t>j++; </a:t>
            </a:r>
          </a:p>
          <a:p>
            <a:pPr marL="0" lvl="2">
              <a:buNone/>
            </a:pPr>
            <a:r>
              <a:rPr lang="en-NZ" sz="2000" dirty="0" smtClean="0"/>
              <a:t>++j; </a:t>
            </a:r>
          </a:p>
          <a:p>
            <a:pPr marL="0" lvl="2">
              <a:buNone/>
            </a:pPr>
            <a:r>
              <a:rPr lang="en-NZ" sz="2000" dirty="0" smtClean="0"/>
              <a:t>j*=3; </a:t>
            </a:r>
          </a:p>
          <a:p>
            <a:pPr marL="0" lvl="2">
              <a:buNone/>
            </a:pPr>
            <a:r>
              <a:rPr lang="en-NZ" sz="2000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NZ" sz="1800" b="1" dirty="0" smtClean="0"/>
              <a:t>Option 1</a:t>
            </a:r>
          </a:p>
          <a:p>
            <a:pPr>
              <a:buNone/>
            </a:pPr>
            <a:r>
              <a:rPr lang="en-NZ" sz="1800" dirty="0" err="1" smtClean="0"/>
              <a:t>int</a:t>
            </a:r>
            <a:r>
              <a:rPr lang="en-NZ" sz="1800" dirty="0" smtClean="0"/>
              <a:t> n = </a:t>
            </a:r>
            <a:r>
              <a:rPr lang="en-NZ" sz="1800" dirty="0" err="1" smtClean="0"/>
              <a:t>collection.size</a:t>
            </a:r>
            <a:r>
              <a:rPr lang="en-NZ" sz="1800" dirty="0" smtClean="0"/>
              <a:t>();</a:t>
            </a:r>
          </a:p>
          <a:p>
            <a:pPr>
              <a:buNone/>
            </a:pPr>
            <a:r>
              <a:rPr lang="en-NZ" sz="1800" dirty="0" smtClean="0"/>
              <a:t>for(; n &gt; 0; n--) {</a:t>
            </a:r>
          </a:p>
          <a:p>
            <a:pPr>
              <a:buNone/>
            </a:pPr>
            <a:r>
              <a:rPr lang="en-NZ" sz="1800" dirty="0" smtClean="0"/>
              <a:t>	Integer next = (Integer) </a:t>
            </a:r>
            <a:r>
              <a:rPr lang="en-NZ" sz="1800" dirty="0" err="1" smtClean="0"/>
              <a:t>collection.get</a:t>
            </a:r>
            <a:r>
              <a:rPr lang="en-NZ" sz="1800" dirty="0" smtClean="0"/>
              <a:t>(n-1);</a:t>
            </a:r>
          </a:p>
          <a:p>
            <a:pPr>
              <a:buNone/>
            </a:pPr>
            <a:r>
              <a:rPr lang="en-NZ" sz="1800" dirty="0" smtClean="0"/>
              <a:t>}</a:t>
            </a:r>
          </a:p>
          <a:p>
            <a:pPr>
              <a:buNone/>
            </a:pPr>
            <a:r>
              <a:rPr lang="en-NZ" sz="1800" b="1" dirty="0" smtClean="0"/>
              <a:t>Option 2</a:t>
            </a:r>
          </a:p>
          <a:p>
            <a:pPr>
              <a:buNone/>
            </a:pPr>
            <a:r>
              <a:rPr lang="en-NZ" sz="1800" dirty="0" err="1" smtClean="0"/>
              <a:t>Iterator</a:t>
            </a:r>
            <a:r>
              <a:rPr lang="en-NZ" sz="1800" dirty="0" smtClean="0"/>
              <a:t> it = </a:t>
            </a:r>
            <a:r>
              <a:rPr lang="en-NZ" sz="1800" dirty="0" err="1" smtClean="0"/>
              <a:t>collection.iterator</a:t>
            </a:r>
            <a:r>
              <a:rPr lang="en-NZ" sz="1800" dirty="0" smtClean="0"/>
              <a:t>();</a:t>
            </a:r>
          </a:p>
          <a:p>
            <a:pPr>
              <a:buNone/>
            </a:pPr>
            <a:r>
              <a:rPr lang="en-NZ" sz="1800" dirty="0" smtClean="0"/>
              <a:t>while(</a:t>
            </a:r>
            <a:r>
              <a:rPr lang="en-NZ" sz="1800" dirty="0" err="1" smtClean="0"/>
              <a:t>it.hasNext</a:t>
            </a:r>
            <a:r>
              <a:rPr lang="en-NZ" sz="1800" dirty="0" smtClean="0"/>
              <a:t>()) {</a:t>
            </a:r>
          </a:p>
          <a:p>
            <a:pPr>
              <a:buNone/>
            </a:pPr>
            <a:r>
              <a:rPr lang="en-NZ" sz="1800" dirty="0" smtClean="0"/>
              <a:t>	Integer next = (Integer)</a:t>
            </a:r>
            <a:r>
              <a:rPr lang="en-NZ" sz="1800" dirty="0" err="1" smtClean="0"/>
              <a:t>it.getNext</a:t>
            </a:r>
            <a:r>
              <a:rPr lang="en-NZ" sz="1800" dirty="0" smtClean="0"/>
              <a:t>();</a:t>
            </a:r>
          </a:p>
          <a:p>
            <a:pPr>
              <a:buNone/>
            </a:pPr>
            <a:r>
              <a:rPr lang="en-NZ" sz="1800" dirty="0" smtClean="0"/>
              <a:t>}</a:t>
            </a:r>
          </a:p>
          <a:p>
            <a:pPr>
              <a:buNone/>
            </a:pPr>
            <a:r>
              <a:rPr lang="en-NZ" sz="2400" dirty="0" smtClean="0"/>
              <a:t>People implement the same idiom over and over again, so they say 'why can't we make the writing costs lower?‘ So the language designers incorporate a special bit of syntax: </a:t>
            </a:r>
          </a:p>
          <a:p>
            <a:pPr lvl="1"/>
            <a:r>
              <a:rPr lang="en-NZ" sz="2000" dirty="0" smtClean="0"/>
              <a:t>Iterating a collection in Java 5:</a:t>
            </a:r>
          </a:p>
          <a:p>
            <a:pPr>
              <a:buNone/>
            </a:pPr>
            <a:endParaRPr lang="en-NZ" sz="2000" dirty="0" smtClean="0"/>
          </a:p>
          <a:p>
            <a:pPr>
              <a:buNone/>
            </a:pPr>
            <a:endParaRPr lang="en-NZ" sz="2000" dirty="0" smtClean="0"/>
          </a:p>
          <a:p>
            <a:endParaRPr lang="en-NZ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1447800"/>
            <a:ext cx="44196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Option 2 is idiomatic. People have  documented the fact that they prefer to use this approach because it: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NZ" sz="2000" dirty="0" smtClean="0"/>
              <a:t> Is easier to write without making a mistake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NZ" sz="2000" dirty="0" smtClean="0"/>
              <a:t>Works better if concurrent modifications are a possibility</a:t>
            </a:r>
          </a:p>
          <a:p>
            <a:endParaRPr lang="en-NZ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4953000"/>
            <a:ext cx="3429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NZ" sz="2000" dirty="0" smtClean="0"/>
              <a:t>for( </a:t>
            </a:r>
            <a:r>
              <a:rPr lang="en-NZ" sz="2000" dirty="0" err="1" smtClean="0"/>
              <a:t>int</a:t>
            </a:r>
            <a:r>
              <a:rPr lang="en-NZ" sz="2000" dirty="0" smtClean="0"/>
              <a:t>   next :   collection)</a:t>
            </a:r>
          </a:p>
          <a:p>
            <a:pPr marL="0" lvl="2">
              <a:buNone/>
            </a:pPr>
            <a:r>
              <a:rPr lang="en-NZ" sz="2000" dirty="0" smtClean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228600"/>
            <a:ext cx="3048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lvl="2">
              <a:buNone/>
            </a:pPr>
            <a:r>
              <a:rPr lang="en-NZ" sz="2000" b="1" dirty="0" smtClean="0"/>
              <a:t>Example 2: visit elements in a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NZ" sz="3600" dirty="0" smtClean="0"/>
              <a:t>Design patterns (subsystem level)</a:t>
            </a:r>
            <a:endParaRPr lang="en-NZ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876800"/>
          </a:xfrm>
        </p:spPr>
        <p:txBody>
          <a:bodyPr/>
          <a:lstStyle/>
          <a:p>
            <a:r>
              <a:rPr lang="en-NZ" dirty="0" smtClean="0"/>
              <a:t>There are many types of design patterns for different kinds of problems. E.g.: </a:t>
            </a:r>
          </a:p>
          <a:p>
            <a:pPr lvl="1"/>
            <a:r>
              <a:rPr lang="en-NZ" dirty="0" smtClean="0"/>
              <a:t>Creational patterns: about constructing objects</a:t>
            </a:r>
          </a:p>
          <a:p>
            <a:pPr lvl="1"/>
            <a:r>
              <a:rPr lang="en-NZ" dirty="0" smtClean="0"/>
              <a:t>Structural patterns: about structure and relationships among entities</a:t>
            </a:r>
          </a:p>
          <a:p>
            <a:pPr lvl="1"/>
            <a:r>
              <a:rPr lang="en-NZ" dirty="0" smtClean="0"/>
              <a:t>Behavioural patterns: about (simple) algorithms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263287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Exam-relevant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52400"/>
            <a:ext cx="8305800" cy="5334000"/>
          </a:xfrm>
        </p:spPr>
        <p:txBody>
          <a:bodyPr/>
          <a:lstStyle/>
          <a:p>
            <a:r>
              <a:rPr lang="en-NZ" dirty="0" smtClean="0"/>
              <a:t>Singleton pattern: </a:t>
            </a:r>
          </a:p>
          <a:p>
            <a:pPr lvl="1"/>
            <a:r>
              <a:rPr lang="en-NZ" dirty="0" smtClean="0"/>
              <a:t>Problem: we want to allow </a:t>
            </a:r>
            <a:r>
              <a:rPr lang="en-NZ" b="1" dirty="0" smtClean="0">
                <a:solidFill>
                  <a:srgbClr val="002060"/>
                </a:solidFill>
              </a:rPr>
              <a:t>ONLY ONE</a:t>
            </a:r>
            <a:r>
              <a:rPr lang="en-NZ" dirty="0" smtClean="0"/>
              <a:t> single instance of a class can be created inside our application, e.g., a log file</a:t>
            </a:r>
          </a:p>
          <a:p>
            <a:pPr lvl="1"/>
            <a:r>
              <a:rPr lang="en-NZ" dirty="0" smtClean="0"/>
              <a:t>Solution: </a:t>
            </a:r>
          </a:p>
          <a:p>
            <a:pPr marL="1051560" lvl="2" indent="-457200">
              <a:buClrTx/>
              <a:buSzPct val="100000"/>
              <a:buFont typeface="+mj-lt"/>
              <a:buAutoNum type="arabicPeriod"/>
            </a:pPr>
            <a:r>
              <a:rPr lang="en-NZ" dirty="0" smtClean="0"/>
              <a:t>Provide a default Private constructor</a:t>
            </a:r>
          </a:p>
          <a:p>
            <a:pPr marL="1051560" lvl="2" indent="-457200">
              <a:buClrTx/>
              <a:buSzPct val="100000"/>
              <a:buFont typeface="+mj-lt"/>
              <a:buAutoNum type="arabicPeriod"/>
            </a:pPr>
            <a:r>
              <a:rPr lang="en-NZ" dirty="0" smtClean="0"/>
              <a:t>Create a Method for getting the reference to the Singleton Object</a:t>
            </a:r>
          </a:p>
          <a:p>
            <a:pPr marL="1051560" lvl="2" indent="-457200">
              <a:buClrTx/>
              <a:buSzPct val="100000"/>
              <a:buFont typeface="+mj-lt"/>
              <a:buAutoNum type="arabicPeriod"/>
            </a:pPr>
            <a:r>
              <a:rPr lang="en-NZ" dirty="0" smtClean="0"/>
              <a:t>Make the Access method Synchronized to prevent Thread Problems</a:t>
            </a:r>
          </a:p>
          <a:p>
            <a:pPr marL="1051560" lvl="2" indent="-457200">
              <a:buClrTx/>
              <a:buSzPct val="100000"/>
              <a:buFont typeface="+mj-lt"/>
              <a:buAutoNum type="arabicPeriod"/>
            </a:pPr>
            <a:endParaRPr lang="en-NZ" dirty="0" smtClean="0"/>
          </a:p>
          <a:p>
            <a:pPr marL="1051560" lvl="2" indent="-457200">
              <a:buClrTx/>
              <a:buSzPct val="100000"/>
              <a:buFont typeface="+mj-lt"/>
              <a:buAutoNum type="arabicPeriod"/>
            </a:pPr>
            <a:endParaRPr lang="en-NZ" dirty="0" smtClean="0"/>
          </a:p>
          <a:p>
            <a:pPr marL="1051560" lvl="2" indent="-457200">
              <a:buClrTx/>
              <a:buSzPct val="100000"/>
              <a:buFont typeface="+mj-lt"/>
              <a:buAutoNum type="arabicPeriod"/>
            </a:pPr>
            <a:endParaRPr lang="en-NZ" dirty="0" smtClean="0"/>
          </a:p>
          <a:p>
            <a:pPr marL="1051560" lvl="2" indent="-457200">
              <a:buClrTx/>
              <a:buSzPct val="100000"/>
              <a:buFont typeface="+mj-lt"/>
              <a:buAutoNum type="arabicPeriod"/>
            </a:pPr>
            <a:endParaRPr lang="en-NZ" dirty="0" smtClean="0"/>
          </a:p>
          <a:p>
            <a:pPr marL="1051560" lvl="2" indent="-457200">
              <a:buClrTx/>
              <a:buSzPct val="100000"/>
              <a:buFont typeface="+mj-lt"/>
              <a:buAutoNum type="arabicPeriod"/>
            </a:pPr>
            <a:endParaRPr lang="en-NZ" dirty="0" smtClean="0"/>
          </a:p>
          <a:p>
            <a:pPr marL="1051560" lvl="2" indent="-457200">
              <a:buClrTx/>
              <a:buSzPct val="100000"/>
              <a:buFont typeface="+mj-lt"/>
              <a:buAutoNum type="arabicPeriod"/>
            </a:pPr>
            <a:r>
              <a:rPr lang="en-NZ" dirty="0" smtClean="0"/>
              <a:t>Override the Object clone method to prevent cloning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971800"/>
            <a:ext cx="7162800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 smtClean="0"/>
              <a:t>public     </a:t>
            </a:r>
            <a:r>
              <a:rPr lang="en-NZ" b="1" dirty="0" smtClean="0">
                <a:solidFill>
                  <a:srgbClr val="C00000"/>
                </a:solidFill>
              </a:rPr>
              <a:t>static    </a:t>
            </a:r>
            <a:r>
              <a:rPr lang="en-NZ" dirty="0" smtClean="0"/>
              <a:t> </a:t>
            </a:r>
            <a:r>
              <a:rPr lang="en-NZ" b="1" dirty="0" smtClean="0">
                <a:solidFill>
                  <a:srgbClr val="C00000"/>
                </a:solidFill>
              </a:rPr>
              <a:t>synchronized   </a:t>
            </a:r>
            <a:r>
              <a:rPr lang="en-NZ" dirty="0" smtClean="0"/>
              <a:t> </a:t>
            </a:r>
            <a:r>
              <a:rPr lang="en-NZ" dirty="0" err="1" smtClean="0"/>
              <a:t>SingletonClass</a:t>
            </a:r>
            <a:r>
              <a:rPr lang="en-NZ" dirty="0" smtClean="0"/>
              <a:t>  </a:t>
            </a:r>
            <a:r>
              <a:rPr lang="en-NZ" b="1" dirty="0" err="1" smtClean="0"/>
              <a:t>getSingletonObject</a:t>
            </a:r>
            <a:r>
              <a:rPr lang="en-NZ" dirty="0" smtClean="0"/>
              <a:t>() { </a:t>
            </a:r>
          </a:p>
          <a:p>
            <a:r>
              <a:rPr lang="en-NZ" dirty="0" smtClean="0"/>
              <a:t>       if (</a:t>
            </a:r>
            <a:r>
              <a:rPr lang="en-NZ" dirty="0" err="1" smtClean="0"/>
              <a:t>singletonObject</a:t>
            </a:r>
            <a:r>
              <a:rPr lang="en-NZ" dirty="0" smtClean="0"/>
              <a:t> == null) { </a:t>
            </a:r>
          </a:p>
          <a:p>
            <a:r>
              <a:rPr lang="en-NZ" dirty="0" smtClean="0"/>
              <a:t>	</a:t>
            </a:r>
            <a:r>
              <a:rPr lang="en-NZ" dirty="0" err="1" smtClean="0"/>
              <a:t>singletonObject</a:t>
            </a:r>
            <a:r>
              <a:rPr lang="en-NZ" dirty="0" smtClean="0"/>
              <a:t> = new </a:t>
            </a:r>
            <a:r>
              <a:rPr lang="en-NZ" dirty="0" err="1" smtClean="0"/>
              <a:t>SingletonClass</a:t>
            </a:r>
            <a:r>
              <a:rPr lang="en-NZ" dirty="0" smtClean="0"/>
              <a:t>(); } </a:t>
            </a:r>
          </a:p>
          <a:p>
            <a:r>
              <a:rPr lang="en-NZ" dirty="0" smtClean="0"/>
              <a:t>        return </a:t>
            </a:r>
            <a:r>
              <a:rPr lang="en-NZ" dirty="0" err="1" smtClean="0"/>
              <a:t>singletonObject</a:t>
            </a:r>
            <a:r>
              <a:rPr lang="en-NZ" dirty="0" smtClean="0"/>
              <a:t>;</a:t>
            </a:r>
          </a:p>
          <a:p>
            <a:r>
              <a:rPr lang="en-NZ" dirty="0" smtClean="0"/>
              <a:t> }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5486400"/>
            <a:ext cx="54864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 smtClean="0"/>
              <a:t>public Object clone() throws </a:t>
            </a:r>
            <a:r>
              <a:rPr lang="en-NZ" dirty="0" err="1" smtClean="0"/>
              <a:t>CloneNotSupportedException</a:t>
            </a:r>
            <a:r>
              <a:rPr lang="en-NZ" dirty="0" smtClean="0"/>
              <a:t> {</a:t>
            </a:r>
          </a:p>
          <a:p>
            <a:r>
              <a:rPr lang="en-NZ" dirty="0" smtClean="0"/>
              <a:t>       throw new </a:t>
            </a:r>
            <a:r>
              <a:rPr lang="en-NZ" dirty="0" err="1" smtClean="0"/>
              <a:t>CloneNotSupportedException</a:t>
            </a:r>
            <a:r>
              <a:rPr lang="en-NZ" dirty="0" smtClean="0"/>
              <a:t>();</a:t>
            </a:r>
          </a:p>
          <a:p>
            <a:r>
              <a:rPr lang="en-NZ" dirty="0" smtClean="0"/>
              <a:t>}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400"/>
            <a:ext cx="7772400" cy="3657600"/>
          </a:xfrm>
        </p:spPr>
        <p:txBody>
          <a:bodyPr>
            <a:normAutofit/>
          </a:bodyPr>
          <a:lstStyle/>
          <a:p>
            <a:r>
              <a:rPr lang="en-NZ" dirty="0" smtClean="0"/>
              <a:t>Adapter pattern: </a:t>
            </a:r>
          </a:p>
          <a:p>
            <a:pPr lvl="1"/>
            <a:r>
              <a:rPr lang="en-NZ" dirty="0" smtClean="0"/>
              <a:t>Problem: </a:t>
            </a:r>
          </a:p>
          <a:p>
            <a:pPr lvl="2"/>
            <a:r>
              <a:rPr lang="en-NZ" dirty="0" smtClean="0"/>
              <a:t>We want two unrelated interfaces can work together</a:t>
            </a:r>
          </a:p>
          <a:p>
            <a:pPr lvl="2"/>
            <a:r>
              <a:rPr lang="en-US" dirty="0" smtClean="0"/>
              <a:t>Allows classes to work together even though they expect incompatible interfaces.</a:t>
            </a:r>
          </a:p>
          <a:p>
            <a:pPr lvl="1"/>
            <a:r>
              <a:rPr lang="en-NZ" dirty="0" smtClean="0"/>
              <a:t>Solution:  convert the interface of a class into another interface clients expect. Adapter lets classes work together that couldn’t otherwise because of incompatible interfaces.</a:t>
            </a:r>
          </a:p>
          <a:p>
            <a:pPr lvl="1"/>
            <a:endParaRPr lang="en-NZ" dirty="0" smtClean="0"/>
          </a:p>
        </p:txBody>
      </p:sp>
      <p:pic>
        <p:nvPicPr>
          <p:cNvPr id="5" name="Picture 4" descr="C:\Documents and Settings\mjl\My Documents\Professional\Grants+Research\SWENET\Lutz - Design\Intro to Patterns\3GAdapt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81000"/>
            <a:ext cx="964018" cy="829056"/>
          </a:xfrm>
          <a:prstGeom prst="rect">
            <a:avLst/>
          </a:prstGeom>
          <a:noFill/>
        </p:spPr>
      </p:pic>
      <p:pic>
        <p:nvPicPr>
          <p:cNvPr id="7" name="Picture 6" descr="C:\Documents and Settings\mjl\My Documents\Professional\Grants+Research\SWENET\Lutz - Design\Intro to Patterns\400Adap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57200"/>
            <a:ext cx="896537" cy="72301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57600" y="4341756"/>
            <a:ext cx="2175272" cy="3826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 smtClean="0"/>
              <a:t>Client </a:t>
            </a:r>
            <a:endParaRPr lang="en-NZ" sz="20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3657599" y="3886200"/>
            <a:ext cx="4800601" cy="1600200"/>
            <a:chOff x="3505200" y="3219510"/>
            <a:chExt cx="4800601" cy="1600200"/>
          </a:xfrm>
        </p:grpSpPr>
        <p:sp>
          <p:nvSpPr>
            <p:cNvPr id="29" name="TextBox 28"/>
            <p:cNvSpPr txBox="1"/>
            <p:nvPr/>
          </p:nvSpPr>
          <p:spPr>
            <a:xfrm>
              <a:off x="3505200" y="4040417"/>
              <a:ext cx="2175272" cy="3826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sz="2000" dirty="0" smtClean="0"/>
                <a:t>+adaptor: Adaptor</a:t>
              </a:r>
              <a:endParaRPr lang="en-NZ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05200" y="4419600"/>
              <a:ext cx="2175272" cy="3826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sz="2000" dirty="0" smtClean="0"/>
                <a:t>+</a:t>
              </a:r>
              <a:r>
                <a:rPr lang="en-NZ" sz="2000" dirty="0" err="1" smtClean="0"/>
                <a:t>doWork</a:t>
              </a:r>
              <a:r>
                <a:rPr lang="en-NZ" sz="2000" dirty="0" smtClean="0"/>
                <a:t>();</a:t>
              </a:r>
              <a:endParaRPr lang="en-NZ" sz="20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680472" y="3219510"/>
              <a:ext cx="2625329" cy="1600200"/>
              <a:chOff x="5680472" y="3219510"/>
              <a:chExt cx="2625329" cy="1600200"/>
            </a:xfrm>
          </p:grpSpPr>
          <p:cxnSp>
            <p:nvCxnSpPr>
              <p:cNvPr id="11" name="Shape 10"/>
              <p:cNvCxnSpPr>
                <a:stCxn id="29" idx="3"/>
                <a:endCxn id="40" idx="1"/>
              </p:cNvCxnSpPr>
              <p:nvPr/>
            </p:nvCxnSpPr>
            <p:spPr>
              <a:xfrm flipV="1">
                <a:off x="5680472" y="4216310"/>
                <a:ext cx="525066" cy="1542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hape 13"/>
              <p:cNvCxnSpPr>
                <a:stCxn id="39" idx="0"/>
              </p:cNvCxnSpPr>
              <p:nvPr/>
            </p:nvCxnSpPr>
            <p:spPr>
              <a:xfrm flipH="1" flipV="1">
                <a:off x="7239001" y="3219510"/>
                <a:ext cx="16669" cy="41594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/>
              <p:cNvGrpSpPr/>
              <p:nvPr/>
            </p:nvGrpSpPr>
            <p:grpSpPr>
              <a:xfrm>
                <a:off x="6205538" y="3635456"/>
                <a:ext cx="2100263" cy="1184254"/>
                <a:chOff x="1905000" y="4876800"/>
                <a:chExt cx="2209800" cy="1238310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1905000" y="4876800"/>
                  <a:ext cx="2209800" cy="40011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NZ" sz="2000" b="1" dirty="0" smtClean="0"/>
                    <a:t>Adaptor</a:t>
                  </a:r>
                  <a:endParaRPr lang="en-NZ" sz="2000" b="1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1905000" y="5284113"/>
                  <a:ext cx="2209800" cy="40011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2000" dirty="0" smtClean="0"/>
                    <a:t>+</a:t>
                  </a:r>
                  <a:r>
                    <a:rPr lang="en-NZ" sz="2000" dirty="0" err="1" smtClean="0"/>
                    <a:t>adaptee</a:t>
                  </a:r>
                  <a:r>
                    <a:rPr lang="en-NZ" sz="2000" dirty="0" smtClean="0"/>
                    <a:t>: </a:t>
                  </a:r>
                  <a:r>
                    <a:rPr lang="en-NZ" sz="2000" dirty="0" err="1" smtClean="0"/>
                    <a:t>Adaptee</a:t>
                  </a:r>
                  <a:r>
                    <a:rPr lang="en-NZ" sz="2000" dirty="0" smtClean="0"/>
                    <a:t> </a:t>
                  </a:r>
                  <a:endParaRPr lang="en-NZ" sz="20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905000" y="5715000"/>
                  <a:ext cx="2209800" cy="40011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NZ" sz="2000" dirty="0" smtClean="0"/>
                    <a:t>+</a:t>
                  </a:r>
                  <a:r>
                    <a:rPr lang="en-NZ" sz="2000" dirty="0" err="1" smtClean="0"/>
                    <a:t>methodA</a:t>
                  </a:r>
                  <a:r>
                    <a:rPr lang="en-NZ" sz="2000" dirty="0" smtClean="0"/>
                    <a:t>();</a:t>
                  </a:r>
                  <a:endParaRPr lang="en-NZ" sz="2000" dirty="0"/>
                </a:p>
              </p:txBody>
            </p:sp>
          </p:grpSp>
        </p:grpSp>
      </p:grpSp>
      <p:sp>
        <p:nvSpPr>
          <p:cNvPr id="43" name="TextBox 42"/>
          <p:cNvSpPr txBox="1"/>
          <p:nvPr/>
        </p:nvSpPr>
        <p:spPr>
          <a:xfrm>
            <a:off x="6205538" y="2819400"/>
            <a:ext cx="2100263" cy="3826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 err="1" smtClean="0"/>
              <a:t>Adaptee</a:t>
            </a:r>
            <a:endParaRPr lang="en-NZ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205538" y="3134377"/>
            <a:ext cx="2100263" cy="3826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Z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6205538" y="3506844"/>
            <a:ext cx="2100263" cy="3826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+</a:t>
            </a:r>
            <a:r>
              <a:rPr lang="en-NZ" sz="2000" dirty="0" err="1" smtClean="0"/>
              <a:t>methodB</a:t>
            </a:r>
            <a:r>
              <a:rPr lang="en-NZ" sz="2000" dirty="0" smtClean="0"/>
              <a:t>();</a:t>
            </a:r>
            <a:endParaRPr lang="en-NZ" sz="20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609600" y="4800600"/>
            <a:ext cx="3047999" cy="1066800"/>
            <a:chOff x="1981200" y="5257800"/>
            <a:chExt cx="3047999" cy="1066800"/>
          </a:xfrm>
        </p:grpSpPr>
        <p:sp>
          <p:nvSpPr>
            <p:cNvPr id="52" name="Folded Corner 51"/>
            <p:cNvSpPr/>
            <p:nvPr/>
          </p:nvSpPr>
          <p:spPr>
            <a:xfrm>
              <a:off x="1981200" y="5257800"/>
              <a:ext cx="2133600" cy="106680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NZ" dirty="0" err="1" smtClean="0">
                  <a:solidFill>
                    <a:schemeClr val="tx1"/>
                  </a:solidFill>
                </a:rPr>
                <a:t>adaptor.methodA</a:t>
              </a:r>
              <a:r>
                <a:rPr lang="en-NZ" dirty="0" smtClean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NZ" dirty="0" smtClean="0">
                  <a:solidFill>
                    <a:schemeClr val="tx1"/>
                  </a:solidFill>
                </a:rPr>
                <a:t>…</a:t>
              </a:r>
              <a:endParaRPr lang="en-NZ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Connector 54"/>
            <p:cNvCxnSpPr>
              <a:stCxn id="52" idx="3"/>
              <a:endCxn id="35" idx="1"/>
            </p:cNvCxnSpPr>
            <p:nvPr/>
          </p:nvCxnSpPr>
          <p:spPr>
            <a:xfrm flipV="1">
              <a:off x="4114800" y="5734812"/>
              <a:ext cx="914399" cy="56388"/>
            </a:xfrm>
            <a:prstGeom prst="line">
              <a:avLst/>
            </a:prstGeom>
            <a:ln w="28575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3886200" y="5486400"/>
            <a:ext cx="3521869" cy="1371600"/>
            <a:chOff x="6324600" y="5029200"/>
            <a:chExt cx="3521869" cy="1371600"/>
          </a:xfrm>
        </p:grpSpPr>
        <p:sp>
          <p:nvSpPr>
            <p:cNvPr id="59" name="Folded Corner 58"/>
            <p:cNvSpPr/>
            <p:nvPr/>
          </p:nvSpPr>
          <p:spPr>
            <a:xfrm>
              <a:off x="6324600" y="5334000"/>
              <a:ext cx="2133600" cy="1066800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NZ" dirty="0" err="1" smtClean="0">
                  <a:solidFill>
                    <a:schemeClr val="tx1"/>
                  </a:solidFill>
                </a:rPr>
                <a:t>adaptee.methodB</a:t>
              </a:r>
              <a:r>
                <a:rPr lang="en-NZ" dirty="0" smtClean="0">
                  <a:solidFill>
                    <a:schemeClr val="tx1"/>
                  </a:solidFill>
                </a:rPr>
                <a:t>();</a:t>
              </a:r>
            </a:p>
            <a:p>
              <a:r>
                <a:rPr lang="en-NZ" dirty="0" smtClean="0">
                  <a:solidFill>
                    <a:schemeClr val="tx1"/>
                  </a:solidFill>
                </a:rPr>
                <a:t>…</a:t>
              </a:r>
              <a:endParaRPr lang="en-NZ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Connector 61"/>
            <p:cNvCxnSpPr>
              <a:stCxn id="59" idx="0"/>
              <a:endCxn id="41" idx="2"/>
            </p:cNvCxnSpPr>
            <p:nvPr/>
          </p:nvCxnSpPr>
          <p:spPr>
            <a:xfrm flipV="1">
              <a:off x="7391400" y="5029200"/>
              <a:ext cx="2455069" cy="304800"/>
            </a:xfrm>
            <a:prstGeom prst="line">
              <a:avLst/>
            </a:prstGeom>
            <a:ln w="28575"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10" idx="0"/>
            <a:endCxn id="43" idx="1"/>
          </p:cNvCxnSpPr>
          <p:nvPr/>
        </p:nvCxnSpPr>
        <p:spPr>
          <a:xfrm flipV="1">
            <a:off x="4745236" y="3010722"/>
            <a:ext cx="1460302" cy="133103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257800" y="3352800"/>
            <a:ext cx="533400" cy="457200"/>
            <a:chOff x="5029200" y="2743200"/>
            <a:chExt cx="533400" cy="4572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5029200" y="2743200"/>
              <a:ext cx="533400" cy="457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5029200" y="2743200"/>
              <a:ext cx="381000" cy="457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153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1905000"/>
          </a:xfrm>
        </p:spPr>
        <p:txBody>
          <a:bodyPr/>
          <a:lstStyle/>
          <a:p>
            <a:r>
              <a:rPr lang="en-NZ" dirty="0" smtClean="0"/>
              <a:t>Example: a legacy Rectangle component’s display() method expects to receive “x, y, width, height” parameters. But the client wants to pass “upper left x and y” and “lower right x and y”. 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1752600"/>
            <a:ext cx="2971800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 err="1" smtClean="0"/>
              <a:t>LegacyRectangle</a:t>
            </a:r>
            <a:endParaRPr lang="en-NZ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2067577"/>
            <a:ext cx="29718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Z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2440044"/>
            <a:ext cx="2971800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+draw(x, y, width, height);</a:t>
            </a:r>
            <a:endParaRPr lang="en-NZ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208156"/>
            <a:ext cx="2971800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 smtClean="0"/>
              <a:t>Client</a:t>
            </a:r>
            <a:endParaRPr lang="en-NZ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2523133"/>
            <a:ext cx="29718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Z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895600"/>
            <a:ext cx="2971800" cy="4001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2000" dirty="0" smtClean="0"/>
              <a:t>+draw(x1, y1, x2, y2);</a:t>
            </a:r>
            <a:endParaRPr lang="en-NZ" sz="2000" dirty="0"/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3657600" y="2667002"/>
            <a:ext cx="1447800" cy="42865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0" y="2667000"/>
            <a:ext cx="533400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191000" y="2667000"/>
            <a:ext cx="381000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981200" y="4800600"/>
            <a:ext cx="5715000" cy="1858328"/>
            <a:chOff x="1981200" y="4800600"/>
            <a:chExt cx="5715000" cy="1858328"/>
          </a:xfrm>
        </p:grpSpPr>
        <p:sp>
          <p:nvSpPr>
            <p:cNvPr id="26" name="TextBox 25"/>
            <p:cNvSpPr txBox="1"/>
            <p:nvPr/>
          </p:nvSpPr>
          <p:spPr>
            <a:xfrm>
              <a:off x="1981200" y="5181600"/>
              <a:ext cx="5715000" cy="14773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public</a:t>
              </a:r>
              <a:r>
                <a:rPr lang="fr-FR" dirty="0" smtClean="0"/>
                <a:t> </a:t>
              </a:r>
              <a:r>
                <a:rPr lang="fr-FR" b="1" dirty="0" err="1" smtClean="0"/>
                <a:t>void</a:t>
              </a:r>
              <a:r>
                <a:rPr lang="fr-FR" dirty="0" smtClean="0"/>
                <a:t> </a:t>
              </a:r>
              <a:r>
                <a:rPr lang="fr-FR" dirty="0" err="1" smtClean="0"/>
                <a:t>draw</a:t>
              </a:r>
              <a:r>
                <a:rPr lang="fr-FR" dirty="0" smtClean="0"/>
                <a:t>(</a:t>
              </a:r>
              <a:r>
                <a:rPr lang="fr-FR" b="1" dirty="0" err="1" smtClean="0"/>
                <a:t>int</a:t>
              </a:r>
              <a:r>
                <a:rPr lang="fr-FR" dirty="0" smtClean="0"/>
                <a:t> x1, </a:t>
              </a:r>
              <a:r>
                <a:rPr lang="fr-FR" b="1" dirty="0" err="1" smtClean="0"/>
                <a:t>int</a:t>
              </a:r>
              <a:r>
                <a:rPr lang="fr-FR" dirty="0" smtClean="0"/>
                <a:t> y1, </a:t>
              </a:r>
              <a:r>
                <a:rPr lang="fr-FR" b="1" dirty="0" err="1" smtClean="0"/>
                <a:t>int</a:t>
              </a:r>
              <a:r>
                <a:rPr lang="fr-FR" dirty="0" smtClean="0"/>
                <a:t> x2, </a:t>
              </a:r>
              <a:r>
                <a:rPr lang="fr-FR" b="1" dirty="0" err="1" smtClean="0"/>
                <a:t>int</a:t>
              </a:r>
              <a:r>
                <a:rPr lang="fr-FR" dirty="0" smtClean="0"/>
                <a:t> y2) </a:t>
              </a:r>
            </a:p>
            <a:p>
              <a:r>
                <a:rPr lang="fr-FR" dirty="0" smtClean="0"/>
                <a:t>{ </a:t>
              </a:r>
            </a:p>
            <a:p>
              <a:r>
                <a:rPr lang="fr-FR" dirty="0" smtClean="0"/>
                <a:t>       </a:t>
              </a:r>
              <a:r>
                <a:rPr lang="fr-FR" dirty="0" err="1" smtClean="0"/>
                <a:t>LegacyRectangle.draw</a:t>
              </a:r>
              <a:r>
                <a:rPr lang="fr-FR" dirty="0" smtClean="0"/>
                <a:t>(Math.min(x1, x2), Math.min(y1, y2), </a:t>
              </a:r>
            </a:p>
            <a:p>
              <a:r>
                <a:rPr lang="fr-FR" dirty="0" smtClean="0"/>
                <a:t>	Math.abs(x2 - x1), Math.abs(y2 - y1)); </a:t>
              </a:r>
            </a:p>
            <a:p>
              <a:r>
                <a:rPr lang="fr-FR" dirty="0" smtClean="0"/>
                <a:t>}</a:t>
              </a:r>
              <a:endParaRPr lang="en-NZ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43400" y="4800600"/>
              <a:ext cx="228600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1700" y="2840154"/>
            <a:ext cx="4495800" cy="2131956"/>
            <a:chOff x="2133600" y="2611554"/>
            <a:chExt cx="4495800" cy="2131956"/>
          </a:xfrm>
        </p:grpSpPr>
        <p:sp>
          <p:nvSpPr>
            <p:cNvPr id="11" name="TextBox 10"/>
            <p:cNvSpPr txBox="1"/>
            <p:nvPr/>
          </p:nvSpPr>
          <p:spPr>
            <a:xfrm>
              <a:off x="3124200" y="3655956"/>
              <a:ext cx="29718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2000" b="1" dirty="0" smtClean="0"/>
                <a:t>Rectangle</a:t>
              </a:r>
              <a:endParaRPr lang="en-NZ" sz="2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3970933"/>
              <a:ext cx="2971800" cy="4001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NZ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24200" y="4343400"/>
              <a:ext cx="29718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Z" sz="2000" dirty="0" smtClean="0"/>
                <a:t>+draw(x1, y1, x2, y2);</a:t>
              </a:r>
              <a:endParaRPr lang="en-NZ" sz="2000" dirty="0"/>
            </a:p>
          </p:txBody>
        </p:sp>
        <p:cxnSp>
          <p:nvCxnSpPr>
            <p:cNvPr id="23" name="Shape 10"/>
            <p:cNvCxnSpPr>
              <a:stCxn id="10" idx="2"/>
              <a:endCxn id="13" idx="1"/>
            </p:cNvCxnSpPr>
            <p:nvPr/>
          </p:nvCxnSpPr>
          <p:spPr>
            <a:xfrm>
              <a:off x="2133600" y="3067110"/>
              <a:ext cx="990600" cy="147634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10"/>
            <p:cNvCxnSpPr>
              <a:stCxn id="13" idx="3"/>
              <a:endCxn id="7" idx="2"/>
            </p:cNvCxnSpPr>
            <p:nvPr/>
          </p:nvCxnSpPr>
          <p:spPr>
            <a:xfrm flipV="1">
              <a:off x="6096000" y="2611554"/>
              <a:ext cx="533400" cy="19319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70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http://www.dreamstime.com/buyer-with-full-shopping-cart-thumb98716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95900"/>
            <a:ext cx="2082800" cy="15621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81000"/>
            <a:ext cx="8153400" cy="3276600"/>
          </a:xfrm>
        </p:spPr>
        <p:txBody>
          <a:bodyPr>
            <a:normAutofit/>
          </a:bodyPr>
          <a:lstStyle/>
          <a:p>
            <a:r>
              <a:rPr lang="en-NZ" sz="2800" smtClean="0"/>
              <a:t>Mediator pattern: </a:t>
            </a:r>
            <a:endParaRPr lang="en-NZ" sz="2800" dirty="0" smtClean="0"/>
          </a:p>
          <a:p>
            <a:pPr lvl="1"/>
            <a:r>
              <a:rPr lang="en-NZ" sz="2800" dirty="0" smtClean="0"/>
              <a:t>The problem: </a:t>
            </a:r>
          </a:p>
          <a:p>
            <a:pPr lvl="2"/>
            <a:r>
              <a:rPr lang="en-NZ" sz="2400" dirty="0" smtClean="0"/>
              <a:t>We have multiple loosely coupled classes, which interact with each other </a:t>
            </a:r>
          </a:p>
          <a:p>
            <a:pPr lvl="2"/>
            <a:r>
              <a:rPr lang="en-NZ" sz="2400" dirty="0" smtClean="0"/>
              <a:t>We add more classes and they still interact with each other but it gets really difficult to maintain</a:t>
            </a:r>
          </a:p>
          <a:p>
            <a:pPr lvl="2"/>
            <a:r>
              <a:rPr lang="en-NZ" sz="2400" dirty="0" smtClean="0"/>
              <a:t>Example:</a:t>
            </a:r>
          </a:p>
          <a:p>
            <a:pPr lvl="2">
              <a:buNone/>
            </a:pPr>
            <a:endParaRPr lang="en-NZ" sz="2400" dirty="0" smtClean="0"/>
          </a:p>
          <a:p>
            <a:pPr lvl="2">
              <a:buNone/>
            </a:pPr>
            <a:endParaRPr lang="en-NZ" sz="2400" dirty="0" smtClean="0"/>
          </a:p>
          <a:p>
            <a:pPr lvl="2">
              <a:buNone/>
            </a:pPr>
            <a:endParaRPr lang="en-NZ" sz="2400" dirty="0" smtClean="0"/>
          </a:p>
        </p:txBody>
      </p:sp>
      <p:pic>
        <p:nvPicPr>
          <p:cNvPr id="35" name="Picture 2" descr="http://www.supercoloring.com/wp-content/main/2010_04/hot-dog-seller-coloring-p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352800"/>
            <a:ext cx="930076" cy="1219200"/>
          </a:xfrm>
          <a:prstGeom prst="rect">
            <a:avLst/>
          </a:prstGeom>
          <a:noFill/>
        </p:spPr>
      </p:pic>
      <p:pic>
        <p:nvPicPr>
          <p:cNvPr id="38" name="Picture 2" descr="http://www.supercoloring.com/wp-content/main/2010_04/hot-dog-seller-coloring-p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733800"/>
            <a:ext cx="930076" cy="1219200"/>
          </a:xfrm>
          <a:prstGeom prst="rect">
            <a:avLst/>
          </a:prstGeom>
          <a:noFill/>
        </p:spPr>
      </p:pic>
      <p:pic>
        <p:nvPicPr>
          <p:cNvPr id="39" name="Picture 2" descr="http://www.supercoloring.com/wp-content/main/2010_04/hot-dog-seller-coloring-p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667000"/>
            <a:ext cx="930076" cy="1219200"/>
          </a:xfrm>
          <a:prstGeom prst="rect">
            <a:avLst/>
          </a:prstGeom>
          <a:noFill/>
        </p:spPr>
      </p:pic>
      <p:grpSp>
        <p:nvGrpSpPr>
          <p:cNvPr id="43" name="Group 42"/>
          <p:cNvGrpSpPr/>
          <p:nvPr/>
        </p:nvGrpSpPr>
        <p:grpSpPr>
          <a:xfrm>
            <a:off x="3352800" y="2971800"/>
            <a:ext cx="4216400" cy="3543300"/>
            <a:chOff x="3276600" y="3048000"/>
            <a:chExt cx="4216400" cy="3543300"/>
          </a:xfrm>
        </p:grpSpPr>
        <p:pic>
          <p:nvPicPr>
            <p:cNvPr id="7" name="Picture 2" descr="http://www.supercoloring.com/wp-content/main/2010_04/hot-dog-seller-coloring-pag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86200" y="3048000"/>
              <a:ext cx="930076" cy="1219200"/>
            </a:xfrm>
            <a:prstGeom prst="rect">
              <a:avLst/>
            </a:prstGeom>
            <a:noFill/>
          </p:spPr>
        </p:pic>
        <p:pic>
          <p:nvPicPr>
            <p:cNvPr id="8" name="Picture 2" descr="http://www.supercoloring.com/wp-content/main/2010_04/hot-dog-seller-coloring-page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3048000"/>
              <a:ext cx="930076" cy="1219200"/>
            </a:xfrm>
            <a:prstGeom prst="rect">
              <a:avLst/>
            </a:prstGeom>
            <a:noFill/>
          </p:spPr>
        </p:pic>
        <p:cxnSp>
          <p:nvCxnSpPr>
            <p:cNvPr id="13" name="Straight Arrow Connector 12"/>
            <p:cNvCxnSpPr>
              <a:endCxn id="7" idx="2"/>
            </p:cNvCxnSpPr>
            <p:nvPr/>
          </p:nvCxnSpPr>
          <p:spPr>
            <a:xfrm flipV="1">
              <a:off x="4089400" y="4267200"/>
              <a:ext cx="261838" cy="60960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 flipV="1">
              <a:off x="4089400" y="4267200"/>
              <a:ext cx="2090638" cy="60960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7" idx="2"/>
            </p:cNvCxnSpPr>
            <p:nvPr/>
          </p:nvCxnSpPr>
          <p:spPr>
            <a:xfrm flipH="1" flipV="1">
              <a:off x="4351238" y="4267200"/>
              <a:ext cx="1566962" cy="53340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2"/>
            </p:cNvCxnSpPr>
            <p:nvPr/>
          </p:nvCxnSpPr>
          <p:spPr>
            <a:xfrm flipH="1">
              <a:off x="5918200" y="4267200"/>
              <a:ext cx="261838" cy="53340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4" descr="http://www.dreamstime.com/buyer-with-full-shopping-cart-thumb9871658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76600" y="4953000"/>
              <a:ext cx="1778000" cy="1333500"/>
            </a:xfrm>
            <a:prstGeom prst="rect">
              <a:avLst/>
            </a:prstGeom>
            <a:noFill/>
          </p:spPr>
        </p:pic>
        <p:pic>
          <p:nvPicPr>
            <p:cNvPr id="37" name="Picture 4" descr="http://www.dreamstime.com/buyer-with-full-shopping-cart-thumb9871658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10200" y="5029200"/>
              <a:ext cx="2082800" cy="1562100"/>
            </a:xfrm>
            <a:prstGeom prst="rect">
              <a:avLst/>
            </a:prstGeom>
            <a:noFill/>
          </p:spPr>
        </p:pic>
      </p:grpSp>
      <p:pic>
        <p:nvPicPr>
          <p:cNvPr id="40" name="Picture 4" descr="http://www.dreamstime.com/buyer-with-full-shopping-cart-thumb98716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00" y="5524500"/>
            <a:ext cx="1778000" cy="1333500"/>
          </a:xfrm>
          <a:prstGeom prst="rect">
            <a:avLst/>
          </a:prstGeom>
          <a:noFill/>
        </p:spPr>
      </p:pic>
      <p:pic>
        <p:nvPicPr>
          <p:cNvPr id="34" name="Picture 2" descr="http://www.supercoloring.com/wp-content/main/2010_04/hot-dog-seller-coloring-pa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4038600"/>
            <a:ext cx="930076" cy="1219200"/>
          </a:xfrm>
          <a:prstGeom prst="rect">
            <a:avLst/>
          </a:prstGeom>
          <a:noFill/>
        </p:spPr>
      </p:pic>
      <p:pic>
        <p:nvPicPr>
          <p:cNvPr id="42" name="Picture 4" descr="http://www.dreamstime.com/buyer-with-full-shopping-cart-thumb98716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876800"/>
            <a:ext cx="2082800" cy="156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794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 Far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Introduction to Software Architecture</a:t>
            </a:r>
          </a:p>
          <a:p>
            <a:pPr lvl="1"/>
            <a:r>
              <a:rPr lang="en-NZ" dirty="0" smtClean="0"/>
              <a:t>The need</a:t>
            </a:r>
          </a:p>
          <a:p>
            <a:pPr lvl="1"/>
            <a:r>
              <a:rPr lang="en-NZ" dirty="0" smtClean="0"/>
              <a:t>The concerns</a:t>
            </a:r>
          </a:p>
          <a:p>
            <a:pPr lvl="1"/>
            <a:r>
              <a:rPr lang="en-NZ" dirty="0" smtClean="0"/>
              <a:t>The characteristics</a:t>
            </a:r>
          </a:p>
          <a:p>
            <a:r>
              <a:rPr lang="en-NZ" dirty="0" smtClean="0"/>
              <a:t>Project proposals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821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04800"/>
            <a:ext cx="8153400" cy="6324600"/>
          </a:xfrm>
        </p:spPr>
        <p:txBody>
          <a:bodyPr>
            <a:normAutofit/>
          </a:bodyPr>
          <a:lstStyle/>
          <a:p>
            <a:pPr lvl="1"/>
            <a:r>
              <a:rPr lang="en-NZ" dirty="0" smtClean="0"/>
              <a:t>Mediator pattern takes care of this problem. </a:t>
            </a:r>
          </a:p>
          <a:p>
            <a:pPr lvl="2"/>
            <a:r>
              <a:rPr lang="en-NZ" dirty="0" smtClean="0"/>
              <a:t>It promotes loose-coupling of classes such that only one class (Mediator) has the knowledge of all the classes</a:t>
            </a:r>
          </a:p>
          <a:p>
            <a:pPr lvl="2"/>
            <a:r>
              <a:rPr lang="en-NZ" dirty="0" smtClean="0"/>
              <a:t>Rest of the classes have their responsibilities and they only interact with the Mediator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Example: </a:t>
            </a:r>
            <a:r>
              <a:rPr lang="en-NZ" dirty="0" smtClean="0">
                <a:hlinkClick r:id="rId2"/>
              </a:rPr>
              <a:t>http://www.avajava.com/tutorials/lessons/mediator-pattern.html?page=1</a:t>
            </a:r>
            <a:endParaRPr lang="en-NZ" dirty="0"/>
          </a:p>
        </p:txBody>
      </p:sp>
      <p:pic>
        <p:nvPicPr>
          <p:cNvPr id="5" name="Picture 4" descr="http://www.dreamstime.com/buyer-with-full-shopping-cart-thumb98716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286000"/>
            <a:ext cx="2082800" cy="1562100"/>
          </a:xfrm>
          <a:prstGeom prst="rect">
            <a:avLst/>
          </a:prstGeom>
          <a:noFill/>
        </p:spPr>
      </p:pic>
      <p:sp>
        <p:nvSpPr>
          <p:cNvPr id="6" name="Slide Number Placeholder 2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 descr="http://www.supercoloring.com/wp-content/main/2010_04/hot-dog-seller-coloring-p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962400"/>
            <a:ext cx="930076" cy="1219200"/>
          </a:xfrm>
          <a:prstGeom prst="rect">
            <a:avLst/>
          </a:prstGeom>
          <a:noFill/>
        </p:spPr>
      </p:pic>
      <p:pic>
        <p:nvPicPr>
          <p:cNvPr id="8" name="Picture 2" descr="http://www.supercoloring.com/wp-content/main/2010_04/hot-dog-seller-coloring-p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4114800"/>
            <a:ext cx="930076" cy="1219200"/>
          </a:xfrm>
          <a:prstGeom prst="rect">
            <a:avLst/>
          </a:prstGeom>
          <a:noFill/>
        </p:spPr>
      </p:pic>
      <p:pic>
        <p:nvPicPr>
          <p:cNvPr id="9" name="Picture 2" descr="http://www.supercoloring.com/wp-content/main/2010_04/hot-dog-seller-coloring-p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2895600"/>
            <a:ext cx="930076" cy="1219200"/>
          </a:xfrm>
          <a:prstGeom prst="rect">
            <a:avLst/>
          </a:prstGeom>
          <a:noFill/>
        </p:spPr>
      </p:pic>
      <p:pic>
        <p:nvPicPr>
          <p:cNvPr id="19" name="Picture 4" descr="http://www.dreamstime.com/buyer-with-full-shopping-cart-thumb98716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962400"/>
            <a:ext cx="1778000" cy="1333500"/>
          </a:xfrm>
          <a:prstGeom prst="rect">
            <a:avLst/>
          </a:prstGeom>
          <a:noFill/>
        </p:spPr>
      </p:pic>
      <p:pic>
        <p:nvPicPr>
          <p:cNvPr id="20" name="Picture 2" descr="http://www.supercoloring.com/wp-content/main/2010_04/hot-dog-seller-coloring-p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057400"/>
            <a:ext cx="930076" cy="1219200"/>
          </a:xfrm>
          <a:prstGeom prst="rect">
            <a:avLst/>
          </a:prstGeom>
          <a:noFill/>
        </p:spPr>
      </p:pic>
      <p:pic>
        <p:nvPicPr>
          <p:cNvPr id="21" name="Picture 4" descr="http://www.dreamstime.com/buyer-with-full-shopping-cart-thumb98716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05200"/>
            <a:ext cx="2082800" cy="1562100"/>
          </a:xfrm>
          <a:prstGeom prst="rect">
            <a:avLst/>
          </a:prstGeom>
          <a:noFill/>
        </p:spPr>
      </p:pic>
      <p:pic>
        <p:nvPicPr>
          <p:cNvPr id="22" name="Picture 4" descr="http://www.dreamstime.com/buyer-with-full-shopping-cart-thumb987165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057400"/>
            <a:ext cx="1778000" cy="1333500"/>
          </a:xfrm>
          <a:prstGeom prst="rect">
            <a:avLst/>
          </a:prstGeom>
          <a:noFill/>
        </p:spPr>
      </p:pic>
      <p:pic>
        <p:nvPicPr>
          <p:cNvPr id="76802" name="Picture 2" descr="http://shavingpoints.com/blog/wp-content/uploads/2011/04/auctione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1981200"/>
            <a:ext cx="1280826" cy="2514600"/>
          </a:xfrm>
          <a:prstGeom prst="rect">
            <a:avLst/>
          </a:prstGeom>
          <a:noFill/>
        </p:spPr>
      </p:pic>
      <p:grpSp>
        <p:nvGrpSpPr>
          <p:cNvPr id="36" name="Group 35"/>
          <p:cNvGrpSpPr/>
          <p:nvPr/>
        </p:nvGrpSpPr>
        <p:grpSpPr>
          <a:xfrm>
            <a:off x="4938426" y="2667000"/>
            <a:ext cx="1919574" cy="2057400"/>
            <a:chOff x="4938426" y="2667000"/>
            <a:chExt cx="1919574" cy="2057400"/>
          </a:xfrm>
        </p:grpSpPr>
        <p:cxnSp>
          <p:nvCxnSpPr>
            <p:cNvPr id="26" name="Straight Arrow Connector 25"/>
            <p:cNvCxnSpPr>
              <a:stCxn id="20" idx="1"/>
              <a:endCxn id="76802" idx="3"/>
            </p:cNvCxnSpPr>
            <p:nvPr/>
          </p:nvCxnSpPr>
          <p:spPr>
            <a:xfrm flipH="1">
              <a:off x="4938426" y="2667000"/>
              <a:ext cx="1081374" cy="57150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76802" idx="3"/>
            </p:cNvCxnSpPr>
            <p:nvPr/>
          </p:nvCxnSpPr>
          <p:spPr>
            <a:xfrm flipH="1" flipV="1">
              <a:off x="4938426" y="3238500"/>
              <a:ext cx="319374" cy="148590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1"/>
              <a:endCxn id="76802" idx="3"/>
            </p:cNvCxnSpPr>
            <p:nvPr/>
          </p:nvCxnSpPr>
          <p:spPr>
            <a:xfrm flipH="1" flipV="1">
              <a:off x="4938426" y="3238500"/>
              <a:ext cx="1462374" cy="26670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7" idx="1"/>
              <a:endCxn id="76802" idx="3"/>
            </p:cNvCxnSpPr>
            <p:nvPr/>
          </p:nvCxnSpPr>
          <p:spPr>
            <a:xfrm flipH="1" flipV="1">
              <a:off x="4938426" y="3238500"/>
              <a:ext cx="1919574" cy="133350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371600" y="2590800"/>
            <a:ext cx="2286000" cy="1524000"/>
            <a:chOff x="1371600" y="2590800"/>
            <a:chExt cx="2286000" cy="1524000"/>
          </a:xfrm>
        </p:grpSpPr>
        <p:cxnSp>
          <p:nvCxnSpPr>
            <p:cNvPr id="37" name="Straight Arrow Connector 36"/>
            <p:cNvCxnSpPr>
              <a:endCxn id="76802" idx="1"/>
            </p:cNvCxnSpPr>
            <p:nvPr/>
          </p:nvCxnSpPr>
          <p:spPr>
            <a:xfrm>
              <a:off x="3124200" y="2590800"/>
              <a:ext cx="533400" cy="64770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6802" idx="1"/>
              <a:endCxn id="19" idx="0"/>
            </p:cNvCxnSpPr>
            <p:nvPr/>
          </p:nvCxnSpPr>
          <p:spPr>
            <a:xfrm flipH="1">
              <a:off x="2641600" y="3238500"/>
              <a:ext cx="1016000" cy="72390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76802" idx="1"/>
              <a:endCxn id="22" idx="1"/>
            </p:cNvCxnSpPr>
            <p:nvPr/>
          </p:nvCxnSpPr>
          <p:spPr>
            <a:xfrm flipH="1" flipV="1">
              <a:off x="2057400" y="2724150"/>
              <a:ext cx="1600200" cy="51435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1371600" y="3200400"/>
              <a:ext cx="2209800" cy="91440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015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50825" y="476250"/>
            <a:ext cx="8642350" cy="857250"/>
          </a:xfrm>
        </p:spPr>
        <p:txBody>
          <a:bodyPr/>
          <a:lstStyle/>
          <a:p>
            <a:pPr eaLnBrk="1" hangingPunct="1"/>
            <a:r>
              <a:rPr lang="en-NZ" sz="3600" dirty="0" smtClean="0"/>
              <a:t>Architectural styles </a:t>
            </a:r>
            <a:endParaRPr lang="en-NZ" sz="3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718304: Software Architecture </a:t>
            </a:r>
            <a:endParaRPr lang="en-NZ" dirty="0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D7461B-06DC-42D6-A0F4-217CA3546223}" type="slidenum">
              <a:rPr lang="en-NZ" smtClean="0"/>
              <a:pPr/>
              <a:t>21</a:t>
            </a:fld>
            <a:endParaRPr lang="en-NZ" smtClean="0"/>
          </a:p>
        </p:txBody>
      </p:sp>
      <p:sp>
        <p:nvSpPr>
          <p:cNvPr id="6" name="TextBox 5"/>
          <p:cNvSpPr txBox="1"/>
          <p:nvPr/>
        </p:nvSpPr>
        <p:spPr>
          <a:xfrm>
            <a:off x="250825" y="1916113"/>
            <a:ext cx="8497888" cy="2476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lvl="1" algn="ctr">
              <a:defRPr/>
            </a:pPr>
            <a:r>
              <a:rPr lang="en-NZ" sz="2000" dirty="0"/>
              <a:t>What caused NZ leaky </a:t>
            </a:r>
            <a:r>
              <a:rPr lang="en-NZ" sz="2000" dirty="0" smtClean="0"/>
              <a:t>home crisis?</a:t>
            </a:r>
            <a:endParaRPr lang="en-NZ" sz="2000" dirty="0"/>
          </a:p>
          <a:p>
            <a:pPr lvl="1" algn="ctr">
              <a:defRPr/>
            </a:pPr>
            <a:endParaRPr lang="en-NZ" sz="1200" dirty="0"/>
          </a:p>
          <a:p>
            <a:pPr marL="266700" lvl="1" indent="-1698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NZ" dirty="0"/>
              <a:t>The Building Act 1991 reduced controls and standards…</a:t>
            </a:r>
          </a:p>
          <a:p>
            <a:pPr marL="266700" lvl="1" indent="-1698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NZ" dirty="0"/>
              <a:t>Many developers, builders and architects involved knowingly or carelessly constructed buildings with numerous faults and short-cuts. </a:t>
            </a:r>
          </a:p>
          <a:p>
            <a:pPr marL="266700" lvl="1" indent="-169863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NZ" dirty="0"/>
              <a:t>The changes also coincided with </a:t>
            </a:r>
            <a:r>
              <a:rPr lang="en-NZ" b="1" dirty="0">
                <a:solidFill>
                  <a:srgbClr val="FF0000"/>
                </a:solidFill>
              </a:rPr>
              <a:t>architectural design trends towards Mediterranean-style</a:t>
            </a:r>
            <a:r>
              <a:rPr lang="en-NZ" dirty="0"/>
              <a:t> flat roofs (a traditional dry-climate design), low-angle </a:t>
            </a:r>
            <a:r>
              <a:rPr lang="en-NZ" dirty="0" err="1"/>
              <a:t>monopitch</a:t>
            </a:r>
            <a:r>
              <a:rPr lang="en-NZ" dirty="0"/>
              <a:t> roofs and buildings without eaves.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5288" y="4508500"/>
            <a:ext cx="82296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NZ" sz="2400" dirty="0">
                <a:latin typeface="+mn-lt"/>
                <a:cs typeface="+mn-cs"/>
              </a:rPr>
              <a:t>From the OX dictionary: 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NZ" sz="2000" dirty="0">
                <a:latin typeface="+mn-lt"/>
                <a:cs typeface="+mn-cs"/>
              </a:rPr>
              <a:t>a particular </a:t>
            </a:r>
            <a:r>
              <a:rPr lang="en-NZ" sz="2000" b="1" dirty="0">
                <a:solidFill>
                  <a:schemeClr val="tx2"/>
                </a:solidFill>
                <a:latin typeface="+mn-lt"/>
                <a:cs typeface="+mn-cs"/>
              </a:rPr>
              <a:t>procedure</a:t>
            </a:r>
            <a:r>
              <a:rPr lang="en-NZ" sz="2000" dirty="0">
                <a:latin typeface="+mn-lt"/>
                <a:cs typeface="+mn-cs"/>
              </a:rPr>
              <a:t> by which something is done ; a </a:t>
            </a:r>
            <a:r>
              <a:rPr lang="en-NZ" sz="2000" b="1" dirty="0">
                <a:solidFill>
                  <a:schemeClr val="tx2"/>
                </a:solidFill>
                <a:latin typeface="+mn-lt"/>
                <a:cs typeface="+mn-cs"/>
              </a:rPr>
              <a:t>manner</a:t>
            </a:r>
            <a:r>
              <a:rPr lang="en-NZ" sz="2000" dirty="0">
                <a:latin typeface="+mn-lt"/>
                <a:cs typeface="+mn-cs"/>
              </a:rPr>
              <a:t> or </a:t>
            </a:r>
            <a:r>
              <a:rPr lang="en-NZ" sz="2000" b="1" dirty="0">
                <a:solidFill>
                  <a:schemeClr val="tx2"/>
                </a:solidFill>
                <a:latin typeface="+mn-lt"/>
                <a:cs typeface="+mn-cs"/>
              </a:rPr>
              <a:t>way</a:t>
            </a:r>
            <a:endParaRPr lang="en-NZ" sz="2000" dirty="0">
              <a:latin typeface="+mn-lt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NZ" sz="2000" dirty="0">
                <a:latin typeface="+mn-lt"/>
                <a:cs typeface="+mn-cs"/>
              </a:rPr>
              <a:t>a distinctive </a:t>
            </a:r>
            <a:r>
              <a:rPr lang="en-NZ" sz="2000" b="1" dirty="0">
                <a:solidFill>
                  <a:schemeClr val="tx2"/>
                </a:solidFill>
                <a:latin typeface="+mn-lt"/>
                <a:cs typeface="+mn-cs"/>
              </a:rPr>
              <a:t>appearance</a:t>
            </a:r>
            <a:r>
              <a:rPr lang="en-NZ" sz="2000" dirty="0">
                <a:latin typeface="+mn-lt"/>
                <a:cs typeface="+mn-cs"/>
              </a:rPr>
              <a:t>, typically determined by the principles according to which something is designed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NZ" sz="2000" dirty="0">
              <a:latin typeface="+mn-lt"/>
              <a:cs typeface="+mn-cs"/>
            </a:endParaRPr>
          </a:p>
        </p:txBody>
      </p:sp>
      <p:pic>
        <p:nvPicPr>
          <p:cNvPr id="4103" name="Picture 7" descr="http://www.thepasadenagatewayvillas.com/data/sites/files/000/000/028/32/photos/cache/DSC_926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9925" y="1339850"/>
            <a:ext cx="20764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1295400"/>
            <a:ext cx="822960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NZ" sz="2400" dirty="0" smtClean="0"/>
              <a:t>What is a style and why do we need it?</a:t>
            </a:r>
            <a:endParaRPr lang="en-NZ" sz="2000" dirty="0">
              <a:latin typeface="+mn-lt"/>
              <a:cs typeface="+mn-cs"/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5000" y="476250"/>
            <a:ext cx="13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Exam-relevant</a:t>
            </a:r>
            <a:endParaRPr lang="en-NZ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architecture is </a:t>
            </a:r>
            <a:r>
              <a:rPr lang="en-US" dirty="0" smtClean="0"/>
              <a:t>the </a:t>
            </a:r>
            <a:r>
              <a:rPr lang="en-US" dirty="0"/>
              <a:t>fundamental organization of </a:t>
            </a:r>
            <a:r>
              <a:rPr lang="en-US" dirty="0" smtClean="0"/>
              <a:t>a </a:t>
            </a:r>
            <a:r>
              <a:rPr lang="en-NZ" dirty="0" smtClean="0"/>
              <a:t>system </a:t>
            </a:r>
            <a:r>
              <a:rPr lang="en-NZ" dirty="0"/>
              <a:t>embodied by</a:t>
            </a:r>
          </a:p>
          <a:p>
            <a:pPr lvl="1"/>
            <a:r>
              <a:rPr lang="en-US" dirty="0" smtClean="0"/>
              <a:t>Its components</a:t>
            </a:r>
            <a:endParaRPr lang="en-US" dirty="0"/>
          </a:p>
          <a:p>
            <a:pPr lvl="1"/>
            <a:r>
              <a:rPr lang="en-US" dirty="0" smtClean="0"/>
              <a:t>Their </a:t>
            </a:r>
            <a:r>
              <a:rPr lang="en-US" dirty="0" err="1" smtClean="0"/>
              <a:t>behaviours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Their relationships to each other and to the environment</a:t>
            </a:r>
          </a:p>
          <a:p>
            <a:r>
              <a:rPr lang="en-US" dirty="0" smtClean="0"/>
              <a:t>An architectural style is a coherent set of design decisions concerning </a:t>
            </a:r>
            <a:r>
              <a:rPr lang="en-NZ" dirty="0" smtClean="0"/>
              <a:t>the </a:t>
            </a:r>
            <a:r>
              <a:rPr lang="en-NZ" dirty="0"/>
              <a:t>architecture</a:t>
            </a:r>
          </a:p>
          <a:p>
            <a:pPr lvl="1"/>
            <a:r>
              <a:rPr lang="en-NZ" dirty="0" smtClean="0"/>
              <a:t>a </a:t>
            </a:r>
            <a:r>
              <a:rPr lang="en-NZ" dirty="0"/>
              <a:t>combination of a typical (de)composition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typical choices for connectors, components (building blocks) </a:t>
            </a:r>
            <a:r>
              <a:rPr lang="en-US" dirty="0" smtClean="0"/>
              <a:t>and </a:t>
            </a:r>
            <a:r>
              <a:rPr lang="en-NZ" dirty="0" err="1" smtClean="0"/>
              <a:t>behavior</a:t>
            </a:r>
            <a:endParaRPr lang="en-NZ" dirty="0"/>
          </a:p>
          <a:p>
            <a:r>
              <a:rPr lang="en-NZ" dirty="0" smtClean="0"/>
              <a:t>An </a:t>
            </a:r>
            <a:r>
              <a:rPr lang="en-NZ" dirty="0"/>
              <a:t>architectural style, sometimes called an architectural pattern, is 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generic solution for a class of </a:t>
            </a:r>
            <a:r>
              <a:rPr lang="en-US" dirty="0" smtClean="0"/>
              <a:t>problems. </a:t>
            </a:r>
            <a:r>
              <a:rPr lang="en-NZ" dirty="0" smtClean="0"/>
              <a:t>It </a:t>
            </a:r>
            <a:r>
              <a:rPr lang="en-NZ" dirty="0"/>
              <a:t>provides an abstract framework for a family of systems </a:t>
            </a:r>
          </a:p>
          <a:p>
            <a:r>
              <a:rPr lang="en-NZ" dirty="0" smtClean="0"/>
              <a:t>An architectural style improves partitioning and promotes design reuse by providing solutions to frequently recurring problems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3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NZ" sz="2800" dirty="0" smtClean="0"/>
              <a:t>Define an architectural style </a:t>
            </a:r>
            <a:endParaRPr lang="en-NZ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334000"/>
          </a:xfrm>
        </p:spPr>
        <p:txBody>
          <a:bodyPr>
            <a:noAutofit/>
          </a:bodyPr>
          <a:lstStyle/>
          <a:p>
            <a:r>
              <a:rPr lang="en-NZ" sz="2400" dirty="0" smtClean="0"/>
              <a:t>M</a:t>
            </a:r>
            <a:r>
              <a:rPr lang="en-US" sz="2400" dirty="0" err="1" smtClean="0"/>
              <a:t>otivation</a:t>
            </a:r>
            <a:r>
              <a:rPr lang="en-US" sz="2400" dirty="0" smtClean="0"/>
              <a:t> </a:t>
            </a:r>
            <a:r>
              <a:rPr lang="en-US" sz="2400" dirty="0"/>
              <a:t>(guidelines, context) for the application of the style</a:t>
            </a:r>
          </a:p>
          <a:p>
            <a:pPr lvl="1"/>
            <a:r>
              <a:rPr lang="en-US" sz="2000" dirty="0" smtClean="0"/>
              <a:t>which </a:t>
            </a:r>
            <a:r>
              <a:rPr lang="en-US" sz="2000" dirty="0"/>
              <a:t>extra-functional properties are achieved, and how</a:t>
            </a:r>
          </a:p>
          <a:p>
            <a:pPr lvl="1"/>
            <a:r>
              <a:rPr lang="en-US" sz="2000" dirty="0" smtClean="0"/>
              <a:t>which </a:t>
            </a:r>
            <a:r>
              <a:rPr lang="en-US" sz="2000" dirty="0"/>
              <a:t>problem class is solved</a:t>
            </a:r>
          </a:p>
          <a:p>
            <a:r>
              <a:rPr lang="en-NZ" sz="2400" dirty="0" smtClean="0"/>
              <a:t>Vocabulary</a:t>
            </a:r>
            <a:endParaRPr lang="en-NZ" sz="2400" dirty="0"/>
          </a:p>
          <a:p>
            <a:pPr lvl="1"/>
            <a:r>
              <a:rPr lang="en-US" sz="2000" dirty="0" smtClean="0"/>
              <a:t>Names </a:t>
            </a:r>
            <a:r>
              <a:rPr lang="en-US" sz="2000" dirty="0"/>
              <a:t>for components(building blocks) and connectors, and for other concepts</a:t>
            </a:r>
          </a:p>
          <a:p>
            <a:pPr lvl="1"/>
            <a:r>
              <a:rPr lang="en-US" sz="2000" dirty="0" smtClean="0"/>
              <a:t>Rules </a:t>
            </a:r>
            <a:r>
              <a:rPr lang="en-US" sz="2000" dirty="0"/>
              <a:t>(constraints, responsibilities) for components and connectors</a:t>
            </a:r>
          </a:p>
          <a:p>
            <a:pPr lvl="1"/>
            <a:r>
              <a:rPr lang="en-NZ" sz="2000" dirty="0" smtClean="0"/>
              <a:t>Generic </a:t>
            </a:r>
            <a:r>
              <a:rPr lang="en-NZ" sz="2000" dirty="0"/>
              <a:t>structure and </a:t>
            </a:r>
            <a:r>
              <a:rPr lang="en-NZ" sz="2000" dirty="0" err="1"/>
              <a:t>behavior</a:t>
            </a:r>
            <a:endParaRPr lang="en-NZ" sz="2000" dirty="0"/>
          </a:p>
          <a:p>
            <a:pPr lvl="2"/>
            <a:r>
              <a:rPr lang="en-US" sz="1600" dirty="0" smtClean="0"/>
              <a:t>Interfaces </a:t>
            </a:r>
            <a:r>
              <a:rPr lang="en-US" sz="1600" dirty="0"/>
              <a:t>of components, and correspondent connectors</a:t>
            </a:r>
          </a:p>
          <a:p>
            <a:pPr lvl="2"/>
            <a:r>
              <a:rPr lang="en-US" sz="1600" dirty="0" smtClean="0"/>
              <a:t>Data </a:t>
            </a:r>
            <a:r>
              <a:rPr lang="en-US" sz="1600" dirty="0"/>
              <a:t>distribution, protocols, control flow, data flow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applied, a style yields a partial architecture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fact: styles classify architectures</a:t>
            </a:r>
          </a:p>
          <a:p>
            <a:r>
              <a:rPr lang="en-US" sz="2400" dirty="0" smtClean="0"/>
              <a:t>Within </a:t>
            </a:r>
            <a:r>
              <a:rPr lang="en-US" sz="2400" dirty="0"/>
              <a:t>an architecture, several styles can be applied and also, several alternatives in interaction style</a:t>
            </a:r>
          </a:p>
        </p:txBody>
      </p:sp>
    </p:spTree>
    <p:extLst>
      <p:ext uri="{BB962C8B-B14F-4D97-AF65-F5344CB8AC3E}">
        <p14:creationId xmlns:p14="http://schemas.microsoft.com/office/powerpoint/2010/main" val="31621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609600"/>
          </a:xfrm>
        </p:spPr>
        <p:txBody>
          <a:bodyPr>
            <a:normAutofit/>
          </a:bodyPr>
          <a:lstStyle/>
          <a:p>
            <a:r>
              <a:rPr lang="en-NZ" sz="2800" b="1" dirty="0" smtClean="0"/>
              <a:t>Client-server style:</a:t>
            </a:r>
            <a:endParaRPr lang="en-NZ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638800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Motivation:</a:t>
            </a:r>
          </a:p>
          <a:p>
            <a:pPr lvl="1"/>
            <a:r>
              <a:rPr lang="en-US" dirty="0" smtClean="0"/>
              <a:t>Sharing </a:t>
            </a:r>
            <a:r>
              <a:rPr lang="en-US" dirty="0"/>
              <a:t>some </a:t>
            </a:r>
            <a:r>
              <a:rPr lang="en-US" dirty="0" err="1"/>
              <a:t>localised</a:t>
            </a:r>
            <a:r>
              <a:rPr lang="en-US" dirty="0"/>
              <a:t> resource (e.g. </a:t>
            </a:r>
            <a:r>
              <a:rPr lang="en-US" dirty="0" smtClean="0"/>
              <a:t>file </a:t>
            </a:r>
            <a:r>
              <a:rPr lang="en-NZ" dirty="0" smtClean="0"/>
              <a:t>store</a:t>
            </a:r>
            <a:r>
              <a:rPr lang="en-NZ" dirty="0"/>
              <a:t>, compute server)</a:t>
            </a:r>
          </a:p>
          <a:p>
            <a:pPr lvl="1"/>
            <a:r>
              <a:rPr lang="en-US" dirty="0" smtClean="0"/>
              <a:t>Protecting </a:t>
            </a:r>
            <a:r>
              <a:rPr lang="en-US" dirty="0"/>
              <a:t>and managing content (e.g. </a:t>
            </a:r>
            <a:r>
              <a:rPr lang="en-US" dirty="0" smtClean="0"/>
              <a:t>a </a:t>
            </a:r>
            <a:r>
              <a:rPr lang="en-NZ" dirty="0" smtClean="0"/>
              <a:t>database</a:t>
            </a:r>
            <a:r>
              <a:rPr lang="en-NZ" dirty="0"/>
              <a:t>)</a:t>
            </a:r>
          </a:p>
          <a:p>
            <a:pPr lvl="1"/>
            <a:r>
              <a:rPr lang="en-NZ" dirty="0" smtClean="0"/>
              <a:t>Delay </a:t>
            </a:r>
            <a:r>
              <a:rPr lang="en-NZ" dirty="0"/>
              <a:t>binding, decrease </a:t>
            </a:r>
            <a:r>
              <a:rPr lang="en-NZ" dirty="0" smtClean="0"/>
              <a:t>dependencies (</a:t>
            </a:r>
            <a:r>
              <a:rPr lang="en-NZ" dirty="0"/>
              <a:t>independent development)</a:t>
            </a:r>
          </a:p>
          <a:p>
            <a:r>
              <a:rPr lang="en-NZ" dirty="0" smtClean="0"/>
              <a:t>Vocabulary</a:t>
            </a:r>
            <a:endParaRPr lang="en-NZ" dirty="0"/>
          </a:p>
          <a:p>
            <a:pPr lvl="1"/>
            <a:r>
              <a:rPr lang="en-NZ" dirty="0"/>
              <a:t>C</a:t>
            </a:r>
            <a:r>
              <a:rPr lang="en-NZ" dirty="0" smtClean="0"/>
              <a:t>lient</a:t>
            </a:r>
            <a:r>
              <a:rPr lang="en-NZ" dirty="0"/>
              <a:t>, server (building blocks)</a:t>
            </a:r>
          </a:p>
          <a:p>
            <a:pPr lvl="1"/>
            <a:r>
              <a:rPr lang="en-NZ" dirty="0" smtClean="0"/>
              <a:t>Request</a:t>
            </a:r>
            <a:r>
              <a:rPr lang="en-NZ" dirty="0"/>
              <a:t>, reply (interaction</a:t>
            </a:r>
            <a:r>
              <a:rPr lang="en-NZ" dirty="0" smtClean="0"/>
              <a:t>)</a:t>
            </a:r>
          </a:p>
          <a:p>
            <a:pPr lvl="1"/>
            <a:r>
              <a:rPr lang="en-NZ" dirty="0" smtClean="0"/>
              <a:t>Server discovery </a:t>
            </a:r>
          </a:p>
          <a:p>
            <a:r>
              <a:rPr lang="en-NZ" dirty="0" smtClean="0"/>
              <a:t>Rules:</a:t>
            </a:r>
          </a:p>
          <a:p>
            <a:pPr lvl="1"/>
            <a:r>
              <a:rPr lang="en-NZ" dirty="0"/>
              <a:t>Server:</a:t>
            </a:r>
            <a:r>
              <a:rPr lang="en-US" dirty="0"/>
              <a:t> </a:t>
            </a:r>
          </a:p>
          <a:p>
            <a:pPr lvl="2"/>
            <a:r>
              <a:rPr lang="en-US" sz="2100" dirty="0"/>
              <a:t>provides a service according to the above </a:t>
            </a:r>
            <a:r>
              <a:rPr lang="en-NZ" sz="2100" dirty="0"/>
              <a:t>motivations</a:t>
            </a:r>
          </a:p>
          <a:p>
            <a:pPr lvl="2"/>
            <a:r>
              <a:rPr lang="en-US" dirty="0" smtClean="0"/>
              <a:t>Passive</a:t>
            </a:r>
            <a:r>
              <a:rPr lang="en-US" dirty="0"/>
              <a:t>, awaiting requests from clients, does </a:t>
            </a:r>
            <a:r>
              <a:rPr lang="en-NZ" dirty="0"/>
              <a:t>not know clients</a:t>
            </a:r>
          </a:p>
          <a:p>
            <a:pPr lvl="2"/>
            <a:r>
              <a:rPr lang="en-NZ" dirty="0"/>
              <a:t>Handles data access, data integrity</a:t>
            </a:r>
          </a:p>
          <a:p>
            <a:pPr lvl="1"/>
            <a:r>
              <a:rPr lang="en-NZ" dirty="0" smtClean="0"/>
              <a:t>Client</a:t>
            </a:r>
            <a:endParaRPr lang="en-NZ" dirty="0"/>
          </a:p>
          <a:p>
            <a:pPr lvl="2"/>
            <a:r>
              <a:rPr lang="en-US" dirty="0" smtClean="0"/>
              <a:t>Active</a:t>
            </a:r>
            <a:r>
              <a:rPr lang="en-US" dirty="0"/>
              <a:t>, initiates activity, discovers server</a:t>
            </a:r>
          </a:p>
          <a:p>
            <a:pPr lvl="2"/>
            <a:r>
              <a:rPr lang="en-NZ" dirty="0" smtClean="0"/>
              <a:t>No </a:t>
            </a:r>
            <a:r>
              <a:rPr lang="en-NZ" dirty="0"/>
              <a:t>connection among </a:t>
            </a:r>
            <a:r>
              <a:rPr lang="en-NZ" dirty="0" smtClean="0"/>
              <a:t>clients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081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381000"/>
            <a:ext cx="7772400" cy="4724400"/>
          </a:xfrm>
        </p:spPr>
        <p:txBody>
          <a:bodyPr/>
          <a:lstStyle/>
          <a:p>
            <a:r>
              <a:rPr lang="en-NZ" dirty="0" smtClean="0"/>
              <a:t>Structure: 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  <a:p>
            <a:r>
              <a:rPr lang="en-NZ" dirty="0" smtClean="0"/>
              <a:t>Typical behaviour:</a:t>
            </a:r>
          </a:p>
          <a:p>
            <a:pPr lvl="1"/>
            <a:r>
              <a:rPr lang="en-NZ" dirty="0" smtClean="0"/>
              <a:t>Client finds server access point through discovery</a:t>
            </a:r>
          </a:p>
          <a:p>
            <a:pPr lvl="1"/>
            <a:r>
              <a:rPr lang="en-NZ" dirty="0" smtClean="0"/>
              <a:t>Regular interaction </a:t>
            </a:r>
          </a:p>
          <a:p>
            <a:r>
              <a:rPr lang="en-NZ" dirty="0" smtClean="0"/>
              <a:t>Example: </a:t>
            </a:r>
            <a:endParaRPr lang="en-NZ" dirty="0"/>
          </a:p>
        </p:txBody>
      </p:sp>
      <p:pic>
        <p:nvPicPr>
          <p:cNvPr id="1026" name="Picture 2" descr="http://www.khairul-syahir.com/wp-content/uploads/2008/07/cs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001"/>
            <a:ext cx="2518187" cy="251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600"/>
            <a:ext cx="3810000" cy="156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4876800" y="3657600"/>
            <a:ext cx="4249737" cy="3097212"/>
            <a:chOff x="323528" y="3501008"/>
            <a:chExt cx="4248472" cy="3096343"/>
          </a:xfrm>
        </p:grpSpPr>
        <p:pic>
          <p:nvPicPr>
            <p:cNvPr id="8" name="Picture 2" descr="http://fitnessanddefense.com/wp-content/uploads/2011/02/atm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52" y="3501008"/>
              <a:ext cx="1152128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2" descr="http://fitnessanddefense.com/wp-content/uploads/2011/02/atm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7704" y="3501008"/>
              <a:ext cx="1152128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" descr="http://fitnessanddefense.com/wp-content/uploads/2011/02/atm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5856" y="3501008"/>
              <a:ext cx="1152128" cy="1440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34"/>
            <p:cNvSpPr txBox="1">
              <a:spLocks noChangeArrowheads="1"/>
            </p:cNvSpPr>
            <p:nvPr/>
          </p:nvSpPr>
          <p:spPr bwMode="auto">
            <a:xfrm>
              <a:off x="323528" y="4931876"/>
              <a:ext cx="14401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/>
                <a:t>ATM (client)</a:t>
              </a:r>
            </a:p>
          </p:txBody>
        </p:sp>
        <p:sp>
          <p:nvSpPr>
            <p:cNvPr id="12" name="TextBox 35"/>
            <p:cNvSpPr txBox="1">
              <a:spLocks noChangeArrowheads="1"/>
            </p:cNvSpPr>
            <p:nvPr/>
          </p:nvSpPr>
          <p:spPr bwMode="auto">
            <a:xfrm>
              <a:off x="1691680" y="4931876"/>
              <a:ext cx="14401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/>
                <a:t>ATM (client)</a:t>
              </a:r>
            </a:p>
          </p:txBody>
        </p:sp>
        <p:sp>
          <p:nvSpPr>
            <p:cNvPr id="13" name="TextBox 36"/>
            <p:cNvSpPr txBox="1">
              <a:spLocks noChangeArrowheads="1"/>
            </p:cNvSpPr>
            <p:nvPr/>
          </p:nvSpPr>
          <p:spPr bwMode="auto">
            <a:xfrm>
              <a:off x="3131840" y="4931876"/>
              <a:ext cx="14401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/>
                <a:t>ATM (client)</a:t>
              </a:r>
            </a:p>
          </p:txBody>
        </p:sp>
        <p:pic>
          <p:nvPicPr>
            <p:cNvPr id="14" name="Picture 4" descr="http://4.bp.blogspot.com/_s1yFGc7lm6s/TOIZoNy5ovI/AAAAAAAAAZY/y1S3hrcyTKI/s1600/piggy-bank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31640" y="5589240"/>
              <a:ext cx="1080120" cy="1008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38"/>
            <p:cNvSpPr txBox="1">
              <a:spLocks noChangeArrowheads="1"/>
            </p:cNvSpPr>
            <p:nvPr/>
          </p:nvSpPr>
          <p:spPr bwMode="auto">
            <a:xfrm>
              <a:off x="2483768" y="5877272"/>
              <a:ext cx="17281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/>
                <a:t>Bank (server)</a:t>
              </a:r>
            </a:p>
          </p:txBody>
        </p:sp>
        <p:cxnSp>
          <p:nvCxnSpPr>
            <p:cNvPr id="16" name="Straight Connector 15"/>
            <p:cNvCxnSpPr>
              <a:stCxn id="11" idx="2"/>
            </p:cNvCxnSpPr>
            <p:nvPr/>
          </p:nvCxnSpPr>
          <p:spPr>
            <a:xfrm rot="16200000" flipH="1">
              <a:off x="1313831" y="5030936"/>
              <a:ext cx="288844" cy="82842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2"/>
            </p:cNvCxnSpPr>
            <p:nvPr/>
          </p:nvCxnSpPr>
          <p:spPr>
            <a:xfrm rot="5400000">
              <a:off x="1997839" y="5175356"/>
              <a:ext cx="288844" cy="53958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2"/>
            </p:cNvCxnSpPr>
            <p:nvPr/>
          </p:nvCxnSpPr>
          <p:spPr>
            <a:xfrm rot="5400000">
              <a:off x="2717556" y="4455639"/>
              <a:ext cx="288844" cy="197902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96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1643" y="122238"/>
            <a:ext cx="8229600" cy="639762"/>
          </a:xfrm>
        </p:spPr>
        <p:txBody>
          <a:bodyPr>
            <a:normAutofit/>
          </a:bodyPr>
          <a:lstStyle/>
          <a:p>
            <a:r>
              <a:rPr lang="en-NZ" sz="3200" b="1" dirty="0" smtClean="0"/>
              <a:t>Layered style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388" y="762000"/>
            <a:ext cx="4546600" cy="6019800"/>
          </a:xfrm>
        </p:spPr>
        <p:txBody>
          <a:bodyPr>
            <a:normAutofit lnSpcReduction="10000"/>
          </a:bodyPr>
          <a:lstStyle/>
          <a:p>
            <a:r>
              <a:rPr lang="en-NZ" sz="2400" dirty="0"/>
              <a:t>Motivation:</a:t>
            </a:r>
          </a:p>
          <a:p>
            <a:pPr lvl="1"/>
            <a:r>
              <a:rPr lang="en-NZ" sz="2200" dirty="0" smtClean="0"/>
              <a:t>Independent </a:t>
            </a:r>
            <a:r>
              <a:rPr lang="en-NZ" sz="2200" dirty="0"/>
              <a:t>layers of abstraction</a:t>
            </a:r>
          </a:p>
          <a:p>
            <a:pPr lvl="2"/>
            <a:r>
              <a:rPr lang="en-NZ" sz="1900" dirty="0" smtClean="0"/>
              <a:t>separate </a:t>
            </a:r>
            <a:r>
              <a:rPr lang="en-NZ" sz="1900" dirty="0"/>
              <a:t>concerns, </a:t>
            </a:r>
            <a:r>
              <a:rPr lang="en-NZ" sz="1900" dirty="0" smtClean="0"/>
              <a:t>limit  dependencies</a:t>
            </a:r>
            <a:r>
              <a:rPr lang="en-NZ" sz="1900" dirty="0"/>
              <a:t>, allow replacement</a:t>
            </a:r>
          </a:p>
          <a:p>
            <a:r>
              <a:rPr lang="en-NZ" sz="2400" dirty="0" smtClean="0"/>
              <a:t>Vocabulary</a:t>
            </a:r>
            <a:endParaRPr lang="en-NZ" sz="2400" dirty="0"/>
          </a:p>
          <a:p>
            <a:pPr lvl="1"/>
            <a:r>
              <a:rPr lang="en-US" sz="2200" dirty="0" smtClean="0"/>
              <a:t>Layer </a:t>
            </a:r>
            <a:r>
              <a:rPr lang="en-US" sz="2200" dirty="0"/>
              <a:t>(building block), service, interface</a:t>
            </a:r>
          </a:p>
          <a:p>
            <a:pPr lvl="1"/>
            <a:r>
              <a:rPr lang="en-NZ" sz="2200" dirty="0" smtClean="0"/>
              <a:t>Call</a:t>
            </a:r>
            <a:r>
              <a:rPr lang="en-NZ" sz="2200" dirty="0"/>
              <a:t>, call-back (interaction style)</a:t>
            </a:r>
          </a:p>
          <a:p>
            <a:r>
              <a:rPr lang="en-NZ" sz="2400" dirty="0" smtClean="0"/>
              <a:t>Rules</a:t>
            </a:r>
            <a:endParaRPr lang="en-NZ" sz="2400" dirty="0"/>
          </a:p>
          <a:p>
            <a:pPr lvl="1"/>
            <a:r>
              <a:rPr lang="en-US" sz="2200" dirty="0" smtClean="0"/>
              <a:t>Layer </a:t>
            </a:r>
            <a:r>
              <a:rPr lang="en-US" sz="2200" i="1" dirty="0"/>
              <a:t>N </a:t>
            </a:r>
            <a:r>
              <a:rPr lang="en-US" sz="2200" dirty="0"/>
              <a:t>may know only layer </a:t>
            </a:r>
            <a:r>
              <a:rPr lang="en-US" sz="2200" i="1" dirty="0"/>
              <a:t>N-1</a:t>
            </a:r>
          </a:p>
          <a:p>
            <a:pPr lvl="1"/>
            <a:r>
              <a:rPr lang="en-US" sz="2200" dirty="0" smtClean="0"/>
              <a:t>Layer </a:t>
            </a:r>
            <a:r>
              <a:rPr lang="en-US" sz="2200" i="1" dirty="0"/>
              <a:t>N </a:t>
            </a:r>
            <a:r>
              <a:rPr lang="en-US" sz="2200" dirty="0"/>
              <a:t>may not use knowledge of </a:t>
            </a:r>
            <a:r>
              <a:rPr lang="en-US" sz="2200" dirty="0" smtClean="0"/>
              <a:t>lower </a:t>
            </a:r>
            <a:r>
              <a:rPr lang="en-NZ" sz="2400" dirty="0" smtClean="0"/>
              <a:t>layers </a:t>
            </a:r>
            <a:r>
              <a:rPr lang="en-NZ" sz="2400" dirty="0"/>
              <a:t>than </a:t>
            </a:r>
            <a:r>
              <a:rPr lang="en-NZ" sz="2400" i="1" dirty="0"/>
              <a:t>N-1</a:t>
            </a:r>
          </a:p>
          <a:p>
            <a:pPr lvl="1"/>
            <a:r>
              <a:rPr lang="en-US" sz="2200" dirty="0" smtClean="0"/>
              <a:t>Control </a:t>
            </a:r>
            <a:r>
              <a:rPr lang="en-US" sz="2200" dirty="0"/>
              <a:t>flow can be both </a:t>
            </a:r>
            <a:r>
              <a:rPr lang="en-US" sz="2200" dirty="0" smtClean="0"/>
              <a:t>synchronous </a:t>
            </a:r>
            <a:r>
              <a:rPr lang="en-NZ" sz="2400" dirty="0" smtClean="0"/>
              <a:t>and </a:t>
            </a:r>
            <a:r>
              <a:rPr lang="en-NZ" sz="2400" dirty="0" err="1"/>
              <a:t>asycnhronous</a:t>
            </a:r>
            <a:r>
              <a:rPr lang="en-NZ" sz="2400" dirty="0"/>
              <a:t> (“event”, “call-back</a:t>
            </a:r>
            <a:r>
              <a:rPr lang="en-NZ" sz="2400" dirty="0" smtClean="0"/>
              <a:t>”)</a:t>
            </a:r>
          </a:p>
          <a:p>
            <a:r>
              <a:rPr lang="en-NZ" dirty="0" smtClean="0"/>
              <a:t>Structure:</a:t>
            </a:r>
            <a:endParaRPr lang="en-NZ" sz="2200" dirty="0" smtClean="0"/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471455-406E-45E3-B5B6-E05A19BA0CA0}" type="slidenum">
              <a:rPr lang="en-NZ" smtClean="0"/>
              <a:pPr/>
              <a:t>26</a:t>
            </a:fld>
            <a:endParaRPr lang="en-NZ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4932363" y="518000"/>
            <a:ext cx="3965760" cy="4374200"/>
            <a:chOff x="4932363" y="1116488"/>
            <a:chExt cx="3965760" cy="4374200"/>
          </a:xfrm>
        </p:grpSpPr>
        <p:sp>
          <p:nvSpPr>
            <p:cNvPr id="6" name="Rectangle 5"/>
            <p:cNvSpPr/>
            <p:nvPr/>
          </p:nvSpPr>
          <p:spPr>
            <a:xfrm>
              <a:off x="4932363" y="1116488"/>
              <a:ext cx="3960812" cy="6361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NZ"/>
            </a:p>
          </p:txBody>
        </p:sp>
        <p:sp>
          <p:nvSpPr>
            <p:cNvPr id="5128" name="TextBox 8"/>
            <p:cNvSpPr txBox="1">
              <a:spLocks noChangeArrowheads="1"/>
            </p:cNvSpPr>
            <p:nvPr/>
          </p:nvSpPr>
          <p:spPr bwMode="auto">
            <a:xfrm>
              <a:off x="4949186" y="1116488"/>
              <a:ext cx="10080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 dirty="0"/>
                <a:t>Layer </a:t>
              </a:r>
              <a:r>
                <a:rPr lang="en-NZ" dirty="0" smtClean="0"/>
                <a:t>N</a:t>
              </a:r>
              <a:endParaRPr lang="en-NZ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32363" y="2346800"/>
              <a:ext cx="3960812" cy="6361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NZ"/>
            </a:p>
          </p:txBody>
        </p:sp>
        <p:sp>
          <p:nvSpPr>
            <p:cNvPr id="19" name="TextBox 8"/>
            <p:cNvSpPr txBox="1">
              <a:spLocks noChangeArrowheads="1"/>
            </p:cNvSpPr>
            <p:nvPr/>
          </p:nvSpPr>
          <p:spPr bwMode="auto">
            <a:xfrm>
              <a:off x="4949186" y="2346800"/>
              <a:ext cx="11468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NZ" dirty="0"/>
                <a:t>Layer </a:t>
              </a:r>
              <a:r>
                <a:rPr lang="en-NZ" dirty="0" smtClean="0"/>
                <a:t>N-1</a:t>
              </a:r>
              <a:endParaRPr lang="en-NZ" dirty="0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5957248" y="1752600"/>
              <a:ext cx="0" cy="594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620000" y="1752600"/>
              <a:ext cx="0" cy="594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937311" y="3722688"/>
              <a:ext cx="396081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NZ"/>
            </a:p>
          </p:txBody>
        </p:sp>
        <p:sp>
          <p:nvSpPr>
            <p:cNvPr id="27" name="TextBox 8"/>
            <p:cNvSpPr txBox="1">
              <a:spLocks noChangeArrowheads="1"/>
            </p:cNvSpPr>
            <p:nvPr/>
          </p:nvSpPr>
          <p:spPr bwMode="auto">
            <a:xfrm>
              <a:off x="4954134" y="3822700"/>
              <a:ext cx="1008062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 dirty="0"/>
                <a:t>Layer </a:t>
              </a:r>
              <a:r>
                <a:rPr lang="en-NZ" dirty="0" smtClean="0"/>
                <a:t>2</a:t>
              </a:r>
              <a:endParaRPr lang="en-NZ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37311" y="4941888"/>
              <a:ext cx="3960812" cy="54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NZ"/>
            </a:p>
          </p:txBody>
        </p:sp>
        <p:sp>
          <p:nvSpPr>
            <p:cNvPr id="29" name="TextBox 8"/>
            <p:cNvSpPr txBox="1">
              <a:spLocks noChangeArrowheads="1"/>
            </p:cNvSpPr>
            <p:nvPr/>
          </p:nvSpPr>
          <p:spPr bwMode="auto">
            <a:xfrm>
              <a:off x="4954134" y="5078888"/>
              <a:ext cx="11468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NZ" dirty="0"/>
                <a:t>Layer </a:t>
              </a:r>
              <a:r>
                <a:rPr lang="en-NZ" dirty="0" smtClean="0"/>
                <a:t>1</a:t>
              </a:r>
              <a:endParaRPr lang="en-NZ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5962196" y="4332288"/>
              <a:ext cx="0" cy="594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624948" y="4332288"/>
              <a:ext cx="0" cy="594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5957248" y="2971800"/>
              <a:ext cx="0" cy="7508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620000" y="2971800"/>
              <a:ext cx="4948" cy="75876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8"/>
            <p:cNvSpPr txBox="1">
              <a:spLocks noChangeArrowheads="1"/>
            </p:cNvSpPr>
            <p:nvPr/>
          </p:nvSpPr>
          <p:spPr bwMode="auto">
            <a:xfrm>
              <a:off x="7696200" y="2991437"/>
              <a:ext cx="96327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NZ" dirty="0" smtClean="0"/>
                <a:t>Request flow</a:t>
              </a:r>
              <a:endParaRPr lang="en-NZ" dirty="0"/>
            </a:p>
          </p:txBody>
        </p:sp>
        <p:sp>
          <p:nvSpPr>
            <p:cNvPr id="36" name="TextBox 8"/>
            <p:cNvSpPr txBox="1">
              <a:spLocks noChangeArrowheads="1"/>
            </p:cNvSpPr>
            <p:nvPr/>
          </p:nvSpPr>
          <p:spPr bwMode="auto">
            <a:xfrm>
              <a:off x="5000903" y="3076357"/>
              <a:ext cx="963272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NZ" dirty="0" smtClean="0"/>
                <a:t>Response flow</a:t>
              </a:r>
              <a:endParaRPr lang="en-NZ" dirty="0"/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4343400" y="5029200"/>
            <a:ext cx="4800600" cy="1600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2400" dirty="0"/>
              <a:t>Typical </a:t>
            </a:r>
            <a:r>
              <a:rPr lang="en-NZ" sz="2400" dirty="0" smtClean="0"/>
              <a:t>behaviour:</a:t>
            </a:r>
            <a:endParaRPr lang="en-NZ" sz="2400" dirty="0"/>
          </a:p>
          <a:p>
            <a:pPr lvl="1"/>
            <a:r>
              <a:rPr lang="en-US" sz="2000" dirty="0"/>
              <a:t>(Objects in) layer N call upon the API of (objects in) layer N-1</a:t>
            </a:r>
          </a:p>
          <a:p>
            <a:pPr lvl="1"/>
            <a:r>
              <a:rPr lang="en-US" sz="2000" dirty="0"/>
              <a:t>Layer N registers call-back routines </a:t>
            </a:r>
            <a:r>
              <a:rPr lang="en-NZ" sz="2000" dirty="0"/>
              <a:t>with layer N-1</a:t>
            </a:r>
          </a:p>
        </p:txBody>
      </p:sp>
      <p:sp>
        <p:nvSpPr>
          <p:cNvPr id="23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79388" y="1628775"/>
            <a:ext cx="8424862" cy="4968875"/>
          </a:xfrm>
        </p:spPr>
        <p:txBody>
          <a:bodyPr/>
          <a:lstStyle/>
          <a:p>
            <a:pPr lvl="1"/>
            <a:r>
              <a:rPr lang="en-NZ" smtClean="0"/>
              <a:t>Good: </a:t>
            </a:r>
          </a:p>
          <a:p>
            <a:pPr lvl="2"/>
            <a:r>
              <a:rPr lang="en-NZ" smtClean="0"/>
              <a:t>Clear dependence structure</a:t>
            </a:r>
          </a:p>
          <a:p>
            <a:pPr lvl="2"/>
            <a:r>
              <a:rPr lang="en-NZ" smtClean="0"/>
              <a:t>Components in different layers are independent</a:t>
            </a:r>
          </a:p>
          <a:p>
            <a:pPr lvl="1"/>
            <a:r>
              <a:rPr lang="en-NZ" smtClean="0"/>
              <a:t>Cautions: System with many layers can be inefficient</a:t>
            </a:r>
          </a:p>
          <a:p>
            <a:pPr lvl="1"/>
            <a:r>
              <a:rPr lang="en-NZ" smtClean="0"/>
              <a:t>Typical uses: Operation systems, network protocol stacks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DA2C07-AED3-4ED5-817E-6FA148FC58A9}" type="slidenum">
              <a:rPr lang="en-NZ" smtClean="0"/>
              <a:pPr/>
              <a:t>27</a:t>
            </a:fld>
            <a:endParaRPr lang="en-NZ" smtClean="0"/>
          </a:p>
        </p:txBody>
      </p:sp>
      <p:sp>
        <p:nvSpPr>
          <p:cNvPr id="6148" name="Title 17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57250"/>
          </a:xfrm>
        </p:spPr>
        <p:txBody>
          <a:bodyPr>
            <a:normAutofit/>
          </a:bodyPr>
          <a:lstStyle/>
          <a:p>
            <a:r>
              <a:rPr lang="en-NZ" sz="3200" dirty="0" smtClean="0"/>
              <a:t>Features of layered styles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57250"/>
          </a:xfrm>
        </p:spPr>
        <p:txBody>
          <a:bodyPr/>
          <a:lstStyle/>
          <a:p>
            <a:r>
              <a:rPr lang="en-NZ" sz="3600" smtClean="0"/>
              <a:t>Repository-based architectures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smtClean="0"/>
              <a:t>A repository architecture consists of a central data structure (often a database) and a collection of independent components which operate on the central data structure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9DB811-8FB3-4268-9B0A-80CB404C4FDF}" type="slidenum">
              <a:rPr lang="en-NZ" smtClean="0"/>
              <a:pPr/>
              <a:t>28</a:t>
            </a:fld>
            <a:endParaRPr lang="en-N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404813"/>
            <a:ext cx="8496300" cy="5462587"/>
          </a:xfrm>
        </p:spPr>
        <p:txBody>
          <a:bodyPr>
            <a:normAutofit/>
          </a:bodyPr>
          <a:lstStyle/>
          <a:p>
            <a:r>
              <a:rPr lang="en-NZ" sz="2400" dirty="0" smtClean="0"/>
              <a:t>Blackboard </a:t>
            </a:r>
            <a:r>
              <a:rPr lang="en-NZ" sz="2800" dirty="0" smtClean="0"/>
              <a:t>architectures (a classic repository architecture ): </a:t>
            </a:r>
          </a:p>
          <a:p>
            <a:pPr lvl="1"/>
            <a:r>
              <a:rPr lang="en-NZ" sz="2000" dirty="0" smtClean="0"/>
              <a:t>Motivation</a:t>
            </a:r>
            <a:r>
              <a:rPr lang="en-NZ" dirty="0"/>
              <a:t>:</a:t>
            </a:r>
          </a:p>
          <a:p>
            <a:pPr lvl="2"/>
            <a:r>
              <a:rPr lang="en-US" sz="1800" dirty="0" smtClean="0"/>
              <a:t>A system needs to handle different tasks</a:t>
            </a:r>
            <a:endParaRPr lang="en-NZ" sz="1800" dirty="0" smtClean="0"/>
          </a:p>
          <a:p>
            <a:pPr lvl="2"/>
            <a:r>
              <a:rPr lang="en-NZ" sz="1800" dirty="0" smtClean="0"/>
              <a:t>A number of system components (called partners) </a:t>
            </a:r>
            <a:r>
              <a:rPr lang="en-US" sz="1800" dirty="0" smtClean="0"/>
              <a:t>do </a:t>
            </a:r>
            <a:r>
              <a:rPr lang="en-US" sz="1800" dirty="0"/>
              <a:t>not </a:t>
            </a:r>
            <a:r>
              <a:rPr lang="en-NZ" sz="1800" dirty="0"/>
              <a:t>know each </a:t>
            </a:r>
            <a:r>
              <a:rPr lang="en-NZ" sz="1800" dirty="0" smtClean="0"/>
              <a:t>other</a:t>
            </a:r>
            <a:endParaRPr lang="en-NZ" sz="1800" dirty="0"/>
          </a:p>
          <a:p>
            <a:pPr lvl="2"/>
            <a:r>
              <a:rPr lang="en-US" sz="1800" dirty="0" smtClean="0"/>
              <a:t>Tasks </a:t>
            </a:r>
            <a:r>
              <a:rPr lang="en-US" sz="1800" dirty="0"/>
              <a:t>are coupled only through the shared state; </a:t>
            </a:r>
            <a:endParaRPr lang="en-NZ" sz="1800" dirty="0"/>
          </a:p>
          <a:p>
            <a:pPr lvl="1"/>
            <a:r>
              <a:rPr lang="en-NZ" sz="2000" dirty="0" smtClean="0"/>
              <a:t>Vocabulary:</a:t>
            </a:r>
          </a:p>
          <a:p>
            <a:pPr lvl="2"/>
            <a:r>
              <a:rPr lang="en-NZ" sz="1800" dirty="0" smtClean="0"/>
              <a:t>Knowledge sources: a set of problem solving modules</a:t>
            </a:r>
          </a:p>
          <a:p>
            <a:pPr lvl="2"/>
            <a:r>
              <a:rPr lang="en-NZ" sz="1800" dirty="0" smtClean="0"/>
              <a:t>Blackboard (BB): a common global database</a:t>
            </a:r>
          </a:p>
          <a:p>
            <a:pPr lvl="2"/>
            <a:r>
              <a:rPr lang="en-NZ" sz="1800" dirty="0" smtClean="0"/>
              <a:t>Hypothesis: the contents of the BB</a:t>
            </a:r>
          </a:p>
          <a:p>
            <a:pPr lvl="1"/>
            <a:r>
              <a:rPr lang="en-NZ" sz="2000" dirty="0" smtClean="0"/>
              <a:t>Rules</a:t>
            </a:r>
          </a:p>
          <a:p>
            <a:pPr lvl="2"/>
            <a:r>
              <a:rPr lang="en-NZ" sz="1800" dirty="0" smtClean="0"/>
              <a:t>Knowledge sources respond to changes on the BB, and interrogate and subsequently directly modify the blackboard </a:t>
            </a:r>
          </a:p>
          <a:p>
            <a:pPr lvl="2"/>
            <a:r>
              <a:rPr lang="en-NZ" sz="1800" dirty="0" smtClean="0"/>
              <a:t>It is therefore through the blackboard that the knowledge sources communicate and cooperate.</a:t>
            </a:r>
            <a:endParaRPr lang="en-NZ" sz="2400" dirty="0" smtClean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Overview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23EF3-DB97-4CD1-8851-312BAE774C9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2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NZ" sz="2400" dirty="0" smtClean="0"/>
              <a:t>Abstraction</a:t>
            </a:r>
          </a:p>
          <a:p>
            <a:r>
              <a:rPr lang="en-NZ" sz="2400" dirty="0" smtClean="0"/>
              <a:t>Patterns</a:t>
            </a:r>
          </a:p>
          <a:p>
            <a:r>
              <a:rPr lang="en-NZ" sz="2400" dirty="0" smtClean="0"/>
              <a:t>Patterns in software development</a:t>
            </a:r>
          </a:p>
          <a:p>
            <a:r>
              <a:rPr lang="en-NZ" sz="2400" dirty="0" smtClean="0"/>
              <a:t>Architectural styles</a:t>
            </a:r>
          </a:p>
          <a:p>
            <a:pPr marL="0" indent="0">
              <a:buNone/>
            </a:pPr>
            <a:endParaRPr lang="en-NZ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2133600"/>
            <a:ext cx="60483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79388" y="692150"/>
            <a:ext cx="8785225" cy="2089150"/>
          </a:xfrm>
        </p:spPr>
        <p:txBody>
          <a:bodyPr/>
          <a:lstStyle/>
          <a:p>
            <a:r>
              <a:rPr lang="en-NZ" sz="2400" smtClean="0"/>
              <a:t>More complex blackboard:</a:t>
            </a:r>
          </a:p>
          <a:p>
            <a:pPr lvl="1"/>
            <a:r>
              <a:rPr lang="en-NZ" sz="2000" smtClean="0"/>
              <a:t>Hypotheses can be classified to different levels or classes</a:t>
            </a:r>
          </a:p>
          <a:p>
            <a:pPr lvl="1"/>
            <a:r>
              <a:rPr lang="en-NZ" sz="2000" smtClean="0"/>
              <a:t>Each knowledge source responds only to a certain class/level of hypotheses </a:t>
            </a:r>
          </a:p>
          <a:p>
            <a:pPr lvl="1"/>
            <a:r>
              <a:rPr lang="en-NZ" sz="2000" smtClean="0"/>
              <a:t>Mediators and schedulers to facilitate hypotheses searching or allocation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E38805-C57B-47A0-B3B8-E1660EBB4762}" type="slidenum">
              <a:rPr lang="en-NZ" smtClean="0"/>
              <a:pPr/>
              <a:t>30</a:t>
            </a:fld>
            <a:endParaRPr lang="en-NZ" smtClean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/>
          <a:lstStyle/>
          <a:p>
            <a:r>
              <a:rPr lang="en-NZ" sz="2400" dirty="0" smtClean="0"/>
              <a:t>Benefits of BB architecture:</a:t>
            </a:r>
          </a:p>
          <a:p>
            <a:pPr lvl="1"/>
            <a:r>
              <a:rPr lang="en-NZ" sz="2000" dirty="0" smtClean="0"/>
              <a:t>Flexibility of configuration: knowledge sources are loosely coupled and not tied to the BB</a:t>
            </a:r>
          </a:p>
          <a:p>
            <a:pPr lvl="1"/>
            <a:r>
              <a:rPr lang="en-NZ" sz="2000" dirty="0" smtClean="0"/>
              <a:t>Multiple problem solvers (enable the selection of knowledge sources)</a:t>
            </a:r>
          </a:p>
          <a:p>
            <a:pPr lvl="1"/>
            <a:r>
              <a:rPr lang="en-NZ" sz="2000" dirty="0" smtClean="0"/>
              <a:t>Management of multiple levels of abstraction: both the BB and knowledge resources can reflect the hierarchy</a:t>
            </a:r>
          </a:p>
          <a:p>
            <a:pPr lvl="1"/>
            <a:r>
              <a:rPr lang="en-NZ" sz="2000" dirty="0" smtClean="0"/>
              <a:t>Can enable cooperative problem solving</a:t>
            </a:r>
          </a:p>
          <a:p>
            <a:pPr lvl="1">
              <a:buFont typeface="Arial" charset="0"/>
              <a:buNone/>
            </a:pPr>
            <a:endParaRPr lang="en-NZ" sz="2000" dirty="0" smtClean="0"/>
          </a:p>
          <a:p>
            <a:pPr lvl="1">
              <a:buFont typeface="Arial" charset="0"/>
              <a:buNone/>
            </a:pPr>
            <a:endParaRPr lang="en-NZ" sz="2000" dirty="0" smtClean="0"/>
          </a:p>
          <a:p>
            <a:pPr lvl="1">
              <a:buFont typeface="Arial" charset="0"/>
              <a:buNone/>
            </a:pPr>
            <a:endParaRPr lang="en-NZ" sz="2000" dirty="0" smtClean="0"/>
          </a:p>
          <a:p>
            <a:pPr lvl="1">
              <a:buFont typeface="Arial" charset="0"/>
              <a:buNone/>
            </a:pPr>
            <a:endParaRPr lang="en-NZ" sz="2000" dirty="0" smtClean="0"/>
          </a:p>
          <a:p>
            <a:pPr lvl="1">
              <a:buFont typeface="Arial" charset="0"/>
              <a:buNone/>
            </a:pPr>
            <a:endParaRPr lang="en-NZ" sz="2000" dirty="0" smtClean="0"/>
          </a:p>
          <a:p>
            <a:pPr lvl="1">
              <a:buFont typeface="Arial" charset="0"/>
              <a:buNone/>
            </a:pPr>
            <a:endParaRPr lang="en-NZ" sz="2000" dirty="0" smtClean="0"/>
          </a:p>
          <a:p>
            <a:r>
              <a:rPr lang="en-NZ" sz="2400" dirty="0" smtClean="0"/>
              <a:t>Drawbacks of BB architecture </a:t>
            </a:r>
          </a:p>
          <a:p>
            <a:pPr lvl="1"/>
            <a:r>
              <a:rPr lang="en-NZ" sz="2000" dirty="0" smtClean="0"/>
              <a:t>Global database</a:t>
            </a:r>
          </a:p>
          <a:p>
            <a:pPr lvl="1"/>
            <a:r>
              <a:rPr lang="en-NZ" sz="2000" dirty="0" smtClean="0"/>
              <a:t>Computational complexity of cooperation</a:t>
            </a:r>
          </a:p>
          <a:p>
            <a:pPr lvl="1"/>
            <a:r>
              <a:rPr lang="en-NZ" sz="2000" dirty="0" smtClean="0"/>
              <a:t>Cannot guarantee that tasks can be accomplished</a:t>
            </a:r>
          </a:p>
          <a:p>
            <a:pPr lvl="1"/>
            <a:endParaRPr lang="en-NZ" sz="2000" dirty="0" smtClean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835150" y="2579687"/>
            <a:ext cx="5257800" cy="2579687"/>
            <a:chOff x="1835696" y="3284984"/>
            <a:chExt cx="5256584" cy="2578892"/>
          </a:xfrm>
        </p:grpSpPr>
        <p:pic>
          <p:nvPicPr>
            <p:cNvPr id="13331" name="Picture 2" descr="http://school.discoveryeducation.com/clipart/images/slate.gi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5696" y="3284984"/>
              <a:ext cx="3456946" cy="208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2" name="Picture 4" descr="http://marketingimplementer.files.wordpress.com/2009/08/yellowface-think-main_full1.jpg?w=129&amp;h=20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36096" y="3429000"/>
              <a:ext cx="72008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3" name="Picture 4" descr="http://marketingimplementer.files.wordpress.com/2009/08/yellowface-think-main_full1.jpg?w=129&amp;h=20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4149080"/>
              <a:ext cx="720080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34" name="Picture 4" descr="http://marketingimplementer.files.wordpress.com/2009/08/yellowface-think-main_full1.jpg?w=129&amp;h=20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36096" y="5013176"/>
              <a:ext cx="720080" cy="850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419475" y="3248025"/>
            <a:ext cx="865188" cy="720725"/>
            <a:chOff x="3563888" y="3717032"/>
            <a:chExt cx="720080" cy="720080"/>
          </a:xfrm>
        </p:grpSpPr>
        <p:pic>
          <p:nvPicPr>
            <p:cNvPr id="13329" name="Picture 8" descr="http://www.firstediting.com/blog/wp-content/uploads/2010/08/wo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3888" y="3717032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0" name="TextBox 15"/>
            <p:cNvSpPr txBox="1">
              <a:spLocks noChangeArrowheads="1"/>
            </p:cNvSpPr>
            <p:nvPr/>
          </p:nvSpPr>
          <p:spPr bwMode="auto">
            <a:xfrm>
              <a:off x="3779912" y="3933056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 sz="1600"/>
                <a:t>V1</a:t>
              </a:r>
            </a:p>
          </p:txBody>
        </p:sp>
      </p:grpSp>
      <p:cxnSp>
        <p:nvCxnSpPr>
          <p:cNvPr id="20" name="Straight Arrow Connector 19"/>
          <p:cNvCxnSpPr>
            <a:endCxn id="13330" idx="3"/>
          </p:cNvCxnSpPr>
          <p:nvPr/>
        </p:nvCxnSpPr>
        <p:spPr>
          <a:xfrm rot="10800000" flipV="1">
            <a:off x="4111625" y="3429000"/>
            <a:ext cx="1323975" cy="20478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419475" y="3248025"/>
            <a:ext cx="865188" cy="720725"/>
            <a:chOff x="3563888" y="3717032"/>
            <a:chExt cx="720080" cy="720080"/>
          </a:xfrm>
        </p:grpSpPr>
        <p:pic>
          <p:nvPicPr>
            <p:cNvPr id="13327" name="Picture 8" descr="http://www.firstediting.com/blog/wp-content/uploads/2010/08/wo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3888" y="3717032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8" name="TextBox 27"/>
            <p:cNvSpPr txBox="1">
              <a:spLocks noChangeArrowheads="1"/>
            </p:cNvSpPr>
            <p:nvPr/>
          </p:nvSpPr>
          <p:spPr bwMode="auto">
            <a:xfrm>
              <a:off x="3779912" y="3933056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 sz="1600"/>
                <a:t>V2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419475" y="3248025"/>
            <a:ext cx="865188" cy="720725"/>
            <a:chOff x="3563888" y="3717032"/>
            <a:chExt cx="720080" cy="720080"/>
          </a:xfrm>
        </p:grpSpPr>
        <p:pic>
          <p:nvPicPr>
            <p:cNvPr id="13325" name="Picture 8" descr="http://www.firstediting.com/blog/wp-content/uploads/2010/08/wo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63888" y="3717032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6" name="TextBox 30"/>
            <p:cNvSpPr txBox="1">
              <a:spLocks noChangeArrowheads="1"/>
            </p:cNvSpPr>
            <p:nvPr/>
          </p:nvSpPr>
          <p:spPr bwMode="auto">
            <a:xfrm>
              <a:off x="3779912" y="3933056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 sz="1600"/>
                <a:t>V3</a:t>
              </a: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rot="10800000">
            <a:off x="4264025" y="3786187"/>
            <a:ext cx="2108200" cy="32702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4140200" y="3968750"/>
            <a:ext cx="1223963" cy="100806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398" name="Picture 6" descr="http://t1.gstatic.com/images?q=tbn:ANd9GcQqx4S_GWT7gNnJYP2onBasUUj0gmlj_bCogoL5tJyalJB2HvRqPdbt6va3n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52825" y="3321050"/>
            <a:ext cx="58737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708400" y="4005263"/>
            <a:ext cx="1223963" cy="1008062"/>
            <a:chOff x="3563888" y="3717032"/>
            <a:chExt cx="720080" cy="720080"/>
          </a:xfrm>
        </p:grpSpPr>
        <p:pic>
          <p:nvPicPr>
            <p:cNvPr id="14365" name="Picture 8" descr="http://www.firstediting.com/blog/wp-content/uploads/2010/08/wo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3888" y="3717032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6" name="TextBox 19"/>
            <p:cNvSpPr txBox="1">
              <a:spLocks noChangeArrowheads="1"/>
            </p:cNvSpPr>
            <p:nvPr/>
          </p:nvSpPr>
          <p:spPr bwMode="auto">
            <a:xfrm>
              <a:off x="3779912" y="3933056"/>
              <a:ext cx="360040" cy="219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 sz="1400" b="1">
                  <a:solidFill>
                    <a:srgbClr val="FF0000"/>
                  </a:solidFill>
                </a:rPr>
                <a:t>Task</a:t>
              </a:r>
              <a:endParaRPr lang="en-NZ" sz="16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755650" y="3644900"/>
            <a:ext cx="2447925" cy="2592388"/>
            <a:chOff x="755576" y="3645024"/>
            <a:chExt cx="2448272" cy="2592288"/>
          </a:xfrm>
        </p:grpSpPr>
        <p:sp>
          <p:nvSpPr>
            <p:cNvPr id="7" name="Can 6"/>
            <p:cNvSpPr/>
            <p:nvPr/>
          </p:nvSpPr>
          <p:spPr>
            <a:xfrm>
              <a:off x="755576" y="4076807"/>
              <a:ext cx="2448272" cy="216050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NZ" sz="2400" dirty="0"/>
            </a:p>
          </p:txBody>
        </p:sp>
        <p:sp>
          <p:nvSpPr>
            <p:cNvPr id="14364" name="TextBox 20"/>
            <p:cNvSpPr txBox="1">
              <a:spLocks noChangeArrowheads="1"/>
            </p:cNvSpPr>
            <p:nvPr/>
          </p:nvSpPr>
          <p:spPr bwMode="auto">
            <a:xfrm>
              <a:off x="827584" y="3645024"/>
              <a:ext cx="21602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NZ"/>
                <a:t>Case Base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403350" y="5013325"/>
            <a:ext cx="1368425" cy="1008063"/>
            <a:chOff x="3563888" y="3717032"/>
            <a:chExt cx="720080" cy="720080"/>
          </a:xfrm>
        </p:grpSpPr>
        <p:pic>
          <p:nvPicPr>
            <p:cNvPr id="14361" name="Picture 8" descr="http://www.firstediting.com/blog/wp-content/uploads/2010/08/wo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3888" y="3717032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2" name="TextBox 29"/>
            <p:cNvSpPr txBox="1">
              <a:spLocks noChangeArrowheads="1"/>
            </p:cNvSpPr>
            <p:nvPr/>
          </p:nvSpPr>
          <p:spPr bwMode="auto">
            <a:xfrm>
              <a:off x="3779912" y="3933056"/>
              <a:ext cx="360040" cy="219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 sz="1400" b="1"/>
                <a:t>Case</a:t>
              </a:r>
              <a:endParaRPr lang="en-NZ" sz="1600" b="1"/>
            </a:p>
          </p:txBody>
        </p:sp>
      </p:grpSp>
      <p:sp>
        <p:nvSpPr>
          <p:cNvPr id="14341" name="Content Placeholder 2"/>
          <p:cNvSpPr>
            <a:spLocks noGrp="1"/>
          </p:cNvSpPr>
          <p:nvPr>
            <p:ph idx="1"/>
          </p:nvPr>
        </p:nvSpPr>
        <p:spPr>
          <a:xfrm>
            <a:off x="457200" y="765175"/>
            <a:ext cx="8229600" cy="1943100"/>
          </a:xfrm>
        </p:spPr>
        <p:txBody>
          <a:bodyPr/>
          <a:lstStyle/>
          <a:p>
            <a:r>
              <a:rPr lang="en-NZ" sz="2800" smtClean="0"/>
              <a:t>Case-based reasoning (CBR) (another classic repository architecture ): </a:t>
            </a:r>
          </a:p>
          <a:p>
            <a:pPr lvl="1"/>
            <a:r>
              <a:rPr lang="en-NZ" sz="2400" smtClean="0"/>
              <a:t>Not only an architecture style but also a computer reasoning technique</a:t>
            </a:r>
          </a:p>
        </p:txBody>
      </p:sp>
      <p:sp>
        <p:nvSpPr>
          <p:cNvPr id="143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B7DBD0-1937-4EA7-9FC1-DD9C21628837}" type="slidenum">
              <a:rPr lang="en-NZ" smtClean="0"/>
              <a:pPr/>
              <a:t>32</a:t>
            </a:fld>
            <a:endParaRPr lang="en-NZ" smtClean="0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971550" y="4581525"/>
            <a:ext cx="1368425" cy="1008063"/>
            <a:chOff x="3563888" y="3717032"/>
            <a:chExt cx="720080" cy="720080"/>
          </a:xfrm>
        </p:grpSpPr>
        <p:pic>
          <p:nvPicPr>
            <p:cNvPr id="14359" name="Picture 8" descr="http://www.firstediting.com/blog/wp-content/uploads/2010/08/wo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3888" y="3717032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60" name="TextBox 10"/>
            <p:cNvSpPr txBox="1">
              <a:spLocks noChangeArrowheads="1"/>
            </p:cNvSpPr>
            <p:nvPr/>
          </p:nvSpPr>
          <p:spPr bwMode="auto">
            <a:xfrm>
              <a:off x="3779912" y="3933056"/>
              <a:ext cx="360040" cy="213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 sz="1400"/>
                <a:t>Case</a:t>
              </a:r>
              <a:endParaRPr lang="en-NZ" sz="1600"/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1123950" y="4733925"/>
            <a:ext cx="1368425" cy="1008063"/>
            <a:chOff x="3563888" y="3717032"/>
            <a:chExt cx="720080" cy="720080"/>
          </a:xfrm>
        </p:grpSpPr>
        <p:pic>
          <p:nvPicPr>
            <p:cNvPr id="14357" name="Picture 8" descr="http://www.firstediting.com/blog/wp-content/uploads/2010/08/wo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3888" y="3717032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8" name="TextBox 13"/>
            <p:cNvSpPr txBox="1">
              <a:spLocks noChangeArrowheads="1"/>
            </p:cNvSpPr>
            <p:nvPr/>
          </p:nvSpPr>
          <p:spPr bwMode="auto">
            <a:xfrm>
              <a:off x="3779912" y="3933056"/>
              <a:ext cx="360040" cy="213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 sz="1400"/>
                <a:t>Case</a:t>
              </a:r>
              <a:endParaRPr lang="en-NZ" sz="1600"/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1276350" y="4886325"/>
            <a:ext cx="1368425" cy="1008063"/>
            <a:chOff x="3563888" y="3717032"/>
            <a:chExt cx="720080" cy="720080"/>
          </a:xfrm>
        </p:grpSpPr>
        <p:pic>
          <p:nvPicPr>
            <p:cNvPr id="14355" name="Picture 8" descr="http://www.firstediting.com/blog/wp-content/uploads/2010/08/wo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3888" y="3717032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6" name="TextBox 16"/>
            <p:cNvSpPr txBox="1">
              <a:spLocks noChangeArrowheads="1"/>
            </p:cNvSpPr>
            <p:nvPr/>
          </p:nvSpPr>
          <p:spPr bwMode="auto">
            <a:xfrm>
              <a:off x="3779912" y="3933056"/>
              <a:ext cx="360040" cy="213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 sz="1400"/>
                <a:t>Case</a:t>
              </a:r>
              <a:endParaRPr lang="en-NZ" sz="1600"/>
            </a:p>
          </p:txBody>
        </p: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1581150" y="5191125"/>
            <a:ext cx="1368425" cy="1008063"/>
            <a:chOff x="3563888" y="3717031"/>
            <a:chExt cx="720080" cy="720080"/>
          </a:xfrm>
        </p:grpSpPr>
        <p:pic>
          <p:nvPicPr>
            <p:cNvPr id="14353" name="Picture 8" descr="http://www.firstediting.com/blog/wp-content/uploads/2010/08/wor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63888" y="3717031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4" name="TextBox 23"/>
            <p:cNvSpPr txBox="1">
              <a:spLocks noChangeArrowheads="1"/>
            </p:cNvSpPr>
            <p:nvPr/>
          </p:nvSpPr>
          <p:spPr bwMode="auto">
            <a:xfrm>
              <a:off x="3779912" y="3933056"/>
              <a:ext cx="360040" cy="219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 sz="1400" b="1"/>
                <a:t>Case</a:t>
              </a:r>
              <a:endParaRPr lang="en-NZ" sz="1600" b="1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rot="10800000" flipV="1">
            <a:off x="2555875" y="4652963"/>
            <a:ext cx="1368425" cy="431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851275" y="4724400"/>
            <a:ext cx="10080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NZ" sz="4800">
                <a:solidFill>
                  <a:srgbClr val="00B050"/>
                </a:solidFill>
              </a:rPr>
              <a:t>≈</a:t>
            </a: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6156325" y="2133600"/>
            <a:ext cx="2160588" cy="2673350"/>
            <a:chOff x="6156176" y="2132856"/>
            <a:chExt cx="2160240" cy="2673588"/>
          </a:xfrm>
        </p:grpSpPr>
        <p:pic>
          <p:nvPicPr>
            <p:cNvPr id="14351" name="Picture 2" descr="http://discoveringlifenow.com/wp-content/uploads/2011/06/law-book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56176" y="2132856"/>
              <a:ext cx="2160240" cy="2386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2" name="TextBox 38"/>
            <p:cNvSpPr txBox="1">
              <a:spLocks noChangeArrowheads="1"/>
            </p:cNvSpPr>
            <p:nvPr/>
          </p:nvSpPr>
          <p:spPr bwMode="auto">
            <a:xfrm>
              <a:off x="6444208" y="4437112"/>
              <a:ext cx="17281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NZ"/>
                <a:t>Case Law</a:t>
              </a:r>
            </a:p>
          </p:txBody>
        </p:sp>
      </p:grpSp>
      <p:sp>
        <p:nvSpPr>
          <p:cNvPr id="31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2405E-6 L 0.24809 0.0420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7.40056E-7 L -0.2441 0.1468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00" y="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95288" y="765175"/>
            <a:ext cx="8229600" cy="5759450"/>
          </a:xfrm>
        </p:spPr>
        <p:txBody>
          <a:bodyPr/>
          <a:lstStyle/>
          <a:p>
            <a:r>
              <a:rPr lang="en-NZ" sz="2400" dirty="0" smtClean="0"/>
              <a:t>Processes in CBR</a:t>
            </a:r>
          </a:p>
          <a:p>
            <a:pPr lvl="1"/>
            <a:r>
              <a:rPr lang="en-NZ" sz="2000" dirty="0" smtClean="0"/>
              <a:t>Retrieve the most similar case (or cases) comparing the case to the library of </a:t>
            </a:r>
          </a:p>
          <a:p>
            <a:pPr lvl="1">
              <a:buFont typeface="Arial" charset="0"/>
              <a:buNone/>
            </a:pPr>
            <a:r>
              <a:rPr lang="en-NZ" sz="2000" dirty="0" smtClean="0"/>
              <a:t>	past cases </a:t>
            </a:r>
          </a:p>
          <a:p>
            <a:pPr lvl="1"/>
            <a:r>
              <a:rPr lang="en-NZ" sz="2000" dirty="0" smtClean="0"/>
              <a:t>Reuse the retrieved case to try to solve the current problem</a:t>
            </a:r>
          </a:p>
          <a:p>
            <a:pPr lvl="1"/>
            <a:r>
              <a:rPr lang="en-NZ" sz="2000" dirty="0" smtClean="0"/>
              <a:t>Revise and adapt the proposed solution if necessary</a:t>
            </a:r>
          </a:p>
          <a:p>
            <a:pPr lvl="1"/>
            <a:r>
              <a:rPr lang="en-NZ" sz="2000" dirty="0" smtClean="0"/>
              <a:t>Retain the final solution as part of a new case</a:t>
            </a:r>
          </a:p>
          <a:p>
            <a:r>
              <a:rPr lang="en-NZ" sz="2000" dirty="0" smtClean="0"/>
              <a:t>Advantages:</a:t>
            </a:r>
          </a:p>
          <a:p>
            <a:pPr lvl="1"/>
            <a:r>
              <a:rPr lang="en-NZ" sz="2000" dirty="0" smtClean="0"/>
              <a:t>Iterative development</a:t>
            </a:r>
          </a:p>
          <a:p>
            <a:pPr lvl="1"/>
            <a:r>
              <a:rPr lang="en-NZ" sz="2000" dirty="0" smtClean="0"/>
              <a:t>Improves over time as case base grows </a:t>
            </a:r>
          </a:p>
          <a:p>
            <a:pPr lvl="1"/>
            <a:r>
              <a:rPr lang="en-NZ" sz="2000" dirty="0" smtClean="0"/>
              <a:t>Also allows multiple knowledge resources</a:t>
            </a:r>
          </a:p>
          <a:p>
            <a:r>
              <a:rPr lang="en-NZ" sz="2000" dirty="0" smtClean="0"/>
              <a:t>Disadvantages</a:t>
            </a:r>
          </a:p>
          <a:p>
            <a:pPr lvl="1"/>
            <a:r>
              <a:rPr lang="en-NZ" sz="2000" dirty="0" smtClean="0"/>
              <a:t>May have bad performance at the beginning</a:t>
            </a:r>
          </a:p>
          <a:p>
            <a:pPr lvl="1"/>
            <a:r>
              <a:rPr lang="en-NZ" sz="2000" dirty="0" smtClean="0"/>
              <a:t>Require intelligence to “fix” solutions</a:t>
            </a:r>
          </a:p>
          <a:p>
            <a:pPr lvl="1"/>
            <a:r>
              <a:rPr lang="en-NZ" sz="2000" dirty="0" smtClean="0"/>
              <a:t>Require good knowledge representation (for cases &amp; tasks)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45F7A0-BBD5-402E-B95B-E5BB7A23B78B}" type="slidenum">
              <a:rPr lang="en-NZ" smtClean="0"/>
              <a:pPr/>
              <a:t>33</a:t>
            </a:fld>
            <a:endParaRPr lang="en-NZ" smtClean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639762"/>
          </a:xfrm>
        </p:spPr>
        <p:txBody>
          <a:bodyPr>
            <a:normAutofit/>
          </a:bodyPr>
          <a:lstStyle/>
          <a:p>
            <a:pPr algn="ctr"/>
            <a:r>
              <a:rPr lang="en-NZ" sz="3200" b="1" dirty="0"/>
              <a:t>Pipes &amp; filters style</a:t>
            </a:r>
            <a:endParaRPr lang="en-NZ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762000"/>
            <a:ext cx="8001000" cy="5257800"/>
          </a:xfrm>
        </p:spPr>
        <p:txBody>
          <a:bodyPr>
            <a:normAutofit/>
          </a:bodyPr>
          <a:lstStyle/>
          <a:p>
            <a:r>
              <a:rPr lang="en-NZ" sz="2400" dirty="0"/>
              <a:t>Motivation:</a:t>
            </a:r>
          </a:p>
          <a:p>
            <a:pPr lvl="1"/>
            <a:r>
              <a:rPr lang="en-US" sz="2000" dirty="0" smtClean="0"/>
              <a:t>Systems </a:t>
            </a:r>
            <a:r>
              <a:rPr lang="en-US" sz="2000" dirty="0"/>
              <a:t>that work with streams of data (</a:t>
            </a:r>
            <a:r>
              <a:rPr lang="en-US" sz="2000" dirty="0" smtClean="0"/>
              <a:t>e.g. </a:t>
            </a:r>
            <a:r>
              <a:rPr lang="en-NZ" sz="2000" dirty="0" smtClean="0"/>
              <a:t>video </a:t>
            </a:r>
            <a:r>
              <a:rPr lang="en-NZ" sz="2000" dirty="0"/>
              <a:t>processing multimedia systems)</a:t>
            </a:r>
          </a:p>
          <a:p>
            <a:pPr lvl="1"/>
            <a:r>
              <a:rPr lang="en-US" sz="2000" dirty="0" smtClean="0"/>
              <a:t>Streams </a:t>
            </a:r>
            <a:r>
              <a:rPr lang="en-US" sz="2000" dirty="0"/>
              <a:t>of data are naturally processed </a:t>
            </a:r>
            <a:r>
              <a:rPr lang="en-US" sz="2000" dirty="0" smtClean="0"/>
              <a:t>in </a:t>
            </a:r>
            <a:r>
              <a:rPr lang="en-NZ" sz="2000" dirty="0" smtClean="0"/>
              <a:t>several </a:t>
            </a:r>
            <a:r>
              <a:rPr lang="en-NZ" sz="2000" dirty="0"/>
              <a:t>stages</a:t>
            </a:r>
          </a:p>
          <a:p>
            <a:pPr lvl="1"/>
            <a:r>
              <a:rPr lang="en-NZ" sz="2000" dirty="0" smtClean="0"/>
              <a:t>Reconfigurable </a:t>
            </a:r>
            <a:r>
              <a:rPr lang="en-NZ" sz="2000" dirty="0"/>
              <a:t>system: </a:t>
            </a:r>
            <a:r>
              <a:rPr lang="en-NZ" sz="2000" dirty="0" smtClean="0"/>
              <a:t>stages inserted/removed/reordered easily</a:t>
            </a:r>
          </a:p>
          <a:p>
            <a:r>
              <a:rPr lang="en-NZ" sz="2400" dirty="0"/>
              <a:t>Vocabulary</a:t>
            </a:r>
          </a:p>
          <a:p>
            <a:pPr lvl="1"/>
            <a:r>
              <a:rPr lang="en-US" sz="2000" dirty="0" smtClean="0"/>
              <a:t>Pipes</a:t>
            </a:r>
          </a:p>
          <a:p>
            <a:pPr lvl="1"/>
            <a:r>
              <a:rPr lang="en-US" sz="2000" dirty="0" smtClean="0"/>
              <a:t>Filters</a:t>
            </a:r>
          </a:p>
          <a:p>
            <a:pPr lvl="1"/>
            <a:r>
              <a:rPr lang="en-US" sz="2000" dirty="0" smtClean="0"/>
              <a:t>Data</a:t>
            </a:r>
            <a:endParaRPr lang="en-US" sz="2000" dirty="0"/>
          </a:p>
          <a:p>
            <a:pPr lvl="1"/>
            <a:r>
              <a:rPr lang="en-NZ" sz="2000" dirty="0" smtClean="0"/>
              <a:t>Sink, buffers, pipeline, data stream.</a:t>
            </a:r>
          </a:p>
          <a:p>
            <a:r>
              <a:rPr lang="en-NZ" sz="2400" dirty="0" smtClean="0"/>
              <a:t>Typical </a:t>
            </a:r>
            <a:r>
              <a:rPr lang="en-NZ" sz="2400" dirty="0" err="1"/>
              <a:t>behavior</a:t>
            </a:r>
            <a:endParaRPr lang="en-NZ" sz="2400" dirty="0"/>
          </a:p>
          <a:p>
            <a:pPr lvl="1"/>
            <a:r>
              <a:rPr lang="en-US" sz="2000" dirty="0" smtClean="0"/>
              <a:t>Filters </a:t>
            </a:r>
            <a:r>
              <a:rPr lang="en-US" sz="2000" dirty="0"/>
              <a:t>designed to be reusable</a:t>
            </a:r>
          </a:p>
          <a:p>
            <a:pPr lvl="1"/>
            <a:r>
              <a:rPr lang="en-US" sz="2000" dirty="0" smtClean="0"/>
              <a:t>Forks </a:t>
            </a:r>
            <a:r>
              <a:rPr lang="en-US" sz="2000" dirty="0"/>
              <a:t>and joins are allowed, but pipeline </a:t>
            </a:r>
            <a:r>
              <a:rPr lang="en-US" sz="2000" dirty="0" smtClean="0"/>
              <a:t>is sequence </a:t>
            </a:r>
            <a:r>
              <a:rPr lang="en-US" sz="2000" dirty="0"/>
              <a:t>of filters from data source to sink.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089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2981325"/>
          </a:xfrm>
        </p:spPr>
        <p:txBody>
          <a:bodyPr>
            <a:normAutofit/>
          </a:bodyPr>
          <a:lstStyle/>
          <a:p>
            <a:r>
              <a:rPr lang="en-NZ" sz="2400" dirty="0" smtClean="0"/>
              <a:t>Structure and rules:</a:t>
            </a:r>
          </a:p>
          <a:p>
            <a:pPr lvl="1"/>
            <a:r>
              <a:rPr lang="en-NZ" sz="2200" dirty="0" smtClean="0"/>
              <a:t>Each component has inputs and  outputs.  A  component reads streams of data on its inputs and produces data on its outputs, continuously as data are coming in.</a:t>
            </a:r>
          </a:p>
          <a:p>
            <a:pPr lvl="1"/>
            <a:r>
              <a:rPr lang="en-NZ" sz="2200" dirty="0" smtClean="0"/>
              <a:t>Filters: components compute by performing local transformations on their  inputs to produce their outputs</a:t>
            </a:r>
          </a:p>
          <a:p>
            <a:pPr lvl="1"/>
            <a:r>
              <a:rPr lang="en-NZ" sz="2200" dirty="0" smtClean="0"/>
              <a:t>Pipes: the connectors of components transmit the outputs of one component to the inputs of another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75202F-AAFC-46CB-AAA9-07EBCC49415E}" type="slidenum">
              <a:rPr lang="en-NZ" smtClean="0"/>
              <a:pPr/>
              <a:t>35</a:t>
            </a:fld>
            <a:endParaRPr lang="en-NZ" smtClean="0"/>
          </a:p>
        </p:txBody>
      </p:sp>
      <p:sp>
        <p:nvSpPr>
          <p:cNvPr id="6" name="Rectangle 5"/>
          <p:cNvSpPr/>
          <p:nvPr/>
        </p:nvSpPr>
        <p:spPr>
          <a:xfrm>
            <a:off x="1547813" y="4652963"/>
            <a:ext cx="936625" cy="93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3276600" y="4652963"/>
            <a:ext cx="93503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 dirty="0"/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2484438" y="4868863"/>
            <a:ext cx="79216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59338" y="4652963"/>
            <a:ext cx="936625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 dirty="0"/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4211638" y="4905375"/>
            <a:ext cx="6477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48038" y="5300663"/>
            <a:ext cx="9366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 dirty="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2484438" y="5445125"/>
            <a:ext cx="863600" cy="107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</p:cNvCxnSpPr>
          <p:nvPr/>
        </p:nvCxnSpPr>
        <p:spPr>
          <a:xfrm flipV="1">
            <a:off x="4284663" y="5373688"/>
            <a:ext cx="574675" cy="1793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88125" y="4797425"/>
            <a:ext cx="936625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NZ" dirty="0"/>
          </a:p>
        </p:txBody>
      </p:sp>
      <p:cxnSp>
        <p:nvCxnSpPr>
          <p:cNvPr id="30" name="Straight Arrow Connector 29"/>
          <p:cNvCxnSpPr>
            <a:stCxn id="10" idx="3"/>
            <a:endCxn id="29" idx="1"/>
          </p:cNvCxnSpPr>
          <p:nvPr/>
        </p:nvCxnSpPr>
        <p:spPr>
          <a:xfrm flipV="1">
            <a:off x="5795963" y="5049838"/>
            <a:ext cx="792162" cy="349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7524750" y="5049838"/>
            <a:ext cx="647700" cy="15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6" idx="1"/>
          </p:cNvCxnSpPr>
          <p:nvPr/>
        </p:nvCxnSpPr>
        <p:spPr>
          <a:xfrm>
            <a:off x="755650" y="5084763"/>
            <a:ext cx="792163" cy="365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3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65550" y="1990725"/>
            <a:ext cx="5199063" cy="2374900"/>
            <a:chOff x="3707904" y="2204864"/>
            <a:chExt cx="5198301" cy="2375124"/>
          </a:xfrm>
        </p:grpSpPr>
        <p:pic>
          <p:nvPicPr>
            <p:cNvPr id="9225" name="Picture 2" descr="http://scilla.man.poznan.pl:8080/confluence/download/attachments/2752521/sdfnetwork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07904" y="2420888"/>
              <a:ext cx="5198301" cy="215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26" name="TextBox 7"/>
            <p:cNvSpPr txBox="1">
              <a:spLocks noChangeArrowheads="1"/>
            </p:cNvSpPr>
            <p:nvPr/>
          </p:nvSpPr>
          <p:spPr bwMode="auto">
            <a:xfrm>
              <a:off x="5220072" y="2204864"/>
              <a:ext cx="345638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/>
                <a:t>Example: Kepler workflows</a:t>
              </a:r>
            </a:p>
          </p:txBody>
        </p:sp>
      </p:grp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A86257-1B82-409F-990C-18F645B80209}" type="slidenum">
              <a:rPr lang="en-NZ" smtClean="0"/>
              <a:pPr/>
              <a:t>36</a:t>
            </a:fld>
            <a:endParaRPr lang="en-NZ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836613"/>
            <a:ext cx="8424862" cy="5545137"/>
          </a:xfrm>
        </p:spPr>
        <p:txBody>
          <a:bodyPr/>
          <a:lstStyle/>
          <a:p>
            <a:r>
              <a:rPr lang="en-NZ" sz="2800" dirty="0" smtClean="0"/>
              <a:t>Strengths of pipes and filters:</a:t>
            </a:r>
          </a:p>
          <a:p>
            <a:pPr lvl="1"/>
            <a:r>
              <a:rPr lang="en-NZ" sz="2400" dirty="0" smtClean="0"/>
              <a:t>Makes it easy to understand overall function of the system as a composition of filter functions</a:t>
            </a:r>
          </a:p>
          <a:p>
            <a:pPr lvl="1"/>
            <a:r>
              <a:rPr lang="en-NZ" sz="2400" dirty="0" smtClean="0"/>
              <a:t>Easy to maintain</a:t>
            </a:r>
          </a:p>
          <a:p>
            <a:pPr lvl="1"/>
            <a:r>
              <a:rPr lang="en-NZ" sz="2400" dirty="0" smtClean="0"/>
              <a:t>High transparency </a:t>
            </a:r>
          </a:p>
          <a:p>
            <a:pPr>
              <a:buFont typeface="Arial" charset="0"/>
              <a:buNone/>
            </a:pPr>
            <a:endParaRPr lang="en-NZ" sz="2800" dirty="0" smtClean="0"/>
          </a:p>
          <a:p>
            <a:pPr>
              <a:buFont typeface="Arial" charset="0"/>
              <a:buNone/>
            </a:pPr>
            <a:endParaRPr lang="en-NZ" sz="2800" dirty="0" smtClean="0"/>
          </a:p>
          <a:p>
            <a:r>
              <a:rPr lang="en-NZ" sz="2800" dirty="0" smtClean="0"/>
              <a:t>Weaknesses:</a:t>
            </a:r>
          </a:p>
          <a:p>
            <a:pPr lvl="1"/>
            <a:r>
              <a:rPr lang="en-NZ" sz="2400" dirty="0" smtClean="0"/>
              <a:t>Data transmission critical for system performance</a:t>
            </a:r>
          </a:p>
          <a:p>
            <a:pPr lvl="1"/>
            <a:r>
              <a:rPr lang="en-NZ" sz="2400" dirty="0" smtClean="0"/>
              <a:t>Often leads to batch-type processing </a:t>
            </a:r>
          </a:p>
          <a:p>
            <a:pPr lvl="1"/>
            <a:r>
              <a:rPr lang="en-NZ" sz="2400" dirty="0" smtClean="0"/>
              <a:t>Not good for interactive applications</a:t>
            </a:r>
          </a:p>
          <a:p>
            <a:pPr lvl="1"/>
            <a:r>
              <a:rPr lang="en-NZ" sz="2400" dirty="0" smtClean="0"/>
              <a:t>Hard to coordinate stream inputs</a:t>
            </a: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5867400" y="5157788"/>
            <a:ext cx="2881313" cy="1008062"/>
            <a:chOff x="5868144" y="5157192"/>
            <a:chExt cx="2880320" cy="1008112"/>
          </a:xfrm>
        </p:grpSpPr>
        <p:sp>
          <p:nvSpPr>
            <p:cNvPr id="7" name="Right Brace 6"/>
            <p:cNvSpPr/>
            <p:nvPr/>
          </p:nvSpPr>
          <p:spPr>
            <a:xfrm>
              <a:off x="5868144" y="5157192"/>
              <a:ext cx="215826" cy="100811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NZ"/>
            </a:p>
          </p:txBody>
        </p:sp>
        <p:sp>
          <p:nvSpPr>
            <p:cNvPr id="9224" name="TextBox 9"/>
            <p:cNvSpPr txBox="1">
              <a:spLocks noChangeArrowheads="1"/>
            </p:cNvSpPr>
            <p:nvPr/>
          </p:nvSpPr>
          <p:spPr bwMode="auto">
            <a:xfrm>
              <a:off x="6156176" y="5301208"/>
              <a:ext cx="25922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NZ"/>
                <a:t>Dynamic, changeable, un-predictable inputs</a:t>
              </a:r>
            </a:p>
          </p:txBody>
        </p:sp>
      </p:grpSp>
      <p:sp>
        <p:nvSpPr>
          <p:cNvPr id="11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NZ" sz="2800" b="1" dirty="0" smtClean="0"/>
              <a:t>Peer to Peer Style</a:t>
            </a:r>
            <a:endParaRPr lang="en-NZ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791200"/>
          </a:xfrm>
        </p:spPr>
        <p:txBody>
          <a:bodyPr>
            <a:normAutofit fontScale="92500" lnSpcReduction="20000"/>
          </a:bodyPr>
          <a:lstStyle/>
          <a:p>
            <a:r>
              <a:rPr lang="en-NZ" sz="2400" dirty="0"/>
              <a:t>Motivation:</a:t>
            </a:r>
          </a:p>
          <a:p>
            <a:pPr lvl="1"/>
            <a:r>
              <a:rPr lang="en-NZ" sz="2200" dirty="0"/>
              <a:t>S</a:t>
            </a:r>
            <a:r>
              <a:rPr lang="en-NZ" sz="2200" dirty="0" smtClean="0"/>
              <a:t>haring </a:t>
            </a:r>
            <a:r>
              <a:rPr lang="en-NZ" sz="2200" dirty="0"/>
              <a:t>resources and content</a:t>
            </a:r>
          </a:p>
          <a:p>
            <a:pPr lvl="1"/>
            <a:r>
              <a:rPr lang="en-NZ" sz="2200" dirty="0" smtClean="0"/>
              <a:t>Cooperation </a:t>
            </a:r>
            <a:r>
              <a:rPr lang="en-NZ" sz="2200" dirty="0"/>
              <a:t>in communities</a:t>
            </a:r>
          </a:p>
          <a:p>
            <a:pPr lvl="1"/>
            <a:r>
              <a:rPr lang="en-NZ" sz="2200" dirty="0" smtClean="0"/>
              <a:t>Symmetry </a:t>
            </a:r>
            <a:r>
              <a:rPr lang="en-NZ" sz="2200" dirty="0"/>
              <a:t>in roles</a:t>
            </a:r>
          </a:p>
          <a:p>
            <a:pPr lvl="1"/>
            <a:r>
              <a:rPr lang="en-NZ" sz="2200" dirty="0" smtClean="0"/>
              <a:t>Increase concurrency</a:t>
            </a:r>
          </a:p>
          <a:p>
            <a:r>
              <a:rPr lang="en-NZ" sz="2400" dirty="0"/>
              <a:t>Vocabulary</a:t>
            </a:r>
          </a:p>
          <a:p>
            <a:pPr lvl="1"/>
            <a:r>
              <a:rPr lang="en-US" sz="2200" dirty="0" smtClean="0"/>
              <a:t>Peer</a:t>
            </a:r>
            <a:r>
              <a:rPr lang="en-US" sz="2200" dirty="0"/>
              <a:t>, super </a:t>
            </a:r>
            <a:r>
              <a:rPr lang="en-US" sz="2200" dirty="0" smtClean="0"/>
              <a:t>peer</a:t>
            </a:r>
          </a:p>
          <a:p>
            <a:pPr lvl="1"/>
            <a:r>
              <a:rPr lang="en-US" sz="2200" dirty="0" smtClean="0"/>
              <a:t>C</a:t>
            </a:r>
            <a:r>
              <a:rPr lang="en-NZ" sz="2400" dirty="0" err="1" smtClean="0"/>
              <a:t>ommunity</a:t>
            </a:r>
            <a:r>
              <a:rPr lang="en-NZ" sz="2400" dirty="0" smtClean="0"/>
              <a:t> </a:t>
            </a:r>
            <a:r>
              <a:rPr lang="en-NZ" sz="2400" dirty="0"/>
              <a:t>(of peers)</a:t>
            </a:r>
          </a:p>
          <a:p>
            <a:r>
              <a:rPr lang="en-NZ" sz="2400" dirty="0" smtClean="0"/>
              <a:t>Rules</a:t>
            </a:r>
            <a:endParaRPr lang="en-NZ" sz="2400" dirty="0"/>
          </a:p>
          <a:p>
            <a:pPr lvl="1"/>
            <a:r>
              <a:rPr lang="en-NZ" sz="2200" dirty="0" smtClean="0"/>
              <a:t>Peer</a:t>
            </a:r>
            <a:r>
              <a:rPr lang="en-NZ" sz="2200" dirty="0"/>
              <a:t>:</a:t>
            </a:r>
          </a:p>
          <a:p>
            <a:pPr lvl="2"/>
            <a:r>
              <a:rPr lang="en-US" sz="1900" dirty="0" smtClean="0"/>
              <a:t>Symmetric </a:t>
            </a:r>
            <a:r>
              <a:rPr lang="en-US" sz="1900" dirty="0"/>
              <a:t>in functionality, and </a:t>
            </a:r>
            <a:r>
              <a:rPr lang="en-US" sz="1900" dirty="0" smtClean="0"/>
              <a:t>contribution can </a:t>
            </a:r>
            <a:r>
              <a:rPr lang="en-US" sz="1900" dirty="0"/>
              <a:t>discover, reach and cooperate with </a:t>
            </a:r>
            <a:r>
              <a:rPr lang="en-US" sz="1900" dirty="0" smtClean="0"/>
              <a:t>all </a:t>
            </a:r>
            <a:r>
              <a:rPr lang="en-NZ" sz="1900" dirty="0" smtClean="0"/>
              <a:t>other </a:t>
            </a:r>
            <a:r>
              <a:rPr lang="en-NZ" sz="1900" dirty="0"/>
              <a:t>peers, in </a:t>
            </a:r>
            <a:r>
              <a:rPr lang="en-NZ" sz="1900" dirty="0" smtClean="0"/>
              <a:t>principle </a:t>
            </a:r>
            <a:r>
              <a:rPr lang="en-US" sz="1900" dirty="0" smtClean="0"/>
              <a:t>can </a:t>
            </a:r>
            <a:r>
              <a:rPr lang="en-US" sz="1900" dirty="0"/>
              <a:t>be both passive and active</a:t>
            </a:r>
          </a:p>
          <a:p>
            <a:pPr lvl="1"/>
            <a:r>
              <a:rPr lang="en-NZ" sz="2200" dirty="0" smtClean="0"/>
              <a:t>Super peer</a:t>
            </a:r>
          </a:p>
          <a:p>
            <a:pPr lvl="2"/>
            <a:r>
              <a:rPr lang="en-US" sz="1900" dirty="0"/>
              <a:t>Peer that contributes extra resources to the community (extra services, like directory, </a:t>
            </a:r>
            <a:r>
              <a:rPr lang="en-NZ" sz="1900" dirty="0"/>
              <a:t>discovery</a:t>
            </a:r>
            <a:r>
              <a:rPr lang="en-NZ" sz="1900" dirty="0" smtClean="0"/>
              <a:t>)</a:t>
            </a:r>
          </a:p>
          <a:p>
            <a:pPr lvl="1"/>
            <a:r>
              <a:rPr lang="en-US" sz="2500" dirty="0" smtClean="0"/>
              <a:t>In addition:</a:t>
            </a:r>
          </a:p>
          <a:p>
            <a:pPr lvl="2"/>
            <a:r>
              <a:rPr lang="en-US" sz="2100" dirty="0"/>
              <a:t>Peers can finds community access point and </a:t>
            </a:r>
            <a:r>
              <a:rPr lang="en-NZ" sz="2100" dirty="0"/>
              <a:t>join a community; p</a:t>
            </a:r>
            <a:r>
              <a:rPr lang="en-US" sz="2100" dirty="0" err="1"/>
              <a:t>rovides</a:t>
            </a:r>
            <a:r>
              <a:rPr lang="en-US" sz="2100" dirty="0"/>
              <a:t> passively services to other </a:t>
            </a:r>
            <a:r>
              <a:rPr lang="en-NZ" sz="2100" dirty="0"/>
              <a:t>peers; and a</a:t>
            </a:r>
            <a:r>
              <a:rPr lang="en-US" sz="2100" dirty="0" err="1"/>
              <a:t>ctively</a:t>
            </a:r>
            <a:r>
              <a:rPr lang="en-US" sz="2100" dirty="0"/>
              <a:t> uses services from peers in </a:t>
            </a:r>
            <a:r>
              <a:rPr lang="en-NZ" sz="2100" dirty="0"/>
              <a:t>the community</a:t>
            </a:r>
          </a:p>
          <a:p>
            <a:pPr lvl="2"/>
            <a:r>
              <a:rPr lang="en-US" sz="2100" dirty="0"/>
              <a:t>The collective services of peers </a:t>
            </a:r>
            <a:r>
              <a:rPr lang="en-NZ" sz="2100" dirty="0"/>
              <a:t>result in new functionality</a:t>
            </a:r>
          </a:p>
        </p:txBody>
      </p:sp>
      <p:pic>
        <p:nvPicPr>
          <p:cNvPr id="1026" name="Picture 2" descr="http://wdict.net/img/peer-to-pe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"/>
            <a:ext cx="3657600" cy="343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3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857250"/>
          </a:xfrm>
        </p:spPr>
        <p:txBody>
          <a:bodyPr/>
          <a:lstStyle/>
          <a:p>
            <a:r>
              <a:rPr lang="en-NZ" sz="3600" smtClean="0"/>
              <a:t>Discussion: style &amp; architecture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r>
              <a:rPr lang="en-NZ" sz="2800" dirty="0" smtClean="0"/>
              <a:t>Again, what is a style?</a:t>
            </a:r>
          </a:p>
          <a:p>
            <a:pPr lvl="1"/>
            <a:r>
              <a:rPr lang="en-NZ" sz="2400" dirty="0" smtClean="0"/>
              <a:t>Styles represent hard-won wisdom in system development</a:t>
            </a:r>
          </a:p>
          <a:p>
            <a:pPr lvl="1"/>
            <a:endParaRPr lang="en-NZ" dirty="0"/>
          </a:p>
          <a:p>
            <a:r>
              <a:rPr lang="en-NZ" sz="2600" dirty="0" smtClean="0"/>
              <a:t>Does that means we can rely on them</a:t>
            </a:r>
            <a:r>
              <a:rPr lang="en-NZ" sz="2600" dirty="0" smtClean="0"/>
              <a:t>?</a:t>
            </a:r>
          </a:p>
          <a:p>
            <a:endParaRPr lang="en-NZ" dirty="0"/>
          </a:p>
          <a:p>
            <a:r>
              <a:rPr lang="en-NZ" sz="2600" dirty="0" smtClean="0"/>
              <a:t>Do you know any other architectural styles?</a:t>
            </a:r>
            <a:endParaRPr lang="en-NZ" sz="2600" dirty="0" smtClean="0"/>
          </a:p>
          <a:p>
            <a:pPr lvl="1"/>
            <a:endParaRPr lang="en-NZ" dirty="0"/>
          </a:p>
          <a:p>
            <a:endParaRPr lang="en-NZ" sz="2600" dirty="0" smtClean="0"/>
          </a:p>
          <a:p>
            <a:pPr>
              <a:buFont typeface="Arial" charset="0"/>
              <a:buNone/>
            </a:pPr>
            <a:endParaRPr lang="en-NZ" sz="28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630E4D-3548-4D70-9759-580355B26DC9}" type="slidenum">
              <a:rPr lang="en-NZ" smtClean="0"/>
              <a:pPr/>
              <a:t>38</a:t>
            </a:fld>
            <a:endParaRPr lang="en-NZ" smtClean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r>
              <a:rPr lang="en-NZ" sz="2800" dirty="0" smtClean="0"/>
              <a:t>Styles limit the designer in several ways: </a:t>
            </a:r>
          </a:p>
          <a:p>
            <a:pPr lvl="1"/>
            <a:r>
              <a:rPr lang="en-NZ" sz="2400" dirty="0" smtClean="0"/>
              <a:t>The amount of detail or the number of concepts that the designer is allowed to deal with may be limited (e.g., client-server)</a:t>
            </a:r>
          </a:p>
          <a:p>
            <a:pPr lvl="1"/>
            <a:r>
              <a:rPr lang="en-NZ" sz="2400" dirty="0" smtClean="0"/>
              <a:t>The way elements of the design are allowed to interact may be restricted (e.g., mediator based architecture)</a:t>
            </a:r>
          </a:p>
          <a:p>
            <a:pPr lvl="1"/>
            <a:r>
              <a:rPr lang="en-NZ" sz="2400" dirty="0" smtClean="0"/>
              <a:t>The style may constrain the solution of some sub problems to be addressed in a less than optimal way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0E11C8-0A71-42D3-805C-A9CB6D8DB6C3}" type="slidenum">
              <a:rPr lang="en-NZ" smtClean="0"/>
              <a:pPr/>
              <a:t>39</a:t>
            </a:fld>
            <a:endParaRPr lang="en-NZ" smtClean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Related Outcomes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Clearly </a:t>
            </a:r>
            <a:r>
              <a:rPr lang="en-NZ" dirty="0"/>
              <a:t>document non-trivial software architectures. </a:t>
            </a:r>
          </a:p>
          <a:p>
            <a:r>
              <a:rPr lang="en-NZ" dirty="0"/>
              <a:t>Evaluate and discuss the properties of different software architectures. 	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25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24550"/>
          </a:xfrm>
        </p:spPr>
        <p:txBody>
          <a:bodyPr/>
          <a:lstStyle/>
          <a:p>
            <a:r>
              <a:rPr lang="en-NZ" sz="2400" dirty="0" smtClean="0"/>
              <a:t>Where then does the effectiveness of styles come from? </a:t>
            </a:r>
          </a:p>
          <a:p>
            <a:pPr lvl="1"/>
            <a:r>
              <a:rPr lang="en-NZ" sz="2000" dirty="0" smtClean="0"/>
              <a:t>Help us to focus</a:t>
            </a:r>
          </a:p>
          <a:p>
            <a:pPr lvl="1"/>
            <a:r>
              <a:rPr lang="en-NZ" sz="2000" dirty="0" smtClean="0"/>
              <a:t>Code generation and framework implementation strategy </a:t>
            </a:r>
          </a:p>
          <a:p>
            <a:pPr lvl="1"/>
            <a:r>
              <a:rPr lang="en-NZ" sz="2000" dirty="0" smtClean="0"/>
              <a:t>Reuse</a:t>
            </a:r>
          </a:p>
          <a:p>
            <a:pPr lvl="1"/>
            <a:r>
              <a:rPr lang="en-NZ" sz="2000" dirty="0" smtClean="0"/>
              <a:t>Enable more efficient communication, and promote better understanding</a:t>
            </a:r>
          </a:p>
          <a:p>
            <a:endParaRPr lang="en-NZ" sz="2400" dirty="0" smtClean="0"/>
          </a:p>
          <a:p>
            <a:endParaRPr lang="en-NZ" sz="2400" dirty="0"/>
          </a:p>
          <a:p>
            <a:r>
              <a:rPr lang="en-NZ" sz="2400" dirty="0" smtClean="0"/>
              <a:t>How to make better use of styles?</a:t>
            </a:r>
          </a:p>
          <a:p>
            <a:pPr lvl="1"/>
            <a:r>
              <a:rPr lang="en-NZ" sz="2000" dirty="0" smtClean="0"/>
              <a:t>Combination</a:t>
            </a:r>
          </a:p>
          <a:p>
            <a:pPr lvl="1"/>
            <a:r>
              <a:rPr lang="en-NZ" sz="2000" dirty="0" smtClean="0"/>
              <a:t>Modification</a:t>
            </a:r>
          </a:p>
          <a:p>
            <a:pPr lvl="1"/>
            <a:r>
              <a:rPr lang="en-NZ" sz="2000" dirty="0" smtClean="0"/>
              <a:t>Creation</a:t>
            </a:r>
          </a:p>
          <a:p>
            <a:pPr lvl="1"/>
            <a:r>
              <a:rPr lang="en-NZ" sz="2000" dirty="0" smtClean="0"/>
              <a:t>Example: P2P and BB?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C81E56-7F35-450F-86AE-74FC0442DB87}" type="slidenum">
              <a:rPr lang="en-NZ" smtClean="0"/>
              <a:pPr/>
              <a:t>40</a:t>
            </a:fld>
            <a:endParaRPr lang="en-NZ" smtClean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Homework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Brainstorm about the styles suitable for your topic.</a:t>
            </a:r>
          </a:p>
          <a:p>
            <a:pPr lvl="1"/>
            <a:r>
              <a:rPr lang="en-NZ" dirty="0" smtClean="0"/>
              <a:t>Different styles can provide different benefits.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775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Readings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>
                <a:hlinkClick r:id="rId2"/>
              </a:rPr>
              <a:t>http://</a:t>
            </a:r>
            <a:r>
              <a:rPr lang="en-NZ" dirty="0" smtClean="0">
                <a:hlinkClick r:id="rId2"/>
              </a:rPr>
              <a:t>en.wikipedia.org/wiki/Software_architecture_styles_and_patterns#Catalog_of_architectural_styles</a:t>
            </a:r>
            <a:endParaRPr lang="en-NZ" dirty="0" smtClean="0"/>
          </a:p>
          <a:p>
            <a:r>
              <a:rPr lang="en-NZ" dirty="0" smtClean="0"/>
              <a:t>Find research articles on architectural styles for your own project domain on Google Scholar or other scientific databases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81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79613" y="3500438"/>
            <a:ext cx="4895850" cy="857250"/>
          </a:xfrm>
        </p:spPr>
        <p:txBody>
          <a:bodyPr/>
          <a:lstStyle/>
          <a:p>
            <a:r>
              <a:rPr lang="en-NZ" smtClean="0"/>
              <a:t>Questions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71CE1C-48EB-4F12-B886-CF2A7D0ABD00}" type="slidenum">
              <a:rPr lang="en-NZ" smtClean="0"/>
              <a:pPr/>
              <a:t>43</a:t>
            </a:fld>
            <a:endParaRPr lang="en-NZ" smtClean="0"/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298704" y="63627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do we already know?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Abstraction</a:t>
            </a:r>
          </a:p>
          <a:p>
            <a:r>
              <a:rPr lang="en-NZ" dirty="0" smtClean="0"/>
              <a:t>Design patterns</a:t>
            </a:r>
          </a:p>
          <a:p>
            <a:r>
              <a:rPr lang="en-NZ" dirty="0" smtClean="0"/>
              <a:t>Architectural styles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22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772400" cy="792162"/>
          </a:xfrm>
        </p:spPr>
        <p:txBody>
          <a:bodyPr/>
          <a:lstStyle/>
          <a:p>
            <a:r>
              <a:rPr lang="en-US" sz="3600" dirty="0" smtClean="0"/>
              <a:t>Cost of Software Product</a:t>
            </a:r>
            <a:endParaRPr lang="en-NZ" sz="3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B7B53-9A33-4EA7-AF90-48C1067223F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077200" cy="5410200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Every product has a cost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 smtClean="0"/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Where does the cost of software products come from?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Effort and time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How to reduce cost of software products?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NZ" dirty="0" smtClean="0"/>
              <a:t>	Don’t waste our time and effort</a:t>
            </a:r>
          </a:p>
          <a:p>
            <a:pPr lvl="1">
              <a:defRPr/>
            </a:pPr>
            <a:r>
              <a:rPr lang="en-NZ" dirty="0" smtClean="0"/>
              <a:t>Clear understanding of requirement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Efficient and effective communication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dirty="0" smtClean="0"/>
              <a:t>Don’t do the same thing for multiple times</a:t>
            </a:r>
          </a:p>
          <a:p>
            <a:pPr marL="548640" lvl="1" fontAlgn="auto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NZ" b="1" dirty="0" smtClean="0">
                <a:solidFill>
                  <a:schemeClr val="tx2">
                    <a:lumMod val="75000"/>
                  </a:schemeClr>
                </a:solidFill>
              </a:rPr>
              <a:t>Reuse…</a:t>
            </a:r>
          </a:p>
          <a:p>
            <a:pPr lvl="2">
              <a:defRPr/>
            </a:pPr>
            <a:r>
              <a:rPr lang="en-NZ" dirty="0" smtClean="0">
                <a:solidFill>
                  <a:schemeClr val="tx2">
                    <a:lumMod val="75000"/>
                  </a:schemeClr>
                </a:solidFill>
              </a:rPr>
              <a:t>Knowledge, design, code, solution,…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NZ" dirty="0"/>
          </a:p>
        </p:txBody>
      </p:sp>
      <p:pic>
        <p:nvPicPr>
          <p:cNvPr id="8197" name="Picture 2" descr="newcarsjaz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2895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4" descr="http://www.bmw.co.nz/_common/shared/newvehicles/3series/sedan/2011/showroom/_img/teaser_start_micros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371600"/>
            <a:ext cx="21336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8" descr="The ran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295400"/>
            <a:ext cx="2571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563562"/>
          </a:xfrm>
        </p:spPr>
        <p:txBody>
          <a:bodyPr>
            <a:noAutofit/>
          </a:bodyPr>
          <a:lstStyle/>
          <a:p>
            <a:r>
              <a:rPr lang="en-NZ" sz="3200" dirty="0" smtClean="0"/>
              <a:t>Abstraction</a:t>
            </a:r>
            <a:endParaRPr lang="en-NZ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762000"/>
            <a:ext cx="7772400" cy="1143000"/>
          </a:xfrm>
        </p:spPr>
        <p:txBody>
          <a:bodyPr>
            <a:normAutofit lnSpcReduction="10000"/>
          </a:bodyPr>
          <a:lstStyle/>
          <a:p>
            <a:r>
              <a:rPr lang="en-NZ" sz="2400" dirty="0" smtClean="0"/>
              <a:t>Abstraction is a process by which higher concepts are derived from the usage and classification of "real" or "concrete” concepts. It can help us to transfer and reuse our knowledge</a:t>
            </a:r>
            <a:endParaRPr lang="en-NZ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75697"/>
            <a:ext cx="2209800" cy="332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5"/>
          <p:cNvGrpSpPr/>
          <p:nvPr/>
        </p:nvGrpSpPr>
        <p:grpSpPr>
          <a:xfrm>
            <a:off x="2514600" y="3115270"/>
            <a:ext cx="3236542" cy="1823809"/>
            <a:chOff x="2514600" y="3115270"/>
            <a:chExt cx="3236542" cy="182380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3115270"/>
              <a:ext cx="1179142" cy="1823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514600" y="3992939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Create from a number of examples</a:t>
              </a:r>
              <a:endParaRPr lang="en-NZ" dirty="0"/>
            </a:p>
          </p:txBody>
        </p:sp>
        <p:cxnSp>
          <p:nvCxnSpPr>
            <p:cNvPr id="11" name="Straight Arrow Connector 10"/>
            <p:cNvCxnSpPr>
              <a:stCxn id="1027" idx="3"/>
              <a:endCxn id="1028" idx="1"/>
            </p:cNvCxnSpPr>
            <p:nvPr/>
          </p:nvCxnSpPr>
          <p:spPr>
            <a:xfrm flipV="1">
              <a:off x="2590800" y="4027175"/>
              <a:ext cx="1981200" cy="114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05200" y="1752600"/>
            <a:ext cx="4800600" cy="1524000"/>
            <a:chOff x="3505200" y="1752600"/>
            <a:chExt cx="4800600" cy="1524000"/>
          </a:xfrm>
        </p:grpSpPr>
        <p:sp>
          <p:nvSpPr>
            <p:cNvPr id="23" name="Rectangle 22"/>
            <p:cNvSpPr/>
            <p:nvPr/>
          </p:nvSpPr>
          <p:spPr>
            <a:xfrm>
              <a:off x="3505200" y="1905000"/>
              <a:ext cx="35814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NZ" dirty="0" smtClean="0"/>
                <a:t>Make them more abstract by removing conditions from the description (</a:t>
              </a:r>
              <a:r>
                <a:rPr lang="en-NZ" i="1" dirty="0" smtClean="0"/>
                <a:t>abstracting from an abstraction – or generalising the abstraction</a:t>
              </a:r>
              <a:r>
                <a:rPr lang="en-NZ" dirty="0" smtClean="0"/>
                <a:t>)</a:t>
              </a:r>
              <a:endParaRPr lang="en-NZ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239000" y="1752600"/>
              <a:ext cx="1066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/>
                <a:t>Animal</a:t>
              </a:r>
              <a:endParaRPr lang="en-NZ" dirty="0"/>
            </a:p>
          </p:txBody>
        </p:sp>
        <p:cxnSp>
          <p:nvCxnSpPr>
            <p:cNvPr id="25" name="Straight Arrow Connector 24"/>
            <p:cNvCxnSpPr>
              <a:endCxn id="24" idx="1"/>
            </p:cNvCxnSpPr>
            <p:nvPr/>
          </p:nvCxnSpPr>
          <p:spPr>
            <a:xfrm flipV="1">
              <a:off x="5791200" y="1981200"/>
              <a:ext cx="1447800" cy="1295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751142" y="3352800"/>
            <a:ext cx="3469058" cy="2133600"/>
            <a:chOff x="5751142" y="3352800"/>
            <a:chExt cx="3469058" cy="2133600"/>
          </a:xfrm>
        </p:grpSpPr>
        <p:cxnSp>
          <p:nvCxnSpPr>
            <p:cNvPr id="32" name="Straight Arrow Connector 31"/>
            <p:cNvCxnSpPr>
              <a:stCxn id="1028" idx="3"/>
              <a:endCxn id="39" idx="0"/>
            </p:cNvCxnSpPr>
            <p:nvPr/>
          </p:nvCxnSpPr>
          <p:spPr>
            <a:xfrm>
              <a:off x="5751142" y="4027175"/>
              <a:ext cx="2021258" cy="77342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6172200" y="3352800"/>
              <a:ext cx="30480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NZ" dirty="0" smtClean="0"/>
                <a:t>Make them less abstract by adding conditions to the description (</a:t>
              </a:r>
              <a:r>
                <a:rPr lang="en-NZ" i="1" dirty="0" smtClean="0"/>
                <a:t>refining or reifying the abstraction)</a:t>
              </a:r>
              <a:endParaRPr lang="en-NZ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781800" y="4800600"/>
              <a:ext cx="19812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2000" dirty="0" smtClean="0"/>
                <a:t>Orange, fuzzy, </a:t>
              </a:r>
            </a:p>
            <a:p>
              <a:pPr algn="ctr"/>
              <a:r>
                <a:rPr lang="en-NZ" sz="2000" dirty="0" smtClean="0"/>
                <a:t>tabby cat</a:t>
              </a:r>
              <a:endParaRPr lang="en-NZ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90800" y="5143500"/>
            <a:ext cx="5715000" cy="1447546"/>
            <a:chOff x="2590800" y="5143500"/>
            <a:chExt cx="5715000" cy="1447546"/>
          </a:xfrm>
        </p:grpSpPr>
        <p:pic>
          <p:nvPicPr>
            <p:cNvPr id="1030" name="Picture 6" descr="http://images1.wikia.nocookie.net/__cb20110401224848/garfield/images/f/f1/Garfield_the_cat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90800" y="5257800"/>
              <a:ext cx="2209800" cy="1333246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4953000" y="5830669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dirty="0" smtClean="0"/>
                <a:t>Create or find instances of the abstraction (</a:t>
              </a:r>
              <a:r>
                <a:rPr lang="en-NZ" i="1" dirty="0" smtClean="0"/>
                <a:t>instantiating the abstraction)</a:t>
              </a:r>
              <a:endParaRPr lang="en-NZ" dirty="0"/>
            </a:p>
          </p:txBody>
        </p:sp>
        <p:cxnSp>
          <p:nvCxnSpPr>
            <p:cNvPr id="43" name="Straight Arrow Connector 42"/>
            <p:cNvCxnSpPr>
              <a:stCxn id="39" idx="1"/>
              <a:endCxn id="1030" idx="3"/>
            </p:cNvCxnSpPr>
            <p:nvPr/>
          </p:nvCxnSpPr>
          <p:spPr>
            <a:xfrm flipH="1">
              <a:off x="4800600" y="5143500"/>
              <a:ext cx="1981200" cy="78092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/>
          </a:bodyPr>
          <a:lstStyle/>
          <a:p>
            <a:r>
              <a:rPr lang="en-NZ" dirty="0" smtClean="0"/>
              <a:t>Some well-known abstractions in software development:</a:t>
            </a:r>
          </a:p>
          <a:p>
            <a:pPr lvl="1"/>
            <a:r>
              <a:rPr lang="en-NZ" dirty="0" smtClean="0"/>
              <a:t>Abstractions you are already familiar with:</a:t>
            </a:r>
          </a:p>
          <a:p>
            <a:pPr lvl="2"/>
            <a:r>
              <a:rPr lang="en-NZ" dirty="0" smtClean="0"/>
              <a:t>Classes</a:t>
            </a:r>
          </a:p>
          <a:p>
            <a:pPr lvl="2"/>
            <a:r>
              <a:rPr lang="en-NZ" dirty="0" smtClean="0"/>
              <a:t>Abstract classes</a:t>
            </a:r>
          </a:p>
          <a:p>
            <a:pPr lvl="2"/>
            <a:r>
              <a:rPr lang="en-NZ" dirty="0" smtClean="0"/>
              <a:t>Interfaces</a:t>
            </a:r>
          </a:p>
          <a:p>
            <a:pPr lvl="2"/>
            <a:r>
              <a:rPr lang="en-NZ" dirty="0" smtClean="0"/>
              <a:t>…</a:t>
            </a:r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NZ" dirty="0" smtClean="0"/>
              <a:t>Patterns are a kind of abstraction </a:t>
            </a:r>
          </a:p>
          <a:p>
            <a:pPr lvl="1">
              <a:buNone/>
            </a:pP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95600" y="2743200"/>
            <a:ext cx="5486400" cy="2193479"/>
            <a:chOff x="685800" y="4495800"/>
            <a:chExt cx="5486400" cy="2193479"/>
          </a:xfrm>
        </p:grpSpPr>
        <p:sp>
          <p:nvSpPr>
            <p:cNvPr id="5" name="Rectangle 4"/>
            <p:cNvSpPr/>
            <p:nvPr/>
          </p:nvSpPr>
          <p:spPr>
            <a:xfrm>
              <a:off x="2971800" y="5410200"/>
              <a:ext cx="2895600" cy="457200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1" compatLnSpc="1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8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Class</a:t>
              </a:r>
              <a:endParaRPr lang="en-NZ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6600" y="4800600"/>
              <a:ext cx="2057400" cy="557400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1" compatLnSpc="1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800" b="0" i="0" u="none" strike="noStrike" baseline="0" dirty="0" smtClean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Interface/Abstract</a:t>
              </a:r>
              <a:endParaRPr lang="en-NZ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 flipH="1" flipV="1">
              <a:off x="2438400" y="4495800"/>
              <a:ext cx="8400" cy="2191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olid"/>
              <a:headEnd type="arrow"/>
              <a:tailEnd type="arrow"/>
            </a:ln>
          </p:spPr>
          <p:txBody>
            <a:bodyPr vert="horz" lIns="90000" tIns="45000" rIns="90000" bIns="45000" anchor="ctr" anchorCtr="1" compatLnSpc="1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NZ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4200" y="4495800"/>
              <a:ext cx="194520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More abstract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800" y="6324600"/>
              <a:ext cx="3117000" cy="3646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0000" tIns="45000" rIns="90000" bIns="45000" anchorCtr="0" compatLnSpc="1">
              <a:spAutoFit/>
            </a:bodyPr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8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More concrete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7000" y="5943600"/>
              <a:ext cx="3505200" cy="457200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lIns="90000" tIns="45000" rIns="90000" bIns="45000" anchor="ctr" anchorCtr="1" compatLnSpc="1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8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Arial" pitchFamily="2"/>
                  <a:cs typeface="Arial" pitchFamily="2"/>
                </a:rPr>
                <a:t>Instances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Question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dirty="0" smtClean="0"/>
              <a:t>In your own words, define Abstraction.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587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2130</TotalTime>
  <Words>2298</Words>
  <Application>Microsoft Office PowerPoint</Application>
  <PresentationFormat>On-screen Show (4:3)</PresentationFormat>
  <Paragraphs>479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Franklin Gothic Book</vt:lpstr>
      <vt:lpstr>Perpetua</vt:lpstr>
      <vt:lpstr>Wingdings 2</vt:lpstr>
      <vt:lpstr>Equity</vt:lpstr>
      <vt:lpstr>Patterns in Software Development </vt:lpstr>
      <vt:lpstr>So Far</vt:lpstr>
      <vt:lpstr>Overview </vt:lpstr>
      <vt:lpstr>Related Outcomes</vt:lpstr>
      <vt:lpstr>What do we already know?</vt:lpstr>
      <vt:lpstr>Cost of Software Product</vt:lpstr>
      <vt:lpstr>Abstraction</vt:lpstr>
      <vt:lpstr>PowerPoint Presentation</vt:lpstr>
      <vt:lpstr>Question</vt:lpstr>
      <vt:lpstr>Patterns</vt:lpstr>
      <vt:lpstr>PowerPoint Presentation</vt:lpstr>
      <vt:lpstr>PowerPoint Presentation</vt:lpstr>
      <vt:lpstr>Idioms (code level)</vt:lpstr>
      <vt:lpstr>PowerPoint Presentation</vt:lpstr>
      <vt:lpstr>Design patterns (subsystem level)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Architectural styles </vt:lpstr>
      <vt:lpstr>PowerPoint Presentation</vt:lpstr>
      <vt:lpstr>Define an architectural style </vt:lpstr>
      <vt:lpstr>Client-server style:</vt:lpstr>
      <vt:lpstr>PowerPoint Presentation</vt:lpstr>
      <vt:lpstr>Layered style</vt:lpstr>
      <vt:lpstr>Features of layered styles</vt:lpstr>
      <vt:lpstr>Repository-based architectures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Pipes &amp; filters style</vt:lpstr>
      <vt:lpstr>PowerPoint Presentation</vt:lpstr>
      <vt:lpstr>PowerPoint Presentation</vt:lpstr>
      <vt:lpstr>Peer to Peer Style</vt:lpstr>
      <vt:lpstr>Discussion: style &amp; architecture design</vt:lpstr>
      <vt:lpstr>PowerPoint Presentation</vt:lpstr>
      <vt:lpstr>PowerPoint Presentation</vt:lpstr>
      <vt:lpstr>Homework</vt:lpstr>
      <vt:lpstr>Readings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Quan Bai</dc:creator>
  <cp:lastModifiedBy>Roopak Sinha</cp:lastModifiedBy>
  <cp:revision>398</cp:revision>
  <dcterms:created xsi:type="dcterms:W3CDTF">2006-08-16T00:00:00Z</dcterms:created>
  <dcterms:modified xsi:type="dcterms:W3CDTF">2015-08-17T01:35:59Z</dcterms:modified>
</cp:coreProperties>
</file>