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0"/>
  </p:notesMasterIdLst>
  <p:sldIdLst>
    <p:sldId id="256" r:id="rId2"/>
    <p:sldId id="299" r:id="rId3"/>
    <p:sldId id="300" r:id="rId4"/>
    <p:sldId id="257" r:id="rId5"/>
    <p:sldId id="266" r:id="rId6"/>
    <p:sldId id="267" r:id="rId7"/>
    <p:sldId id="258" r:id="rId8"/>
    <p:sldId id="259" r:id="rId9"/>
    <p:sldId id="301" r:id="rId10"/>
    <p:sldId id="289" r:id="rId11"/>
    <p:sldId id="290" r:id="rId12"/>
    <p:sldId id="291" r:id="rId13"/>
    <p:sldId id="292" r:id="rId14"/>
    <p:sldId id="295" r:id="rId15"/>
    <p:sldId id="293" r:id="rId16"/>
    <p:sldId id="269" r:id="rId17"/>
    <p:sldId id="297" r:id="rId18"/>
    <p:sldId id="270" r:id="rId19"/>
    <p:sldId id="298" r:id="rId20"/>
    <p:sldId id="276" r:id="rId21"/>
    <p:sldId id="273" r:id="rId22"/>
    <p:sldId id="283" r:id="rId23"/>
    <p:sldId id="285" r:id="rId24"/>
    <p:sldId id="284" r:id="rId25"/>
    <p:sldId id="286" r:id="rId26"/>
    <p:sldId id="287" r:id="rId27"/>
    <p:sldId id="302" r:id="rId28"/>
    <p:sldId id="272" r:id="rId2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6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C3DE86C-B758-4AF2-8716-FEBB20870412}" type="datetimeFigureOut">
              <a:rPr lang="en-NZ" smtClean="0"/>
              <a:pPr/>
              <a:t>14/09/2015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CAB7AEA4-5C87-4C3B-98BA-76B9D1AD27D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82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F9F142-7AB2-4A5F-96E6-AF8200533EB0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1B65-7869-4858-B296-40C3BE633990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C32-8241-4128-8B46-6934EA4A0716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C16B-25D2-4F8E-9D3D-85462E04657D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1570-88E2-49AD-A90B-7D70A20A02BC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DBF-9B65-4F17-B60C-E6D093FCD235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608B4-67FE-4377-8005-FAA6D2F845E0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2F6E03-E93B-493A-B3BC-C99AA98EF3A6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38F-1167-48AA-BB5E-23EDF884CB66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04DA-46A7-4ED0-97C0-3747339359E6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04F-C231-4AA1-8461-B18B4715A95A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A26B83C-04A4-412F-89D0-79D9CEAB6AB7}" type="datetime1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sad/index.php/The_Java_Pet_Store_S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websbook.com/sc/upimg/allimg/080922/020_3d_1600x1200_webs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4953000"/>
            <a:ext cx="5638800" cy="1524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NZ" sz="3600" b="1" dirty="0" smtClean="0">
                <a:latin typeface="Arial" pitchFamily="34" charset="0"/>
                <a:cs typeface="Arial" pitchFamily="34" charset="0"/>
              </a:rPr>
              <a:t>Documenting Architectures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NZ" dirty="0" smtClean="0">
                <a:latin typeface="Arial" pitchFamily="34" charset="0"/>
                <a:cs typeface="Arial" pitchFamily="34" charset="0"/>
              </a:rPr>
            </a:br>
            <a:r>
              <a:rPr lang="en-NZ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NZ" sz="2200" dirty="0" smtClean="0">
                <a:latin typeface="Arial" pitchFamily="34" charset="0"/>
                <a:cs typeface="Arial" pitchFamily="34" charset="0"/>
              </a:rPr>
            </a:br>
            <a:r>
              <a:rPr lang="en-NZ" sz="2200" dirty="0" smtClean="0">
                <a:latin typeface="Arial" pitchFamily="34" charset="0"/>
                <a:cs typeface="Arial" pitchFamily="34" charset="0"/>
              </a:rPr>
              <a:t>718304: Software Architecture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153400" cy="22098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Why we need views?</a:t>
            </a:r>
          </a:p>
          <a:p>
            <a:pPr lvl="1"/>
            <a:r>
              <a:rPr lang="en-NZ" sz="1800" dirty="0" smtClean="0"/>
              <a:t>Software architecture: the structure or structures of the system which comprise elements, the externally visible properties of those elements and relationships among them</a:t>
            </a:r>
          </a:p>
          <a:p>
            <a:pPr lvl="1"/>
            <a:r>
              <a:rPr lang="en-NZ" sz="1800" dirty="0" smtClean="0"/>
              <a:t>You need to communicate your design with</a:t>
            </a:r>
          </a:p>
          <a:p>
            <a:pPr lvl="1">
              <a:buNone/>
            </a:pPr>
            <a:r>
              <a:rPr lang="en-NZ" sz="1800" dirty="0" smtClean="0"/>
              <a:t>	different stakeholders</a:t>
            </a:r>
          </a:p>
          <a:p>
            <a:endParaRPr lang="en-NZ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 descr="D:\Quan_DIR\teach\AUT\718304_2011_2\pics\cool-internet-marketing-tool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1162838" cy="1219200"/>
          </a:xfrm>
          <a:prstGeom prst="rect">
            <a:avLst/>
          </a:prstGeom>
          <a:noFill/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Views	</a:t>
            </a:r>
            <a:endParaRPr lang="en-NZ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33400" y="4495800"/>
            <a:ext cx="4572000" cy="2362200"/>
            <a:chOff x="533400" y="4495800"/>
            <a:chExt cx="4572000" cy="2362200"/>
          </a:xfrm>
        </p:grpSpPr>
        <p:pic>
          <p:nvPicPr>
            <p:cNvPr id="4098" name="Picture 2" descr="D:\Quan_DIR\teach\AUT\718304_2011_2\pics\jolegat-gloger-manag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495800"/>
              <a:ext cx="831982" cy="1447800"/>
            </a:xfrm>
            <a:prstGeom prst="rect">
              <a:avLst/>
            </a:prstGeom>
            <a:noFill/>
          </p:spPr>
        </p:pic>
        <p:pic>
          <p:nvPicPr>
            <p:cNvPr id="4100" name="Picture 4" descr="D:\Quan_DIR\teach\AUT\718304_2011_2\pics\customer-servic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4572000"/>
              <a:ext cx="1295400" cy="1291667"/>
            </a:xfrm>
            <a:prstGeom prst="rect">
              <a:avLst/>
            </a:prstGeom>
            <a:noFill/>
          </p:spPr>
        </p:pic>
        <p:pic>
          <p:nvPicPr>
            <p:cNvPr id="4102" name="Picture 6" descr="D:\Quan_DIR\teach\AUT\718304_2011_2\pics\User grou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4572000"/>
              <a:ext cx="1066800" cy="1066800"/>
            </a:xfrm>
            <a:prstGeom prst="rect">
              <a:avLst/>
            </a:prstGeom>
            <a:noFill/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09600" y="6019800"/>
              <a:ext cx="4191000" cy="838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tabLst>
                  <a:tab pos="92075" algn="l"/>
                </a:tabLst>
                <a:defRPr/>
              </a:pPr>
              <a:r>
                <a:rPr kumimoji="0" lang="en-NZ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Different stakeholders</a:t>
              </a:r>
              <a:r>
                <a:rPr kumimoji="0" lang="en-NZ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care about different things</a:t>
              </a:r>
              <a:endPara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1295400"/>
            <a:ext cx="82296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NZ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representation of coherent set of architectural elements, as written by and read by system stakeholders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3429000"/>
            <a:ext cx="3429000" cy="3200400"/>
            <a:chOff x="5486400" y="3429000"/>
            <a:chExt cx="3429000" cy="3200400"/>
          </a:xfrm>
        </p:grpSpPr>
        <p:pic>
          <p:nvPicPr>
            <p:cNvPr id="1026" name="Picture 2" descr="http://www.bst-tsb.gc.ca/eng/rapports-reports/aviation/2008/a08q0051/images/a08q0051_photo_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15000" y="3429000"/>
              <a:ext cx="3160057" cy="2383806"/>
            </a:xfrm>
            <a:prstGeom prst="rect">
              <a:avLst/>
            </a:prstGeom>
            <a:noFill/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86400" y="5791200"/>
              <a:ext cx="3429000" cy="838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tabLst>
                  <a:tab pos="92075" algn="l"/>
                </a:tabLst>
                <a:defRPr/>
              </a:pPr>
              <a:r>
                <a:rPr lang="en-NZ" sz="2000" dirty="0" smtClean="0"/>
                <a:t>The system can be very complex</a:t>
              </a:r>
              <a:endPara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Documenting a view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No industry-standard template for documenting a view</a:t>
            </a:r>
          </a:p>
          <a:p>
            <a:endParaRPr lang="en-NZ" sz="2400" dirty="0" smtClean="0"/>
          </a:p>
          <a:p>
            <a:r>
              <a:rPr lang="en-NZ" sz="2400" dirty="0" smtClean="0"/>
              <a:t>7-part standard organisation (Len Bass, et al.)</a:t>
            </a:r>
          </a:p>
          <a:p>
            <a:endParaRPr lang="en-NZ" sz="2400" dirty="0" smtClean="0"/>
          </a:p>
          <a:p>
            <a:pPr marL="566928" indent="-457200">
              <a:buAutoNum type="arabicPeriod"/>
            </a:pPr>
            <a:r>
              <a:rPr lang="en-NZ" sz="2400" dirty="0" smtClean="0"/>
              <a:t>Primary presentation: shows the elements and the relationships among them</a:t>
            </a:r>
          </a:p>
          <a:p>
            <a:pPr marL="859536" lvl="1" indent="-457200"/>
            <a:r>
              <a:rPr lang="en-NZ" sz="2200" dirty="0" smtClean="0"/>
              <a:t>Normally graphical </a:t>
            </a:r>
          </a:p>
          <a:p>
            <a:pPr marL="859536" lvl="1" indent="-457200"/>
            <a:r>
              <a:rPr lang="en-NZ" sz="2200" dirty="0" smtClean="0"/>
              <a:t>You can adopt an existing modelling tool/language, e.g., UML, </a:t>
            </a:r>
            <a:r>
              <a:rPr lang="en-NZ" sz="2200" b="1" dirty="0" smtClean="0"/>
              <a:t>Petri Net</a:t>
            </a:r>
            <a:r>
              <a:rPr lang="en-NZ" sz="2200" dirty="0" smtClean="0"/>
              <a:t>, …</a:t>
            </a:r>
          </a:p>
          <a:p>
            <a:pPr marL="859536" lvl="1" indent="-457200"/>
            <a:r>
              <a:rPr lang="en-NZ" sz="2200" dirty="0" smtClean="0"/>
              <a:t>Sometimes can be tabular, especially when there are a large amount of information needs to be included </a:t>
            </a:r>
          </a:p>
          <a:p>
            <a:pPr marL="859536" lvl="1" indent="-457200"/>
            <a:r>
              <a:rPr lang="en-NZ" sz="2200" dirty="0" smtClean="0"/>
              <a:t>Explanation about notation and symbols used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62644" y="95833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NZ" sz="2400" dirty="0" smtClean="0"/>
              <a:t>2. Element </a:t>
            </a:r>
            <a:r>
              <a:rPr lang="en-NZ" sz="2400" dirty="0" err="1" smtClean="0"/>
              <a:t>catalog</a:t>
            </a:r>
            <a:r>
              <a:rPr lang="en-NZ" sz="2400" dirty="0" smtClean="0"/>
              <a:t>: details the elements and relations depicted in the primary presentation.</a:t>
            </a:r>
          </a:p>
          <a:p>
            <a:pPr marL="1133856" lvl="2" indent="-457200"/>
            <a:r>
              <a:rPr lang="en-NZ" sz="2000" dirty="0" smtClean="0"/>
              <a:t>Elements and their properties </a:t>
            </a:r>
            <a:endParaRPr lang="en-NZ" sz="1800" dirty="0" smtClean="0"/>
          </a:p>
          <a:p>
            <a:pPr marL="1133856" lvl="2" indent="-457200"/>
            <a:r>
              <a:rPr lang="en-NZ" sz="1800" dirty="0" smtClean="0"/>
              <a:t>Relations (with other elements)</a:t>
            </a:r>
          </a:p>
          <a:p>
            <a:pPr marL="1133856" lvl="2" indent="-457200"/>
            <a:r>
              <a:rPr lang="en-NZ" sz="1800" dirty="0" smtClean="0"/>
              <a:t>Element interface: how it interact with the outside world</a:t>
            </a:r>
          </a:p>
          <a:p>
            <a:pPr marL="1133856" lvl="2" indent="-457200"/>
            <a:r>
              <a:rPr lang="en-NZ" sz="1800" dirty="0" smtClean="0"/>
              <a:t>Element behaviour</a:t>
            </a:r>
          </a:p>
          <a:p>
            <a:pPr marL="1133856" lvl="2" indent="-457200"/>
            <a:endParaRPr lang="en-NZ" sz="1800" dirty="0" smtClean="0"/>
          </a:p>
          <a:p>
            <a:pPr marL="624078" indent="-514350">
              <a:buNone/>
            </a:pPr>
            <a:r>
              <a:rPr lang="en-NZ" sz="2400" dirty="0" smtClean="0"/>
              <a:t>3. Context diagram: shows how the system depicted in the view relates to its environment. </a:t>
            </a:r>
          </a:p>
          <a:p>
            <a:pPr marL="624078" indent="-514350">
              <a:buNone/>
            </a:pPr>
            <a:endParaRPr lang="en-NZ" sz="2400" dirty="0" smtClean="0"/>
          </a:p>
          <a:p>
            <a:pPr marL="624078" indent="-514350">
              <a:buNone/>
            </a:pPr>
            <a:r>
              <a:rPr lang="en-NZ" sz="2400" dirty="0" smtClean="0"/>
              <a:t>4. Variability guide: shows how to exercise any variation points that are a part of the architecture shown in this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NZ" sz="2400" dirty="0" smtClean="0"/>
              <a:t>5. Architecture background: explains why the design reflected in the view came to be</a:t>
            </a:r>
          </a:p>
          <a:p>
            <a:pPr marL="916686" lvl="1" indent="-514350"/>
            <a:r>
              <a:rPr lang="en-NZ" sz="2200" dirty="0" smtClean="0"/>
              <a:t>Rationale: explaining why this decision is made? Why not other alternatives?</a:t>
            </a:r>
          </a:p>
          <a:p>
            <a:pPr marL="916686" lvl="1" indent="-514350"/>
            <a:r>
              <a:rPr lang="en-NZ" sz="2200" dirty="0" smtClean="0"/>
              <a:t>Analysis results: justification of the design (decision)</a:t>
            </a:r>
          </a:p>
          <a:p>
            <a:pPr marL="916686" lvl="1" indent="-514350"/>
            <a:r>
              <a:rPr lang="en-NZ" sz="2200" dirty="0" smtClean="0"/>
              <a:t>Assumptions reflected in the design</a:t>
            </a:r>
          </a:p>
          <a:p>
            <a:pPr marL="916686" lvl="1" indent="-514350"/>
            <a:endParaRPr lang="en-NZ" sz="2200" dirty="0" smtClean="0"/>
          </a:p>
          <a:p>
            <a:pPr marL="624078" indent="-514350">
              <a:buNone/>
            </a:pPr>
            <a:r>
              <a:rPr lang="en-NZ" sz="2400" dirty="0" smtClean="0"/>
              <a:t>6. Glossary of terms</a:t>
            </a:r>
          </a:p>
          <a:p>
            <a:pPr marL="624078" indent="-514350">
              <a:buNone/>
            </a:pPr>
            <a:endParaRPr lang="en-NZ" sz="2400" dirty="0" smtClean="0"/>
          </a:p>
          <a:p>
            <a:pPr marL="624078" indent="-514350">
              <a:buNone/>
            </a:pPr>
            <a:r>
              <a:rPr lang="en-NZ" sz="2400" dirty="0" smtClean="0"/>
              <a:t>7. Other information:</a:t>
            </a:r>
          </a:p>
          <a:p>
            <a:pPr marL="916686" lvl="1" indent="-514350"/>
            <a:r>
              <a:rPr lang="en-NZ" sz="2200" dirty="0" smtClean="0"/>
              <a:t>Authorship</a:t>
            </a:r>
          </a:p>
          <a:p>
            <a:pPr marL="916686" lvl="1" indent="-514350"/>
            <a:r>
              <a:rPr lang="en-NZ" sz="2200" dirty="0" smtClean="0"/>
              <a:t>Versions </a:t>
            </a:r>
          </a:p>
          <a:p>
            <a:pPr marL="916686" lvl="1" indent="-514350"/>
            <a:r>
              <a:rPr lang="en-NZ" sz="2200" dirty="0" smtClean="0"/>
              <a:t>Change history</a:t>
            </a:r>
          </a:p>
          <a:p>
            <a:pPr marL="916686" lvl="1" indent="-514350"/>
            <a:r>
              <a:rPr lang="en-NZ" sz="2200" dirty="0" smtClean="0"/>
              <a:t>References</a:t>
            </a:r>
          </a:p>
          <a:p>
            <a:pPr marL="916686" lvl="1" indent="-514350"/>
            <a:r>
              <a:rPr lang="en-NZ" sz="22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5200" y="4419600"/>
            <a:ext cx="4114800" cy="1384995"/>
            <a:chOff x="3505200" y="4419600"/>
            <a:chExt cx="4114800" cy="1384995"/>
          </a:xfrm>
        </p:grpSpPr>
        <p:sp>
          <p:nvSpPr>
            <p:cNvPr id="5" name="Right Brace 4"/>
            <p:cNvSpPr/>
            <p:nvPr/>
          </p:nvSpPr>
          <p:spPr>
            <a:xfrm>
              <a:off x="3505200" y="4495800"/>
              <a:ext cx="457200" cy="1295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4419600"/>
              <a:ext cx="381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6686" lvl="1" indent="-514350"/>
              <a:endParaRPr lang="en-NZ" sz="2200" dirty="0" smtClean="0"/>
            </a:p>
            <a:p>
              <a:pPr marL="82550" lvl="1" algn="ctr"/>
              <a:r>
                <a:rPr lang="en-NZ" sz="2200" dirty="0" smtClean="0"/>
                <a:t>Any information which is not architectural</a:t>
              </a:r>
            </a:p>
            <a:p>
              <a:endParaRPr lang="en-N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557" y="457200"/>
            <a:ext cx="516444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3886200" cy="1066800"/>
          </a:xfrm>
        </p:spPr>
        <p:txBody>
          <a:bodyPr>
            <a:normAutofit/>
          </a:bodyPr>
          <a:lstStyle/>
          <a:p>
            <a:pPr marL="92075" indent="17463" algn="ctr">
              <a:buNone/>
            </a:pPr>
            <a:r>
              <a:rPr lang="en-NZ" sz="2000" dirty="0" smtClean="0"/>
              <a:t>View documentation Template:</a:t>
            </a:r>
            <a:endParaRPr lang="en-NZ" sz="2400" dirty="0"/>
          </a:p>
        </p:txBody>
      </p:sp>
      <p:grpSp>
        <p:nvGrpSpPr>
          <p:cNvPr id="2" name="Group 8"/>
          <p:cNvGrpSpPr/>
          <p:nvPr/>
        </p:nvGrpSpPr>
        <p:grpSpPr>
          <a:xfrm>
            <a:off x="152400" y="4724400"/>
            <a:ext cx="4190999" cy="1103531"/>
            <a:chOff x="162859" y="2667000"/>
            <a:chExt cx="3615764" cy="1103531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3124200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>
                  <a:solidFill>
                    <a:srgbClr val="0070C0"/>
                  </a:solidFill>
                </a:rPr>
                <a:t>https://wiki.sei.cmu.edu/sad/index.php/The_Java_Pet_Store_SAD</a:t>
              </a:r>
              <a:endParaRPr lang="en-NZ" i="1" dirty="0">
                <a:solidFill>
                  <a:srgbClr val="0070C0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2859" y="2667000"/>
              <a:ext cx="3615764" cy="1066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 of view documentation:</a:t>
              </a:r>
              <a:endPara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4400" y="61173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NZ" sz="3200" dirty="0" err="1" smtClean="0"/>
              <a:t>Viewsets</a:t>
            </a:r>
            <a:endParaRPr lang="en-NZ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>
            <a:off x="2590800" y="2895600"/>
            <a:ext cx="5410200" cy="3581400"/>
            <a:chOff x="1298532" y="3398136"/>
            <a:chExt cx="5235879" cy="3295796"/>
          </a:xfrm>
        </p:grpSpPr>
        <p:sp>
          <p:nvSpPr>
            <p:cNvPr id="5" name="Rectangle 4"/>
            <p:cNvSpPr/>
            <p:nvPr/>
          </p:nvSpPr>
          <p:spPr>
            <a:xfrm rot="2733488">
              <a:off x="3234489" y="4151868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339813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Structural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4845936"/>
              <a:ext cx="112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External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8532" y="4845936"/>
              <a:ext cx="152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Behavioural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6324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Developable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524000"/>
            <a:ext cx="83820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Documenting an architecture is a matter of documenting the relevant views and then adding documentation that applies to more than one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NZ" sz="3200" dirty="0" err="1" smtClean="0"/>
              <a:t>Viewsets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4384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“4+1” approach:  4 main views of software architecture that can be used to great advantage in system [Philippe </a:t>
            </a:r>
            <a:r>
              <a:rPr lang="en-NZ" sz="2000" dirty="0" err="1" smtClean="0"/>
              <a:t>Kruchten</a:t>
            </a:r>
            <a:r>
              <a:rPr lang="en-NZ" sz="2000" dirty="0" smtClean="0"/>
              <a:t>]: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NZ" sz="2000" dirty="0" smtClean="0"/>
              <a:t>The </a:t>
            </a:r>
            <a:r>
              <a:rPr lang="en-NZ" sz="2000" b="1" i="1" dirty="0" smtClean="0"/>
              <a:t>logical view</a:t>
            </a:r>
            <a:r>
              <a:rPr lang="en-NZ" sz="2000" dirty="0" smtClean="0"/>
              <a:t>: is concerned with the functionality that the system provides to end-users, and decomposition of the system into a set of key abstractions (e.g., objects or object classes)</a:t>
            </a:r>
          </a:p>
          <a:p>
            <a:pPr marL="868680" lvl="1" indent="-457200">
              <a:buNone/>
            </a:pPr>
            <a:r>
              <a:rPr lang="en-NZ" sz="2000" b="1" i="1" dirty="0" smtClean="0">
                <a:solidFill>
                  <a:schemeClr val="accent1"/>
                </a:solidFill>
              </a:rPr>
              <a:t>      </a:t>
            </a:r>
          </a:p>
          <a:p>
            <a:pPr marL="868680" lvl="1" indent="-457200">
              <a:buNone/>
            </a:pPr>
            <a:r>
              <a:rPr lang="en-NZ" sz="2000" b="1" i="1" dirty="0" smtClean="0">
                <a:solidFill>
                  <a:schemeClr val="accent1"/>
                </a:solidFill>
              </a:rPr>
              <a:t>For example</a:t>
            </a:r>
            <a:r>
              <a:rPr lang="en-NZ" sz="2000" dirty="0" smtClean="0"/>
              <a:t>: UML Class diagrams and Sequence diagrams</a:t>
            </a:r>
          </a:p>
          <a:p>
            <a:pPr lvl="2"/>
            <a:endParaRPr lang="en-NZ" sz="1800" dirty="0" smtClean="0"/>
          </a:p>
          <a:p>
            <a:endParaRPr lang="en-NZ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4338" name="Picture 2" descr="http://upload.wikimedia.org/wikipedia/commons/thumb/9/9b/CheckEmail.svg/250px-CheckEmai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356458"/>
            <a:ext cx="3529781" cy="3501542"/>
          </a:xfrm>
          <a:prstGeom prst="rect">
            <a:avLst/>
          </a:prstGeom>
          <a:noFill/>
        </p:spPr>
      </p:pic>
      <p:pic>
        <p:nvPicPr>
          <p:cNvPr id="14340" name="Picture 4" descr="File:KP-UML-Generalization-20060325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475744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4114800"/>
          </a:xfrm>
        </p:spPr>
        <p:txBody>
          <a:bodyPr>
            <a:normAutofit/>
          </a:bodyPr>
          <a:lstStyle/>
          <a:p>
            <a:pPr marL="868680" lvl="1" indent="-457200">
              <a:buNone/>
            </a:pPr>
            <a:r>
              <a:rPr lang="en-NZ" sz="2200" dirty="0" smtClean="0"/>
              <a:t>2. The </a:t>
            </a:r>
            <a:r>
              <a:rPr lang="en-NZ" sz="2200" b="1" i="1" dirty="0" smtClean="0"/>
              <a:t>process view</a:t>
            </a:r>
            <a:r>
              <a:rPr lang="en-NZ" sz="2200" dirty="0" smtClean="0"/>
              <a:t>: d</a:t>
            </a:r>
            <a:r>
              <a:rPr lang="en-NZ" sz="2000" dirty="0" smtClean="0"/>
              <a:t>eals with the dynamic aspects of the system</a:t>
            </a:r>
          </a:p>
          <a:p>
            <a:pPr lvl="2"/>
            <a:r>
              <a:rPr lang="en-NZ" sz="2000" dirty="0" smtClean="0"/>
              <a:t>Explains the system processes and how they communicate, and focuses on the runtime behaviour of the system</a:t>
            </a:r>
          </a:p>
          <a:p>
            <a:pPr lvl="2"/>
            <a:r>
              <a:rPr lang="en-NZ" sz="2000" dirty="0" smtClean="0"/>
              <a:t>Addresses concurrency and distribution, system integrity, and fault-tolerance</a:t>
            </a:r>
          </a:p>
          <a:p>
            <a:pPr lvl="2"/>
            <a:r>
              <a:rPr lang="en-NZ" sz="2000" dirty="0" smtClean="0"/>
              <a:t>Specifies which thread of control executes each operation of each class identified in the logical view   </a:t>
            </a:r>
          </a:p>
          <a:p>
            <a:pPr lvl="2"/>
            <a:endParaRPr lang="en-NZ" sz="2000" dirty="0" smtClean="0"/>
          </a:p>
          <a:p>
            <a:pPr lvl="2">
              <a:buNone/>
            </a:pPr>
            <a:r>
              <a:rPr lang="en-NZ" sz="2000" dirty="0" smtClean="0"/>
              <a:t>Example: UML Activity Diagrams</a:t>
            </a:r>
          </a:p>
          <a:p>
            <a:endParaRPr lang="en-NZ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 descr="http://upload.wikimedia.org/wikipedia/commons/thumb/e/e7/Activity_conducting.svg/440px-Activity_conducting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3868" y="2543174"/>
            <a:ext cx="3980132" cy="431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2743200"/>
          </a:xfrm>
        </p:spPr>
        <p:txBody>
          <a:bodyPr>
            <a:normAutofit fontScale="92500"/>
          </a:bodyPr>
          <a:lstStyle/>
          <a:p>
            <a:pPr marL="868680" lvl="1" indent="-457200">
              <a:buNone/>
            </a:pPr>
            <a:r>
              <a:rPr lang="en-NZ" sz="2200" dirty="0" smtClean="0"/>
              <a:t>3. The </a:t>
            </a:r>
            <a:r>
              <a:rPr lang="en-NZ" sz="2200" b="1" i="1" dirty="0" smtClean="0"/>
              <a:t>development view</a:t>
            </a:r>
            <a:r>
              <a:rPr lang="en-NZ" sz="2200" dirty="0" smtClean="0"/>
              <a:t>: </a:t>
            </a:r>
            <a:r>
              <a:rPr lang="en-NZ" sz="2400" dirty="0" smtClean="0"/>
              <a:t> illustrates a system from a programmer's perspective and is concerned with software management. Also known as the </a:t>
            </a:r>
            <a:r>
              <a:rPr lang="en-NZ" sz="2400" b="1" i="1" dirty="0" smtClean="0"/>
              <a:t>implementation view</a:t>
            </a:r>
            <a:r>
              <a:rPr lang="en-NZ" sz="2400" dirty="0" smtClean="0"/>
              <a:t>.</a:t>
            </a:r>
            <a:endParaRPr lang="en-NZ" sz="2200" dirty="0" smtClean="0"/>
          </a:p>
          <a:p>
            <a:pPr lvl="2"/>
            <a:r>
              <a:rPr lang="en-NZ" sz="2000" dirty="0" smtClean="0"/>
              <a:t>Focuses on the organization of the actual software modules in the software-development environment</a:t>
            </a:r>
          </a:p>
          <a:p>
            <a:pPr lvl="2"/>
            <a:r>
              <a:rPr lang="en-NZ" sz="2000" dirty="0" smtClean="0"/>
              <a:t>Supports the allocation of requirements and work to teams, </a:t>
            </a:r>
          </a:p>
          <a:p>
            <a:pPr lvl="2"/>
            <a:r>
              <a:rPr lang="en-NZ" sz="2000" dirty="0" smtClean="0"/>
              <a:t>Supports cost evaluation, planning, monitoring of project progress, and reasoning about software reuse, portability,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3810000"/>
            <a:ext cx="7438886" cy="2714626"/>
            <a:chOff x="533400" y="3810000"/>
            <a:chExt cx="7438886" cy="2714626"/>
          </a:xfrm>
        </p:grpSpPr>
        <p:pic>
          <p:nvPicPr>
            <p:cNvPr id="13314" name="Picture 2" descr="http://www.agilemodeling.com/images/models/componentDiagramUML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3810000"/>
              <a:ext cx="5381486" cy="271462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33400" y="4267200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1"/>
                  </a:solidFill>
                </a:rPr>
                <a:t>Example: </a:t>
              </a:r>
            </a:p>
            <a:p>
              <a:r>
                <a:rPr lang="en-NZ" dirty="0" smtClean="0">
                  <a:solidFill>
                    <a:schemeClr val="accent1"/>
                  </a:solidFill>
                </a:rPr>
                <a:t>UML Component Diagram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3581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NZ" sz="2200" dirty="0" smtClean="0"/>
              <a:t>4. The </a:t>
            </a:r>
            <a:r>
              <a:rPr lang="en-NZ" sz="2200" b="1" i="1" dirty="0" smtClean="0"/>
              <a:t>physical view</a:t>
            </a:r>
            <a:r>
              <a:rPr lang="en-NZ" sz="2200" dirty="0" smtClean="0"/>
              <a:t>: d</a:t>
            </a:r>
            <a:r>
              <a:rPr lang="en-NZ" sz="2400" dirty="0" smtClean="0"/>
              <a:t>epicts the system from a system engineer's point-of-view. It is concerned with the topology of software components on the physical layer, as well as the physical connections between these components. Also known as the </a:t>
            </a:r>
            <a:r>
              <a:rPr lang="en-NZ" sz="2400" b="1" i="1" dirty="0" smtClean="0">
                <a:solidFill>
                  <a:schemeClr val="accent6">
                    <a:lumMod val="75000"/>
                  </a:schemeClr>
                </a:solidFill>
              </a:rPr>
              <a:t>deployment view</a:t>
            </a:r>
            <a:r>
              <a:rPr lang="en-NZ" sz="2400" dirty="0" smtClean="0"/>
              <a:t>. </a:t>
            </a:r>
            <a:endParaRPr lang="en-NZ" sz="2200" dirty="0" smtClean="0"/>
          </a:p>
          <a:p>
            <a:pPr lvl="2"/>
            <a:r>
              <a:rPr lang="en-NZ" sz="2000" dirty="0" smtClean="0"/>
              <a:t>Takes into account the system's requirements (e.g., availability, performance, and scalability)</a:t>
            </a:r>
          </a:p>
          <a:p>
            <a:pPr lvl="2"/>
            <a:r>
              <a:rPr lang="en-NZ" sz="2000" dirty="0" smtClean="0"/>
              <a:t>Maps the various elements identified in the logical, process, and development views (e.g., networks, processes, tasks, and objects) onto the processing nodes</a:t>
            </a:r>
          </a:p>
          <a:p>
            <a:pPr lvl="2"/>
            <a:endParaRPr lang="en-NZ" sz="2000" dirty="0" smtClean="0"/>
          </a:p>
          <a:p>
            <a:pPr lvl="2"/>
            <a:endParaRPr lang="en-NZ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09800" y="4114800"/>
            <a:ext cx="6934199" cy="2743200"/>
            <a:chOff x="2209800" y="4114800"/>
            <a:chExt cx="6934199" cy="2743200"/>
          </a:xfrm>
        </p:grpSpPr>
        <p:pic>
          <p:nvPicPr>
            <p:cNvPr id="38914" name="Picture 2" descr="File:Deployment Diagra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4768" y="4114800"/>
              <a:ext cx="4679231" cy="27432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09800" y="4876800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1"/>
                  </a:solidFill>
                </a:rPr>
                <a:t>Example: </a:t>
              </a:r>
            </a:p>
            <a:p>
              <a:r>
                <a:rPr lang="en-NZ" dirty="0" smtClean="0">
                  <a:solidFill>
                    <a:schemeClr val="accent1"/>
                  </a:solidFill>
                </a:rPr>
                <a:t>UML Deployment  Diagram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Related Course Outcomes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Independently </a:t>
            </a:r>
            <a:r>
              <a:rPr lang="en-NZ" dirty="0"/>
              <a:t>select or design architectures for complex software systems and </a:t>
            </a:r>
            <a:r>
              <a:rPr lang="en-NZ" b="1" dirty="0"/>
              <a:t>clearly document non-trivial software architectures</a:t>
            </a:r>
            <a:r>
              <a:rPr lang="en-NZ" dirty="0"/>
              <a:t>.</a:t>
            </a:r>
          </a:p>
          <a:p>
            <a:r>
              <a:rPr lang="en-NZ" dirty="0"/>
              <a:t>Critically evaluate different software architectures and analyse their advantages and disadvantages.	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Logical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362200"/>
            <a:ext cx="1905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Development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5720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Process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45720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View</a:t>
            </a:r>
            <a:endParaRPr lang="en-NZ" sz="2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819400" y="2781300"/>
            <a:ext cx="3276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6362700" y="38862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rot="10800000">
            <a:off x="2819400" y="4991100"/>
            <a:ext cx="3505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rot="5400000">
            <a:off x="1409700" y="38862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1"/>
          <p:cNvGrpSpPr/>
          <p:nvPr/>
        </p:nvGrpSpPr>
        <p:grpSpPr>
          <a:xfrm>
            <a:off x="2819400" y="3200400"/>
            <a:ext cx="3429000" cy="1447800"/>
            <a:chOff x="3124200" y="4114800"/>
            <a:chExt cx="3429000" cy="1447800"/>
          </a:xfrm>
        </p:grpSpPr>
        <p:sp>
          <p:nvSpPr>
            <p:cNvPr id="9" name="Rounded Rectangle 8"/>
            <p:cNvSpPr/>
            <p:nvPr/>
          </p:nvSpPr>
          <p:spPr>
            <a:xfrm>
              <a:off x="3886200" y="4419600"/>
              <a:ext cx="1828800" cy="838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400" dirty="0" smtClean="0">
                  <a:solidFill>
                    <a:schemeClr val="tx1"/>
                  </a:solidFill>
                </a:rPr>
                <a:t>Scenarios</a:t>
              </a:r>
              <a:endParaRPr lang="en-NZ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24200" y="4114800"/>
              <a:ext cx="762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1200" y="5257800"/>
              <a:ext cx="762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V="1">
              <a:off x="5791200" y="4191000"/>
              <a:ext cx="609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3200400" y="5257800"/>
              <a:ext cx="609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76600" y="2133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 smtClean="0"/>
              <a:t>4+1</a:t>
            </a:r>
            <a:endParaRPr lang="en-NZ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0960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/>
            <a:r>
              <a:rPr lang="en-NZ" sz="2200" dirty="0" smtClean="0">
                <a:solidFill>
                  <a:schemeClr val="accent6">
                    <a:lumMod val="75000"/>
                  </a:schemeClr>
                </a:solidFill>
              </a:rPr>
              <a:t>5. Using a small subset of important scenarios (i.e., instances of use cases) to show that the elements of the four views work together seamlessly</a:t>
            </a:r>
          </a:p>
          <a:p>
            <a:endParaRPr lang="en-NZ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3644" y="162144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1972270"/>
            <a:ext cx="1981200" cy="2514600"/>
            <a:chOff x="3581400" y="2286000"/>
            <a:chExt cx="1981200" cy="2514600"/>
          </a:xfrm>
          <a:solidFill>
            <a:schemeClr val="bg1"/>
          </a:solidFill>
        </p:grpSpPr>
        <p:sp>
          <p:nvSpPr>
            <p:cNvPr id="9" name="Folded Corner 8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6823" y="2438400"/>
              <a:ext cx="492443" cy="213360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1: View 1</a:t>
              </a:r>
              <a:endParaRPr lang="en-NZ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2048470"/>
            <a:ext cx="1981200" cy="2514600"/>
            <a:chOff x="3581400" y="2286000"/>
            <a:chExt cx="1981200" cy="2514600"/>
          </a:xfrm>
        </p:grpSpPr>
        <p:sp>
          <p:nvSpPr>
            <p:cNvPr id="13" name="Folded Corner 12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6827" y="2438400"/>
              <a:ext cx="492443" cy="2133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2: View 2</a:t>
              </a:r>
              <a:endParaRPr lang="en-NZ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2400" y="1972270"/>
            <a:ext cx="2819400" cy="2514600"/>
            <a:chOff x="152400" y="2286000"/>
            <a:chExt cx="2819400" cy="2514600"/>
          </a:xfrm>
        </p:grpSpPr>
        <p:sp>
          <p:nvSpPr>
            <p:cNvPr id="5" name="Folded Corner 4"/>
            <p:cNvSpPr/>
            <p:nvPr/>
          </p:nvSpPr>
          <p:spPr>
            <a:xfrm>
              <a:off x="152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Software Architecture for System </a:t>
              </a:r>
              <a:r>
                <a:rPr lang="en-NZ" sz="2000" i="1" dirty="0" smtClean="0">
                  <a:solidFill>
                    <a:schemeClr val="tx1"/>
                  </a:solidFill>
                </a:rPr>
                <a:t>XYZ</a:t>
              </a:r>
              <a:endParaRPr lang="en-NZ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1200" y="3055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4800" dirty="0" smtClean="0"/>
                <a:t>=</a:t>
              </a:r>
              <a:endParaRPr lang="en-NZ" sz="4800" dirty="0"/>
            </a:p>
          </p:txBody>
        </p:sp>
      </p:grpSp>
      <p:sp>
        <p:nvSpPr>
          <p:cNvPr id="23" name="Folded Corner 22"/>
          <p:cNvSpPr/>
          <p:nvPr/>
        </p:nvSpPr>
        <p:spPr>
          <a:xfrm>
            <a:off x="3657600" y="21246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3810000" y="22008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3962400" y="22770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14800" y="2353270"/>
            <a:ext cx="1981200" cy="2514600"/>
            <a:chOff x="3581400" y="2286000"/>
            <a:chExt cx="1981200" cy="2514600"/>
          </a:xfrm>
        </p:grpSpPr>
        <p:sp>
          <p:nvSpPr>
            <p:cNvPr id="20" name="Folded Corner 19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6835" y="2438400"/>
              <a:ext cx="492443" cy="2133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n: View n</a:t>
              </a:r>
              <a:endParaRPr lang="en-NZ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67400" y="2200870"/>
            <a:ext cx="2895600" cy="2514600"/>
            <a:chOff x="5867400" y="2514600"/>
            <a:chExt cx="2895600" cy="2514600"/>
          </a:xfrm>
        </p:grpSpPr>
        <p:sp>
          <p:nvSpPr>
            <p:cNvPr id="27" name="Folded Corner 26"/>
            <p:cNvSpPr/>
            <p:nvPr/>
          </p:nvSpPr>
          <p:spPr>
            <a:xfrm>
              <a:off x="6781800" y="25146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Document across views</a:t>
              </a:r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7400" y="31242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4800" dirty="0" smtClean="0"/>
                <a:t>+</a:t>
              </a:r>
              <a:endParaRPr lang="en-NZ" sz="48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3400" y="502027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i="1" dirty="0" smtClean="0"/>
              <a:t>Documenting an architecture is a matter of documenting the relevant views, and then adding documentation that applies to more than one view</a:t>
            </a:r>
            <a:endParaRPr lang="en-NZ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838200"/>
          </a:xfrm>
        </p:spPr>
        <p:txBody>
          <a:bodyPr>
            <a:noAutofit/>
          </a:bodyPr>
          <a:lstStyle/>
          <a:p>
            <a:r>
              <a:rPr lang="en-NZ" sz="3200" dirty="0" smtClean="0"/>
              <a:t>What should be included in an architecture document?</a:t>
            </a:r>
            <a:endParaRPr lang="en-NZ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Documentation across views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84582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NZ" sz="2000" dirty="0" smtClean="0"/>
              <a:t>An architecture is to a system what a map of the world is to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796" name="Picture 4" descr="http://www.openbsd.org/images/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629400" cy="35449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5410200"/>
            <a:ext cx="3886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Continents, oceans, mountains, lakes, rivers, …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486400"/>
            <a:ext cx="2590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View documents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In a Map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06866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In a Architecture Document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6096000"/>
            <a:ext cx="3886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Cartouche, distance scale,  compass roses, wind-heads, …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6248400"/>
            <a:ext cx="2590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Cross-view documents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NZ" dirty="0" smtClean="0"/>
              <a:t>Cross-view documentation consists of 3 major aspects, which we can summarize as how-what-why: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How the documentation is laid out and organized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What the architecture is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Why the architecture is the way it is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(Structured) Glossaries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867400"/>
          </a:xfrm>
        </p:spPr>
        <p:txBody>
          <a:bodyPr>
            <a:normAutofit fontScale="925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NZ" dirty="0" smtClean="0"/>
              <a:t>How the documentation is laid out and organized</a:t>
            </a:r>
          </a:p>
          <a:p>
            <a:pPr marL="925830" lvl="1" indent="-514350"/>
            <a:r>
              <a:rPr lang="en-NZ" dirty="0" smtClean="0"/>
              <a:t>Facilitate a stakeholder to find the information he/she needs</a:t>
            </a:r>
          </a:p>
          <a:p>
            <a:pPr marL="925830" lvl="1" indent="-514350"/>
            <a:r>
              <a:rPr lang="en-NZ" dirty="0" smtClean="0"/>
              <a:t>Contain:</a:t>
            </a:r>
          </a:p>
          <a:p>
            <a:pPr marL="1191006" lvl="2" indent="-514350"/>
            <a:r>
              <a:rPr lang="en-NZ" dirty="0" smtClean="0"/>
              <a:t>A view template</a:t>
            </a:r>
          </a:p>
          <a:p>
            <a:pPr marL="1191006" lvl="2" indent="-514350"/>
            <a:r>
              <a:rPr lang="en-NZ" dirty="0" smtClean="0"/>
              <a:t>A view </a:t>
            </a:r>
            <a:r>
              <a:rPr lang="en-NZ" dirty="0" err="1" smtClean="0"/>
              <a:t>catalog</a:t>
            </a:r>
            <a:endParaRPr lang="en-NZ" dirty="0" smtClean="0"/>
          </a:p>
          <a:p>
            <a:pPr marL="633222" indent="-514350">
              <a:buFont typeface="+mj-lt"/>
              <a:buAutoNum type="arabicPeriod"/>
            </a:pPr>
            <a:r>
              <a:rPr lang="en-NZ" dirty="0" smtClean="0"/>
              <a:t>What the architecture is</a:t>
            </a:r>
          </a:p>
          <a:p>
            <a:pPr marL="925830" lvl="1" indent="-514350"/>
            <a:r>
              <a:rPr lang="en-NZ" dirty="0" smtClean="0"/>
              <a:t>A short system overview to ground any reader as to the purpose of the system; the way the views are related to each other; a list of elements and where they appear; and a glossary that applies to the entire architecture</a:t>
            </a:r>
          </a:p>
          <a:p>
            <a:pPr marL="925830" lvl="1" indent="-514350"/>
            <a:r>
              <a:rPr lang="en-NZ" dirty="0" smtClean="0"/>
              <a:t>Contains: </a:t>
            </a:r>
          </a:p>
          <a:p>
            <a:pPr marL="1191006" lvl="2" indent="-514350"/>
            <a:r>
              <a:rPr lang="en-NZ" dirty="0" smtClean="0"/>
              <a:t>System overview</a:t>
            </a:r>
          </a:p>
          <a:p>
            <a:pPr marL="1191006" lvl="2" indent="-514350"/>
            <a:r>
              <a:rPr lang="en-NZ" dirty="0" smtClean="0"/>
              <a:t>Mapping Between Views</a:t>
            </a:r>
          </a:p>
          <a:p>
            <a:pPr marL="1191006" lvl="2" indent="-514350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038600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 startAt="3"/>
            </a:pPr>
            <a:r>
              <a:rPr lang="en-NZ" sz="2400" dirty="0" smtClean="0"/>
              <a:t>Why the architecture is the way it is: </a:t>
            </a:r>
            <a:r>
              <a:rPr lang="en-NZ" sz="2400" b="1" dirty="0" smtClean="0"/>
              <a:t>rationale</a:t>
            </a:r>
            <a:endParaRPr lang="en-NZ" sz="2400" b="1" i="1" dirty="0" smtClean="0"/>
          </a:p>
          <a:p>
            <a:pPr marL="925830" lvl="1" indent="-514350"/>
            <a:r>
              <a:rPr lang="en-NZ" sz="2000" dirty="0" smtClean="0"/>
              <a:t>Explain how the overall architecture is in fact a solution to its requirements:</a:t>
            </a:r>
          </a:p>
          <a:p>
            <a:pPr marL="1191006" lvl="2" indent="-514350"/>
            <a:r>
              <a:rPr lang="en-NZ" sz="1800" dirty="0" smtClean="0"/>
              <a:t>The implications of a design choice on meeting the requirements or satisfying constraints </a:t>
            </a:r>
          </a:p>
          <a:p>
            <a:pPr marL="1191006" lvl="2" indent="-514350"/>
            <a:r>
              <a:rPr lang="en-NZ" sz="1800" dirty="0" smtClean="0"/>
              <a:t>The implications on the architecture when adding a foreseen new requirement or changing an existing one</a:t>
            </a:r>
          </a:p>
          <a:p>
            <a:pPr marL="1191006" lvl="2" indent="-514350"/>
            <a:r>
              <a:rPr lang="en-NZ" sz="1800" dirty="0" smtClean="0"/>
              <a:t>The constraints on the developer in implementing the solution</a:t>
            </a:r>
          </a:p>
          <a:p>
            <a:pPr marL="1191006" lvl="2" indent="-514350"/>
            <a:r>
              <a:rPr lang="en-NZ" sz="1800" dirty="0" smtClean="0"/>
              <a:t>Decisions alternatives that were rejected</a:t>
            </a:r>
          </a:p>
          <a:p>
            <a:pPr marL="1191006" lvl="2" indent="-514350"/>
            <a:endParaRPr lang="en-NZ" sz="1800" dirty="0" smtClean="0"/>
          </a:p>
          <a:p>
            <a:pPr marL="566928" indent="-457200">
              <a:buFont typeface="+mj-lt"/>
              <a:buAutoNum type="arabicPeriod" startAt="4"/>
            </a:pPr>
            <a:r>
              <a:rPr lang="en-NZ" sz="2400" dirty="0" smtClean="0"/>
              <a:t>A glossary lists the relevant architectural concepts and their meaning and relationships</a:t>
            </a:r>
          </a:p>
          <a:p>
            <a:pPr lvl="1"/>
            <a:r>
              <a:rPr lang="en-NZ" sz="2200" dirty="0" smtClean="0"/>
              <a:t>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648200"/>
          <a:ext cx="8534400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934200"/>
              </a:tblGrid>
              <a:tr h="660400">
                <a:tc>
                  <a:txBody>
                    <a:bodyPr/>
                    <a:lstStyle/>
                    <a:p>
                      <a:r>
                        <a:rPr kumimoji="0" lang="en-NZ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Represent a certain chunk of data. Data type can either be simple types (e.g., </a:t>
                      </a:r>
                      <a:r>
                        <a:rPr lang="en-NZ" sz="1600" b="0" i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NZ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NZ" sz="1600" b="0" i="1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) or </a:t>
                      </a:r>
                      <a:r>
                        <a:rPr lang="en-NZ" sz="1600" b="1" i="1" dirty="0" smtClean="0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en-NZ" sz="1600" b="1" i="1" baseline="0" dirty="0" smtClean="0">
                          <a:solidFill>
                            <a:schemeClr val="tx1"/>
                          </a:solidFill>
                        </a:rPr>
                        <a:t> Types</a:t>
                      </a:r>
                      <a:endParaRPr lang="en-NZ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NZ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NZ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A component is a well-defined piece of behaviour. It does not implement technical concerns. Each component can provide a number of </a:t>
                      </a:r>
                      <a:r>
                        <a:rPr lang="en-NZ" sz="1600" b="1" i="1" dirty="0" smtClean="0">
                          <a:solidFill>
                            <a:schemeClr val="tx1"/>
                          </a:solidFill>
                        </a:rPr>
                        <a:t>Interfaces</a:t>
                      </a:r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NZ" sz="1600" baseline="0" dirty="0" smtClean="0">
                          <a:solidFill>
                            <a:schemeClr val="tx1"/>
                          </a:solidFill>
                        </a:rPr>
                        <a:t> It can also use a number of interfaces (provided by other components)</a:t>
                      </a:r>
                      <a:endParaRPr lang="en-NZ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NZ" sz="1600" b="1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NZ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A contract that contains a number</a:t>
                      </a:r>
                      <a:r>
                        <a:rPr lang="en-NZ" sz="1600" baseline="0" dirty="0" smtClean="0">
                          <a:solidFill>
                            <a:schemeClr val="tx1"/>
                          </a:solidFill>
                        </a:rPr>
                        <a:t> of operations; operations are defined in the usual way (parameters, return type, exceptions)</a:t>
                      </a:r>
                      <a:endParaRPr lang="en-NZ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657600" cy="762000"/>
          </a:xfrm>
        </p:spPr>
        <p:txBody>
          <a:bodyPr/>
          <a:lstStyle/>
          <a:p>
            <a:pPr>
              <a:buNone/>
            </a:pPr>
            <a:r>
              <a:rPr lang="en-NZ" dirty="0" smtClean="0"/>
              <a:t>Structured glossary:</a:t>
            </a:r>
            <a:endParaRPr lang="en-NZ" dirty="0"/>
          </a:p>
        </p:txBody>
      </p:sp>
      <p:grpSp>
        <p:nvGrpSpPr>
          <p:cNvPr id="2" name="Group 63"/>
          <p:cNvGrpSpPr/>
          <p:nvPr/>
        </p:nvGrpSpPr>
        <p:grpSpPr>
          <a:xfrm>
            <a:off x="2514600" y="1600200"/>
            <a:ext cx="6019800" cy="4876800"/>
            <a:chOff x="2514600" y="1600200"/>
            <a:chExt cx="6019800" cy="4876800"/>
          </a:xfrm>
        </p:grpSpPr>
        <p:sp>
          <p:nvSpPr>
            <p:cNvPr id="6" name="Rectangle 5"/>
            <p:cNvSpPr/>
            <p:nvPr/>
          </p:nvSpPr>
          <p:spPr>
            <a:xfrm>
              <a:off x="3733800" y="16764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Data Type</a:t>
              </a:r>
              <a:endParaRPr lang="en-NZ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2819400"/>
              <a:ext cx="1524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Simple Type</a:t>
              </a:r>
              <a:endParaRPr lang="en-NZ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28194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Complex Type</a:t>
              </a:r>
              <a:endParaRPr lang="en-NZ" dirty="0"/>
            </a:p>
          </p:txBody>
        </p:sp>
        <p:cxnSp>
          <p:nvCxnSpPr>
            <p:cNvPr id="10" name="Straight Arrow Connector 9"/>
            <p:cNvCxnSpPr>
              <a:endCxn id="11" idx="3"/>
            </p:cNvCxnSpPr>
            <p:nvPr/>
          </p:nvCxnSpPr>
          <p:spPr>
            <a:xfrm rot="5400000" flipH="1" flipV="1">
              <a:off x="3695700" y="2590800"/>
              <a:ext cx="45720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810000" y="220980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/>
            <p:cNvCxnSpPr>
              <a:endCxn id="17" idx="3"/>
            </p:cNvCxnSpPr>
            <p:nvPr/>
          </p:nvCxnSpPr>
          <p:spPr>
            <a:xfrm rot="5400000" flipH="1" flipV="1">
              <a:off x="4572000" y="2590800"/>
              <a:ext cx="45720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4686300" y="220980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86600" y="16764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Parameter</a:t>
              </a:r>
              <a:endParaRPr lang="en-NZ" dirty="0"/>
            </a:p>
          </p:txBody>
        </p:sp>
        <p:cxnSp>
          <p:nvCxnSpPr>
            <p:cNvPr id="19" name="Straight Arrow Connector 18"/>
            <p:cNvCxnSpPr>
              <a:stCxn id="18" idx="1"/>
              <a:endCxn id="6" idx="3"/>
            </p:cNvCxnSpPr>
            <p:nvPr/>
          </p:nvCxnSpPr>
          <p:spPr>
            <a:xfrm rot="10800000">
              <a:off x="5181600" y="1943100"/>
              <a:ext cx="1905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1600" y="1600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   </a:t>
              </a:r>
              <a:r>
                <a:rPr lang="en-NZ" i="1" dirty="0" smtClean="0"/>
                <a:t>is of type    </a:t>
              </a:r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32766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Operation</a:t>
              </a:r>
              <a:endParaRPr lang="en-NZ" dirty="0"/>
            </a:p>
          </p:txBody>
        </p:sp>
        <p:cxnSp>
          <p:nvCxnSpPr>
            <p:cNvPr id="24" name="Straight Arrow Connector 23"/>
            <p:cNvCxnSpPr>
              <a:stCxn id="23" idx="0"/>
              <a:endCxn id="18" idx="2"/>
            </p:cNvCxnSpPr>
            <p:nvPr/>
          </p:nvCxnSpPr>
          <p:spPr>
            <a:xfrm rot="5400000" flipH="1" flipV="1">
              <a:off x="7277100" y="2743200"/>
              <a:ext cx="10668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086600" y="46482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Interface</a:t>
              </a:r>
              <a:endParaRPr lang="en-NZ" dirty="0"/>
            </a:p>
          </p:txBody>
        </p:sp>
        <p:cxnSp>
          <p:nvCxnSpPr>
            <p:cNvPr id="29" name="Straight Arrow Connector 28"/>
            <p:cNvCxnSpPr>
              <a:stCxn id="28" idx="0"/>
              <a:endCxn id="23" idx="2"/>
            </p:cNvCxnSpPr>
            <p:nvPr/>
          </p:nvCxnSpPr>
          <p:spPr>
            <a:xfrm rot="5400000" flipH="1" flipV="1">
              <a:off x="7391400" y="4229100"/>
              <a:ext cx="8382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772400" y="2514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has</a:t>
              </a:r>
              <a:endParaRPr lang="en-NZ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72400" y="2895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400" y="213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72400" y="4038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has</a:t>
              </a:r>
              <a:endParaRPr lang="en-NZ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4343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</a:t>
              </a:r>
              <a:endParaRPr lang="en-NZ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3733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46482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Component</a:t>
              </a:r>
              <a:endParaRPr lang="en-NZ" dirty="0"/>
            </a:p>
          </p:txBody>
        </p:sp>
        <p:cxnSp>
          <p:nvCxnSpPr>
            <p:cNvPr id="43" name="Straight Arrow Connector 42"/>
            <p:cNvCxnSpPr>
              <a:stCxn id="28" idx="1"/>
              <a:endCxn id="40" idx="3"/>
            </p:cNvCxnSpPr>
            <p:nvPr/>
          </p:nvCxnSpPr>
          <p:spPr>
            <a:xfrm rot="10800000">
              <a:off x="5562600" y="4914900"/>
              <a:ext cx="1524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86400" y="4572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   </a:t>
              </a:r>
              <a:r>
                <a:rPr lang="en-NZ" i="1" dirty="0" smtClean="0"/>
                <a:t>provide</a:t>
              </a:r>
              <a:r>
                <a:rPr lang="en-NZ" dirty="0" smtClean="0"/>
                <a:t>  1..n</a:t>
              </a:r>
              <a:endParaRPr lang="en-NZ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4037806" y="5562600"/>
              <a:ext cx="762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1400" y="533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trigger</a:t>
              </a:r>
              <a:endParaRPr lang="en-NZ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5650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57600" y="5105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59436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Process</a:t>
              </a:r>
              <a:endParaRPr lang="en-NZ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4953794" y="5561806"/>
              <a:ext cx="762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257800" y="533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invoke</a:t>
              </a:r>
              <a:endParaRPr lang="en-NZ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29200" y="5650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7800" y="51170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</p:grp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 smtClean="0"/>
              <a:t>IoT</a:t>
            </a:r>
            <a:r>
              <a:rPr lang="en-NZ" dirty="0" smtClean="0"/>
              <a:t> Architecture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References: 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r>
              <a:rPr lang="en-NZ" sz="2000" dirty="0" err="1" smtClean="0"/>
              <a:t>Kruchten</a:t>
            </a:r>
            <a:r>
              <a:rPr lang="en-NZ" sz="2000" dirty="0" smtClean="0"/>
              <a:t>, P., “The 4+1 View Model of Architecture,” IEEE Software, 12(6):42-50, 1995</a:t>
            </a:r>
          </a:p>
          <a:p>
            <a:endParaRPr lang="en-NZ" sz="2000" dirty="0" smtClean="0"/>
          </a:p>
          <a:p>
            <a:r>
              <a:rPr lang="en-NZ" sz="2000" dirty="0" err="1" smtClean="0"/>
              <a:t>Soni</a:t>
            </a:r>
            <a:r>
              <a:rPr lang="en-NZ" sz="2000" dirty="0" smtClean="0"/>
              <a:t>, D., R. Nord, C. </a:t>
            </a:r>
            <a:r>
              <a:rPr lang="en-NZ" sz="2000" dirty="0" err="1" smtClean="0"/>
              <a:t>Hofmeister</a:t>
            </a:r>
            <a:r>
              <a:rPr lang="en-NZ" sz="2000" dirty="0" smtClean="0"/>
              <a:t>, “Software Architecture in Industrial Applications,” Proceedings, International Conference on Software Engineering, April 1995, pp. 196-210</a:t>
            </a:r>
          </a:p>
          <a:p>
            <a:endParaRPr lang="en-NZ" sz="2000" dirty="0" smtClean="0"/>
          </a:p>
          <a:p>
            <a:r>
              <a:rPr lang="en-NZ" sz="2000" smtClean="0"/>
              <a:t>Chapter 9, Len </a:t>
            </a:r>
            <a:r>
              <a:rPr lang="en-NZ" sz="2000" dirty="0" smtClean="0"/>
              <a:t>Bass, et al., Software Architecture in Practice, Pearson Education Inc., 2009</a:t>
            </a:r>
          </a:p>
          <a:p>
            <a:endParaRPr lang="en-NZ" sz="2000" dirty="0" smtClean="0"/>
          </a:p>
          <a:p>
            <a:r>
              <a:rPr lang="en-NZ" sz="2000" dirty="0" smtClean="0">
                <a:hlinkClick r:id="rId2"/>
              </a:rPr>
              <a:t>https://wiki.sei.cmu.edu/sad/index.php/The_Java_Pet_Store_SAD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How would YOU document an Architecture?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Overview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General rules for documenting architectures </a:t>
            </a:r>
          </a:p>
          <a:p>
            <a:r>
              <a:rPr lang="en-NZ" sz="2400" dirty="0" smtClean="0"/>
              <a:t>Documenting a view</a:t>
            </a:r>
          </a:p>
          <a:p>
            <a:r>
              <a:rPr lang="en-NZ" sz="2400" dirty="0" smtClean="0"/>
              <a:t>View set</a:t>
            </a:r>
          </a:p>
          <a:p>
            <a:r>
              <a:rPr lang="en-NZ" sz="2400" dirty="0" smtClean="0"/>
              <a:t>Documentation across </a:t>
            </a:r>
            <a:r>
              <a:rPr lang="en-NZ" sz="2400" dirty="0" smtClean="0"/>
              <a:t>views</a:t>
            </a:r>
          </a:p>
          <a:p>
            <a:r>
              <a:rPr lang="en-NZ" sz="2400" dirty="0" smtClean="0"/>
              <a:t>Case study – </a:t>
            </a:r>
            <a:r>
              <a:rPr lang="en-NZ" sz="2400" dirty="0" err="1" smtClean="0"/>
              <a:t>IoT</a:t>
            </a:r>
            <a:r>
              <a:rPr lang="en-NZ" sz="2400" dirty="0" smtClean="0"/>
              <a:t> Architecture</a:t>
            </a:r>
            <a:endParaRPr lang="en-NZ" sz="2400" dirty="0" smtClean="0"/>
          </a:p>
          <a:p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Documenting architectures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181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NZ" sz="2400" dirty="0" smtClean="0"/>
              <a:t>Major roles of architecture: 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Allows groups of people to work cooperatively and productively together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It’s “</a:t>
            </a:r>
            <a:r>
              <a:rPr lang="en-NZ" sz="2200" b="1" dirty="0" smtClean="0">
                <a:solidFill>
                  <a:schemeClr val="accent1"/>
                </a:solidFill>
              </a:rPr>
              <a:t>divide and conquer</a:t>
            </a:r>
            <a:r>
              <a:rPr lang="en-NZ" sz="2200" dirty="0" smtClean="0"/>
              <a:t>” followed by “</a:t>
            </a:r>
            <a:r>
              <a:rPr lang="en-NZ" sz="2200" b="1" dirty="0" smtClean="0">
                <a:solidFill>
                  <a:schemeClr val="accent1"/>
                </a:solidFill>
              </a:rPr>
              <a:t>now mind your own business</a:t>
            </a:r>
            <a:r>
              <a:rPr lang="en-NZ" sz="2200" dirty="0" smtClean="0"/>
              <a:t>” followed by “</a:t>
            </a:r>
            <a:r>
              <a:rPr lang="en-NZ" sz="2200" b="1" dirty="0" smtClean="0">
                <a:solidFill>
                  <a:schemeClr val="accent1"/>
                </a:solidFill>
              </a:rPr>
              <a:t>so how do these things work together</a:t>
            </a:r>
            <a:r>
              <a:rPr lang="en-NZ" sz="2200" dirty="0" smtClean="0"/>
              <a:t>”</a:t>
            </a:r>
          </a:p>
          <a:p>
            <a:pPr lvl="1">
              <a:spcBef>
                <a:spcPts val="600"/>
              </a:spcBef>
            </a:pPr>
            <a:endParaRPr lang="en-NZ" sz="22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Architecture documentation: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Tells developers how to make </a:t>
            </a:r>
            <a:r>
              <a:rPr lang="en-NZ" sz="2000" dirty="0" smtClean="0"/>
              <a:t>the sets of parts work together as a successful whole</a:t>
            </a:r>
          </a:p>
          <a:p>
            <a:pPr lvl="1"/>
            <a:r>
              <a:rPr lang="en-NZ" sz="2000" dirty="0" smtClean="0">
                <a:solidFill>
                  <a:schemeClr val="accent2"/>
                </a:solidFill>
              </a:rPr>
              <a:t>Communicates the </a:t>
            </a:r>
            <a:r>
              <a:rPr lang="en-NZ" sz="2200" dirty="0" smtClean="0">
                <a:solidFill>
                  <a:schemeClr val="accent2"/>
                </a:solidFill>
              </a:rPr>
              <a:t>achievement of those engineering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10668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0"/>
          </a:xfrm>
        </p:spPr>
        <p:txBody>
          <a:bodyPr/>
          <a:lstStyle/>
          <a:p>
            <a:r>
              <a:rPr lang="en-NZ" sz="2400" dirty="0" smtClean="0"/>
              <a:t>Three fundamental uses of architecture documentation:</a:t>
            </a:r>
          </a:p>
          <a:p>
            <a:pPr lvl="1">
              <a:buNone/>
            </a:pPr>
            <a:r>
              <a:rPr lang="en-NZ" sz="2400" dirty="0" smtClean="0"/>
              <a:t>1. Education</a:t>
            </a:r>
          </a:p>
          <a:p>
            <a:pPr lvl="2"/>
            <a:r>
              <a:rPr lang="en-NZ" sz="2000" dirty="0" smtClean="0"/>
              <a:t>New members of the team, external analysts, new architect, etc. </a:t>
            </a:r>
          </a:p>
          <a:p>
            <a:pPr lvl="2"/>
            <a:endParaRPr lang="en-NZ" sz="2000" dirty="0" smtClean="0"/>
          </a:p>
          <a:p>
            <a:pPr lvl="1">
              <a:buNone/>
            </a:pPr>
            <a:r>
              <a:rPr lang="en-NZ" sz="2400" dirty="0" smtClean="0"/>
              <a:t>2. A vehicle for communication among stakeholders</a:t>
            </a:r>
          </a:p>
          <a:p>
            <a:pPr lvl="1"/>
            <a:endParaRPr lang="en-NZ" sz="2400" dirty="0" smtClean="0"/>
          </a:p>
          <a:p>
            <a:pPr lvl="1">
              <a:buNone/>
            </a:pPr>
            <a:r>
              <a:rPr lang="en-NZ" sz="2400" dirty="0" smtClean="0"/>
              <a:t>3. The basis for system analysis</a:t>
            </a:r>
          </a:p>
          <a:p>
            <a:pPr lvl="1"/>
            <a:endParaRPr lang="en-NZ" sz="240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Autofit/>
          </a:bodyPr>
          <a:lstStyle/>
          <a:p>
            <a:r>
              <a:rPr lang="en-NZ" sz="3600" dirty="0" smtClean="0"/>
              <a:t>Some general rules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5171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NZ" sz="2400" dirty="0" smtClean="0"/>
              <a:t>Define and state the target audience, </a:t>
            </a:r>
            <a:r>
              <a:rPr lang="en-NZ" sz="2400" b="1" dirty="0" smtClean="0"/>
              <a:t>and make sure the content is relevant to that audience</a:t>
            </a:r>
          </a:p>
          <a:p>
            <a:pPr>
              <a:spcBef>
                <a:spcPts val="600"/>
              </a:spcBef>
            </a:pPr>
            <a:endParaRPr lang="en-NZ" sz="24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Keep Document only as little as possible. 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Avoid duplication:</a:t>
            </a:r>
          </a:p>
          <a:p>
            <a:pPr lvl="1">
              <a:spcBef>
                <a:spcPts val="600"/>
              </a:spcBef>
            </a:pPr>
            <a:r>
              <a:rPr lang="en-NZ" sz="2400" dirty="0" smtClean="0"/>
              <a:t>Document every aspect in one place only – and use links to connect related topics</a:t>
            </a:r>
          </a:p>
          <a:p>
            <a:pPr lvl="1">
              <a:spcBef>
                <a:spcPts val="600"/>
              </a:spcBef>
            </a:pPr>
            <a:endParaRPr lang="en-NZ" sz="24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Put documentation into the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10668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r>
              <a:rPr lang="en-NZ" sz="2400" dirty="0" smtClean="0"/>
              <a:t>Always document top down (you may design the system bottom up)</a:t>
            </a:r>
          </a:p>
          <a:p>
            <a:pPr lvl="1"/>
            <a:r>
              <a:rPr lang="en-NZ" sz="2000" dirty="0" smtClean="0"/>
              <a:t>Provide progressively more details only for those readers who want to actually know them</a:t>
            </a:r>
          </a:p>
          <a:p>
            <a:pPr lvl="1"/>
            <a:r>
              <a:rPr lang="en-NZ" sz="2000" dirty="0" smtClean="0"/>
              <a:t>Make sure concepts and the big picture is understandable without rummaging through all the details!</a:t>
            </a:r>
          </a:p>
          <a:p>
            <a:pPr>
              <a:buNone/>
            </a:pPr>
            <a:endParaRPr lang="en-NZ" sz="2200" dirty="0" smtClean="0"/>
          </a:p>
          <a:p>
            <a:r>
              <a:rPr lang="en-NZ" sz="2200" dirty="0" smtClean="0"/>
              <a:t>Visualization (one “picture” is better than 100 words)</a:t>
            </a:r>
          </a:p>
          <a:p>
            <a:pPr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a view?</a:t>
            </a:r>
          </a:p>
          <a:p>
            <a:r>
              <a:rPr lang="en-NZ" dirty="0" smtClean="0"/>
              <a:t>What is a viewpoint?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4993</TotalTime>
  <Words>1411</Words>
  <Application>Microsoft Office PowerPoint</Application>
  <PresentationFormat>On-screen Show (4:3)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Trebuchet MS</vt:lpstr>
      <vt:lpstr>Wingdings 2</vt:lpstr>
      <vt:lpstr>Urban</vt:lpstr>
      <vt:lpstr>Documenting Architectures  718304: Software Architecture</vt:lpstr>
      <vt:lpstr>Related Course Outcomes</vt:lpstr>
      <vt:lpstr>How would YOU document an Architecture?</vt:lpstr>
      <vt:lpstr>Overview</vt:lpstr>
      <vt:lpstr>Documenting architectures</vt:lpstr>
      <vt:lpstr>PowerPoint Presentation</vt:lpstr>
      <vt:lpstr>Some general rules</vt:lpstr>
      <vt:lpstr>PowerPoint Presentation</vt:lpstr>
      <vt:lpstr>Question</vt:lpstr>
      <vt:lpstr>Views </vt:lpstr>
      <vt:lpstr>Documenting a view</vt:lpstr>
      <vt:lpstr>PowerPoint Presentation</vt:lpstr>
      <vt:lpstr>PowerPoint Presentation</vt:lpstr>
      <vt:lpstr>PowerPoint Presentation</vt:lpstr>
      <vt:lpstr>Viewsets</vt:lpstr>
      <vt:lpstr>Viewsets</vt:lpstr>
      <vt:lpstr>PowerPoint Presentation</vt:lpstr>
      <vt:lpstr>PowerPoint Presentation</vt:lpstr>
      <vt:lpstr>PowerPoint Presentation</vt:lpstr>
      <vt:lpstr>PowerPoint Presentation</vt:lpstr>
      <vt:lpstr>What should be included in an architecture document?</vt:lpstr>
      <vt:lpstr>Documentation across views</vt:lpstr>
      <vt:lpstr>PowerPoint Presentation</vt:lpstr>
      <vt:lpstr>PowerPoint Presentation</vt:lpstr>
      <vt:lpstr>PowerPoint Presentation</vt:lpstr>
      <vt:lpstr>PowerPoint Presentation</vt:lpstr>
      <vt:lpstr>Exercise</vt:lpstr>
      <vt:lpstr>References: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 Bai</dc:creator>
  <cp:lastModifiedBy>Roopak Sinha</cp:lastModifiedBy>
  <cp:revision>376</cp:revision>
  <cp:lastPrinted>2011-08-23T03:50:37Z</cp:lastPrinted>
  <dcterms:created xsi:type="dcterms:W3CDTF">2006-08-16T00:00:00Z</dcterms:created>
  <dcterms:modified xsi:type="dcterms:W3CDTF">2015-09-13T23:39:20Z</dcterms:modified>
</cp:coreProperties>
</file>