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27" r:id="rId3"/>
    <p:sldId id="326" r:id="rId4"/>
    <p:sldId id="277" r:id="rId5"/>
    <p:sldId id="328" r:id="rId6"/>
    <p:sldId id="324" r:id="rId7"/>
    <p:sldId id="282" r:id="rId8"/>
    <p:sldId id="264" r:id="rId9"/>
    <p:sldId id="315" r:id="rId10"/>
    <p:sldId id="278" r:id="rId11"/>
    <p:sldId id="316" r:id="rId12"/>
    <p:sldId id="313" r:id="rId13"/>
    <p:sldId id="317" r:id="rId14"/>
    <p:sldId id="318" r:id="rId15"/>
    <p:sldId id="312" r:id="rId16"/>
    <p:sldId id="265" r:id="rId17"/>
    <p:sldId id="270" r:id="rId18"/>
    <p:sldId id="266" r:id="rId19"/>
    <p:sldId id="267" r:id="rId20"/>
    <p:sldId id="272" r:id="rId21"/>
    <p:sldId id="276" r:id="rId22"/>
    <p:sldId id="319" r:id="rId23"/>
    <p:sldId id="279" r:id="rId24"/>
    <p:sldId id="280" r:id="rId25"/>
    <p:sldId id="320" r:id="rId26"/>
    <p:sldId id="321" r:id="rId27"/>
    <p:sldId id="329" r:id="rId28"/>
    <p:sldId id="323" r:id="rId29"/>
    <p:sldId id="322" r:id="rId30"/>
    <p:sldId id="311" r:id="rId31"/>
    <p:sldId id="330" r:id="rId32"/>
    <p:sldId id="26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4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9BABA-940D-49FB-8382-C4B083AF94AF}" type="datetimeFigureOut">
              <a:rPr lang="en-NZ" smtClean="0"/>
              <a:pPr/>
              <a:t>24/07/15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FF297-006D-4427-9D16-26B47EC2B3A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3289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.</a:t>
            </a:r>
            <a:endParaRPr lang="en-AU" dirty="0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936CB-3A17-4E52-AA7F-51AF2AB925C1}" type="slidenum">
              <a:rPr lang="he-IL"/>
              <a:pPr/>
              <a:t>10</a:t>
            </a:fld>
            <a:endParaRPr lang="en-AU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5175" cy="3430588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960" y="4342939"/>
            <a:ext cx="5490081" cy="4114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FDF-9445-4A20-A477-7A3E96B4A4B8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1C70-9E4E-44BE-8139-72B7CFEC144D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503C-6F87-41D8-82E8-E7925EAFEC9B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DAC7-267A-4853-9C7A-A9B1ECF07670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C975-C958-4C1A-8ED2-3161A22E130E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7CAE-6F40-4018-BBED-604AC6326C75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F3ED-92FC-40D5-AD1A-48A871A36EF3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23B3-4FD8-4A55-B463-A204F6060DAD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9248-4D72-488C-AD04-714B3410C9FC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6DF0-7D45-484F-B25D-23B7B041E70F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D028-B3B8-44F0-81F0-8AC1D6B77873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807C-8D70-4B9B-B22F-225F65D6475B}" type="datetime1">
              <a:rPr lang="en-US" smtClean="0"/>
              <a:pPr/>
              <a:t>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gaom.com/2010/11/01/whats-got-10m-lines-of-code-an-ip-address-the-vol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png"/><Relationship Id="rId7" Type="http://schemas.openxmlformats.org/officeDocument/2006/relationships/image" Target="../media/image20.jpeg"/><Relationship Id="rId8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.jpeg"/><Relationship Id="rId12" Type="http://schemas.openxmlformats.org/officeDocument/2006/relationships/image" Target="../media/image33.jpeg"/><Relationship Id="rId13" Type="http://schemas.openxmlformats.org/officeDocument/2006/relationships/image" Target="../media/image34.jpeg"/><Relationship Id="rId14" Type="http://schemas.openxmlformats.org/officeDocument/2006/relationships/image" Target="../media/image35.jpeg"/><Relationship Id="rId15" Type="http://schemas.openxmlformats.org/officeDocument/2006/relationships/image" Target="../media/image36.jpeg"/><Relationship Id="rId16" Type="http://schemas.openxmlformats.org/officeDocument/2006/relationships/image" Target="../media/image37.jpeg"/><Relationship Id="rId17" Type="http://schemas.openxmlformats.org/officeDocument/2006/relationships/image" Target="../media/image38.jpeg"/><Relationship Id="rId18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image" Target="../media/image27.jpeg"/><Relationship Id="rId7" Type="http://schemas.openxmlformats.org/officeDocument/2006/relationships/image" Target="../media/image28.jpeg"/><Relationship Id="rId8" Type="http://schemas.openxmlformats.org/officeDocument/2006/relationships/image" Target="../media/image29.jpeg"/><Relationship Id="rId9" Type="http://schemas.openxmlformats.org/officeDocument/2006/relationships/image" Target="../media/image30.jpeg"/><Relationship Id="rId10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4" Type="http://schemas.openxmlformats.org/officeDocument/2006/relationships/image" Target="../media/image17.jpeg"/><Relationship Id="rId5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ideo" Target="https://www.youtube.com/embed/Rn1g6V-vlHw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8077200" cy="1317625"/>
          </a:xfrm>
        </p:spPr>
        <p:txBody>
          <a:bodyPr>
            <a:normAutofit/>
          </a:bodyPr>
          <a:lstStyle/>
          <a:p>
            <a:r>
              <a:rPr lang="en-NZ" sz="3600" smtClean="0"/>
              <a:t>Software Architecture </a:t>
            </a:r>
            <a:endParaRPr lang="en-NZ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867400"/>
            <a:ext cx="6400800" cy="838200"/>
          </a:xfrm>
        </p:spPr>
        <p:txBody>
          <a:bodyPr>
            <a:noAutofit/>
          </a:bodyPr>
          <a:lstStyle/>
          <a:p>
            <a:r>
              <a:rPr lang="en-NZ" sz="2400" dirty="0" smtClean="0"/>
              <a:t>Dr Roopak Sinha and Dr</a:t>
            </a:r>
            <a:r>
              <a:rPr lang="en-NZ" sz="2400" dirty="0"/>
              <a:t> </a:t>
            </a:r>
            <a:r>
              <a:rPr lang="en-NZ" sz="2400" dirty="0" smtClean="0"/>
              <a:t>Quan Bai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7" name="Picture 3" descr="D:\Quan_DIR\teach\AUT\718304_2011_2\Week01\birds-n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"/>
            <a:ext cx="6858000" cy="4581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4138"/>
            <a:ext cx="8839200" cy="102393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The Need of Architecture</a:t>
            </a:r>
            <a:br>
              <a:rPr lang="en-US" sz="4400" dirty="0"/>
            </a:br>
            <a:r>
              <a:rPr lang="en-US" sz="2400" dirty="0"/>
              <a:t>The Winchester “Mystery” House</a:t>
            </a:r>
          </a:p>
        </p:txBody>
      </p:sp>
      <p:pic>
        <p:nvPicPr>
          <p:cNvPr id="128003" name="Picture 3" descr="Winchester Mystery H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9350" y="1136650"/>
            <a:ext cx="7042150" cy="3697288"/>
          </a:xfrm>
          <a:prstGeom prst="rect">
            <a:avLst/>
          </a:prstGeom>
          <a:noFill/>
        </p:spPr>
      </p:pic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314325" y="4918075"/>
            <a:ext cx="8509000" cy="175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562" tIns="46038" rIns="182562" bIns="46038">
            <a:spAutoFit/>
          </a:bodyPr>
          <a:lstStyle/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38 years of construction – 147 builders 0 architects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160 rooms – 40 bedrooms, 6 kitchens, 2 basements, 950 doors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65 doors to blank walls, 13 staircases abandoned, 24 skylights in floors</a:t>
            </a:r>
          </a:p>
          <a:p>
            <a: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4"/>
              </a:buBlip>
            </a:pPr>
            <a:r>
              <a:rPr 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No architectural blueprint exists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Why do we need software architecture? 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4864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 </a:t>
            </a:r>
            <a:r>
              <a:rPr lang="en-NZ" sz="2800" dirty="0" smtClean="0"/>
              <a:t>software system can be big and complex?</a:t>
            </a:r>
          </a:p>
          <a:p>
            <a:endParaRPr lang="en-NZ" sz="2800" dirty="0" smtClean="0"/>
          </a:p>
          <a:p>
            <a:r>
              <a:rPr lang="en-NZ" sz="2800" dirty="0" smtClean="0"/>
              <a:t>The complexity can be from:</a:t>
            </a:r>
          </a:p>
          <a:p>
            <a:pPr lvl="1"/>
            <a:r>
              <a:rPr lang="en-NZ" sz="2400" dirty="0" smtClean="0"/>
              <a:t>The size of the system</a:t>
            </a:r>
          </a:p>
          <a:p>
            <a:pPr lvl="2"/>
            <a:r>
              <a:rPr lang="en-NZ" sz="2000" dirty="0" smtClean="0"/>
              <a:t>The Windows:</a:t>
            </a:r>
          </a:p>
          <a:p>
            <a:pPr lvl="1"/>
            <a:endParaRPr lang="en-NZ" sz="2400" dirty="0" smtClean="0"/>
          </a:p>
          <a:p>
            <a:pPr lvl="1"/>
            <a:endParaRPr lang="en-NZ" sz="2400" dirty="0" smtClean="0"/>
          </a:p>
          <a:p>
            <a:pPr lvl="2"/>
            <a:r>
              <a:rPr lang="en-NZ" sz="2000" dirty="0" smtClean="0"/>
              <a:t>What else Got 10M Lines of Code? </a:t>
            </a:r>
          </a:p>
          <a:p>
            <a:pPr marL="361950" lvl="2" indent="-188913">
              <a:buNone/>
            </a:pPr>
            <a:r>
              <a:rPr lang="en-NZ" sz="2000" dirty="0" smtClean="0"/>
              <a:t>		The GM Volt: </a:t>
            </a:r>
            <a:r>
              <a:rPr lang="en-NZ" sz="2000" dirty="0" smtClean="0">
                <a:hlinkClick r:id="rId2"/>
              </a:rPr>
              <a:t>http://gigaom.com/2010/11/01/whats-got-10m-lines-of-code-an-ip-address-the-volt</a:t>
            </a:r>
            <a:r>
              <a:rPr lang="en-NZ" sz="2400" dirty="0" smtClean="0">
                <a:hlinkClick r:id="rId2"/>
              </a:rPr>
              <a:t>/</a:t>
            </a:r>
            <a:r>
              <a:rPr lang="en-NZ" sz="2400" dirty="0" smtClean="0"/>
              <a:t> </a:t>
            </a:r>
            <a:endParaRPr lang="en-NZ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9638" y="1676400"/>
            <a:ext cx="4364362" cy="248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assets.inhabitat.com/wp-content/blogs.dir/1/files/2010/09/ChevyVolt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912203"/>
            <a:ext cx="3276600" cy="194579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355678" y="838200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 question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Why do we need software architecture? 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943600" cy="5181600"/>
          </a:xfrm>
        </p:spPr>
        <p:txBody>
          <a:bodyPr>
            <a:normAutofit lnSpcReduction="10000"/>
          </a:bodyPr>
          <a:lstStyle/>
          <a:p>
            <a:r>
              <a:rPr lang="en-NZ" sz="2800" dirty="0" smtClean="0"/>
              <a:t>If you are writing a program for </a:t>
            </a:r>
            <a:r>
              <a:rPr lang="en-NZ" sz="2800" dirty="0" smtClean="0">
                <a:solidFill>
                  <a:srgbClr val="FFFF00"/>
                </a:solidFill>
              </a:rPr>
              <a:t>yourself</a:t>
            </a:r>
            <a:r>
              <a:rPr lang="en-NZ" sz="2800" dirty="0" smtClean="0"/>
              <a:t>, you will be the ONLY developer and maybe </a:t>
            </a:r>
            <a:r>
              <a:rPr lang="en-NZ" sz="2800" dirty="0" smtClean="0">
                <a:solidFill>
                  <a:srgbClr val="FFFF00"/>
                </a:solidFill>
              </a:rPr>
              <a:t>no one else</a:t>
            </a:r>
            <a:r>
              <a:rPr lang="en-NZ" sz="2800" dirty="0" smtClean="0"/>
              <a:t> will use it</a:t>
            </a:r>
          </a:p>
          <a:p>
            <a:pPr>
              <a:buNone/>
            </a:pPr>
            <a:endParaRPr lang="en-NZ" sz="2800" dirty="0" smtClean="0"/>
          </a:p>
          <a:p>
            <a:r>
              <a:rPr lang="en-NZ" sz="2800" dirty="0" smtClean="0"/>
              <a:t>If you are developing a complex system:</a:t>
            </a:r>
          </a:p>
          <a:p>
            <a:pPr lvl="1"/>
            <a:r>
              <a:rPr lang="en-NZ" sz="2400" dirty="0" smtClean="0"/>
              <a:t>you need to work with many different people</a:t>
            </a:r>
          </a:p>
          <a:p>
            <a:pPr lvl="1"/>
            <a:r>
              <a:rPr lang="en-NZ" sz="2400" dirty="0" smtClean="0"/>
              <a:t> The system may be developed in different iterations</a:t>
            </a:r>
          </a:p>
          <a:p>
            <a:pPr lvl="1"/>
            <a:r>
              <a:rPr lang="en-NZ" sz="2400" dirty="0" smtClean="0"/>
              <a:t>Design and planning are essential </a:t>
            </a:r>
            <a:endParaRPr lang="en-NZ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D:\Quan_DIR\teach\AUT\718304_2011_2\Week02\Roberto-Bagg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219200"/>
            <a:ext cx="2133600" cy="2666265"/>
          </a:xfrm>
          <a:prstGeom prst="rect">
            <a:avLst/>
          </a:prstGeom>
          <a:noFill/>
        </p:spPr>
      </p:pic>
      <p:pic>
        <p:nvPicPr>
          <p:cNvPr id="15362" name="Picture 2" descr="http://plusonedynamics.com/blog/wp-content/uploads/2012/11/PoD_Team_Building-S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229100"/>
            <a:ext cx="3352800" cy="209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686800" cy="6248400"/>
          </a:xfrm>
        </p:spPr>
        <p:txBody>
          <a:bodyPr>
            <a:normAutofit/>
          </a:bodyPr>
          <a:lstStyle/>
          <a:p>
            <a:pPr lvl="1"/>
            <a:r>
              <a:rPr lang="en-NZ" sz="2400" dirty="0" smtClean="0"/>
              <a:t>The constraints of the project</a:t>
            </a:r>
          </a:p>
          <a:p>
            <a:pPr lvl="2"/>
            <a:r>
              <a:rPr lang="en-NZ" sz="2000" dirty="0" smtClean="0"/>
              <a:t>Time </a:t>
            </a:r>
          </a:p>
          <a:p>
            <a:pPr lvl="2"/>
            <a:r>
              <a:rPr lang="en-NZ" sz="2000" dirty="0" smtClean="0"/>
              <a:t>Budget</a:t>
            </a:r>
          </a:p>
          <a:p>
            <a:pPr lvl="2"/>
            <a:r>
              <a:rPr lang="en-NZ" sz="2000" dirty="0" smtClean="0"/>
              <a:t>Techniques</a:t>
            </a:r>
          </a:p>
          <a:p>
            <a:pPr lvl="2"/>
            <a:r>
              <a:rPr lang="en-NZ" sz="2000" dirty="0" smtClean="0"/>
              <a:t>Etc.</a:t>
            </a:r>
          </a:p>
          <a:p>
            <a:pPr lvl="1"/>
            <a:r>
              <a:rPr lang="en-NZ" sz="2400" dirty="0" smtClean="0"/>
              <a:t>The changes  </a:t>
            </a:r>
          </a:p>
          <a:p>
            <a:pPr lvl="2"/>
            <a:r>
              <a:rPr lang="en-NZ" sz="2000" dirty="0" smtClean="0"/>
              <a:t>Requirement change</a:t>
            </a:r>
          </a:p>
          <a:p>
            <a:pPr lvl="2"/>
            <a:r>
              <a:rPr lang="en-NZ" sz="2000" dirty="0" smtClean="0"/>
              <a:t>Environment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19" descr="D:\Quan_DIR\teach\AUT\406704_2011_2\Week2\File-Windows_Family_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76600"/>
            <a:ext cx="5372100" cy="297564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534400" cy="6019800"/>
          </a:xfrm>
        </p:spPr>
        <p:txBody>
          <a:bodyPr>
            <a:normAutofit fontScale="70000" lnSpcReduction="20000"/>
          </a:bodyPr>
          <a:lstStyle/>
          <a:p>
            <a:r>
              <a:rPr lang="en-NZ" dirty="0"/>
              <a:t>A</a:t>
            </a:r>
            <a:r>
              <a:rPr lang="en-NZ" dirty="0" smtClean="0"/>
              <a:t>ctivities in developing complex software systems:</a:t>
            </a:r>
          </a:p>
          <a:p>
            <a:pPr lvl="1"/>
            <a:r>
              <a:rPr lang="en-NZ" dirty="0" smtClean="0"/>
              <a:t>Understanding, documentation:</a:t>
            </a:r>
          </a:p>
          <a:p>
            <a:pPr lvl="2"/>
            <a:r>
              <a:rPr lang="en-NZ" dirty="0" smtClean="0"/>
              <a:t>structure and meaning of a system can be understood without all details</a:t>
            </a:r>
          </a:p>
          <a:p>
            <a:pPr lvl="2"/>
            <a:r>
              <a:rPr lang="en-NZ" dirty="0" smtClean="0"/>
              <a:t>a person completely new to a system must be able to learn how it works after it has been created.</a:t>
            </a:r>
          </a:p>
          <a:p>
            <a:pPr lvl="2"/>
            <a:r>
              <a:rPr lang="en-NZ" dirty="0" smtClean="0"/>
              <a:t>feedback to users and customers must be given timely in order to see whether the right product is made</a:t>
            </a:r>
          </a:p>
          <a:p>
            <a:pPr lvl="2"/>
            <a:r>
              <a:rPr lang="en-NZ" dirty="0" smtClean="0"/>
              <a:t>a single person has only a partial understanding of a large system</a:t>
            </a:r>
          </a:p>
          <a:p>
            <a:pPr lvl="1"/>
            <a:r>
              <a:rPr lang="en-NZ" dirty="0" smtClean="0"/>
              <a:t>Analysis</a:t>
            </a:r>
          </a:p>
          <a:p>
            <a:pPr lvl="2"/>
            <a:r>
              <a:rPr lang="en-NZ" dirty="0" smtClean="0"/>
              <a:t>need to examine design alternatives without detailed reference to implementation</a:t>
            </a:r>
          </a:p>
          <a:p>
            <a:pPr lvl="2"/>
            <a:r>
              <a:rPr lang="en-NZ" dirty="0" smtClean="0"/>
              <a:t>system properties (e.g. performance) must be inferred at a high abstraction level</a:t>
            </a:r>
          </a:p>
          <a:p>
            <a:pPr lvl="2"/>
            <a:r>
              <a:rPr lang="en-NZ" dirty="0" smtClean="0"/>
              <a:t>it must be possible to answer questions about a system</a:t>
            </a:r>
          </a:p>
          <a:p>
            <a:pPr lvl="1"/>
            <a:r>
              <a:rPr lang="en-NZ" dirty="0" smtClean="0"/>
              <a:t>Communication</a:t>
            </a:r>
          </a:p>
          <a:p>
            <a:pPr lvl="2"/>
            <a:r>
              <a:rPr lang="en-NZ" dirty="0" smtClean="0"/>
              <a:t>larger software and systems are made in teams; </a:t>
            </a:r>
          </a:p>
          <a:p>
            <a:pPr lvl="2"/>
            <a:r>
              <a:rPr lang="en-NZ" dirty="0" smtClean="0"/>
              <a:t>people in the teams must communicate </a:t>
            </a:r>
          </a:p>
          <a:p>
            <a:pPr lvl="2"/>
            <a:r>
              <a:rPr lang="en-NZ" dirty="0" smtClean="0"/>
              <a:t>teams work at different levels of detail</a:t>
            </a:r>
          </a:p>
          <a:p>
            <a:pPr lvl="1"/>
            <a:r>
              <a:rPr lang="en-NZ" dirty="0" smtClean="0"/>
              <a:t>Construction</a:t>
            </a:r>
          </a:p>
          <a:p>
            <a:pPr lvl="2"/>
            <a:r>
              <a:rPr lang="en-NZ" dirty="0" smtClean="0"/>
              <a:t>the development process cannot be ‘single shot’</a:t>
            </a:r>
          </a:p>
          <a:p>
            <a:pPr lvl="2"/>
            <a:r>
              <a:rPr lang="en-NZ" dirty="0" smtClean="0"/>
              <a:t>development evolves in stages, incremental design with different teams</a:t>
            </a:r>
          </a:p>
          <a:p>
            <a:pPr lvl="2"/>
            <a:r>
              <a:rPr lang="en-NZ" dirty="0" smtClean="0"/>
              <a:t>systems are put together from existing, independent components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431800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 question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sz="2400" dirty="0" smtClean="0"/>
              <a:t>Software architecture helps handle and manage the complexities in software development</a:t>
            </a:r>
          </a:p>
          <a:p>
            <a:endParaRPr lang="en-NZ" sz="2400" dirty="0" smtClean="0"/>
          </a:p>
          <a:p>
            <a:r>
              <a:rPr lang="en-NZ" sz="2400" dirty="0" smtClean="0"/>
              <a:t>Software architect refers to a broad range of roles. </a:t>
            </a:r>
          </a:p>
          <a:p>
            <a:pPr lvl="1"/>
            <a:r>
              <a:rPr lang="en-NZ" sz="2400" dirty="0" smtClean="0"/>
              <a:t>Duties:</a:t>
            </a:r>
          </a:p>
          <a:p>
            <a:pPr lvl="2"/>
            <a:r>
              <a:rPr lang="en-NZ" b="1" dirty="0" smtClean="0">
                <a:solidFill>
                  <a:srgbClr val="FFFF00"/>
                </a:solidFill>
              </a:rPr>
              <a:t>Design</a:t>
            </a:r>
          </a:p>
          <a:p>
            <a:pPr lvl="2"/>
            <a:r>
              <a:rPr lang="en-NZ" b="1" dirty="0" smtClean="0">
                <a:solidFill>
                  <a:srgbClr val="FFFF00"/>
                </a:solidFill>
              </a:rPr>
              <a:t>Communication</a:t>
            </a:r>
            <a:r>
              <a:rPr lang="en-NZ" b="1" dirty="0" smtClean="0"/>
              <a:t>: </a:t>
            </a:r>
            <a:r>
              <a:rPr lang="en-NZ" dirty="0" smtClean="0"/>
              <a:t>architects also have to communicate effectively, not only to understand the business needs, but also to advance their own architectural vision.”</a:t>
            </a:r>
          </a:p>
          <a:p>
            <a:endParaRPr lang="en-NZ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What is software architecture about?</a:t>
            </a:r>
            <a:endParaRPr lang="en-NZ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1115775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 question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Architecture:</a:t>
            </a:r>
          </a:p>
          <a:p>
            <a:pPr lvl="1"/>
            <a:r>
              <a:rPr lang="en-NZ" sz="2000" dirty="0" smtClean="0"/>
              <a:t>What elements will be included?</a:t>
            </a:r>
          </a:p>
          <a:p>
            <a:pPr lvl="1"/>
            <a:r>
              <a:rPr lang="en-NZ" sz="2000" dirty="0" smtClean="0"/>
              <a:t> Functions of those elements</a:t>
            </a:r>
          </a:p>
          <a:p>
            <a:pPr lvl="1"/>
            <a:r>
              <a:rPr lang="en-NZ" sz="2000" dirty="0" smtClean="0"/>
              <a:t>Relationships among those elements</a:t>
            </a:r>
          </a:p>
          <a:p>
            <a:pPr lvl="1"/>
            <a:endParaRPr lang="en-NZ" sz="2000" dirty="0" smtClean="0"/>
          </a:p>
          <a:p>
            <a:r>
              <a:rPr lang="en-NZ" sz="2400" b="1" dirty="0" smtClean="0">
                <a:solidFill>
                  <a:srgbClr val="FFFF00"/>
                </a:solidFill>
              </a:rPr>
              <a:t>Software architecture </a:t>
            </a:r>
            <a:r>
              <a:rPr lang="en-NZ" sz="2400" dirty="0" smtClean="0"/>
              <a:t>of a computing system is the structure or structures of the system, which comprise software elements, the externally visible properties of those elements, and the relationships among them</a:t>
            </a:r>
          </a:p>
          <a:p>
            <a:endParaRPr lang="en-NZ" sz="2400" dirty="0" smtClean="0"/>
          </a:p>
          <a:p>
            <a:r>
              <a:rPr lang="en-NZ" sz="2400" dirty="0" smtClean="0"/>
              <a:t>Architecture is used for understanding, analysis, communication, construction, documentation, etc. </a:t>
            </a:r>
            <a:endParaRPr lang="en-NZ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 descr="D:\Quan_DIR\teach\AUT\718304_2011_2\pics\Tower-Puerto-Architecture-Sketch-Stucture-by-Francico-Manga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4191000" cy="2237836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239000" cy="11430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What is architecture about?</a:t>
            </a:r>
            <a:endParaRPr lang="en-NZ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Where do architectures come from?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 err="1" smtClean="0"/>
              <a:t>Vasa</a:t>
            </a:r>
            <a:r>
              <a:rPr lang="en-NZ" sz="2800" dirty="0" smtClean="0"/>
              <a:t>: the Swedish Ship</a:t>
            </a:r>
            <a:r>
              <a:rPr lang="en-NZ" sz="2400" dirty="0" smtClean="0"/>
              <a:t> </a:t>
            </a:r>
          </a:p>
          <a:p>
            <a:endParaRPr lang="en-NZ" sz="2800" dirty="0" smtClean="0"/>
          </a:p>
          <a:p>
            <a:r>
              <a:rPr lang="en-NZ" sz="2800" dirty="0" smtClean="0"/>
              <a:t>Software architecture is a set of decisions, and is a result of technical, business, and social influences.  </a:t>
            </a:r>
          </a:p>
          <a:p>
            <a:endParaRPr lang="en-NZ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371600"/>
          </a:xfrm>
        </p:spPr>
        <p:txBody>
          <a:bodyPr>
            <a:normAutofit/>
          </a:bodyPr>
          <a:lstStyle/>
          <a:p>
            <a:r>
              <a:rPr lang="en-NZ" sz="2800" dirty="0" smtClean="0"/>
              <a:t>Architectures are influenced by stakeholders: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3352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Maintenance stakeholder </a:t>
            </a:r>
            <a:endParaRPr lang="en-NZ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600" y="1828800"/>
            <a:ext cx="8763000" cy="2170331"/>
            <a:chOff x="228600" y="2438400"/>
            <a:chExt cx="8763000" cy="2170331"/>
          </a:xfrm>
        </p:grpSpPr>
        <p:pic>
          <p:nvPicPr>
            <p:cNvPr id="4098" name="Picture 2" descr="D:\Quan_DIR\teach\AUT\718304_2011_2\pics\jolegat-gloger-manag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2514600"/>
              <a:ext cx="831982" cy="1447800"/>
            </a:xfrm>
            <a:prstGeom prst="rect">
              <a:avLst/>
            </a:prstGeom>
            <a:noFill/>
          </p:spPr>
        </p:pic>
        <p:pic>
          <p:nvPicPr>
            <p:cNvPr id="4099" name="Picture 3" descr="D:\Quan_DIR\teach\AUT\718304_2011_2\pics\cool-internet-marketing-tools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2514600"/>
              <a:ext cx="1380870" cy="1447800"/>
            </a:xfrm>
            <a:prstGeom prst="rect">
              <a:avLst/>
            </a:prstGeom>
            <a:noFill/>
          </p:spPr>
        </p:pic>
        <p:pic>
          <p:nvPicPr>
            <p:cNvPr id="4100" name="Picture 4" descr="D:\Quan_DIR\teach\AUT\718304_2011_2\pics\customer-servic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43800" y="2667000"/>
              <a:ext cx="1295400" cy="1291667"/>
            </a:xfrm>
            <a:prstGeom prst="rect">
              <a:avLst/>
            </a:prstGeom>
            <a:noFill/>
          </p:spPr>
        </p:pic>
        <p:pic>
          <p:nvPicPr>
            <p:cNvPr id="4101" name="Picture 5" descr="D:\Quan_DIR\teach\AUT\718304_2011_2\pics\img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62400" y="2590800"/>
              <a:ext cx="1367604" cy="1363663"/>
            </a:xfrm>
            <a:prstGeom prst="rect">
              <a:avLst/>
            </a:prstGeom>
            <a:noFill/>
          </p:spPr>
        </p:pic>
        <p:pic>
          <p:nvPicPr>
            <p:cNvPr id="4102" name="Picture 6" descr="D:\Quan_DIR\teach\AUT\718304_2011_2\pics\User group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62600" y="2438400"/>
              <a:ext cx="1752600" cy="175260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228600" y="39624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Management stakeholder </a:t>
              </a:r>
              <a:endParaRPr lang="en-NZ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81200" y="39624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Marketing stakeholder </a:t>
              </a:r>
              <a:endParaRPr lang="en-NZ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3600" y="4038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End users</a:t>
              </a:r>
              <a:endParaRPr lang="en-NZ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1400" y="39624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/>
                <a:t>Customer stakeholder </a:t>
              </a:r>
              <a:endParaRPr lang="en-NZ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8600" y="4114800"/>
            <a:ext cx="8915400" cy="990600"/>
            <a:chOff x="228600" y="4724400"/>
            <a:chExt cx="8915400" cy="990600"/>
          </a:xfrm>
        </p:grpSpPr>
        <p:sp>
          <p:nvSpPr>
            <p:cNvPr id="17" name="Oval Callout 16"/>
            <p:cNvSpPr/>
            <p:nvPr/>
          </p:nvSpPr>
          <p:spPr>
            <a:xfrm>
              <a:off x="228600" y="4800600"/>
              <a:ext cx="1447800" cy="609600"/>
            </a:xfrm>
            <a:prstGeom prst="wedgeEllipseCallout">
              <a:avLst>
                <a:gd name="adj1" fmla="val 753"/>
                <a:gd name="adj2" fmla="val -95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Low cost</a:t>
              </a:r>
              <a:endParaRPr lang="en-NZ" dirty="0"/>
            </a:p>
          </p:txBody>
        </p:sp>
        <p:sp>
          <p:nvSpPr>
            <p:cNvPr id="18" name="Oval Callout 17"/>
            <p:cNvSpPr/>
            <p:nvPr/>
          </p:nvSpPr>
          <p:spPr>
            <a:xfrm>
              <a:off x="1905000" y="4800600"/>
              <a:ext cx="1828800" cy="609600"/>
            </a:xfrm>
            <a:prstGeom prst="wedgeEllipseCallout">
              <a:avLst>
                <a:gd name="adj1" fmla="val -8341"/>
                <a:gd name="adj2" fmla="val -931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Neat features </a:t>
              </a:r>
              <a:endParaRPr lang="en-NZ" dirty="0"/>
            </a:p>
          </p:txBody>
        </p:sp>
        <p:sp>
          <p:nvSpPr>
            <p:cNvPr id="19" name="Oval Callout 18"/>
            <p:cNvSpPr/>
            <p:nvPr/>
          </p:nvSpPr>
          <p:spPr>
            <a:xfrm>
              <a:off x="3886200" y="4724400"/>
              <a:ext cx="1676400" cy="609600"/>
            </a:xfrm>
            <a:prstGeom prst="wedgeEllipseCallout">
              <a:avLst>
                <a:gd name="adj1" fmla="val -8341"/>
                <a:gd name="adj2" fmla="val -931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Easy to maintain</a:t>
              </a:r>
              <a:endParaRPr lang="en-NZ" dirty="0"/>
            </a:p>
          </p:txBody>
        </p:sp>
        <p:sp>
          <p:nvSpPr>
            <p:cNvPr id="20" name="Oval Callout 19"/>
            <p:cNvSpPr/>
            <p:nvPr/>
          </p:nvSpPr>
          <p:spPr>
            <a:xfrm>
              <a:off x="5638800" y="4724400"/>
              <a:ext cx="1447800" cy="609600"/>
            </a:xfrm>
            <a:prstGeom prst="wedgeEllipseCallout">
              <a:avLst>
                <a:gd name="adj1" fmla="val -4889"/>
                <a:gd name="adj2" fmla="val -1140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Security</a:t>
              </a:r>
            </a:p>
            <a:p>
              <a:pPr algn="ctr"/>
              <a:r>
                <a:rPr lang="en-NZ" dirty="0" smtClean="0"/>
                <a:t>Usability</a:t>
              </a:r>
              <a:endParaRPr lang="en-NZ" dirty="0"/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7391400" y="4876800"/>
              <a:ext cx="1752600" cy="838200"/>
            </a:xfrm>
            <a:prstGeom prst="wedgeEllipseCallout">
              <a:avLst>
                <a:gd name="adj1" fmla="val -4889"/>
                <a:gd name="adj2" fmla="val -1140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Not changed often</a:t>
              </a:r>
              <a:endParaRPr lang="en-NZ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57600" y="4824399"/>
            <a:ext cx="3429000" cy="1809466"/>
            <a:chOff x="3657600" y="4824399"/>
            <a:chExt cx="3429000" cy="1809466"/>
          </a:xfrm>
        </p:grpSpPr>
        <p:pic>
          <p:nvPicPr>
            <p:cNvPr id="4103" name="Picture 7" descr="D:\Quan_DIR\teach\AUT\718304_2011_2\pics\cunfusion-picture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33800" y="4824399"/>
              <a:ext cx="1447800" cy="1424001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3657600" y="6172200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400" dirty="0" smtClean="0"/>
                <a:t>Architect</a:t>
              </a:r>
              <a:endParaRPr lang="en-NZ" sz="2400" dirty="0"/>
            </a:p>
          </p:txBody>
        </p:sp>
        <p:pic>
          <p:nvPicPr>
            <p:cNvPr id="15364" name="Picture 4" descr="http://www.faqs.org/photo-dict/photofiles/list/5227/6874balance_scale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86400" y="5257800"/>
              <a:ext cx="1600200" cy="12001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NZ" sz="2800" dirty="0" smtClean="0"/>
              <a:t>Architectures are influenced by the developing organisation:</a:t>
            </a:r>
          </a:p>
          <a:p>
            <a:pPr lvl="1"/>
            <a:r>
              <a:rPr lang="en-NZ" sz="2400" dirty="0" smtClean="0"/>
              <a:t>Resources </a:t>
            </a:r>
          </a:p>
          <a:p>
            <a:pPr lvl="1"/>
            <a:r>
              <a:rPr lang="en-NZ" sz="2400" dirty="0" smtClean="0"/>
              <a:t>Strategic goals of the organisation</a:t>
            </a:r>
          </a:p>
          <a:p>
            <a:pPr lvl="1"/>
            <a:r>
              <a:rPr lang="en-NZ" sz="2400" dirty="0" smtClean="0"/>
              <a:t>Organisation structure</a:t>
            </a:r>
          </a:p>
          <a:p>
            <a:r>
              <a:rPr lang="en-NZ" sz="2800" dirty="0" smtClean="0"/>
              <a:t>Architectures are influenced by the architect:</a:t>
            </a:r>
          </a:p>
          <a:p>
            <a:pPr lvl="1"/>
            <a:r>
              <a:rPr lang="en-NZ" sz="2400" dirty="0" smtClean="0"/>
              <a:t>Knowledge background</a:t>
            </a:r>
          </a:p>
          <a:p>
            <a:pPr lvl="1"/>
            <a:r>
              <a:rPr lang="en-NZ" sz="2400" dirty="0" smtClean="0"/>
              <a:t>Experience</a:t>
            </a:r>
          </a:p>
          <a:p>
            <a:r>
              <a:rPr lang="en-NZ" sz="2800" dirty="0" smtClean="0"/>
              <a:t>Architectures are influenced by the technical environment:</a:t>
            </a:r>
          </a:p>
          <a:p>
            <a:pPr lvl="1"/>
            <a:r>
              <a:rPr lang="en-NZ" sz="2400" dirty="0" smtClean="0"/>
              <a:t>Fancy techniques (or words)</a:t>
            </a:r>
          </a:p>
          <a:p>
            <a:pPr lvl="1"/>
            <a:r>
              <a:rPr lang="en-NZ" sz="2400" dirty="0" smtClean="0"/>
              <a:t>“Fashions” </a:t>
            </a:r>
            <a:endParaRPr lang="en-NZ" sz="2800" dirty="0" smtClean="0"/>
          </a:p>
          <a:p>
            <a:endParaRPr lang="en-NZ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392668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 question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did we do last week?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Got introduced</a:t>
            </a:r>
          </a:p>
          <a:p>
            <a:r>
              <a:rPr lang="en-NZ" dirty="0" smtClean="0"/>
              <a:t>Assignment description and important dates</a:t>
            </a:r>
          </a:p>
          <a:p>
            <a:r>
              <a:rPr lang="en-NZ" dirty="0" smtClean="0"/>
              <a:t>Surveys</a:t>
            </a:r>
          </a:p>
          <a:p>
            <a:r>
              <a:rPr lang="en-NZ" dirty="0" smtClean="0"/>
              <a:t>Software development and some challenges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9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 descr="D:\Quan_DIR\teach\AUT\718304_2011_2\pics\0511-0903-2316-3619_Architect_Holding_the_Blueprint_for_a_New_Construction_clipart_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752600"/>
            <a:ext cx="1830387" cy="161552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000" y="2286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Stakeholders </a:t>
            </a:r>
            <a:endParaRPr lang="en-NZ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9718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Developing organisation</a:t>
            </a:r>
            <a:endParaRPr lang="en-NZ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8100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Technical environment </a:t>
            </a:r>
            <a:endParaRPr lang="en-NZ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14600" y="2438401"/>
            <a:ext cx="1828800" cy="761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71800" y="2743201"/>
            <a:ext cx="1371600" cy="3047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743200" y="3276600"/>
            <a:ext cx="15240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95600" y="1752600"/>
            <a:ext cx="15240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1600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Architect’s experience </a:t>
            </a:r>
            <a:endParaRPr lang="en-NZ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572000" y="33483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 smtClean="0"/>
              <a:t>Architect</a:t>
            </a:r>
            <a:endParaRPr lang="en-NZ" sz="2400" dirty="0"/>
          </a:p>
        </p:txBody>
      </p:sp>
      <p:sp>
        <p:nvSpPr>
          <p:cNvPr id="44" name="Rounded Rectangle 43"/>
          <p:cNvSpPr/>
          <p:nvPr/>
        </p:nvSpPr>
        <p:spPr>
          <a:xfrm>
            <a:off x="7315200" y="22098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 smtClean="0"/>
              <a:t>Architecture</a:t>
            </a:r>
            <a:endParaRPr lang="en-NZ" sz="2000" dirty="0"/>
          </a:p>
        </p:txBody>
      </p:sp>
      <p:sp>
        <p:nvSpPr>
          <p:cNvPr id="45" name="Rounded Rectangle 44"/>
          <p:cNvSpPr/>
          <p:nvPr/>
        </p:nvSpPr>
        <p:spPr>
          <a:xfrm>
            <a:off x="7391400" y="3505200"/>
            <a:ext cx="1447800" cy="685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 smtClean="0"/>
              <a:t>System</a:t>
            </a:r>
            <a:endParaRPr lang="en-NZ" sz="2000" dirty="0"/>
          </a:p>
        </p:txBody>
      </p:sp>
      <p:cxnSp>
        <p:nvCxnSpPr>
          <p:cNvPr id="46" name="Straight Arrow Connector 45"/>
          <p:cNvCxnSpPr>
            <a:stCxn id="5122" idx="3"/>
            <a:endCxn id="44" idx="1"/>
          </p:cNvCxnSpPr>
          <p:nvPr/>
        </p:nvCxnSpPr>
        <p:spPr>
          <a:xfrm flipV="1">
            <a:off x="6402387" y="2552700"/>
            <a:ext cx="912813" cy="76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4" idx="2"/>
            <a:endCxn id="45" idx="0"/>
          </p:cNvCxnSpPr>
          <p:nvPr/>
        </p:nvCxnSpPr>
        <p:spPr>
          <a:xfrm rot="5400000">
            <a:off x="7810500" y="3200400"/>
            <a:ext cx="609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914400"/>
          </a:xfrm>
        </p:spPr>
        <p:txBody>
          <a:bodyPr>
            <a:normAutofit/>
          </a:bodyPr>
          <a:lstStyle/>
          <a:p>
            <a:r>
              <a:rPr lang="en-NZ" sz="2800" dirty="0" smtClean="0"/>
              <a:t>Bidirectional influence:</a:t>
            </a:r>
            <a:endParaRPr lang="en-NZ" sz="2800" dirty="0"/>
          </a:p>
        </p:txBody>
      </p:sp>
      <p:sp>
        <p:nvSpPr>
          <p:cNvPr id="60" name="U-Turn Arrow 59"/>
          <p:cNvSpPr/>
          <p:nvPr/>
        </p:nvSpPr>
        <p:spPr>
          <a:xfrm rot="10800000">
            <a:off x="1371600" y="4267200"/>
            <a:ext cx="6705600" cy="914400"/>
          </a:xfrm>
          <a:prstGeom prst="uturn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Architecture activities 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sz="2800" dirty="0" smtClean="0"/>
              <a:t>Business analysis (for commercial products)</a:t>
            </a:r>
          </a:p>
          <a:p>
            <a:pPr lvl="1"/>
            <a:r>
              <a:rPr lang="en-NZ" sz="2400" dirty="0" smtClean="0"/>
              <a:t>Your market</a:t>
            </a:r>
          </a:p>
          <a:p>
            <a:pPr lvl="1"/>
            <a:r>
              <a:rPr lang="en-NZ" sz="2400" dirty="0" smtClean="0"/>
              <a:t>Targeted time to market</a:t>
            </a:r>
          </a:p>
          <a:p>
            <a:r>
              <a:rPr lang="en-NZ" sz="2800" dirty="0" smtClean="0"/>
              <a:t>Requirement analysis</a:t>
            </a:r>
          </a:p>
          <a:p>
            <a:pPr lvl="1"/>
            <a:r>
              <a:rPr lang="en-NZ" sz="2400" dirty="0" smtClean="0"/>
              <a:t>Functional &amp; non-functional requirements</a:t>
            </a:r>
          </a:p>
          <a:p>
            <a:pPr lvl="1"/>
            <a:r>
              <a:rPr lang="en-NZ" sz="2400" dirty="0" smtClean="0"/>
              <a:t>Different techniques: user scenarios, formal methods</a:t>
            </a:r>
          </a:p>
          <a:p>
            <a:r>
              <a:rPr lang="en-NZ" sz="2800" dirty="0" smtClean="0"/>
              <a:t>Creating or selecting the architecture </a:t>
            </a:r>
          </a:p>
          <a:p>
            <a:r>
              <a:rPr lang="en-NZ" sz="2800" dirty="0" smtClean="0"/>
              <a:t>Communicating the architecture </a:t>
            </a:r>
          </a:p>
          <a:p>
            <a:pPr lvl="1"/>
            <a:r>
              <a:rPr lang="en-NZ" sz="2400" smtClean="0"/>
              <a:t>Documenting </a:t>
            </a:r>
            <a:endParaRPr lang="en-NZ" sz="2400" dirty="0" smtClean="0"/>
          </a:p>
          <a:p>
            <a:r>
              <a:rPr lang="en-NZ" sz="2800" dirty="0" smtClean="0"/>
              <a:t>Analysis and evaluation</a:t>
            </a:r>
          </a:p>
          <a:p>
            <a:r>
              <a:rPr lang="en-NZ" sz="2800" dirty="0" smtClean="0"/>
              <a:t>Software implementation (based on the architecture)</a:t>
            </a:r>
          </a:p>
          <a:p>
            <a:r>
              <a:rPr lang="en-NZ" sz="2800" dirty="0" smtClean="0"/>
              <a:t>Maintenance, revision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NZ" sz="3200" dirty="0" smtClean="0"/>
              <a:t>Models, viewpoints and views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791200"/>
          </a:xfrm>
        </p:spPr>
        <p:txBody>
          <a:bodyPr>
            <a:normAutofit fontScale="62500" lnSpcReduction="20000"/>
          </a:bodyPr>
          <a:lstStyle/>
          <a:p>
            <a:r>
              <a:rPr lang="en-NZ" b="1" dirty="0" smtClean="0"/>
              <a:t>Model: </a:t>
            </a:r>
          </a:p>
          <a:p>
            <a:pPr lvl="1"/>
            <a:r>
              <a:rPr lang="en-NZ" sz="2900" dirty="0" smtClean="0"/>
              <a:t>Abstraction of a system</a:t>
            </a:r>
          </a:p>
          <a:p>
            <a:pPr lvl="1"/>
            <a:r>
              <a:rPr lang="en-NZ" dirty="0" smtClean="0"/>
              <a:t>leaving out details irrelevant to a given set of criteria (“concerns”)</a:t>
            </a:r>
          </a:p>
          <a:p>
            <a:pPr lvl="1"/>
            <a:r>
              <a:rPr lang="en-NZ" dirty="0" smtClean="0"/>
              <a:t>while preserving the properties of interest with respect to those concerns</a:t>
            </a:r>
          </a:p>
          <a:p>
            <a:r>
              <a:rPr lang="en-NZ" b="1" dirty="0" smtClean="0"/>
              <a:t>Viewpoint: </a:t>
            </a:r>
          </a:p>
          <a:p>
            <a:pPr lvl="1"/>
            <a:r>
              <a:rPr lang="en-NZ" sz="2700" dirty="0" smtClean="0"/>
              <a:t>a way of looking at a system from the perspective of a certain stakeholder with a particular concern</a:t>
            </a:r>
          </a:p>
          <a:p>
            <a:pPr lvl="1"/>
            <a:r>
              <a:rPr lang="en-NZ" dirty="0" smtClean="0"/>
              <a:t>the viewpoint defines creation, depiction and analysis of a </a:t>
            </a:r>
            <a:r>
              <a:rPr lang="en-NZ" i="1" dirty="0" smtClean="0"/>
              <a:t>view</a:t>
            </a:r>
          </a:p>
          <a:p>
            <a:pPr lvl="2"/>
            <a:r>
              <a:rPr lang="en-NZ" dirty="0" smtClean="0"/>
              <a:t>language, used models, notation, methods, analysis techniques, ...</a:t>
            </a:r>
          </a:p>
          <a:p>
            <a:pPr lvl="1"/>
            <a:r>
              <a:rPr lang="en-NZ" dirty="0" smtClean="0"/>
              <a:t>the viewpoint defines the mentioned concerns </a:t>
            </a:r>
            <a:r>
              <a:rPr lang="en-NZ" i="1" dirty="0" smtClean="0"/>
              <a:t>(criteria of abstraction) to build a </a:t>
            </a:r>
            <a:r>
              <a:rPr lang="en-NZ" dirty="0" smtClean="0"/>
              <a:t>view from models</a:t>
            </a:r>
          </a:p>
          <a:p>
            <a:pPr lvl="1"/>
            <a:r>
              <a:rPr lang="en-NZ" dirty="0" smtClean="0"/>
              <a:t>stakeholders: represent different areas of expertise / interest in the system and can have many concerns</a:t>
            </a:r>
          </a:p>
          <a:p>
            <a:r>
              <a:rPr lang="en-NZ" b="1" dirty="0" smtClean="0"/>
              <a:t>View: </a:t>
            </a:r>
          </a:p>
          <a:p>
            <a:pPr lvl="1"/>
            <a:r>
              <a:rPr lang="en-NZ" b="1" dirty="0" smtClean="0"/>
              <a:t>a </a:t>
            </a:r>
            <a:r>
              <a:rPr lang="en-NZ" sz="2900" dirty="0" smtClean="0"/>
              <a:t>collection of models described in </a:t>
            </a:r>
            <a:r>
              <a:rPr lang="en-NZ" dirty="0" smtClean="0"/>
              <a:t>formal or informal ways (e.g., graph, text, math, …)</a:t>
            </a:r>
          </a:p>
          <a:p>
            <a:pPr lvl="1"/>
            <a:r>
              <a:rPr lang="en-NZ" dirty="0" smtClean="0"/>
              <a:t>the view yields the </a:t>
            </a:r>
            <a:r>
              <a:rPr lang="en-NZ" sz="2900" dirty="0" smtClean="0"/>
              <a:t>means to address the concerns in the viewpoint, typically, via particular models</a:t>
            </a:r>
          </a:p>
          <a:p>
            <a:pPr lvl="1"/>
            <a:r>
              <a:rPr lang="en-NZ" sz="2900" dirty="0" smtClean="0"/>
              <a:t>the view conforms to the viewpoint, i.e. it is described according to the conventions of the viewpoint and represents what you ‘see’ from that viewpoint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03278" y="593725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 question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5410200" y="1066800"/>
            <a:ext cx="3505200" cy="2438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Viewpoints and views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r>
              <a:rPr lang="en-NZ" sz="2800" dirty="0" smtClean="0"/>
              <a:t>Australia?</a:t>
            </a:r>
            <a:endParaRPr lang="en-NZ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http://thefilmstage.com/wp-content/uploads/2011/06/NICOLE-Kidman-has-again-been-caught-having-a-smo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447800"/>
            <a:ext cx="660145" cy="847541"/>
          </a:xfrm>
          <a:prstGeom prst="rect">
            <a:avLst/>
          </a:prstGeom>
          <a:noFill/>
        </p:spPr>
      </p:pic>
      <p:pic>
        <p:nvPicPr>
          <p:cNvPr id="1030" name="Picture 6" descr="http://t2.gstatic.com/images?q=tbn:ANd9GcS2Cq0lhXZhX4AL1BeQhGOlVx_Z1oi5QLBt7JyPPy9oV6-pBEP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9" y="1143000"/>
            <a:ext cx="1274763" cy="934177"/>
          </a:xfrm>
          <a:prstGeom prst="rect">
            <a:avLst/>
          </a:prstGeom>
          <a:noFill/>
        </p:spPr>
      </p:pic>
      <p:pic>
        <p:nvPicPr>
          <p:cNvPr id="1032" name="Picture 8" descr="http://t3.gstatic.com/images?q=tbn:ANd9GcT38f0m-xS07KxNvZDgoDmPXs-8ghuCSB16G_9dXMrDaD_jVH2Dq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178906"/>
            <a:ext cx="914400" cy="1263884"/>
          </a:xfrm>
          <a:prstGeom prst="rect">
            <a:avLst/>
          </a:prstGeom>
          <a:noFill/>
        </p:spPr>
      </p:pic>
      <p:pic>
        <p:nvPicPr>
          <p:cNvPr id="1034" name="Picture 10" descr="http://thats-all-folks.com/wp-content/uploads/2010/12/Eric-ban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133601"/>
            <a:ext cx="998482" cy="1447800"/>
          </a:xfrm>
          <a:prstGeom prst="rect">
            <a:avLst/>
          </a:prstGeom>
          <a:noFill/>
        </p:spPr>
      </p:pic>
      <p:grpSp>
        <p:nvGrpSpPr>
          <p:cNvPr id="33" name="Group 32"/>
          <p:cNvGrpSpPr/>
          <p:nvPr/>
        </p:nvGrpSpPr>
        <p:grpSpPr>
          <a:xfrm>
            <a:off x="3657600" y="1371600"/>
            <a:ext cx="1981200" cy="1436132"/>
            <a:chOff x="3657600" y="1600200"/>
            <a:chExt cx="1981200" cy="1436132"/>
          </a:xfrm>
        </p:grpSpPr>
        <p:pic>
          <p:nvPicPr>
            <p:cNvPr id="1028" name="Picture 4" descr="http://www.eastlondonlines.co.uk/ell_wp/wp-content/uploads/2011/01/Cinema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57600" y="1600200"/>
              <a:ext cx="1606626" cy="106680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657600" y="26670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A Hollywood view</a:t>
              </a:r>
              <a:endParaRPr lang="en-NZ" dirty="0"/>
            </a:p>
          </p:txBody>
        </p:sp>
      </p:grpSp>
      <p:pic>
        <p:nvPicPr>
          <p:cNvPr id="1036" name="Picture 12" descr="http://www.movie-list.com/posters/big/zoom/australi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2362200"/>
            <a:ext cx="862322" cy="1219200"/>
          </a:xfrm>
          <a:prstGeom prst="rect">
            <a:avLst/>
          </a:prstGeom>
          <a:noFill/>
        </p:spPr>
      </p:pic>
      <p:sp>
        <p:nvSpPr>
          <p:cNvPr id="14" name="Cloud 13"/>
          <p:cNvSpPr/>
          <p:nvPr/>
        </p:nvSpPr>
        <p:spPr>
          <a:xfrm>
            <a:off x="0" y="2514600"/>
            <a:ext cx="3505200" cy="2438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40" name="Picture 16" descr="http://www.rugbyinwales.co.uk/images/pageimages/internationalaustralianrugby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2743200"/>
            <a:ext cx="1094153" cy="1066800"/>
          </a:xfrm>
          <a:prstGeom prst="rect">
            <a:avLst/>
          </a:prstGeom>
          <a:noFill/>
        </p:spPr>
      </p:pic>
      <p:grpSp>
        <p:nvGrpSpPr>
          <p:cNvPr id="34" name="Group 33"/>
          <p:cNvGrpSpPr/>
          <p:nvPr/>
        </p:nvGrpSpPr>
        <p:grpSpPr>
          <a:xfrm>
            <a:off x="762000" y="5029200"/>
            <a:ext cx="1828800" cy="1359932"/>
            <a:chOff x="762000" y="5029200"/>
            <a:chExt cx="1828800" cy="1359932"/>
          </a:xfrm>
        </p:grpSpPr>
        <p:sp>
          <p:nvSpPr>
            <p:cNvPr id="16" name="TextBox 15"/>
            <p:cNvSpPr txBox="1"/>
            <p:nvPr/>
          </p:nvSpPr>
          <p:spPr>
            <a:xfrm>
              <a:off x="914400" y="60198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A sport view</a:t>
              </a:r>
              <a:endParaRPr lang="en-NZ" dirty="0"/>
            </a:p>
          </p:txBody>
        </p:sp>
        <p:pic>
          <p:nvPicPr>
            <p:cNvPr id="1042" name="Picture 18" descr="http://www.southshoresportscenter.com/sssc/images/stories/kids_sports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62000" y="5029200"/>
              <a:ext cx="1590181" cy="1055132"/>
            </a:xfrm>
            <a:prstGeom prst="rect">
              <a:avLst/>
            </a:prstGeom>
            <a:noFill/>
          </p:spPr>
        </p:pic>
      </p:grpSp>
      <p:pic>
        <p:nvPicPr>
          <p:cNvPr id="1044" name="Picture 20" descr="Ricky Ponting Ricky Ponting poses for a portrait at the Hyatt Regency Coolum on May 25, 2009 at the Sunshine Coast, Australia.  (Photo by Bradley Kanaris/Getty Images) *** Local Caption *** Ricky Ponti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2438400"/>
            <a:ext cx="914400" cy="1220570"/>
          </a:xfrm>
          <a:prstGeom prst="rect">
            <a:avLst/>
          </a:prstGeom>
          <a:noFill/>
        </p:spPr>
      </p:pic>
      <p:sp>
        <p:nvSpPr>
          <p:cNvPr id="1046" name="AutoShape 22" descr="data:image/jpg;base64,/9j/4AAQSkZJRgABAQAAAQABAAD/2wCEAAkGBhQSEBQUEBQUFBUVFxQVFBUVFxQVFxUUFRcXFBUUFRQXHCYeGBojGRQVHy8gIycpLCwsFh4xNTAqOCYrLCkBCQoKDgwOGg8PGCocHxwpLCw1LCwsLCkpKSwpKSwpKSwpKSwsKSwpKSksKSkpKSksKSwsKSk0KSkpKSwpKSwsKf/AABEIALIBHAMBIgACEQEDEQH/xAAcAAAABwEBAAAAAAAAAAAAAAAAAQIDBAUGBwj/xABPEAABAwIDBAYGBAkJBgcAAAABAAIRAwQSITEFBkFREyJhcYGRBzKhscHRFCNCciQ0UmJzgpLh8BUWFzNEdLLC0lNUY5Oi8SU1g5Sjs+L/xAAaAQACAwEBAAAAAAAAAAAAAAAAAQIDBAUG/8QAKhEAAgIBAwMDBAIDAAAAAAAAAAECAxEEITESQVEFE3EUIkKBMjNhkcH/2gAMAwEAAhEDEQA/ANRW2YX25qP1LS6eXJZULUu3ga60LeOCPZCy8LvaJvpafZnmfU0uqLXdARoBGF0DkhQghCMBMiEsxv7snpKAqgdalr+jd8nR5lalIr0BUY5jtHtLT3OEKq+tWQcX3L9Na6rVPwcQSmp67tyx7mu1aS094MFNBeWawe25WR9hTjU01ONKQHYtwLyndWY6RlJ1SkejfLGSQB9W85Zktynm0rZWNMNENAAAyAAAA5ABcX9HO2egvWtJhlf6p33jnSd+3l+uu022pQ2wwjG+ko5/+g//ABhPbRINW0bnJuaZGeWXQTlx4KN6Szr/AHc+2oU/fGbux/vDT7aPyQ+AOlHijRBGoDAVyveD8buP0r/euqFcp3gqAXVwdfrapAGcwc9OHat+hsjW5SlthGPV1ysUYx8lnsjZ1v8ARHVrgGQ9wxF7mtDQGnRuuZKy+1N4qLTFCnAOTXEuc89obMdyNtJ9VoxnqkkhoJIjmR3AJ+3tQ2YaM9T7Fhv10pybi3g6FGhiorKWSrt99KlMNwdGakyTAgDQsxSJy1dMagcVobfemo7A5zqmMtBbT6vRDgQyDmcxlJHcq+43fovEuYJ7Mp74VbR2A2k/FTyGXVkka5kDmsbsUu7NXsSj4wb2z3vuMLMTGwRoC3HPFuFzszPLJVv85KVaqKjTAeSO4g4TkM4y8Fkn7UqUmubVfJjJoJgg6kk5g9yZtKuCq15kse4yRAM/bGmTi0E5RzHEK2qUotPJnshFprB0cVMD2PAnCZhT96qtOuym9sAt0AMnMZz4q5sNk0iQ1xxB4xUn8HjUj7wGfaDPNWDt1qZEQurbdGxqXg5en00qYOGeTCUh1Qs/vIz62j21Gj2D5rrY3Tpwua+kKyFK9t6bdOkpHzwyp6jUxsh0oo0minTb1se2ufwih96qf/kqqUUujaCpf2bHaONcnuH0h3vW6G69EcEabURqjhhq9FK+aknwjAoLfjdujyTV1uzSLTAz4QtK10PBkfpdmOUYRBP3lsaby08EytqaaycuUHF4ZnraqZI4KeFWW3rFWYUNP+XyatfzH4DQQQWpHNCRoIKWRMCCMI8KWRHM9+7HBeOcBlUa1/jo72j2rNYveuieka0mjTqcWuLD3PEj2t9q5yvOauHRa0ex0NnuURf6/wBEhhlKBTFMp5ZTYP03cQYPAjUEaEdxXf8AdPbAurWnW+05sPHKo3q1B+0J7iF58YV0j0P7bDatS1ecqg6Wl99oAqN8WQf1Ckxlt6SnwXHlQaeX238eGidvnH6dZdlYE8tacT5exR/SQ7r1I4UKXmalXh4Jy7/80tB/xCfa1MR08OyTdfaDGMc+o4Ma3VzpAHDXiZIyGZkJbNAs/e2rHXge4Z27OkMFw61XGyhEHhgfnEy9n5KrZJFVvL6SqNOadMVi7TOm6lJy6pNQBzWwQSQJzAELl1Xab7itUL3euRLQCOpMuEjhJ8V0qvbW4tTVvxDyx1SoXNJzD3NaG4QRIeajiDq954RHL9kUmuNSsBhbidhbGg4DLsjTmoy4La+cG02ZeQxwgZjXlloEgEyqmptF4b1KZcBrBEpNptXHkCWcCI688pOngsrWx0IzinuXtzdtYBic0cp4nu1UOttA1D1MubsOAZZTGUpb6DKbSXAB2pLs8QjUO+Ci2+3aDzhEz2tMHxUIrbKJSa4bG30qNM4iH1ahzxEDCD2cFFt9r4DDQA2Z6wDutwmREa8Z7dFeVgC0FsRPDh4LN7aaW1GkENAgmTEDQGVZDfZlVscLJ0nc3btWpTbRPRk0XiozFVirhJzFMYMLhBcMyIkLo1vfBzQZ7xoQRkQRzkLzPszeVzawDC3MxlDIAiSCBkerqM+9b2x2xWJkuc3G4vLZBiYAzGRybwXRpg5LHc5N9ihvg68bgc1yn0kvnaNvx+soD3SrcXr49Y+ay+8Tibu0JzJrU9ewhabtN7cctmPT61XT6UjR2dQDaNmZ0FYz2Ftfmt1U2qwfaC5nefjNt9x58xU+anyp6fTKyPU2Q1WsdMulLOxtau8FMfaCg3W9bQ04c45LLonBa1o4LkwP1Kx8bE/o312OrRzPl+5QAtLsW4p/ybUiA8B4cPzh+5ZtqNPN4cX2YtbBZjNfkjL23rHuVoFBoN+sKtsC06d/y+TPrlvH4GQ1HhThCJajnDeFHhSkcIEJhBKhCEBgo98qGKyq/mhr/wBlwn2SuTuC7Tta3x29Zv5VN48cJIXF3Ljeor70/wDB6P0iWanHwwmp1pTSW1cw7A61Ttl7RfQrU61P1qb2vb2kHQ9hEg96gSnQ5AHT9/NoU64NWiZZUtbd7TxEvrZHtBkHtBTla5jbFLql3RjHDRLjnoBxOWiwljtGbSvTJzaGlo5MLjIHYHOJ/WV7vhtR1C+qVGa9Gxs/kgukkeUdxKBnXW7ztj8Xush/stf+pRb/AG6D1qdvXDxga7FRJDqTXh7mHC6ZEEjtkfaK4dU32qnj7Xf6kxV3urO0fh00nhnzSaQHT9/q3T231TbgjHjIfSOAg4ySMBzEukDODmsPYWxFq0DLFJnUjFoSOJiFRv3muHnOq7MicJiBpkBkBHBa2yfgAHICe9UWPC2NNCy3krRsun9o1na5EuE/qgQpWydm/XY4IDcwHE+A7lcV9pgAnzPEnkotneic/WdJII+yMsj2fFVdTksGlRinknbWol7GiMiPCeHmqazsK2KBWDYywvYCAeyIgLS3damTga4Go2DGvnySbZ1OoOsBiGThyVcW47F0oxluV9ChVaSKoa789hyPIYTnPs7VWb12f1U8QcucHgtcaFNrZaBPPl3LO7z0TUptY2MT3ta2chPf3CUoy+8Vi+x9zAOdLhMGdchmYjzXQN0rwmgA7E51MkSA5xLPszHiPBZmru4Ws4yQSXE9R2AwS3IOME9xgrX7k7dFlTcwiiXPMOxAPDsB6hbJyxNcZHMSujXZh5RyLq9sS7mopXrDxI+81zfeFQ37jWvLYsa/CyqwklpblxOfBX59JTeLLf8A5f8A+kql6QmvOEU7Yk5AYIzOX5S1W3zsWGYaNPVTLMWyJd/jVv8AoSfYfmp6gXQm8okaCgP8A+asF0NF/X+zl+o/2/oSiSkFsOaQLe9LOlYDk74hTKTch3BVNbKq7w+KtqA6o7gsle0p/J1bt4V/Bm6DusVZCoVX0XDEeUKyFVvNX0Nfd8mbXRf2/AQKVKHTt5odM3mtWTndDDSmhE1wOiW17RxVcrVEur08ppvwDCjwpLq7eaL6Q3mp5KXFoWB+/uXD9oWxZVew/Yc5v7JIXbOmbzXL9/bLBeOcNKoFQd5ycPMT4rneoRzBS8HY9Jlico+f+GbKcYU1wRtK4x6AeJSmOTQclNKADNTCe8Qe0Hgt1u7eG/2jTrYabcAYalNzpJDQ4EsaR1hJB7JErDVGyEVpdvo1G1Kbi1zSHNcNQQgD0NR2fQLml9Gi7CZaSxhwkiJGStXbHoOaQaNKDyYwe0BYXdXfpl1Th4is0fWNGh/PZ2HlwWqtN4mgQQ7sUHlDOaek226K4pUWYBRLi5sMYHiCGkVHNAxMBOU8uxMMqBxJB4n3rY7y2tO66Qw4lr2OwwAXsLT0tMO4TixAHLExswM1iqdh9Hdga7FTJeaTj6xYHRhe3VrwCJBA1Vdiyi+qWHgOuBMuMNGZPLmUdxtCm+OjxsgCCWuIjw4cZSNtUz0LnASWkOg6EAjI9ilbP3/rUgPwSiQG4dXgerh7cuxRjHKLJTw+Cw2ftWi0dd+fMhw8dE5ctGIVKZnnGjm8fmks9JNeqPxGkRGE9d+fVwDUclXbEu3OdWa6m2kA9rmsaSWsD9WgnPhKjOGFksjZnsXdJxgyZ5dyes2tL+sJIBLB2+rPgCmKXq92XkYCzu3NuuoXFIjJpaQ8xMAuEkDmOSzwg5PYulYorcvalGm3oKFTialMQ7Ml2ZId+a3zLoCm2+x6bXQ4MfyOBoy4SB9ocVT7W2K+q1leIqszbJkPowXFkN+2JLsj3K7sLnGQeP8AEZ8Z1njIPFdnTaf22lI4es1XupuHCJzth25zNGnMfkj3LKbR2C6jdur0rZwpNAM0ujOQGZazED4QtzCDSupdTXJYe3wcLT33Rllb/JT2FWpVrsqOpVabOhAmpgBJho0Dic4OquCllJVlUFXHpRTfbK2fVIIhFCUilW5M+Cmuh9ce4e9XVozqDuVRdf1/h8VcWvq5LC/5y/R11j24fDOeNuz9Hx8YKzB3pqzqrr6bSFHo8ZOXrNZUI8y1Zp1nRnOs4d9NyxK6S4Z1JUwlyiX/ADqqqxsNr1n65D3qstrOg0y+o8x/wnx7lat2rbAQyqZ/Ru+ATeos8kVpqvBbu290besYVK/fdxdkMuaq79rHmX1oHAYHgD2KKLKj/vDf2X/JQ92XLZP2oLZI1jd4S9uSgXW8NVh5jmqe2YxmlwI4gtf8leWYtKgPTXjKY/RVnk9wa2PMqX1Nvkg9LU+xD/nhUUHa+2TcNAcM2kkHv1C1eztnbCafrrqvVP3KlJo8GsJ9qsnVN3mjJpd43c+ZhEtROSw2OGmhF5isM5Wkype0qbBVqCicVPE7ozxLJ6szxiFEKzl4bUsOTaAKAJbNEmpTlFTenZQA3YXz6FVtSmYc05cQeBBHEELrmwtrMuaIqU8uDmnVrhqD2cjxC5DWp8lb7m7fFrctNSeheQ2sBrh4PHa059uY4oGjrIbn3iD4TB9pVHvnRAotqQMTajcRgSWuBbBOp0b5K+bt7ZsfjtLzcPe1Um+G0rOpaPbQuKdR+KmQxrpJAcJy7ASVW2TjyZ/pA9oxZgtAI5g5EI32jrcMxODg5uJp/KAMEEahzTkVWbOr5Fh1EkdoOo+Ktdn7w1aUtglvCNPIzB08lWtuDXFruSrS6cThptzgmIygCXEuIyGWqesLctpuLyC5zsTiPJoHYBCdbt2tWwgh0CD1owyM5wRBz5ynKtSBnoPadfeoTbxgmmnuGX/x3qh3n2SSadWqD9HIdRNRoLjTqgY8RaNR1h3gO5K3okuOXeri/rsOzRSY5jq4rh4pBzeljQEMmc+r2ZqNW0sFVm8G2Y3Y29oZQFKo8E0zhmdWt9RzTqYgDwCuLCsRTxgmJJpjSGE5DDwGp7oVPs7c28dWmtby1xxPdgggiXSwtIIcdI0K0/8AIdwKQHRVicssDjHkPaZXWjY2t+xyZVxWcflyHb7wwOsoVzvqxr4lU+1Nh37jFO2rgc+jfJ7slTncq+429ae1j59yHfKTywWnhFYijbO3sBEgqBV36DTBlUVru9etgOt6pGnqP+Sl190bhwzoVP2H/JT+rmiv6Kpk/wDpBbzKL+kBvaszX3QugcqNQj7j/kmjutdDWhUH6rvkpfVSI/RV+Dd7H2z9IfiC0+71c1KbzyqOb5ALEbnbLrUwRUpvbrq13yW53Rt3NpVMTSJrVDmCMjHNRVmZZ8lqqSiklwckqi8ccTm3R7cFb5J5u0rxow/hHKCyp8Wr0uKh5nzKS45jNYzUeZzcXuLEfpczrhrR5wnam3L5ww4rnkRhqZg84bK9K9IeZ8yiDjOp80AeZKN1eMMj6SD2sq/EZoXm2L2swse64cw6tw1MJjm0CCvTZqHmfMog48ygDyg62f8AapO8abh8FHdZO/IfH3HfJeqrgGYk+ZUeo48z5lMR5YfbuH2XeR+ST0Lo0d5FenKrJcJzyOvgoVyDzKQZPObGy3Q5ZznnPuTTl1LeXYoIqt4OzaeRwyPb71zGtTgmdc5TaBPIygEEYSJC2FOtemQjlAiYWzoo1SmU9b1Of8diFTPs/jVAEdtGTAI8clJs2hrxicOIETkSIEzwTBSHBD3GngvariIc3UeY+Y7Fa7M2pTfk6GuWZtdoxAfpz+Y4hT6NuH5tMjm3h38Qs7jjk0qWd0bZl+wNmQoX0l1R4MHDwHE9pUa22O1zAWHG7iHTnywkQQfP4KwsLXCc2uB5SD8FnlNLgvjGUuSdRp4W55LJbw7SAuXtFOm6MIcHtDpOEGQYkCCBrqCtQ+tJjhyWK3wt4u3E6ObTcP2Q33tKlp3mTFqViCwI/lemNLehP3XH2YoRUdqCZfTpOB5YmgdgwkR2qmc0K03YtW1b22ZUGJr69BjgdC11Roc09hBK3HPJJ2u0epSpt7S6qfOXwE5T2w37dJpPMVK7fKKi75S3D2eAPwK28abT70Vb0e7PP9joDTRkcexGRnBHbdz6lMNEf7W4k+dTXNPs28wZupOJ/T3IHkHrun9Huzv9yt/2T800/wBGmzZB+iUuOQxgeWJAjh9PeV0zDg3TCK90PH+tnxTp3mw+o2rPbc3MDwDxK7YfRts0/wBjo+HSD/Mmm+i/ZoJ/BKZ73VP9SAOJM3lqx1n1c88ri4yBGkB/sKd/nQ4fauP/AHVz/rXaT6LtmH+yMHc+sP8AOkN9FuzY/FR/zK3+tAGrRISjhAAQQCCAAiKNEkAzXZI7ioVQKxKiXLITEyvc3Pw+IUK5arF4z8PioVcIEZ3btlipOcNWk+UCVyXeGyw1S4aOz/W4rt9RktM8S7/KFzHe/Z2HGPyesO7/ALe5NbrAu5gCgEuq2HFJSLAIwEAltCBC2ZJcpuUA5AC3DIpopZIRIAQWI6ZIPVJB5hLQa0gyCUAWlhvHXp5Ahw/OAPtGav7TfRrv61pbyLesPmshCU1VSphLlF0bpx4ZvKG1KZl0iO2R7FR7yXlO4wYT1mAjFGsn1e7InxVIy4Okn2p1sRxxeY8+BShSoPKJ2ahzj04K57Vc7kj/AMTsv7zQ/wDsaoj2B2vn8Va7kWZG07I6tFzQkjh1xqOCuMx6VpnIJbtPL3punoO4JZOXl70hgCN2o8fgiCDuHj8EAGEOJQCLif45IEKCSClBECgBAKMIgjapMA0QRogkAYRIFGgBJTNyyQnykOCAKtwzPgodYKe9uZ8FCrBBEgkdXxd7x8lkt8bLFTxRoC13cdPateR1f2veVTbZoYqNRvNpjvAkIA4VWGfh7sk2p19bQ8g83f4iozmoJBAQjxIJJQAJQlEilAC5RhIC2m6+wnW17aNvbT6QLqmX0qBcGktfiDXOxQG+qTBOhkoAyDQlgfx7FOurU1XVq1vRc2i140BcKQqOIpMJ5mIHcrjeOwtKVrbNYy4pXkfhDKzHsBBB67Q8CMxlHCJQBm0EpoSSgAw5OByZSggB9gkq/wBl7LOToIP2Xc++VQWz4KtmXTsTY0GoLpD2xmQBEmc9Z1QM6du7vo/CGY5Lfs1JeCBxa49fwk+K09De3EM6TjzNNzXZA6lrsLlxZtxIlpPZOcOHac1Mp7frSOtnGuUOGpntHw01UcMZ2u33hpEw7FTdyqMc2ORmI9qsi6YIgiDBGYOnFcS/ndUacRfibADmudJy+2xp4ACHAZacddJu9vgaThJmi7MtGeHFnjZy7uKSA6U1DiUVJ4cA5pkESCNCDmCEfE/xyUhCkloyRtSR8kCCCMIgEYUmAaCJBIA0ECggAikOSiickBBuR1j4e5V9cKyutVXVlJESEfV8/eVXXejlZO9Ud3xKrrodUpMZx7eqhgu6jRwJ9sH4qhJWp36Z+H1e8eUD96yz9UAgkJRIIGESggUEAafdDaVlRa+pd0Omq0y19FuN4FR0iGOaGlgYIJJdJOQA1Wwp71Wt0KdXpOguQ3aNJguaofhqXDAadR1fA0NZidVAyAaY0C5QFqLjdem3ZrLttdpqFwDqOQgSRrmcQyyMDrAzwLA0ewXm1pUre0r2j7vp/pjh0jX0nCgzBQthVBDHVHY6joxCIGYMJza+6Va+rNp0KgBp0BUfb1rjpvo9Sq900G1hOLEGB8Ekt0K57ZXppuxYWP6rmYajQ9sOBHqniJkHgUmg8t9UlscQYMHXRIBeGDBygwdDCS5BJJQAEYSZS2IAU0p4Vp1/7HmFf7k7om9rOxvbTo0Wtq13Pxj6qYdggaw09aQAM07tjcssdFEOIDa9RznGWii0Pq0ziABDsDCDIjEO1PAZKeyLnHI5yBmQCZ0ieOXuS7u5IMHLCfEHtHeIhDYtWmKjTVE0zId6xjE1wD4aRJaSHDmWxpKq6tbE4mIMkme3OEZGWd/Uc1zmuGFzTDhIOeuRBjyMJGztquY4DEcGhbynlyCrOlnM6/wEbXcvBLAHePRvvNjH0Z5zEmmezVzfeR4rc8+9efbba7KF0H2jn9G0tdSL/XyDZD+3Fi7xC7xsvaLa9FlWn6rxi7uBb4EEeCQMmBJCOUlAgAowiQCYBoBAooQAZRokHIAJySUZRFICHdaqBVU+6VfWUlwRZFcOqO4KuuhkfD3qyd6o7h7lX3HxHvSGc49IdrFwX9oBPZBWGrtzXTt/7acZ/Nkd7CVzS4/j5p9hIjoIIAZHsSJAKJGkwgAwnJTQS2lADiOU2EppQA99kGRmSNROUcOWeqSiCNAATjE2nGOQBq91dsOwm3cappux9VhLmlpYWua9mZDQHEhzdJPNamjtCsykDbFmIQ1lUzH1RAw1ACRUADnAgguzMwsJsKk0uaQ+mXklrqFSWipSMYm9ITBkTlIjCM1pLm9Dw90uY9jZfMUGNbiwzhJJONrhriZjZqZzkIg+kO6oVaxq27WUHOAFRrZ6OoQ2TVp4RhDp6jmnrAgGAZWJayAO3TPl8VJ2lfOqOJc4O1AOFrZEnrQBqdZ7VCNT3fwVEkKfVzPPj38U5TqeaiynqYQIs6l43C1wkOxHGIGED7JbnMyXSDlpC7R6INtdLbPokyabsbfu1NfJw/6lw2lmYPHLzW79FN6+22iKNYFhLn272uEEOcJaHA6HGweaBndj8ESB0Pd8EECCYQdM+5AugSe1Z1lZjSCDHc4pyptSREny96n0Mq9xdy3dcxy84T7KkhUFbE44iScgBkYA7gkfyjVp6DEPzv3I6GL3UuTRkoFZ+nvMft0z3tmPapP856XKp+x+9Jwkhq2D7lsSkuVe3b1I8XDsLTPkJSWbwUCY6QA6dYOb7wl0vwS64+R+5Kra517ip9Z8gEGQeIzHmq6voe74IBjTxkO4e4KvrDTvHvCsK3wHuUCoMx94JAij3stsVOe0jwdI+S5BcsjLjp46Fdu2wzFSf3SO8GVxza1GKr8uJI7Zz+KOw+5UuGQ8feg12R7Y8tfkg/h3JKCQECgjQACIA7UAUJyQQApKaEkJwBACgjCS1CUAOQjc2I7dO3OMklqDigBBep1DbRDSyqOkYQAJ9ZoboGu1jM5d3JVpKSXIAXdYQ92AktBOEnWOExxTDinrqsHuLgA2eAmAPEn3pkoGECnqbkylNKAJAqq9tb55qdMXF9QFhLnEklzfULiZ5AeCz50Vjs6uRAaSNcpyOUkFvE5exMR6a2RtVtzbU6zDlUYHdztHg8iHBw8FM6Qdq5P6ON4sA+jkksfiq0REhrx/XMMdsOE5HMrasvH5lpLcRJI62p1OWSFHJCUsES81Hco9J5wnM8USC1o5z5G3VDhOZ48U/YPJBkk5cUEEmWIW4wcskui4zqggkLuRNotznjzTVfgggrVwVT5E3FQgmCRroYUUuJOZnTVBBVsfYtrF5h+ZyOXZkNEt32fvBBBUWG6rgh7Q9R3cVyHb4+sP3R7kaCrRZ3KKtr4D3BNlBBNkxR0CSEEEgDRlBBACmpwoIIAJqPigggBfBFUQQQAwUgoIIASgUEExhIIIJAOHRSWOiIy0070EECZo9i1nNq2+EkRc0ogkRMAxykZL0LRoNwjqjyCCCnArny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48" name="AutoShape 24" descr="data:image/jpg;base64,/9j/4AAQSkZJRgABAQAAAQABAAD/2wCEAAkGBhQSEBQUEBQUFBUVFxQVFBUVFxQVFxUUFRcXFBUUFRQXHCYeGBojGRQVHy8gIycpLCwsFh4xNTAqOCYrLCkBCQoKDgwOGg8PGCocHxwpLCw1LCwsLCkpKSwpKSwpKSwpKSwsKSwpKSksKSkpKSksKSwsKSk0KSkpKSwpKSwsKf/AABEIALIBHAMBIgACEQEDEQH/xAAcAAAABwEBAAAAAAAAAAAAAAAAAQIDBAUGBwj/xABPEAABAwIDBAYGBAkJBgcAAAABAAIRAwQSITEFBkFREyJhcYGRBzKhscHRFCNCciQ0UmJzgpLh8BUWFzNEdLLC0lNUY5Oi8SU1g5Sjs+L/xAAaAQACAwEBAAAAAAAAAAAAAAAAAQIDBAUG/8QAKhEAAgIBAwMDBAIDAAAAAAAAAAECAxEEITESQVEFE3EUIkKBMjNhkcH/2gAMAwEAAhEDEQA/ANRW2YX25qP1LS6eXJZULUu3ga60LeOCPZCy8LvaJvpafZnmfU0uqLXdARoBGF0DkhQghCMBMiEsxv7snpKAqgdalr+jd8nR5lalIr0BUY5jtHtLT3OEKq+tWQcX3L9Na6rVPwcQSmp67tyx7mu1aS094MFNBeWawe25WR9hTjU01ONKQHYtwLyndWY6RlJ1SkejfLGSQB9W85Zktynm0rZWNMNENAAAyAAAA5ABcX9HO2egvWtJhlf6p33jnSd+3l+uu022pQ2wwjG+ko5/+g//ABhPbRINW0bnJuaZGeWXQTlx4KN6Szr/AHc+2oU/fGbux/vDT7aPyQ+AOlHijRBGoDAVyveD8buP0r/euqFcp3gqAXVwdfrapAGcwc9OHat+hsjW5SlthGPV1ysUYx8lnsjZ1v8ARHVrgGQ9wxF7mtDQGnRuuZKy+1N4qLTFCnAOTXEuc89obMdyNtJ9VoxnqkkhoJIjmR3AJ+3tQ2YaM9T7Fhv10pybi3g6FGhiorKWSrt99KlMNwdGakyTAgDQsxSJy1dMagcVobfemo7A5zqmMtBbT6vRDgQyDmcxlJHcq+43fovEuYJ7Mp74VbR2A2k/FTyGXVkka5kDmsbsUu7NXsSj4wb2z3vuMLMTGwRoC3HPFuFzszPLJVv85KVaqKjTAeSO4g4TkM4y8Fkn7UqUmubVfJjJoJgg6kk5g9yZtKuCq15kse4yRAM/bGmTi0E5RzHEK2qUotPJnshFprB0cVMD2PAnCZhT96qtOuym9sAt0AMnMZz4q5sNk0iQ1xxB4xUn8HjUj7wGfaDPNWDt1qZEQurbdGxqXg5en00qYOGeTCUh1Qs/vIz62j21Gj2D5rrY3Tpwua+kKyFK9t6bdOkpHzwyp6jUxsh0oo0minTb1se2ufwih96qf/kqqUUujaCpf2bHaONcnuH0h3vW6G69EcEabURqjhhq9FK+aknwjAoLfjdujyTV1uzSLTAz4QtK10PBkfpdmOUYRBP3lsaby08EytqaaycuUHF4ZnraqZI4KeFWW3rFWYUNP+XyatfzH4DQQQWpHNCRoIKWRMCCMI8KWRHM9+7HBeOcBlUa1/jo72j2rNYveuieka0mjTqcWuLD3PEj2t9q5yvOauHRa0ex0NnuURf6/wBEhhlKBTFMp5ZTYP03cQYPAjUEaEdxXf8AdPbAurWnW+05sPHKo3q1B+0J7iF58YV0j0P7bDatS1ecqg6Wl99oAqN8WQf1Ckxlt6SnwXHlQaeX238eGidvnH6dZdlYE8tacT5exR/SQ7r1I4UKXmalXh4Jy7/80tB/xCfa1MR08OyTdfaDGMc+o4Ma3VzpAHDXiZIyGZkJbNAs/e2rHXge4Z27OkMFw61XGyhEHhgfnEy9n5KrZJFVvL6SqNOadMVi7TOm6lJy6pNQBzWwQSQJzAELl1Xab7itUL3euRLQCOpMuEjhJ8V0qvbW4tTVvxDyx1SoXNJzD3NaG4QRIeajiDq954RHL9kUmuNSsBhbidhbGg4DLsjTmoy4La+cG02ZeQxwgZjXlloEgEyqmptF4b1KZcBrBEpNptXHkCWcCI688pOngsrWx0IzinuXtzdtYBic0cp4nu1UOttA1D1MubsOAZZTGUpb6DKbSXAB2pLs8QjUO+Ci2+3aDzhEz2tMHxUIrbKJSa4bG30qNM4iH1ahzxEDCD2cFFt9r4DDQA2Z6wDutwmREa8Z7dFeVgC0FsRPDh4LN7aaW1GkENAgmTEDQGVZDfZlVscLJ0nc3btWpTbRPRk0XiozFVirhJzFMYMLhBcMyIkLo1vfBzQZ7xoQRkQRzkLzPszeVzawDC3MxlDIAiSCBkerqM+9b2x2xWJkuc3G4vLZBiYAzGRybwXRpg5LHc5N9ihvg68bgc1yn0kvnaNvx+soD3SrcXr49Y+ay+8Tibu0JzJrU9ewhabtN7cctmPT61XT6UjR2dQDaNmZ0FYz2Ftfmt1U2qwfaC5nefjNt9x58xU+anyp6fTKyPU2Q1WsdMulLOxtau8FMfaCg3W9bQ04c45LLonBa1o4LkwP1Kx8bE/o312OrRzPl+5QAtLsW4p/ybUiA8B4cPzh+5ZtqNPN4cX2YtbBZjNfkjL23rHuVoFBoN+sKtsC06d/y+TPrlvH4GQ1HhThCJajnDeFHhSkcIEJhBKhCEBgo98qGKyq/mhr/wBlwn2SuTuC7Tta3x29Zv5VN48cJIXF3Ljeor70/wDB6P0iWanHwwmp1pTSW1cw7A61Ttl7RfQrU61P1qb2vb2kHQ9hEg96gSnQ5AHT9/NoU64NWiZZUtbd7TxEvrZHtBkHtBTla5jbFLql3RjHDRLjnoBxOWiwljtGbSvTJzaGlo5MLjIHYHOJ/WV7vhtR1C+qVGa9Gxs/kgukkeUdxKBnXW7ztj8Xush/stf+pRb/AG6D1qdvXDxga7FRJDqTXh7mHC6ZEEjtkfaK4dU32qnj7Xf6kxV3urO0fh00nhnzSaQHT9/q3T231TbgjHjIfSOAg4ySMBzEukDODmsPYWxFq0DLFJnUjFoSOJiFRv3muHnOq7MicJiBpkBkBHBa2yfgAHICe9UWPC2NNCy3krRsun9o1na5EuE/qgQpWydm/XY4IDcwHE+A7lcV9pgAnzPEnkotneic/WdJII+yMsj2fFVdTksGlRinknbWol7GiMiPCeHmqazsK2KBWDYywvYCAeyIgLS3damTga4Go2DGvnySbZ1OoOsBiGThyVcW47F0oxluV9ChVaSKoa789hyPIYTnPs7VWb12f1U8QcucHgtcaFNrZaBPPl3LO7z0TUptY2MT3ta2chPf3CUoy+8Vi+x9zAOdLhMGdchmYjzXQN0rwmgA7E51MkSA5xLPszHiPBZmru4Ws4yQSXE9R2AwS3IOME9xgrX7k7dFlTcwiiXPMOxAPDsB6hbJyxNcZHMSujXZh5RyLq9sS7mopXrDxI+81zfeFQ37jWvLYsa/CyqwklpblxOfBX59JTeLLf8A5f8A+kql6QmvOEU7Yk5AYIzOX5S1W3zsWGYaNPVTLMWyJd/jVv8AoSfYfmp6gXQm8okaCgP8A+asF0NF/X+zl+o/2/oSiSkFsOaQLe9LOlYDk74hTKTch3BVNbKq7w+KtqA6o7gsle0p/J1bt4V/Bm6DusVZCoVX0XDEeUKyFVvNX0Nfd8mbXRf2/AQKVKHTt5odM3mtWTndDDSmhE1wOiW17RxVcrVEur08ppvwDCjwpLq7eaL6Q3mp5KXFoWB+/uXD9oWxZVew/Yc5v7JIXbOmbzXL9/bLBeOcNKoFQd5ycPMT4rneoRzBS8HY9Jlico+f+GbKcYU1wRtK4x6AeJSmOTQclNKADNTCe8Qe0Hgt1u7eG/2jTrYabcAYalNzpJDQ4EsaR1hJB7JErDVGyEVpdvo1G1Kbi1zSHNcNQQgD0NR2fQLml9Gi7CZaSxhwkiJGStXbHoOaQaNKDyYwe0BYXdXfpl1Th4is0fWNGh/PZ2HlwWqtN4mgQQ7sUHlDOaek226K4pUWYBRLi5sMYHiCGkVHNAxMBOU8uxMMqBxJB4n3rY7y2tO66Qw4lr2OwwAXsLT0tMO4TixAHLExswM1iqdh9Hdga7FTJeaTj6xYHRhe3VrwCJBA1Vdiyi+qWHgOuBMuMNGZPLmUdxtCm+OjxsgCCWuIjw4cZSNtUz0LnASWkOg6EAjI9ilbP3/rUgPwSiQG4dXgerh7cuxRjHKLJTw+Cw2ftWi0dd+fMhw8dE5ctGIVKZnnGjm8fmks9JNeqPxGkRGE9d+fVwDUclXbEu3OdWa6m2kA9rmsaSWsD9WgnPhKjOGFksjZnsXdJxgyZ5dyes2tL+sJIBLB2+rPgCmKXq92XkYCzu3NuuoXFIjJpaQ8xMAuEkDmOSzwg5PYulYorcvalGm3oKFTialMQ7Ml2ZId+a3zLoCm2+x6bXQ4MfyOBoy4SB9ocVT7W2K+q1leIqszbJkPowXFkN+2JLsj3K7sLnGQeP8AEZ8Z1njIPFdnTaf22lI4es1XupuHCJzth25zNGnMfkj3LKbR2C6jdur0rZwpNAM0ujOQGZazED4QtzCDSupdTXJYe3wcLT33Rllb/JT2FWpVrsqOpVabOhAmpgBJho0Dic4OquCllJVlUFXHpRTfbK2fVIIhFCUilW5M+Cmuh9ce4e9XVozqDuVRdf1/h8VcWvq5LC/5y/R11j24fDOeNuz9Hx8YKzB3pqzqrr6bSFHo8ZOXrNZUI8y1Zp1nRnOs4d9NyxK6S4Z1JUwlyiX/ADqqqxsNr1n65D3qstrOg0y+o8x/wnx7lat2rbAQyqZ/Ru+ATeos8kVpqvBbu290besYVK/fdxdkMuaq79rHmX1oHAYHgD2KKLKj/vDf2X/JQ92XLZP2oLZI1jd4S9uSgXW8NVh5jmqe2YxmlwI4gtf8leWYtKgPTXjKY/RVnk9wa2PMqX1Nvkg9LU+xD/nhUUHa+2TcNAcM2kkHv1C1eztnbCafrrqvVP3KlJo8GsJ9qsnVN3mjJpd43c+ZhEtROSw2OGmhF5isM5Wkype0qbBVqCicVPE7ozxLJ6szxiFEKzl4bUsOTaAKAJbNEmpTlFTenZQA3YXz6FVtSmYc05cQeBBHEELrmwtrMuaIqU8uDmnVrhqD2cjxC5DWp8lb7m7fFrctNSeheQ2sBrh4PHa059uY4oGjrIbn3iD4TB9pVHvnRAotqQMTajcRgSWuBbBOp0b5K+bt7ZsfjtLzcPe1Um+G0rOpaPbQuKdR+KmQxrpJAcJy7ASVW2TjyZ/pA9oxZgtAI5g5EI32jrcMxODg5uJp/KAMEEahzTkVWbOr5Fh1EkdoOo+Ktdn7w1aUtglvCNPIzB08lWtuDXFruSrS6cThptzgmIygCXEuIyGWqesLctpuLyC5zsTiPJoHYBCdbt2tWwgh0CD1owyM5wRBz5ynKtSBnoPadfeoTbxgmmnuGX/x3qh3n2SSadWqD9HIdRNRoLjTqgY8RaNR1h3gO5K3okuOXeri/rsOzRSY5jq4rh4pBzeljQEMmc+r2ZqNW0sFVm8G2Y3Y29oZQFKo8E0zhmdWt9RzTqYgDwCuLCsRTxgmJJpjSGE5DDwGp7oVPs7c28dWmtby1xxPdgggiXSwtIIcdI0K0/8AIdwKQHRVicssDjHkPaZXWjY2t+xyZVxWcflyHb7wwOsoVzvqxr4lU+1Nh37jFO2rgc+jfJ7slTncq+429ae1j59yHfKTywWnhFYijbO3sBEgqBV36DTBlUVru9etgOt6pGnqP+Sl190bhwzoVP2H/JT+rmiv6Kpk/wDpBbzKL+kBvaszX3QugcqNQj7j/kmjutdDWhUH6rvkpfVSI/RV+Dd7H2z9IfiC0+71c1KbzyqOb5ALEbnbLrUwRUpvbrq13yW53Rt3NpVMTSJrVDmCMjHNRVmZZ8lqqSiklwckqi8ccTm3R7cFb5J5u0rxow/hHKCyp8Wr0uKh5nzKS45jNYzUeZzcXuLEfpczrhrR5wnam3L5ww4rnkRhqZg84bK9K9IeZ8yiDjOp80AeZKN1eMMj6SD2sq/EZoXm2L2swse64cw6tw1MJjm0CCvTZqHmfMog48ygDyg62f8AapO8abh8FHdZO/IfH3HfJeqrgGYk+ZUeo48z5lMR5YfbuH2XeR+ST0Lo0d5FenKrJcJzyOvgoVyDzKQZPObGy3Q5ZznnPuTTl1LeXYoIqt4OzaeRwyPb71zGtTgmdc5TaBPIygEEYSJC2FOtemQjlAiYWzoo1SmU9b1Of8diFTPs/jVAEdtGTAI8clJs2hrxicOIETkSIEzwTBSHBD3GngvariIc3UeY+Y7Fa7M2pTfk6GuWZtdoxAfpz+Y4hT6NuH5tMjm3h38Qs7jjk0qWd0bZl+wNmQoX0l1R4MHDwHE9pUa22O1zAWHG7iHTnywkQQfP4KwsLXCc2uB5SD8FnlNLgvjGUuSdRp4W55LJbw7SAuXtFOm6MIcHtDpOEGQYkCCBrqCtQ+tJjhyWK3wt4u3E6ObTcP2Q33tKlp3mTFqViCwI/lemNLehP3XH2YoRUdqCZfTpOB5YmgdgwkR2qmc0K03YtW1b22ZUGJr69BjgdC11Roc09hBK3HPJJ2u0epSpt7S6qfOXwE5T2w37dJpPMVK7fKKi75S3D2eAPwK28abT70Vb0e7PP9joDTRkcexGRnBHbdz6lMNEf7W4k+dTXNPs28wZupOJ/T3IHkHrun9Huzv9yt/2T800/wBGmzZB+iUuOQxgeWJAjh9PeV0zDg3TCK90PH+tnxTp3mw+o2rPbc3MDwDxK7YfRts0/wBjo+HSD/Mmm+i/ZoJ/BKZ73VP9SAOJM3lqx1n1c88ri4yBGkB/sKd/nQ4fauP/AHVz/rXaT6LtmH+yMHc+sP8AOkN9FuzY/FR/zK3+tAGrRISjhAAQQCCAAiKNEkAzXZI7ioVQKxKiXLITEyvc3Pw+IUK5arF4z8PioVcIEZ3btlipOcNWk+UCVyXeGyw1S4aOz/W4rt9RktM8S7/KFzHe/Z2HGPyesO7/ALe5NbrAu5gCgEuq2HFJSLAIwEAltCBC2ZJcpuUA5AC3DIpopZIRIAQWI6ZIPVJB5hLQa0gyCUAWlhvHXp5Ahw/OAPtGav7TfRrv61pbyLesPmshCU1VSphLlF0bpx4ZvKG1KZl0iO2R7FR7yXlO4wYT1mAjFGsn1e7InxVIy4Okn2p1sRxxeY8+BShSoPKJ2ahzj04K57Vc7kj/AMTsv7zQ/wDsaoj2B2vn8Va7kWZG07I6tFzQkjh1xqOCuMx6VpnIJbtPL3punoO4JZOXl70hgCN2o8fgiCDuHj8EAGEOJQCLif45IEKCSClBECgBAKMIgjapMA0QRogkAYRIFGgBJTNyyQnykOCAKtwzPgodYKe9uZ8FCrBBEgkdXxd7x8lkt8bLFTxRoC13cdPateR1f2veVTbZoYqNRvNpjvAkIA4VWGfh7sk2p19bQ8g83f4iozmoJBAQjxIJJQAJQlEilAC5RhIC2m6+wnW17aNvbT6QLqmX0qBcGktfiDXOxQG+qTBOhkoAyDQlgfx7FOurU1XVq1vRc2i140BcKQqOIpMJ5mIHcrjeOwtKVrbNYy4pXkfhDKzHsBBB67Q8CMxlHCJQBm0EpoSSgAw5OByZSggB9gkq/wBl7LOToIP2Xc++VQWz4KtmXTsTY0GoLpD2xmQBEmc9Z1QM6du7vo/CGY5Lfs1JeCBxa49fwk+K09De3EM6TjzNNzXZA6lrsLlxZtxIlpPZOcOHac1Mp7frSOtnGuUOGpntHw01UcMZ2u33hpEw7FTdyqMc2ORmI9qsi6YIgiDBGYOnFcS/ndUacRfibADmudJy+2xp4ACHAZacddJu9vgaThJmi7MtGeHFnjZy7uKSA6U1DiUVJ4cA5pkESCNCDmCEfE/xyUhCkloyRtSR8kCCCMIgEYUmAaCJBIA0ECggAikOSiickBBuR1j4e5V9cKyutVXVlJESEfV8/eVXXejlZO9Ud3xKrrodUpMZx7eqhgu6jRwJ9sH4qhJWp36Z+H1e8eUD96yz9UAgkJRIIGESggUEAafdDaVlRa+pd0Omq0y19FuN4FR0iGOaGlgYIJJdJOQA1Wwp71Wt0KdXpOguQ3aNJguaofhqXDAadR1fA0NZidVAyAaY0C5QFqLjdem3ZrLttdpqFwDqOQgSRrmcQyyMDrAzwLA0ewXm1pUre0r2j7vp/pjh0jX0nCgzBQthVBDHVHY6joxCIGYMJza+6Va+rNp0KgBp0BUfb1rjpvo9Sq900G1hOLEGB8Ekt0K57ZXppuxYWP6rmYajQ9sOBHqniJkHgUmg8t9UlscQYMHXRIBeGDBygwdDCS5BJJQAEYSZS2IAU0p4Vp1/7HmFf7k7om9rOxvbTo0Wtq13Pxj6qYdggaw09aQAM07tjcssdFEOIDa9RznGWii0Pq0ziABDsDCDIjEO1PAZKeyLnHI5yBmQCZ0ieOXuS7u5IMHLCfEHtHeIhDYtWmKjTVE0zId6xjE1wD4aRJaSHDmWxpKq6tbE4mIMkme3OEZGWd/Uc1zmuGFzTDhIOeuRBjyMJGztquY4DEcGhbynlyCrOlnM6/wEbXcvBLAHePRvvNjH0Z5zEmmezVzfeR4rc8+9efbba7KF0H2jn9G0tdSL/XyDZD+3Fi7xC7xsvaLa9FlWn6rxi7uBb4EEeCQMmBJCOUlAgAowiQCYBoBAooQAZRokHIAJySUZRFICHdaqBVU+6VfWUlwRZFcOqO4KuuhkfD3qyd6o7h7lX3HxHvSGc49IdrFwX9oBPZBWGrtzXTt/7acZ/Nkd7CVzS4/j5p9hIjoIIAZHsSJAKJGkwgAwnJTQS2lADiOU2EppQA99kGRmSNROUcOWeqSiCNAATjE2nGOQBq91dsOwm3cappux9VhLmlpYWua9mZDQHEhzdJPNamjtCsykDbFmIQ1lUzH1RAw1ACRUADnAgguzMwsJsKk0uaQ+mXklrqFSWipSMYm9ITBkTlIjCM1pLm9Dw90uY9jZfMUGNbiwzhJJONrhriZjZqZzkIg+kO6oVaxq27WUHOAFRrZ6OoQ2TVp4RhDp6jmnrAgGAZWJayAO3TPl8VJ2lfOqOJc4O1AOFrZEnrQBqdZ7VCNT3fwVEkKfVzPPj38U5TqeaiynqYQIs6l43C1wkOxHGIGED7JbnMyXSDlpC7R6INtdLbPokyabsbfu1NfJw/6lw2lmYPHLzW79FN6+22iKNYFhLn272uEEOcJaHA6HGweaBndj8ESB0Pd8EECCYQdM+5AugSe1Z1lZjSCDHc4pyptSREny96n0Mq9xdy3dcxy84T7KkhUFbE44iScgBkYA7gkfyjVp6DEPzv3I6GL3UuTRkoFZ+nvMft0z3tmPapP856XKp+x+9Jwkhq2D7lsSkuVe3b1I8XDsLTPkJSWbwUCY6QA6dYOb7wl0vwS64+R+5Kra517ip9Z8gEGQeIzHmq6voe74IBjTxkO4e4KvrDTvHvCsK3wHuUCoMx94JAij3stsVOe0jwdI+S5BcsjLjp46Fdu2wzFSf3SO8GVxza1GKr8uJI7Zz+KOw+5UuGQ8feg12R7Y8tfkg/h3JKCQECgjQACIA7UAUJyQQApKaEkJwBACgjCS1CUAOQjc2I7dO3OMklqDigBBep1DbRDSyqOkYQAJ9ZoboGu1jM5d3JVpKSXIAXdYQ92AktBOEnWOExxTDinrqsHuLgA2eAmAPEn3pkoGECnqbkylNKAJAqq9tb55qdMXF9QFhLnEklzfULiZ5AeCz50Vjs6uRAaSNcpyOUkFvE5exMR6a2RtVtzbU6zDlUYHdztHg8iHBw8FM6Qdq5P6ON4sA+jkksfiq0REhrx/XMMdsOE5HMrasvH5lpLcRJI62p1OWSFHJCUsES81Hco9J5wnM8USC1o5z5G3VDhOZ48U/YPJBkk5cUEEmWIW4wcskui4zqggkLuRNotznjzTVfgggrVwVT5E3FQgmCRroYUUuJOZnTVBBVsfYtrF5h+ZyOXZkNEt32fvBBBUWG6rgh7Q9R3cVyHb4+sP3R7kaCrRZ3KKtr4D3BNlBBNkxR0CSEEEgDRlBBACmpwoIIAJqPigggBfBFUQQQAwUgoIIASgUEExhIIIJAOHRSWOiIy0070EECZo9i1nNq2+EkRc0ogkRMAxykZL0LRoNwjqjyCCCnArny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1050" name="Picture 26" descr="http://www.morethanthegames.co.uk/files/morethanthegames/ianthorpeolympics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" y="3810000"/>
            <a:ext cx="1339011" cy="838200"/>
          </a:xfrm>
          <a:prstGeom prst="rect">
            <a:avLst/>
          </a:prstGeom>
          <a:noFill/>
        </p:spPr>
      </p:pic>
      <p:pic>
        <p:nvPicPr>
          <p:cNvPr id="1052" name="Picture 28" descr="http://www.tennisonline.fr/images/patrick_1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62200" y="2590800"/>
            <a:ext cx="997301" cy="1219200"/>
          </a:xfrm>
          <a:prstGeom prst="rect">
            <a:avLst/>
          </a:prstGeom>
          <a:noFill/>
        </p:spPr>
      </p:pic>
      <p:pic>
        <p:nvPicPr>
          <p:cNvPr id="1054" name="Picture 30" descr="http://images.smh.com.au/ftsmh/ffximage/2008/06/30/graham_polak_narrowweb__300x355,0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76400" y="3505200"/>
            <a:ext cx="1223493" cy="1447800"/>
          </a:xfrm>
          <a:prstGeom prst="rect">
            <a:avLst/>
          </a:prstGeom>
          <a:noFill/>
        </p:spPr>
      </p:pic>
      <p:sp>
        <p:nvSpPr>
          <p:cNvPr id="26" name="Cloud 25"/>
          <p:cNvSpPr/>
          <p:nvPr/>
        </p:nvSpPr>
        <p:spPr>
          <a:xfrm>
            <a:off x="3276600" y="3276600"/>
            <a:ext cx="3505200" cy="2438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5" name="Group 34"/>
          <p:cNvGrpSpPr/>
          <p:nvPr/>
        </p:nvGrpSpPr>
        <p:grpSpPr>
          <a:xfrm>
            <a:off x="6934200" y="3886200"/>
            <a:ext cx="1752600" cy="1359932"/>
            <a:chOff x="6781800" y="4876800"/>
            <a:chExt cx="1752600" cy="1359932"/>
          </a:xfrm>
        </p:grpSpPr>
        <p:pic>
          <p:nvPicPr>
            <p:cNvPr id="1056" name="Picture 32" descr="http://i.telegraph.co.uk/multimedia/archive/01364/kevinRichardson_li_1364837c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781800" y="4876800"/>
              <a:ext cx="1676400" cy="1049573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6858000" y="58674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A zoology view</a:t>
              </a:r>
              <a:endParaRPr lang="en-NZ" dirty="0"/>
            </a:p>
          </p:txBody>
        </p:sp>
      </p:grpSp>
      <p:pic>
        <p:nvPicPr>
          <p:cNvPr id="1058" name="Picture 34" descr="http://zoologicalwildlifefoundation.com/uploads/images/Animals%20/Marsupials/red-kangaroo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00400" y="3886200"/>
            <a:ext cx="1369887" cy="914400"/>
          </a:xfrm>
          <a:prstGeom prst="rect">
            <a:avLst/>
          </a:prstGeom>
          <a:noFill/>
        </p:spPr>
      </p:pic>
      <p:pic>
        <p:nvPicPr>
          <p:cNvPr id="1060" name="Picture 36" descr="http://1.bp.blogspot.com/-nBFBDVSn9Nc/TYdxHalqWHI/AAAAAAAAGd4/rQOM8NarwUY/s1600/Koala2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419600" y="3276600"/>
            <a:ext cx="1422400" cy="1066800"/>
          </a:xfrm>
          <a:prstGeom prst="rect">
            <a:avLst/>
          </a:prstGeom>
          <a:noFill/>
        </p:spPr>
      </p:pic>
      <p:pic>
        <p:nvPicPr>
          <p:cNvPr id="1062" name="Picture 38" descr="http://dsc.discovery.com/news/2008/05/20/gallery/tasmanian-tiger-324x205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91000" y="4551773"/>
            <a:ext cx="1477165" cy="934627"/>
          </a:xfrm>
          <a:prstGeom prst="rect">
            <a:avLst/>
          </a:prstGeom>
          <a:noFill/>
        </p:spPr>
      </p:pic>
      <p:sp>
        <p:nvSpPr>
          <p:cNvPr id="36" name="Content Placeholder 2"/>
          <p:cNvSpPr txBox="1">
            <a:spLocks/>
          </p:cNvSpPr>
          <p:nvPr/>
        </p:nvSpPr>
        <p:spPr>
          <a:xfrm>
            <a:off x="2590800" y="5638800"/>
            <a:ext cx="6248400" cy="6858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NZ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Australia is a “complex system”, and we have so many ways to describe</a:t>
            </a:r>
            <a:r>
              <a:rPr kumimoji="0" lang="en-NZ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her</a:t>
            </a:r>
            <a:endParaRPr kumimoji="0" lang="en-NZ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2" descr="http://upload.wikimedia.org/wikipedia/commons/thumb/7/75/Blue-winged_kookaburra_arp.jpg/170px-Blue-winged_kookaburra_arp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715000" y="3962400"/>
            <a:ext cx="1043686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334000"/>
          </a:xfrm>
        </p:spPr>
        <p:txBody>
          <a:bodyPr>
            <a:noAutofit/>
          </a:bodyPr>
          <a:lstStyle/>
          <a:p>
            <a:r>
              <a:rPr lang="en-NZ" sz="2600" dirty="0" smtClean="0"/>
              <a:t>Modern software systems are more than complex enough to make it difficult to grasp them all at once. </a:t>
            </a:r>
          </a:p>
          <a:p>
            <a:endParaRPr lang="en-NZ" sz="2600" b="1" dirty="0" smtClean="0">
              <a:solidFill>
                <a:srgbClr val="FFFF00"/>
              </a:solidFill>
            </a:endParaRPr>
          </a:p>
          <a:p>
            <a:r>
              <a:rPr lang="en-NZ" sz="2600" b="1" dirty="0" smtClean="0">
                <a:solidFill>
                  <a:srgbClr val="FFFF00"/>
                </a:solidFill>
              </a:rPr>
              <a:t>An architectural view </a:t>
            </a:r>
            <a:r>
              <a:rPr lang="en-NZ" sz="2600" dirty="0" smtClean="0"/>
              <a:t>is a representation of a coherent set of architectural elements </a:t>
            </a:r>
            <a:r>
              <a:rPr lang="en-NZ" sz="2600" dirty="0" smtClean="0">
                <a:solidFill>
                  <a:srgbClr val="FFFF00"/>
                </a:solidFill>
              </a:rPr>
              <a:t>as written by and read by system stakeholders</a:t>
            </a:r>
            <a:r>
              <a:rPr lang="en-NZ" sz="2600" dirty="0" smtClean="0"/>
              <a:t>. It consists of:</a:t>
            </a:r>
          </a:p>
          <a:p>
            <a:pPr lvl="1"/>
            <a:r>
              <a:rPr lang="en-NZ" sz="2200" dirty="0" smtClean="0"/>
              <a:t>A representation of a set of elements</a:t>
            </a:r>
          </a:p>
          <a:p>
            <a:pPr lvl="1"/>
            <a:r>
              <a:rPr lang="en-NZ" sz="2200" dirty="0" smtClean="0"/>
              <a:t>The relations among the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Models, viewpoints and views</a:t>
            </a:r>
            <a:endParaRPr lang="en-NZ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2362200"/>
            <a:ext cx="1676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/>
              <a:t>System</a:t>
            </a:r>
            <a:endParaRPr lang="en-NZ" dirty="0"/>
          </a:p>
        </p:txBody>
      </p:sp>
      <p:cxnSp>
        <p:nvCxnSpPr>
          <p:cNvPr id="8" name="Straight Connector 7"/>
          <p:cNvCxnSpPr>
            <a:stCxn id="6" idx="1"/>
            <a:endCxn id="9" idx="3"/>
          </p:cNvCxnSpPr>
          <p:nvPr/>
        </p:nvCxnSpPr>
        <p:spPr>
          <a:xfrm flipH="1" flipV="1">
            <a:off x="5334000" y="2400300"/>
            <a:ext cx="1617103" cy="95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8600" y="2133600"/>
            <a:ext cx="1295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Model 1</a:t>
            </a:r>
            <a:endParaRPr lang="en-NZ" dirty="0"/>
          </a:p>
        </p:txBody>
      </p:sp>
      <p:cxnSp>
        <p:nvCxnSpPr>
          <p:cNvPr id="12" name="Straight Connector 11"/>
          <p:cNvCxnSpPr>
            <a:stCxn id="6" idx="2"/>
            <a:endCxn id="13" idx="3"/>
          </p:cNvCxnSpPr>
          <p:nvPr/>
        </p:nvCxnSpPr>
        <p:spPr>
          <a:xfrm flipH="1">
            <a:off x="5257800" y="2819400"/>
            <a:ext cx="1447800" cy="495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62400" y="3048000"/>
            <a:ext cx="1295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Model 2</a:t>
            </a:r>
            <a:endParaRPr lang="en-NZ" dirty="0"/>
          </a:p>
        </p:txBody>
      </p:sp>
      <p:cxnSp>
        <p:nvCxnSpPr>
          <p:cNvPr id="15" name="Straight Connector 14"/>
          <p:cNvCxnSpPr>
            <a:stCxn id="6" idx="3"/>
            <a:endCxn id="16" idx="3"/>
          </p:cNvCxnSpPr>
          <p:nvPr/>
        </p:nvCxnSpPr>
        <p:spPr>
          <a:xfrm flipH="1">
            <a:off x="5867400" y="3142689"/>
            <a:ext cx="1083703" cy="16960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72000" y="4572000"/>
            <a:ext cx="1295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Model 3</a:t>
            </a:r>
            <a:endParaRPr lang="en-NZ" dirty="0"/>
          </a:p>
        </p:txBody>
      </p:sp>
      <p:cxnSp>
        <p:nvCxnSpPr>
          <p:cNvPr id="18" name="Straight Connector 17"/>
          <p:cNvCxnSpPr>
            <a:stCxn id="6" idx="4"/>
            <a:endCxn id="19" idx="0"/>
          </p:cNvCxnSpPr>
          <p:nvPr/>
        </p:nvCxnSpPr>
        <p:spPr>
          <a:xfrm flipH="1">
            <a:off x="7200900" y="3276600"/>
            <a:ext cx="342900" cy="1981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53200" y="5257800"/>
            <a:ext cx="1295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Model 4</a:t>
            </a:r>
            <a:endParaRPr lang="en-NZ" dirty="0"/>
          </a:p>
        </p:txBody>
      </p:sp>
      <p:sp>
        <p:nvSpPr>
          <p:cNvPr id="36866" name="AutoShape 2" descr="data:image/jpeg;base64,/9j/4AAQSkZJRgABAQAAAQABAAD/2wCEAAkGBxIREA8QEBAPDxAPDw8PDhAPDQ8PFQ8PFRQWFhUSFhQYHCggGBomGxUWITEhJSkrLi4vFx8zODMsNygtLisBCgoKDQwMDwwPFysZFBkrNysrLDc3LCsrKyssKywrKyssKyssKysrKysrKysrKysrKysrKysrKysrKysrKysrK//AABEIAMwAzAMBIgACEQEDEQH/xAAbAAEAAgMBAQAAAAAAAAAAAAAAAgYBAwUEB//EAEYQAAIBAgIGBQgIAwUJAAAAAAABAgMEERIFBiExQVETYXGRoRQiMlJygbHBFiNCU2KC0fGSwvAHFSSjsjM1Q2Nzg6Lh4v/EABUBAQEAAAAAAAAAAAAAAAAAAAAB/8QAFhEBAQEAAAAAAAAAAAAAAAAAABEB/9oADAMBAAIRAxEAPwD7iAAAAAAAAAAANF7dwowlUqSUYx3t/Bc2Um+05cXs3Stoyp0tzaeDa5ylwXUgLRpPWG3oYqdTNNfYh50ux8veV6vrxOTy0LfHlnk5t/livmbtGapUoYOs+lly9GK929lht6MYLCEYwXKMVH4EFU/vzSUtsaLWP/Ia/wBQ/v7SMNsqDklv+ol/KXBGQKpba8tPLXoYPi4Saa/JL9Sx6N05QuNlOos3qS82Xc9/uJXNrCosKkIzX4op/sVvSeqEJedbydOS2qLbcW+p74gXMFG0brHXtZqjeRlKK2Kb2yiueP214l1t68akYzhJSjJYxknimijYAAAAAAAAAAAAAAAAAABqubiNOEqk2oxgnKTfJG0o+uV/KtWhZ0tqUo58ONR7l2Jbf2A8dWpV0lX4woU3sXCK+c2WyytYUYKFOKjFeL5t8WadHWcaFONOHDe/Wlxkz1RINsTbFGuJtiBNIzlMxJMo0yRrkbZGqQHi0lYU68HCovZa3xfNMq+jrypo6u6VTGVCbxx4YevHr5ouEjn6a0fG4pOD2SW2nL1ZfoyDv05qSUotOMknFramnuaJFP1G0m052dTZKnmdPHhg/Oh7nt7y4FAAAAAAAAAAAAAAAAHnv7lUqVSq91OEp9uC3FH1SoOpOrcz2ycmk/xPbJ+K7zv69V8to4r/AIk4R92OL+B49XqWS1p85JzfbJ4kHUTNsTRFm2LA3RZtizRFmxMDemZzGlSM5iiUma5MORCTIIyIYmZM1yYFW1hi7e6pXMPtNSlhxlHZJe9F+pVFKMZLapJST5prFFQ1upZrbNxpzhJe/wA1/HwO1qlXz2dBva4x6P8AheC8EgOwACgAAAAAAAAAAAAAqX9or+po/wDVf+lnosdlGl7EPgR/tApY20JepVj4po16JqZrek/wR71sIPdFmyLNEWTiwN6ZsUjQmSUgN6kMxqzDMBsciDZFyIuQGZM1yYbISYHj09tta3sfM36hv/Cf92p8jxayVMtrU/Flive0dLUmlls6b9eU5f8Alh8gO8ACgAAAAAAAAAAAAA52sVp01rWgljLI5QXOUdqXhh7yqao3OalKm98JNr2Zf+8e8vh880jSdjfZsH0NXzl7En5y7U/kTRYCSZiW1KS2prHFcVzIpkG5SJKRpUjKkUb8wzGrMMwGzMYcjXmMOQEnIjiRbEpqEZTk8FFNt8kBwdbq7fRUY7W5ZsFxfoxXiy8aNtuio0qX3dOEX1tLa+8pOrVu7u8lcTX1dJ5ljz+xHu2+7rL+MAAFAAAAAAAAAAAACNSoopyk1GMU3Jt4JJb2wMyeBQ9btMU7hxt6MHWnGeypHcnxUefwNmlNK1r6o7e1xjR3VJ7sy5t8I9XE6mj9D07WOEVmm/Sm97/REHB0BpN035NXxi08IOWzK/UfyLDOJydOaKVbzlsqJbHwkuT/AFPBo7Tc6L6K4UmlsUt8or+ZAWIyYo1YVFmpyUk+Kf8AWBJwYGMRiMBgQMQZUGQubinSWapJRXXvfYuJRsjHi9xVNZNMdJjSpv6uL86S+3JfInfaVq3UuioRcYPfwcl+J8F1HY0RoenCDjOKm5rCbksU1yXJAdPVCpR8nhGhLHDbVx2S6R78y+B3z53faKrWM/KLaTdNekt+VerJcY9Zb9AaahdU8Y+bUil0lPHbF81zXWUdUAAAAAAAAAAAAAKRpvSFS+reSW7+qi/rZ8JYPa3+FeJ0dc9LOEY21Jvpa+x5d8YPZh2vd3m/QWjI2tFLBdJPbUfXy7EB6dH2VO2pqnTXXKXGT5snKGJlE0QeOpQOffaNhUWE448nua7Gd3KYdFMoo1XQdak81Cb7M2V/oxHTV1S2VaebrlBxffHYXZ2pF2fUSCox1rX2qTx6pr5oxLWv1aLx65/oi1vRkXvhF/lRmOjYrdGK7IoCnS0td1dlKnkT4xh/NLYZt9X6lR5q82296Usz/iZc1aE1bCDk2ej401lhFRXx7XxPdTonrVJIYFGKeGGWW1PZt27ORUdN6LnZVVdWuKp4+ct6hj9l/gfh3FtZlYSThNKUZJpp8U+BA0LpSFzSVSOx7px4wlxR7z5882jLtNYu3q+/Gnju9qP9by/0qilFSi04ySlFrc09zKJAAAAAAAAEK9VQjKcnhGEXKT5JLFkyu69XmS1yJ7a0lD8q2v4eIHK1apu6uat5UWyMsKafB4bO5YFknPF49x5dE2vQ21OnubjjL2ntZ6EQTRNGtEosDYiaIIkijYiSIJkkwJoMjiMQDIMy2RbAiyLMsiyCLIMkyDA8+mbBXNCUNmdedTfKa3d+73nP1E0k3GdrPFTpYuCfqY4OPufxO1Rng+3YVTTH+E0hTrrZCo808OvZU/UC+gJgoAAAAABTdcX0l3ZUeHpNc800n4QZcim6c/3ra+xDDvmBYLl7UuSNaM3Hpe5Gi4rqEZTe5LvfBEC4r4NQj6Ut/Uj1U1gkuRytFxcm6kt7eJ1UwJpk0zWmSTA2JmUyCZnEoniMSGIxAk2RbGJFsA2RYbItkGGQUsSTZ4nVyzcXue1e8D0s5Gu9up20anGnNP8ALLzWu/DuOtiefTkc1lXXKDfvTxA92rlz0lrQk9/RqL7Y+b8jpFd1EnjaJerUqLxxLEUAAAAAGGyma2vJe2dbhsi/yz2+Ey31JFU1ypZ6OK30pZl2bn/XUB3LrenzRwtLVs9SNJbo4Sn2vcu74nQ0XeqvawqY+dCOE+2K2nJ0VF1Juo98pOXZ1EHbtIZYpHoTNaJJgbEySZrTMpgbEzOJDEziBPEYkMRiBLEw2RxMYgZbIthsi2AbOXpt5VCfKWV+/avh4nSbPFpenmo1FyWZdq2gRsbrMsDbpyWFlXx4waXveBW9G3DzKK3tpI6Wu12o0KdFPzqklJ+zH/6w7mB0dRlhaR66lR+JYjj6v0ujt6MNzUFm9p7X4s66KMgAAAAPNcMr+k3vT3PYyw3COBpGAFe0LfeS1p0pf7Krgk+Ce5P5Fpp2ip7Y+jLaurqKnf22ZYPfwfI9mg9YXR+pucXDdGe/BcnzRBZUySZKnGNRZqclKL3YPFB0ZcgMJkkyOR8mZyvk+4CWJnEjlfJ9xnK+TAziMTGV8n3DK+T7gM4mMRlfJmMj5MDDZhszkfJjo5cmBBshUWKa5prvPRG3b34LxPPfaQoWyxqTWbhFYOT7FwA4ej7RUIyr1sI5U8F6q/VnIo1ZXVz0k15kGsIvhFejHtNN9e1Lufq0024x4R63zZ2NF2yikl+7As9jLYdSBzLGOw6cCiQAAAADXUicu9oYnXaNNWniBUbq1OdXs09jWJca9pieKdgBUIWVWm81GpKD5JuP7nsp6cvob8J+1BPxR3/IOoeQdQHFWt1yt9CH8NRfMz9Mq/3FPuqHZ8g6h5B1Acb6ZV/uKfdUH0yr/cU/8w7PkHUPIOoDjfTKv9xT7qg+mVf7in3VDs+QdQ8g6gON9Mq/3FP/ADB9Mq/3FPuqHZ8g6h5B1Acb6ZV/uKfdUIy1suX6NKC68k38Tt+QdQ8g6gK1X0je1djnKC/DhT8VtPPS0U8cZtyb2vDHb2viW3yDqMxsAOJb2mGCSwXUdmytj1UrI99G3wAnb08D1IjGJMAAAAAAGGjIAg4EHSNwA0dCY6E9AA8/QjoT0ADz9COhPQAPP0I6E9AA8/QjoT0ADz9COhPQANHQjoTeANSpk1Ek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6868" name="AutoShape 4" descr="data:image/jpeg;base64,/9j/4AAQSkZJRgABAQAAAQABAAD/2wCEAAkGBxIREA8QEBAPDxAPDw8PDhAPDQ8PFQ8PFRQWFhUSFhQYHCggGBomGxUWITEhJSkrLi4vFx8zODMsNygtLisBCgoKDQwMDwwPFysZFBkrNysrLDc3LCsrKyssKywrKyssKyssKysrKysrKysrKysrKysrKysrKysrKysrKysrK//AABEIAMwAzAMBIgACEQEDEQH/xAAbAAEAAgMBAQAAAAAAAAAAAAAAAgYBAwUEB//EAEYQAAIBAgIGBQgIAwUJAAAAAAABAgMEERIFBiExQVETYXGRoRQiMlJygbHBFiNCU2KC0fGSwvAHFSSjsjM1Q2Nzg6Lh4v/EABUBAQEAAAAAAAAAAAAAAAAAAAAB/8QAFhEBAQEAAAAAAAAAAAAAAAAAABEB/9oADAMBAAIRAxEAPwD7iAAAAAAAAAAANF7dwowlUqSUYx3t/Bc2Um+05cXs3Stoyp0tzaeDa5ylwXUgLRpPWG3oYqdTNNfYh50ux8veV6vrxOTy0LfHlnk5t/livmbtGapUoYOs+lly9GK929lht6MYLCEYwXKMVH4EFU/vzSUtsaLWP/Ia/wBQ/v7SMNsqDklv+ol/KXBGQKpba8tPLXoYPi4Saa/JL9Sx6N05QuNlOos3qS82Xc9/uJXNrCosKkIzX4op/sVvSeqEJedbydOS2qLbcW+p74gXMFG0brHXtZqjeRlKK2Kb2yiueP214l1t68akYzhJSjJYxknimijYAAAAAAAAAAAAAAAAAABqubiNOEqk2oxgnKTfJG0o+uV/KtWhZ0tqUo58ONR7l2Jbf2A8dWpV0lX4woU3sXCK+c2WyytYUYKFOKjFeL5t8WadHWcaFONOHDe/Wlxkz1RINsTbFGuJtiBNIzlMxJMo0yRrkbZGqQHi0lYU68HCovZa3xfNMq+jrypo6u6VTGVCbxx4YevHr5ouEjn6a0fG4pOD2SW2nL1ZfoyDv05qSUotOMknFramnuaJFP1G0m052dTZKnmdPHhg/Oh7nt7y4FAAAAAAAAAAAAAAAAHnv7lUqVSq91OEp9uC3FH1SoOpOrcz2ycmk/xPbJ+K7zv69V8to4r/AIk4R92OL+B49XqWS1p85JzfbJ4kHUTNsTRFm2LA3RZtizRFmxMDemZzGlSM5iiUma5MORCTIIyIYmZM1yYFW1hi7e6pXMPtNSlhxlHZJe9F+pVFKMZLapJST5prFFQ1upZrbNxpzhJe/wA1/HwO1qlXz2dBva4x6P8AheC8EgOwACgAAAAAAAAAAAAAqX9or+po/wDVf+lnosdlGl7EPgR/tApY20JepVj4po16JqZrek/wR71sIPdFmyLNEWTiwN6ZsUjQmSUgN6kMxqzDMBsciDZFyIuQGZM1yYbISYHj09tta3sfM36hv/Cf92p8jxayVMtrU/Flive0dLUmlls6b9eU5f8Alh8gO8ACgAAAAAAAAAAAAA52sVp01rWgljLI5QXOUdqXhh7yqao3OalKm98JNr2Zf+8e8vh880jSdjfZsH0NXzl7En5y7U/kTRYCSZiW1KS2prHFcVzIpkG5SJKRpUjKkUb8wzGrMMwGzMYcjXmMOQEnIjiRbEpqEZTk8FFNt8kBwdbq7fRUY7W5ZsFxfoxXiy8aNtuio0qX3dOEX1tLa+8pOrVu7u8lcTX1dJ5ljz+xHu2+7rL+MAAFAAAAAAAAAAAACNSoopyk1GMU3Jt4JJb2wMyeBQ9btMU7hxt6MHWnGeypHcnxUefwNmlNK1r6o7e1xjR3VJ7sy5t8I9XE6mj9D07WOEVmm/Sm97/REHB0BpN035NXxi08IOWzK/UfyLDOJydOaKVbzlsqJbHwkuT/AFPBo7Tc6L6K4UmlsUt8or+ZAWIyYo1YVFmpyUk+Kf8AWBJwYGMRiMBgQMQZUGQubinSWapJRXXvfYuJRsjHi9xVNZNMdJjSpv6uL86S+3JfInfaVq3UuioRcYPfwcl+J8F1HY0RoenCDjOKm5rCbksU1yXJAdPVCpR8nhGhLHDbVx2S6R78y+B3z53faKrWM/KLaTdNekt+VerJcY9Zb9AaahdU8Y+bUil0lPHbF81zXWUdUAAAAAAAAAAAAAKRpvSFS+reSW7+qi/rZ8JYPa3+FeJ0dc9LOEY21Jvpa+x5d8YPZh2vd3m/QWjI2tFLBdJPbUfXy7EB6dH2VO2pqnTXXKXGT5snKGJlE0QeOpQOffaNhUWE448nua7Gd3KYdFMoo1XQdak81Cb7M2V/oxHTV1S2VaebrlBxffHYXZ2pF2fUSCox1rX2qTx6pr5oxLWv1aLx65/oi1vRkXvhF/lRmOjYrdGK7IoCnS0td1dlKnkT4xh/NLYZt9X6lR5q82296Usz/iZc1aE1bCDk2ej401lhFRXx7XxPdTonrVJIYFGKeGGWW1PZt27ORUdN6LnZVVdWuKp4+ct6hj9l/gfh3FtZlYSThNKUZJpp8U+BA0LpSFzSVSOx7px4wlxR7z5882jLtNYu3q+/Gnju9qP9by/0qilFSi04ySlFrc09zKJAAAAAAAAEK9VQjKcnhGEXKT5JLFkyu69XmS1yJ7a0lD8q2v4eIHK1apu6uat5UWyMsKafB4bO5YFknPF49x5dE2vQ21OnubjjL2ntZ6EQTRNGtEosDYiaIIkijYiSIJkkwJoMjiMQDIMy2RbAiyLMsiyCLIMkyDA8+mbBXNCUNmdedTfKa3d+73nP1E0k3GdrPFTpYuCfqY4OPufxO1Rng+3YVTTH+E0hTrrZCo808OvZU/UC+gJgoAAAAABTdcX0l3ZUeHpNc800n4QZcim6c/3ra+xDDvmBYLl7UuSNaM3Hpe5Gi4rqEZTe5LvfBEC4r4NQj6Ut/Uj1U1gkuRytFxcm6kt7eJ1UwJpk0zWmSTA2JmUyCZnEoniMSGIxAk2RbGJFsA2RYbItkGGQUsSTZ4nVyzcXue1e8D0s5Gu9up20anGnNP8ALLzWu/DuOtiefTkc1lXXKDfvTxA92rlz0lrQk9/RqL7Y+b8jpFd1EnjaJerUqLxxLEUAAAAAGGyma2vJe2dbhsi/yz2+Ey31JFU1ypZ6OK30pZl2bn/XUB3LrenzRwtLVs9SNJbo4Sn2vcu74nQ0XeqvawqY+dCOE+2K2nJ0VF1Juo98pOXZ1EHbtIZYpHoTNaJJgbEySZrTMpgbEzOJDEziBPEYkMRiBLEw2RxMYgZbIthsi2AbOXpt5VCfKWV+/avh4nSbPFpenmo1FyWZdq2gRsbrMsDbpyWFlXx4waXveBW9G3DzKK3tpI6Wu12o0KdFPzqklJ+zH/6w7mB0dRlhaR66lR+JYjj6v0ujt6MNzUFm9p7X4s66KMgAAAAPNcMr+k3vT3PYyw3COBpGAFe0LfeS1p0pf7Krgk+Ce5P5Fpp2ip7Y+jLaurqKnf22ZYPfwfI9mg9YXR+pucXDdGe/BcnzRBZUySZKnGNRZqclKL3YPFB0ZcgMJkkyOR8mZyvk+4CWJnEjlfJ9xnK+TAziMTGV8n3DK+T7gM4mMRlfJmMj5MDDZhszkfJjo5cmBBshUWKa5prvPRG3b34LxPPfaQoWyxqTWbhFYOT7FwA4ej7RUIyr1sI5U8F6q/VnIo1ZXVz0k15kGsIvhFejHtNN9e1Lufq0024x4R63zZ2NF2yikl+7As9jLYdSBzLGOw6cCiQAAAADXUicu9oYnXaNNWniBUbq1OdXs09jWJca9pieKdgBUIWVWm81GpKD5JuP7nsp6cvob8J+1BPxR3/IOoeQdQHFWt1yt9CH8NRfMz9Mq/3FPuqHZ8g6h5B1Acb6ZV/uKfdUH0yr/cU/8w7PkHUPIOoDjfTKv9xT7qg+mVf7in3VDs+QdQ8g6gON9Mq/3FP/ADB9Mq/3FPuqHZ8g6h5B1Acb6ZV/uKfdUIy1suX6NKC68k38Tt+QdQ8g6gK1X0je1djnKC/DhT8VtPPS0U8cZtyb2vDHb2viW3yDqMxsAOJb2mGCSwXUdmytj1UrI99G3wAnb08D1IjGJMAAAAAAGGjIAg4EHSNwA0dCY6E9AA8/QjoT0ADz9COhPQAPP0I6E9AA8/QjoT0ADz9COhPQANHQjoTeANSpk1Ek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6870" name="AutoShape 6" descr="data:image/jpeg;base64,/9j/4AAQSkZJRgABAQAAAQABAAD/2wCEAAkGBxIREA8QEBAPDxAPDw8PDhAPDQ8PFQ8PFRQWFhUSFhQYHCggGBomGxUWITEhJSkrLi4vFx8zODMsNygtLisBCgoKDQwMDwwPFysZFBkrNysrLDc3LCsrKyssKywrKyssKyssKysrKysrKysrKysrKysrKysrKysrKysrKysrK//AABEIAMwAzAMBIgACEQEDEQH/xAAbAAEAAgMBAQAAAAAAAAAAAAAAAgYBAwUEB//EAEYQAAIBAgIGBQgIAwUJAAAAAAABAgMEERIFBiExQVETYXGRoRQiMlJygbHBFiNCU2KC0fGSwvAHFSSjsjM1Q2Nzg6Lh4v/EABUBAQEAAAAAAAAAAAAAAAAAAAAB/8QAFhEBAQEAAAAAAAAAAAAAAAAAABEB/9oADAMBAAIRAxEAPwD7iAAAAAAAAAAANF7dwowlUqSUYx3t/Bc2Um+05cXs3Stoyp0tzaeDa5ylwXUgLRpPWG3oYqdTNNfYh50ux8veV6vrxOTy0LfHlnk5t/livmbtGapUoYOs+lly9GK929lht6MYLCEYwXKMVH4EFU/vzSUtsaLWP/Ia/wBQ/v7SMNsqDklv+ol/KXBGQKpba8tPLXoYPi4Saa/JL9Sx6N05QuNlOos3qS82Xc9/uJXNrCosKkIzX4op/sVvSeqEJedbydOS2qLbcW+p74gXMFG0brHXtZqjeRlKK2Kb2yiueP214l1t68akYzhJSjJYxknimijYAAAAAAAAAAAAAAAAAABqubiNOEqk2oxgnKTfJG0o+uV/KtWhZ0tqUo58ONR7l2Jbf2A8dWpV0lX4woU3sXCK+c2WyytYUYKFOKjFeL5t8WadHWcaFONOHDe/Wlxkz1RINsTbFGuJtiBNIzlMxJMo0yRrkbZGqQHi0lYU68HCovZa3xfNMq+jrypo6u6VTGVCbxx4YevHr5ouEjn6a0fG4pOD2SW2nL1ZfoyDv05qSUotOMknFramnuaJFP1G0m052dTZKnmdPHhg/Oh7nt7y4FAAAAAAAAAAAAAAAAHnv7lUqVSq91OEp9uC3FH1SoOpOrcz2ycmk/xPbJ+K7zv69V8to4r/AIk4R92OL+B49XqWS1p85JzfbJ4kHUTNsTRFm2LA3RZtizRFmxMDemZzGlSM5iiUma5MORCTIIyIYmZM1yYFW1hi7e6pXMPtNSlhxlHZJe9F+pVFKMZLapJST5prFFQ1upZrbNxpzhJe/wA1/HwO1qlXz2dBva4x6P8AheC8EgOwACgAAAAAAAAAAAAAqX9or+po/wDVf+lnosdlGl7EPgR/tApY20JepVj4po16JqZrek/wR71sIPdFmyLNEWTiwN6ZsUjQmSUgN6kMxqzDMBsciDZFyIuQGZM1yYbISYHj09tta3sfM36hv/Cf92p8jxayVMtrU/Flive0dLUmlls6b9eU5f8Alh8gO8ACgAAAAAAAAAAAAA52sVp01rWgljLI5QXOUdqXhh7yqao3OalKm98JNr2Zf+8e8vh880jSdjfZsH0NXzl7En5y7U/kTRYCSZiW1KS2prHFcVzIpkG5SJKRpUjKkUb8wzGrMMwGzMYcjXmMOQEnIjiRbEpqEZTk8FFNt8kBwdbq7fRUY7W5ZsFxfoxXiy8aNtuio0qX3dOEX1tLa+8pOrVu7u8lcTX1dJ5ljz+xHu2+7rL+MAAFAAAAAAAAAAAACNSoopyk1GMU3Jt4JJb2wMyeBQ9btMU7hxt6MHWnGeypHcnxUefwNmlNK1r6o7e1xjR3VJ7sy5t8I9XE6mj9D07WOEVmm/Sm97/REHB0BpN035NXxi08IOWzK/UfyLDOJydOaKVbzlsqJbHwkuT/AFPBo7Tc6L6K4UmlsUt8or+ZAWIyYo1YVFmpyUk+Kf8AWBJwYGMRiMBgQMQZUGQubinSWapJRXXvfYuJRsjHi9xVNZNMdJjSpv6uL86S+3JfInfaVq3UuioRcYPfwcl+J8F1HY0RoenCDjOKm5rCbksU1yXJAdPVCpR8nhGhLHDbVx2S6R78y+B3z53faKrWM/KLaTdNekt+VerJcY9Zb9AaahdU8Y+bUil0lPHbF81zXWUdUAAAAAAAAAAAAAKRpvSFS+reSW7+qi/rZ8JYPa3+FeJ0dc9LOEY21Jvpa+x5d8YPZh2vd3m/QWjI2tFLBdJPbUfXy7EB6dH2VO2pqnTXXKXGT5snKGJlE0QeOpQOffaNhUWE448nua7Gd3KYdFMoo1XQdak81Cb7M2V/oxHTV1S2VaebrlBxffHYXZ2pF2fUSCox1rX2qTx6pr5oxLWv1aLx65/oi1vRkXvhF/lRmOjYrdGK7IoCnS0td1dlKnkT4xh/NLYZt9X6lR5q82296Usz/iZc1aE1bCDk2ej401lhFRXx7XxPdTonrVJIYFGKeGGWW1PZt27ORUdN6LnZVVdWuKp4+ct6hj9l/gfh3FtZlYSThNKUZJpp8U+BA0LpSFzSVSOx7px4wlxR7z5882jLtNYu3q+/Gnju9qP9by/0qilFSi04ySlFrc09zKJAAAAAAAAEK9VQjKcnhGEXKT5JLFkyu69XmS1yJ7a0lD8q2v4eIHK1apu6uat5UWyMsKafB4bO5YFknPF49x5dE2vQ21OnubjjL2ntZ6EQTRNGtEosDYiaIIkijYiSIJkkwJoMjiMQDIMy2RbAiyLMsiyCLIMkyDA8+mbBXNCUNmdedTfKa3d+73nP1E0k3GdrPFTpYuCfqY4OPufxO1Rng+3YVTTH+E0hTrrZCo808OvZU/UC+gJgoAAAAABTdcX0l3ZUeHpNc800n4QZcim6c/3ra+xDDvmBYLl7UuSNaM3Hpe5Gi4rqEZTe5LvfBEC4r4NQj6Ut/Uj1U1gkuRytFxcm6kt7eJ1UwJpk0zWmSTA2JmUyCZnEoniMSGIxAk2RbGJFsA2RYbItkGGQUsSTZ4nVyzcXue1e8D0s5Gu9up20anGnNP8ALLzWu/DuOtiefTkc1lXXKDfvTxA92rlz0lrQk9/RqL7Y+b8jpFd1EnjaJerUqLxxLEUAAAAAGGyma2vJe2dbhsi/yz2+Ey31JFU1ypZ6OK30pZl2bn/XUB3LrenzRwtLVs9SNJbo4Sn2vcu74nQ0XeqvawqY+dCOE+2K2nJ0VF1Juo98pOXZ1EHbtIZYpHoTNaJJgbEySZrTMpgbEzOJDEziBPEYkMRiBLEw2RxMYgZbIthsi2AbOXpt5VCfKWV+/avh4nSbPFpenmo1FyWZdq2gRsbrMsDbpyWFlXx4waXveBW9G3DzKK3tpI6Wu12o0KdFPzqklJ+zH/6w7mB0dRlhaR66lR+JYjj6v0ujt6MNzUFm9p7X4s66KMgAAAAPNcMr+k3vT3PYyw3COBpGAFe0LfeS1p0pf7Krgk+Ce5P5Fpp2ip7Y+jLaurqKnf22ZYPfwfI9mg9YXR+pucXDdGe/BcnzRBZUySZKnGNRZqclKL3YPFB0ZcgMJkkyOR8mZyvk+4CWJnEjlfJ9xnK+TAziMTGV8n3DK+T7gM4mMRlfJmMj5MDDZhszkfJjo5cmBBshUWKa5prvPRG3b34LxPPfaQoWyxqTWbhFYOT7FwA4ej7RUIyr1sI5U8F6q/VnIo1ZXVz0k15kGsIvhFejHtNN9e1Lufq0024x4R63zZ2NF2yikl+7As9jLYdSBzLGOw6cCiQAAAADXUicu9oYnXaNNWniBUbq1OdXs09jWJca9pieKdgBUIWVWm81GpKD5JuP7nsp6cvob8J+1BPxR3/IOoeQdQHFWt1yt9CH8NRfMz9Mq/3FPuqHZ8g6h5B1Acb6ZV/uKfdUH0yr/cU/8w7PkHUPIOoDjfTKv9xT7qg+mVf7in3VDs+QdQ8g6gON9Mq/3FP/ADB9Mq/3FPuqHZ8g6h5B1Acb6ZV/uKfdUIy1suX6NKC68k38Tt+QdQ8g6gK1X0je1djnKC/DhT8VtPPS0U8cZtyb2vDHb2viW3yDqMxsAOJb2mGCSwXUdmytj1UrI99G3wAnb08D1IjGJMAAAAAAGGjIAg4EHSNwA0dCY6E9AA8/QjoT0ADz9COhPQAPP0I6E9AA8/QjoT0ADz9COhPQANHQjoTeANSpk1Ek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32" name="Picture 2" descr="D:\Quan_DIR\teach\AUT\718304_2011_2\pics\jolegat-gloger-manag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31982" cy="1219200"/>
          </a:xfrm>
          <a:prstGeom prst="rect">
            <a:avLst/>
          </a:prstGeom>
          <a:noFill/>
        </p:spPr>
      </p:pic>
      <p:pic>
        <p:nvPicPr>
          <p:cNvPr id="33" name="Picture 3" descr="D:\Quan_DIR\teach\AUT\718304_2011_2\pics\cool-internet-marketing-tool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876800"/>
            <a:ext cx="944806" cy="990600"/>
          </a:xfrm>
          <a:prstGeom prst="rect">
            <a:avLst/>
          </a:prstGeom>
          <a:noFill/>
        </p:spPr>
      </p:pic>
      <p:pic>
        <p:nvPicPr>
          <p:cNvPr id="34" name="Picture 4" descr="D:\Quan_DIR\teach\AUT\718304_2011_2\pics\customer-servi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200400"/>
            <a:ext cx="993463" cy="990600"/>
          </a:xfrm>
          <a:prstGeom prst="rect">
            <a:avLst/>
          </a:prstGeom>
          <a:noFill/>
        </p:spPr>
      </p:pic>
      <p:grpSp>
        <p:nvGrpSpPr>
          <p:cNvPr id="51" name="Group 50"/>
          <p:cNvGrpSpPr/>
          <p:nvPr/>
        </p:nvGrpSpPr>
        <p:grpSpPr>
          <a:xfrm>
            <a:off x="2057400" y="1371600"/>
            <a:ext cx="1219200" cy="1143000"/>
            <a:chOff x="2057400" y="1371600"/>
            <a:chExt cx="1219200" cy="1143000"/>
          </a:xfrm>
        </p:grpSpPr>
        <p:pic>
          <p:nvPicPr>
            <p:cNvPr id="36874" name="Picture 10" descr="https://encrypted-tbn2.gstatic.com/images?q=tbn:ANd9GcToGMAkdB3JlDczXHCHT8Qb-VqFNAczoK-fYi-l443kLzPd3nWLt8g7YqRc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0" y="1676400"/>
              <a:ext cx="838200" cy="838200"/>
            </a:xfrm>
            <a:prstGeom prst="rect">
              <a:avLst/>
            </a:prstGeom>
            <a:noFill/>
          </p:spPr>
        </p:pic>
        <p:sp>
          <p:nvSpPr>
            <p:cNvPr id="38" name="TextBox 37"/>
            <p:cNvSpPr txBox="1"/>
            <p:nvPr/>
          </p:nvSpPr>
          <p:spPr>
            <a:xfrm>
              <a:off x="2057400" y="1371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viewpoint</a:t>
              </a:r>
              <a:endParaRPr lang="en-NZ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05000" y="2819400"/>
            <a:ext cx="1219200" cy="1143000"/>
            <a:chOff x="2057400" y="3048000"/>
            <a:chExt cx="1219200" cy="1143000"/>
          </a:xfrm>
        </p:grpSpPr>
        <p:pic>
          <p:nvPicPr>
            <p:cNvPr id="39" name="Picture 10" descr="https://encrypted-tbn2.gstatic.com/images?q=tbn:ANd9GcToGMAkdB3JlDczXHCHT8Qb-VqFNAczoK-fYi-l443kLzPd3nWLt8g7YqRc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86000" y="3352800"/>
              <a:ext cx="838200" cy="838200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2057400" y="30480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viewpoint</a:t>
              </a:r>
              <a:endParaRPr lang="en-NZ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09800" y="4800600"/>
            <a:ext cx="1219200" cy="1143000"/>
            <a:chOff x="2819400" y="4800600"/>
            <a:chExt cx="1219200" cy="1143000"/>
          </a:xfrm>
        </p:grpSpPr>
        <p:pic>
          <p:nvPicPr>
            <p:cNvPr id="41" name="Picture 10" descr="https://encrypted-tbn2.gstatic.com/images?q=tbn:ANd9GcToGMAkdB3JlDczXHCHT8Qb-VqFNAczoK-fYi-l443kLzPd3nWLt8g7YqRc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8000" y="5105400"/>
              <a:ext cx="838200" cy="838200"/>
            </a:xfrm>
            <a:prstGeom prst="rect">
              <a:avLst/>
            </a:prstGeom>
            <a:noFill/>
          </p:spPr>
        </p:pic>
        <p:sp>
          <p:nvSpPr>
            <p:cNvPr id="42" name="TextBox 41"/>
            <p:cNvSpPr txBox="1"/>
            <p:nvPr/>
          </p:nvSpPr>
          <p:spPr>
            <a:xfrm>
              <a:off x="2819400" y="4800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viewpoint</a:t>
              </a:r>
              <a:endParaRPr lang="en-NZ" dirty="0"/>
            </a:p>
          </p:txBody>
        </p:sp>
      </p:grpSp>
      <p:cxnSp>
        <p:nvCxnSpPr>
          <p:cNvPr id="43" name="Straight Connector 42"/>
          <p:cNvCxnSpPr>
            <a:stCxn id="36874" idx="1"/>
            <a:endCxn id="32" idx="3"/>
          </p:cNvCxnSpPr>
          <p:nvPr/>
        </p:nvCxnSpPr>
        <p:spPr>
          <a:xfrm flipH="1">
            <a:off x="1441582" y="2095500"/>
            <a:ext cx="844418" cy="114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1"/>
            <a:endCxn id="34" idx="3"/>
          </p:cNvCxnSpPr>
          <p:nvPr/>
        </p:nvCxnSpPr>
        <p:spPr>
          <a:xfrm flipH="1">
            <a:off x="1222063" y="3543300"/>
            <a:ext cx="911537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7200" y="1307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Stakeholder</a:t>
            </a:r>
            <a:endParaRPr lang="en-NZ" dirty="0"/>
          </a:p>
        </p:txBody>
      </p:sp>
      <p:sp>
        <p:nvSpPr>
          <p:cNvPr id="55" name="TextBox 54"/>
          <p:cNvSpPr txBox="1"/>
          <p:nvPr/>
        </p:nvSpPr>
        <p:spPr>
          <a:xfrm>
            <a:off x="76200" y="2907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Stakeholder</a:t>
            </a:r>
            <a:endParaRPr lang="en-NZ" dirty="0"/>
          </a:p>
        </p:txBody>
      </p:sp>
      <p:sp>
        <p:nvSpPr>
          <p:cNvPr id="56" name="TextBox 55"/>
          <p:cNvSpPr txBox="1"/>
          <p:nvPr/>
        </p:nvSpPr>
        <p:spPr>
          <a:xfrm>
            <a:off x="3048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Stakeholder</a:t>
            </a:r>
            <a:endParaRPr lang="en-NZ" dirty="0"/>
          </a:p>
        </p:txBody>
      </p:sp>
      <p:cxnSp>
        <p:nvCxnSpPr>
          <p:cNvPr id="57" name="Straight Connector 56"/>
          <p:cNvCxnSpPr>
            <a:stCxn id="41" idx="1"/>
            <a:endCxn id="33" idx="3"/>
          </p:cNvCxnSpPr>
          <p:nvPr/>
        </p:nvCxnSpPr>
        <p:spPr>
          <a:xfrm flipH="1" flipV="1">
            <a:off x="1402006" y="5372100"/>
            <a:ext cx="1036394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10000" y="1981200"/>
            <a:ext cx="1905000" cy="1981200"/>
          </a:xfrm>
          <a:prstGeom prst="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r>
              <a:rPr lang="en-NZ" b="1" dirty="0" smtClean="0">
                <a:solidFill>
                  <a:srgbClr val="FFFF00"/>
                </a:solidFill>
              </a:rPr>
              <a:t>View 1</a:t>
            </a:r>
            <a:endParaRPr lang="en-NZ" b="1" dirty="0">
              <a:solidFill>
                <a:srgbClr val="FFFF00"/>
              </a:solidFill>
            </a:endParaRPr>
          </a:p>
        </p:txBody>
      </p:sp>
      <p:cxnSp>
        <p:nvCxnSpPr>
          <p:cNvPr id="62" name="Straight Connector 61"/>
          <p:cNvCxnSpPr>
            <a:stCxn id="61" idx="1"/>
            <a:endCxn id="36874" idx="3"/>
          </p:cNvCxnSpPr>
          <p:nvPr/>
        </p:nvCxnSpPr>
        <p:spPr>
          <a:xfrm flipH="1" flipV="1">
            <a:off x="3124200" y="2095500"/>
            <a:ext cx="685800" cy="876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581400" y="2895600"/>
            <a:ext cx="2514600" cy="281940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r>
              <a:rPr lang="en-NZ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View 1</a:t>
            </a:r>
            <a:endParaRPr lang="en-NZ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43400" y="4419600"/>
            <a:ext cx="4038600" cy="1905000"/>
          </a:xfrm>
          <a:prstGeom prst="rect">
            <a:avLst/>
          </a:prstGeom>
          <a:noFill/>
          <a:ln>
            <a:solidFill>
              <a:srgbClr val="FF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endParaRPr lang="en-NZ" dirty="0" smtClean="0"/>
          </a:p>
          <a:p>
            <a:pPr algn="ctr"/>
            <a:r>
              <a:rPr lang="en-NZ" b="1" dirty="0" smtClean="0">
                <a:solidFill>
                  <a:srgbClr val="FF99FF"/>
                </a:solidFill>
              </a:rPr>
              <a:t>View 1</a:t>
            </a:r>
            <a:endParaRPr lang="en-NZ" b="1" dirty="0">
              <a:solidFill>
                <a:srgbClr val="FF99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00900" y="811768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 question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5867400" cy="53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 groups of 3-4, discuss who the stakeholders are, their viewpoints, and views for your chosen project topic</a:t>
            </a:r>
          </a:p>
          <a:p>
            <a:pPr lvl="1"/>
            <a:r>
              <a:rPr lang="en-NZ" dirty="0" smtClean="0"/>
              <a:t>Or just choose any software project and role play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Incompleteness </a:t>
            </a:r>
            <a:endParaRPr lang="en-NZ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Architecture is described in a set of views</a:t>
            </a:r>
          </a:p>
          <a:p>
            <a:endParaRPr lang="en-NZ" dirty="0" smtClean="0"/>
          </a:p>
          <a:p>
            <a:r>
              <a:rPr lang="en-NZ" dirty="0" smtClean="0"/>
              <a:t>The </a:t>
            </a:r>
            <a:r>
              <a:rPr lang="en-NZ" dirty="0"/>
              <a:t>views do not cover all aspects</a:t>
            </a:r>
          </a:p>
          <a:p>
            <a:pPr lvl="1"/>
            <a:r>
              <a:rPr lang="en-NZ" dirty="0"/>
              <a:t>e.g. architecture design decisions may not be relevant in the logical view</a:t>
            </a:r>
          </a:p>
          <a:p>
            <a:pPr lvl="1"/>
            <a:r>
              <a:rPr lang="en-NZ" dirty="0"/>
              <a:t>hence, the architecture contains models that do not clearly address a stakeholder concern</a:t>
            </a:r>
          </a:p>
          <a:p>
            <a:endParaRPr lang="en-NZ" dirty="0" smtClean="0"/>
          </a:p>
          <a:p>
            <a:r>
              <a:rPr lang="en-NZ" dirty="0" smtClean="0"/>
              <a:t>An </a:t>
            </a:r>
            <a:r>
              <a:rPr lang="en-NZ" dirty="0"/>
              <a:t>architectural description is always incomplete</a:t>
            </a:r>
          </a:p>
          <a:p>
            <a:pPr lvl="1"/>
            <a:r>
              <a:rPr lang="en-NZ" dirty="0" smtClean="0"/>
              <a:t>it </a:t>
            </a:r>
            <a:r>
              <a:rPr lang="en-NZ" dirty="0"/>
              <a:t>specifies a class of solutions</a:t>
            </a:r>
          </a:p>
          <a:p>
            <a:pPr lvl="2"/>
            <a:r>
              <a:rPr lang="en-NZ" dirty="0" smtClean="0"/>
              <a:t>we </a:t>
            </a:r>
            <a:r>
              <a:rPr lang="en-NZ" dirty="0"/>
              <a:t>want to leave </a:t>
            </a:r>
            <a:r>
              <a:rPr lang="en-NZ" dirty="0" smtClean="0"/>
              <a:t>freedom, e.g</a:t>
            </a:r>
            <a:r>
              <a:rPr lang="en-NZ" dirty="0"/>
              <a:t>. for allowing implementation choices</a:t>
            </a:r>
          </a:p>
          <a:p>
            <a:pPr lvl="1"/>
            <a:r>
              <a:rPr lang="en-NZ" dirty="0" smtClean="0"/>
              <a:t>it </a:t>
            </a:r>
            <a:r>
              <a:rPr lang="en-NZ" dirty="0"/>
              <a:t>simply does not </a:t>
            </a:r>
            <a:r>
              <a:rPr lang="en-NZ" dirty="0" smtClean="0"/>
              <a:t>describe all </a:t>
            </a:r>
            <a:r>
              <a:rPr lang="en-NZ" dirty="0"/>
              <a:t>system </a:t>
            </a:r>
            <a:r>
              <a:rPr lang="en-NZ" dirty="0" smtClean="0"/>
              <a:t>details. Hence</a:t>
            </a:r>
            <a:r>
              <a:rPr lang="en-NZ" dirty="0"/>
              <a:t>, </a:t>
            </a:r>
            <a:r>
              <a:rPr lang="en-NZ" i="1" dirty="0"/>
              <a:t>relative </a:t>
            </a:r>
            <a:r>
              <a:rPr lang="en-NZ" dirty="0"/>
              <a:t>completeness </a:t>
            </a:r>
            <a:r>
              <a:rPr lang="en-NZ" dirty="0" smtClean="0"/>
              <a:t>to a </a:t>
            </a:r>
            <a:r>
              <a:rPr lang="en-NZ" dirty="0"/>
              <a:t>set of </a:t>
            </a:r>
            <a:r>
              <a:rPr lang="en-NZ" dirty="0" smtClean="0"/>
              <a:t>concerns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3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792162"/>
          </a:xfrm>
        </p:spPr>
        <p:txBody>
          <a:bodyPr>
            <a:normAutofit/>
          </a:bodyPr>
          <a:lstStyle/>
          <a:p>
            <a:pPr algn="l"/>
            <a:r>
              <a:rPr lang="en-NZ" sz="3200" dirty="0" smtClean="0"/>
              <a:t>In architecture design, we should always consider: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11763"/>
          </a:xfrm>
        </p:spPr>
        <p:txBody>
          <a:bodyPr>
            <a:noAutofit/>
          </a:bodyPr>
          <a:lstStyle/>
          <a:p>
            <a:r>
              <a:rPr lang="en-NZ" sz="2400" dirty="0" smtClean="0"/>
              <a:t>Who are we presenting to?</a:t>
            </a:r>
          </a:p>
          <a:p>
            <a:r>
              <a:rPr lang="en-NZ" sz="2400" dirty="0" smtClean="0"/>
              <a:t>Which view(s) is/are suitable?</a:t>
            </a:r>
          </a:p>
          <a:p>
            <a:r>
              <a:rPr lang="en-NZ" sz="2400" dirty="0" smtClean="0"/>
              <a:t>What is the importance of each ‘</a:t>
            </a:r>
            <a:r>
              <a:rPr lang="en-NZ" sz="2400" dirty="0" err="1" smtClean="0"/>
              <a:t>ility</a:t>
            </a:r>
            <a:r>
              <a:rPr lang="en-NZ" sz="2400" dirty="0" smtClean="0"/>
              <a:t>’?</a:t>
            </a:r>
          </a:p>
          <a:p>
            <a:pPr lvl="1"/>
            <a:r>
              <a:rPr lang="en-NZ" sz="2000" dirty="0" smtClean="0"/>
              <a:t>E.g., nobody wants a system that is not maintainable, but perhaps you do not want to double the price for that reason, but a </a:t>
            </a:r>
            <a:r>
              <a:rPr lang="en-NZ" sz="2000" dirty="0" err="1" smtClean="0"/>
              <a:t>tradeoff</a:t>
            </a:r>
            <a:r>
              <a:rPr lang="en-NZ" sz="2000" dirty="0" smtClean="0"/>
              <a:t> might be possible?</a:t>
            </a:r>
          </a:p>
          <a:p>
            <a:r>
              <a:rPr lang="en-NZ" sz="2400" dirty="0" smtClean="0"/>
              <a:t>In this level/view, what are the building blocks, connectors, rules, constraints?</a:t>
            </a:r>
          </a:p>
          <a:p>
            <a:r>
              <a:rPr lang="en-NZ" sz="2400" dirty="0" smtClean="0"/>
              <a:t>Are they consistent within and among views?</a:t>
            </a:r>
          </a:p>
          <a:p>
            <a:r>
              <a:rPr lang="en-NZ" sz="2400" dirty="0" smtClean="0"/>
              <a:t>Is the architecture complete?</a:t>
            </a:r>
          </a:p>
          <a:p>
            <a:r>
              <a:rPr lang="en-NZ" sz="2400" dirty="0" smtClean="0"/>
              <a:t>Can I realize (refine) the architecture towards an implementation? Namely, is my design implementable?</a:t>
            </a:r>
            <a:endParaRPr lang="en-NZ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718304: Software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Related Course Outcome(s)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>
              <a:buFont typeface="Calibri" panose="020F0502020204030204" pitchFamily="34" charset="0"/>
              <a:buAutoNum type="arabicPeriod"/>
            </a:pPr>
            <a:r>
              <a:rPr lang="en-NZ" altLang="en-US" dirty="0"/>
              <a:t>Explain the factors and issues that come into play in the development of large-scale software systems</a:t>
            </a:r>
            <a:r>
              <a:rPr lang="en-NZ" altLang="en-US" dirty="0" smtClean="0"/>
              <a:t>. </a:t>
            </a:r>
            <a:r>
              <a:rPr lang="en-NZ" altLang="en-US" dirty="0"/>
              <a:t>	</a:t>
            </a:r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DB07FE0-BF0F-4C25-A8AE-A2C6EAEEAA9F}" type="datetime1">
              <a:rPr lang="en-AU"/>
              <a:pPr/>
              <a:t>24/07/15</a:t>
            </a:fld>
            <a:endParaRPr lang="en-AU" altLang="en-U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718304: Software Architecture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6C3C7-63C4-4BBE-924A-AC90D9CE1172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500" dirty="0" smtClean="0"/>
              <a:t>Readings: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400" dirty="0" err="1"/>
              <a:t>Aleti</a:t>
            </a:r>
            <a:r>
              <a:rPr lang="en-AU" sz="2400" dirty="0"/>
              <a:t>, </a:t>
            </a:r>
            <a:r>
              <a:rPr lang="en-AU" sz="2400" dirty="0" err="1"/>
              <a:t>Aldeida</a:t>
            </a:r>
            <a:r>
              <a:rPr lang="en-AU" sz="2400" dirty="0"/>
              <a:t>, et al. "Software architecture optimization methods: A systematic literature review." Software Engineering, IEEE Transactions on 39.5 (2013): 658-683</a:t>
            </a:r>
            <a:r>
              <a:rPr lang="en-AU" sz="2400" dirty="0" smtClean="0"/>
              <a:t>.</a:t>
            </a:r>
          </a:p>
          <a:p>
            <a:r>
              <a:rPr lang="en-AU" sz="2400" dirty="0" err="1"/>
              <a:t>Atzori</a:t>
            </a:r>
            <a:r>
              <a:rPr lang="en-AU" sz="2400" dirty="0"/>
              <a:t>, Luigi, Antonio </a:t>
            </a:r>
            <a:r>
              <a:rPr lang="en-AU" sz="2400" dirty="0" err="1"/>
              <a:t>Iera</a:t>
            </a:r>
            <a:r>
              <a:rPr lang="en-AU" sz="2400" dirty="0"/>
              <a:t>, and Giacomo </a:t>
            </a:r>
            <a:r>
              <a:rPr lang="en-AU" sz="2400" dirty="0" err="1"/>
              <a:t>Morabito</a:t>
            </a:r>
            <a:r>
              <a:rPr lang="en-AU" sz="2400" dirty="0"/>
              <a:t>. "The internet of things: A survey." Computer networks 54.15 (2010): 2787-2805</a:t>
            </a:r>
            <a:r>
              <a:rPr lang="en-AU" sz="2400" dirty="0" smtClean="0"/>
              <a:t>.</a:t>
            </a:r>
          </a:p>
          <a:p>
            <a:r>
              <a:rPr lang="en-NZ" sz="2400" dirty="0" err="1"/>
              <a:t>Rajkumar</a:t>
            </a:r>
            <a:r>
              <a:rPr lang="en-NZ" sz="2400" dirty="0"/>
              <a:t>, </a:t>
            </a:r>
            <a:r>
              <a:rPr lang="en-NZ" sz="2400" dirty="0" err="1"/>
              <a:t>Ragunathan</a:t>
            </a:r>
            <a:r>
              <a:rPr lang="en-NZ" sz="2400" dirty="0"/>
              <a:t> Raj, et al. "Cyber-physical systems: the next computing revolution." Proceedings of the 47th Design Automation Conference. ACM, 2010</a:t>
            </a:r>
            <a:r>
              <a:rPr lang="en-NZ" sz="2400" dirty="0" smtClean="0"/>
              <a:t>.</a:t>
            </a:r>
          </a:p>
          <a:p>
            <a:endParaRPr lang="en-NZ" sz="2400" dirty="0"/>
          </a:p>
          <a:p>
            <a:pPr marL="0" indent="0">
              <a:buNone/>
            </a:pPr>
            <a:r>
              <a:rPr lang="en-NZ" sz="2400" dirty="0" smtClean="0"/>
              <a:t>(These are available from Google Scholar/AUT library databases)</a:t>
            </a:r>
            <a:endParaRPr lang="en-AU" sz="2400" dirty="0" smtClean="0"/>
          </a:p>
          <a:p>
            <a:endParaRPr lang="en-AU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For your chosen project topic/area</a:t>
            </a:r>
          </a:p>
          <a:p>
            <a:pPr lvl="1"/>
            <a:r>
              <a:rPr lang="en-NZ" dirty="0" smtClean="0"/>
              <a:t>Consider the need for software architecture</a:t>
            </a:r>
          </a:p>
          <a:p>
            <a:pPr lvl="1"/>
            <a:r>
              <a:rPr lang="en-NZ" dirty="0" smtClean="0"/>
              <a:t>What factors make this architecture different/unique?</a:t>
            </a:r>
          </a:p>
          <a:p>
            <a:pPr lvl="1"/>
            <a:r>
              <a:rPr lang="en-NZ" dirty="0" smtClean="0"/>
              <a:t>What viewpoints would you need to consider?</a:t>
            </a:r>
          </a:p>
          <a:p>
            <a:pPr lvl="1"/>
            <a:r>
              <a:rPr lang="en-NZ" dirty="0" smtClean="0"/>
              <a:t>What useful information would models in each view capture?</a:t>
            </a:r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3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14625"/>
            <a:ext cx="8229600" cy="1143000"/>
          </a:xfrm>
        </p:spPr>
        <p:txBody>
          <a:bodyPr/>
          <a:lstStyle/>
          <a:p>
            <a:r>
              <a:rPr lang="en-NZ" dirty="0" smtClean="0"/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718304: Software Architecture</a:t>
            </a:r>
            <a:endParaRPr lang="en-NZ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3417FD-DE54-44FC-BE45-22EB1E15C47B}" type="slidenum">
              <a:rPr lang="en-NZ" smtClean="0"/>
              <a:pPr/>
              <a:t>32</a:t>
            </a:fld>
            <a:endParaRPr lang="en-NZ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Outline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 smtClean="0"/>
              <a:t>What is architecture?</a:t>
            </a:r>
          </a:p>
          <a:p>
            <a:r>
              <a:rPr lang="en-NZ" sz="2800" dirty="0" smtClean="0"/>
              <a:t>Why do we need architecture?</a:t>
            </a:r>
          </a:p>
          <a:p>
            <a:r>
              <a:rPr lang="en-NZ" sz="2800" dirty="0" smtClean="0"/>
              <a:t>Where do architectures come from?</a:t>
            </a:r>
          </a:p>
          <a:p>
            <a:r>
              <a:rPr lang="en-NZ" sz="2800" dirty="0" smtClean="0"/>
              <a:t>Architecture activities </a:t>
            </a:r>
            <a:endParaRPr lang="en-NZ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do you already know?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is software architecture?</a:t>
            </a:r>
          </a:p>
          <a:p>
            <a:r>
              <a:rPr lang="en-NZ" dirty="0" smtClean="0"/>
              <a:t>Based on your “stake” in a software project, how do you “view” its architecture?</a:t>
            </a:r>
          </a:p>
          <a:p>
            <a:r>
              <a:rPr lang="en-NZ" dirty="0" smtClean="0"/>
              <a:t>What is design?</a:t>
            </a:r>
          </a:p>
          <a:p>
            <a:r>
              <a:rPr lang="en-NZ" dirty="0" smtClean="0"/>
              <a:t>Why do we need an architecture?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Let’s start with a Video</a:t>
            </a:r>
            <a:endParaRPr lang="en-NZ" dirty="0"/>
          </a:p>
        </p:txBody>
      </p:sp>
      <p:pic>
        <p:nvPicPr>
          <p:cNvPr id="6" name="Rn1g6V-vlHw"/>
          <p:cNvPicPr>
            <a:picLocks noGrp="1" noRot="1" noChangeAspect="1"/>
          </p:cNvPicPr>
          <p:nvPr>
            <p:ph idx="1"/>
            <a:quickTimeFile r:link="rId1"/>
          </p:nvPr>
        </p:nvPicPr>
        <p:blipFill>
          <a:blip r:embed="rId3"/>
          <a:stretch>
            <a:fillRect/>
          </a:stretch>
        </p:blipFill>
        <p:spPr>
          <a:xfrm>
            <a:off x="54794" y="1271078"/>
            <a:ext cx="9076266" cy="5105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sz="3600" dirty="0" smtClean="0"/>
              <a:t>Programmer, Software Engineer and </a:t>
            </a:r>
            <a:br>
              <a:rPr lang="en-NZ" sz="3600" dirty="0" smtClean="0"/>
            </a:br>
            <a:r>
              <a:rPr lang="en-NZ" sz="3600" dirty="0" smtClean="0"/>
              <a:t>Software Architect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lvl="0"/>
            <a:r>
              <a:rPr lang="en-US" sz="2800" dirty="0" smtClean="0"/>
              <a:t>Job titles on </a:t>
            </a:r>
            <a:r>
              <a:rPr lang="en-US" sz="2800" dirty="0" smtClean="0">
                <a:solidFill>
                  <a:srgbClr val="FFFF00"/>
                </a:solidFill>
              </a:rPr>
              <a:t>seek.co.nz</a:t>
            </a:r>
            <a:r>
              <a:rPr lang="en-US" sz="2800" dirty="0" smtClean="0"/>
              <a:t>, searched on 13/July/2015</a:t>
            </a:r>
            <a:endParaRPr lang="en-NZ" sz="2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NZ" sz="2400" dirty="0" smtClean="0"/>
              <a:t>Software architect: 96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NZ" sz="2400" dirty="0" smtClean="0"/>
              <a:t>Software engineer: 245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NZ" sz="2400" dirty="0" smtClean="0"/>
              <a:t>Programmer: 366</a:t>
            </a:r>
            <a:endParaRPr lang="en-US" sz="2800" dirty="0" smtClean="0"/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14"/>
          <p:cNvGrpSpPr/>
          <p:nvPr/>
        </p:nvGrpSpPr>
        <p:grpSpPr>
          <a:xfrm>
            <a:off x="3200400" y="3429000"/>
            <a:ext cx="3294822" cy="2971800"/>
            <a:chOff x="4038600" y="1828800"/>
            <a:chExt cx="2971800" cy="2971800"/>
          </a:xfrm>
        </p:grpSpPr>
        <p:sp>
          <p:nvSpPr>
            <p:cNvPr id="9" name="Isosceles Triangle 8"/>
            <p:cNvSpPr/>
            <p:nvPr/>
          </p:nvSpPr>
          <p:spPr>
            <a:xfrm>
              <a:off x="4038600" y="1828800"/>
              <a:ext cx="2971800" cy="2971800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95800" y="4038600"/>
              <a:ext cx="2133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76800" y="3200400"/>
              <a:ext cx="1295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90459" y="2514600"/>
              <a:ext cx="1147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 smtClean="0">
                  <a:solidFill>
                    <a:schemeClr val="bg1"/>
                  </a:solidFill>
                </a:rPr>
                <a:t>Software </a:t>
              </a:r>
            </a:p>
            <a:p>
              <a:r>
                <a:rPr lang="en-NZ" b="1" dirty="0" smtClean="0">
                  <a:solidFill>
                    <a:schemeClr val="bg1"/>
                  </a:solidFill>
                </a:rPr>
                <a:t>architects</a:t>
              </a:r>
              <a:endParaRPr lang="en-NZ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53000" y="3276600"/>
              <a:ext cx="1147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 smtClean="0">
                  <a:solidFill>
                    <a:schemeClr val="bg1"/>
                  </a:solidFill>
                </a:rPr>
                <a:t>Software </a:t>
              </a:r>
            </a:p>
            <a:p>
              <a:r>
                <a:rPr lang="en-NZ" b="1" dirty="0" smtClean="0">
                  <a:solidFill>
                    <a:schemeClr val="bg1"/>
                  </a:solidFill>
                </a:rPr>
                <a:t>engineers</a:t>
              </a:r>
              <a:endParaRPr lang="en-NZ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00601" y="4191000"/>
              <a:ext cx="157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 smtClean="0">
                  <a:solidFill>
                    <a:schemeClr val="bg1"/>
                  </a:solidFill>
                </a:rPr>
                <a:t>Programmers</a:t>
              </a:r>
              <a:endParaRPr lang="en-NZ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86400" y="4114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$80,000-$150,000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$70,000-120,000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571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$45,000-100,000</a:t>
            </a:r>
            <a:endParaRPr lang="en-NZ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Why do we need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02920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Do you need architecture when you build something simple?</a:t>
            </a:r>
          </a:p>
          <a:p>
            <a:pPr lvl="1"/>
            <a:endParaRPr lang="en-NZ" sz="1600" dirty="0" smtClean="0"/>
          </a:p>
          <a:p>
            <a:pPr lvl="1"/>
            <a:endParaRPr lang="en-NZ" sz="1600" dirty="0" smtClean="0"/>
          </a:p>
          <a:p>
            <a:pPr lvl="1">
              <a:buNone/>
            </a:pPr>
            <a:endParaRPr lang="en-NZ" sz="1600" dirty="0" smtClean="0"/>
          </a:p>
          <a:p>
            <a:pPr lvl="1">
              <a:buNone/>
            </a:pPr>
            <a:endParaRPr lang="en-NZ" sz="1600" dirty="0" smtClean="0"/>
          </a:p>
          <a:p>
            <a:pPr lvl="1">
              <a:buNone/>
            </a:pPr>
            <a:endParaRPr lang="en-NZ" sz="1600" dirty="0" smtClean="0"/>
          </a:p>
          <a:p>
            <a:pPr lvl="1">
              <a:buNone/>
            </a:pPr>
            <a:endParaRPr lang="en-NZ" sz="1600" dirty="0" smtClean="0"/>
          </a:p>
          <a:p>
            <a:pPr lvl="1">
              <a:buNone/>
            </a:pPr>
            <a:endParaRPr lang="en-NZ" sz="1600" dirty="0" smtClean="0"/>
          </a:p>
          <a:p>
            <a:r>
              <a:rPr lang="en-NZ" sz="2400" dirty="0" smtClean="0"/>
              <a:t>How about something big and complex? </a:t>
            </a:r>
          </a:p>
          <a:p>
            <a:pPr lvl="1"/>
            <a:r>
              <a:rPr lang="en-NZ" sz="2000" dirty="0" smtClean="0"/>
              <a:t>a global understanding of a complicated system</a:t>
            </a:r>
          </a:p>
          <a:p>
            <a:pPr lvl="1"/>
            <a:r>
              <a:rPr lang="en-NZ" sz="2000" dirty="0" smtClean="0"/>
              <a:t>analysis of design alternatives, </a:t>
            </a:r>
          </a:p>
          <a:p>
            <a:pPr lvl="1">
              <a:buNone/>
            </a:pPr>
            <a:r>
              <a:rPr lang="en-NZ" sz="2000" dirty="0" smtClean="0"/>
              <a:t>	and of general system properties</a:t>
            </a:r>
          </a:p>
          <a:p>
            <a:pPr lvl="2"/>
            <a:r>
              <a:rPr lang="en-NZ" sz="2000" i="1" dirty="0" smtClean="0"/>
              <a:t>before such system is built</a:t>
            </a:r>
          </a:p>
          <a:p>
            <a:pPr lvl="2"/>
            <a:r>
              <a:rPr lang="en-NZ" sz="2000" i="1" dirty="0" smtClean="0"/>
              <a:t>or without having access to it</a:t>
            </a:r>
          </a:p>
          <a:p>
            <a:pPr lvl="1"/>
            <a:endParaRPr lang="en-NZ" sz="2000" dirty="0" smtClean="0"/>
          </a:p>
          <a:p>
            <a:pPr lvl="1"/>
            <a:endParaRPr lang="en-NZ" sz="2000" i="1" dirty="0" smtClean="0"/>
          </a:p>
          <a:p>
            <a:endParaRPr lang="en-NZ" sz="2400" dirty="0" smtClean="0"/>
          </a:p>
          <a:p>
            <a:pPr>
              <a:buNone/>
            </a:pPr>
            <a:endParaRPr lang="en-NZ" sz="2400" dirty="0" smtClean="0"/>
          </a:p>
          <a:p>
            <a:pPr marL="625475" lvl="2" indent="-266700"/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D:\Quan_DIR\teach\AUT\718304_2011_2\pics\kennel_l_shd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1656156" cy="1321612"/>
          </a:xfrm>
          <a:prstGeom prst="rect">
            <a:avLst/>
          </a:prstGeom>
          <a:noFill/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67200" y="1143000"/>
            <a:ext cx="3657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7988" indent="-407988" defTabSz="958850" eaLnBrk="0" hangingPunct="0">
              <a:buFont typeface="Arial" pitchFamily="34" charset="0"/>
              <a:buChar char="•"/>
            </a:pPr>
            <a:r>
              <a:rPr lang="en-US" sz="2000" dirty="0" smtClean="0"/>
              <a:t>Can be built by one person </a:t>
            </a:r>
          </a:p>
          <a:p>
            <a:pPr marL="407988" indent="-407988" defTabSz="958850" eaLnBrk="0" hangingPunct="0">
              <a:buFont typeface="Arial" pitchFamily="34" charset="0"/>
              <a:buChar char="•"/>
            </a:pPr>
            <a:r>
              <a:rPr lang="en-US" sz="2000" dirty="0" smtClean="0"/>
              <a:t>Requires</a:t>
            </a:r>
          </a:p>
          <a:p>
            <a:pPr marL="865188" lvl="1" indent="-407988" defTabSz="958850" eaLnBrk="0" hangingPunct="0">
              <a:buFont typeface="Arial" pitchFamily="34" charset="0"/>
              <a:buChar char="•"/>
            </a:pPr>
            <a:r>
              <a:rPr lang="en-US" sz="2000" dirty="0" smtClean="0"/>
              <a:t>Minimal modeling</a:t>
            </a:r>
          </a:p>
          <a:p>
            <a:pPr marL="865188" lvl="1" indent="-407988" defTabSz="958850" eaLnBrk="0" hangingPunct="0">
              <a:buFont typeface="Arial" pitchFamily="34" charset="0"/>
              <a:buChar char="•"/>
            </a:pPr>
            <a:r>
              <a:rPr lang="en-US" sz="2000" dirty="0" smtClean="0"/>
              <a:t>Simple process</a:t>
            </a:r>
          </a:p>
          <a:p>
            <a:pPr marL="865188" lvl="1" indent="-407988" defTabSz="958850" eaLnBrk="0" hangingPunct="0">
              <a:buFont typeface="Arial" pitchFamily="34" charset="0"/>
              <a:buChar char="•"/>
            </a:pPr>
            <a:r>
              <a:rPr lang="en-US" sz="2000" dirty="0" smtClean="0"/>
              <a:t>Simple tools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819400" y="1524000"/>
            <a:ext cx="365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7988" indent="-407988" defTabSz="958850" eaLnBrk="0" hangingPunct="0"/>
            <a:r>
              <a:rPr lang="en-US" sz="2000" dirty="0" smtClean="0"/>
              <a:t>No, because:</a:t>
            </a:r>
          </a:p>
        </p:txBody>
      </p:sp>
      <p:pic>
        <p:nvPicPr>
          <p:cNvPr id="10" name="Picture 7" descr="http://www.democratic-republicans.us/images/Hermannsdenkmal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719685"/>
            <a:ext cx="2743200" cy="413831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33400" y="53340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err="1" smtClean="0"/>
              <a:t>Hermannsdenkmal</a:t>
            </a:r>
            <a:endParaRPr lang="en-NZ" b="1" dirty="0" smtClean="0"/>
          </a:p>
          <a:p>
            <a:r>
              <a:rPr lang="en-NZ" dirty="0" smtClean="0"/>
              <a:t>1838-1875, statue of Arminius (Hermann) who defeated the Romans in A.D. 9 in the Teutoburger</a:t>
            </a:r>
          </a:p>
          <a:p>
            <a:r>
              <a:rPr lang="en-NZ" dirty="0" smtClean="0"/>
              <a:t>Wald</a:t>
            </a:r>
            <a:endParaRPr lang="en-NZ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718304: 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0"/>
            <a:ext cx="3322490" cy="444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3098" y="533400"/>
            <a:ext cx="244090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304800"/>
            <a:ext cx="3505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with builders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 structure strength, relate to boundary conditions (e.g. wind)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Design, ‘Decomposition’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for putting together the parts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NZ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NZ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1703</Words>
  <Application>Microsoft Macintosh PowerPoint</Application>
  <PresentationFormat>On-screen Show (4:3)</PresentationFormat>
  <Paragraphs>340</Paragraphs>
  <Slides>32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Software Architecture </vt:lpstr>
      <vt:lpstr>What did we do last week?</vt:lpstr>
      <vt:lpstr>Related Course Outcome(s)</vt:lpstr>
      <vt:lpstr>Outline</vt:lpstr>
      <vt:lpstr>What do you already know?</vt:lpstr>
      <vt:lpstr>Let’s start with a Video</vt:lpstr>
      <vt:lpstr>Programmer, Software Engineer and  Software Architect</vt:lpstr>
      <vt:lpstr>Why do we need architecture?</vt:lpstr>
      <vt:lpstr>PowerPoint Presentation</vt:lpstr>
      <vt:lpstr>The Need of Architecture The Winchester “Mystery” House</vt:lpstr>
      <vt:lpstr>Why do we need software architecture? </vt:lpstr>
      <vt:lpstr>Why do we need software architecture? </vt:lpstr>
      <vt:lpstr>PowerPoint Presentation</vt:lpstr>
      <vt:lpstr>PowerPoint Presentation</vt:lpstr>
      <vt:lpstr>What is software architecture about?</vt:lpstr>
      <vt:lpstr>What is architecture about?</vt:lpstr>
      <vt:lpstr>Where do architectures come from?</vt:lpstr>
      <vt:lpstr>PowerPoint Presentation</vt:lpstr>
      <vt:lpstr>PowerPoint Presentation</vt:lpstr>
      <vt:lpstr>PowerPoint Presentation</vt:lpstr>
      <vt:lpstr>Architecture activities </vt:lpstr>
      <vt:lpstr>Models, viewpoints and views</vt:lpstr>
      <vt:lpstr>Viewpoints and views</vt:lpstr>
      <vt:lpstr>PowerPoint Presentation</vt:lpstr>
      <vt:lpstr>Models, viewpoints and views</vt:lpstr>
      <vt:lpstr>PowerPoint Presentation</vt:lpstr>
      <vt:lpstr>Exercise</vt:lpstr>
      <vt:lpstr>Incompleteness </vt:lpstr>
      <vt:lpstr>In architecture design, we should always consider:</vt:lpstr>
      <vt:lpstr>Readings:</vt:lpstr>
      <vt:lpstr>Homework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Quan Bai</dc:creator>
  <cp:lastModifiedBy>Mao Chuan Li</cp:lastModifiedBy>
  <cp:revision>532</cp:revision>
  <dcterms:created xsi:type="dcterms:W3CDTF">2006-08-16T00:00:00Z</dcterms:created>
  <dcterms:modified xsi:type="dcterms:W3CDTF">2015-07-24T07:44:27Z</dcterms:modified>
</cp:coreProperties>
</file>