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sldIdLst>
    <p:sldId id="256" r:id="rId2"/>
    <p:sldId id="309" r:id="rId3"/>
    <p:sldId id="257" r:id="rId4"/>
    <p:sldId id="308" r:id="rId5"/>
    <p:sldId id="291" r:id="rId6"/>
    <p:sldId id="260" r:id="rId7"/>
    <p:sldId id="264" r:id="rId8"/>
    <p:sldId id="267" r:id="rId9"/>
    <p:sldId id="275" r:id="rId10"/>
    <p:sldId id="276" r:id="rId11"/>
    <p:sldId id="268" r:id="rId12"/>
    <p:sldId id="306" r:id="rId13"/>
    <p:sldId id="294" r:id="rId14"/>
    <p:sldId id="293" r:id="rId15"/>
    <p:sldId id="269" r:id="rId16"/>
    <p:sldId id="310" r:id="rId17"/>
    <p:sldId id="270" r:id="rId18"/>
    <p:sldId id="271" r:id="rId19"/>
    <p:sldId id="272" r:id="rId20"/>
    <p:sldId id="273" r:id="rId21"/>
    <p:sldId id="292" r:id="rId22"/>
    <p:sldId id="307" r:id="rId23"/>
    <p:sldId id="288" r:id="rId24"/>
    <p:sldId id="295" r:id="rId25"/>
    <p:sldId id="277" r:id="rId26"/>
    <p:sldId id="274" r:id="rId27"/>
    <p:sldId id="297" r:id="rId28"/>
    <p:sldId id="298" r:id="rId29"/>
    <p:sldId id="299" r:id="rId30"/>
    <p:sldId id="300" r:id="rId31"/>
    <p:sldId id="278" r:id="rId32"/>
    <p:sldId id="279" r:id="rId33"/>
    <p:sldId id="290" r:id="rId34"/>
    <p:sldId id="301" r:id="rId35"/>
    <p:sldId id="302" r:id="rId36"/>
    <p:sldId id="303" r:id="rId37"/>
    <p:sldId id="305" r:id="rId38"/>
    <p:sldId id="281" r:id="rId39"/>
    <p:sldId id="282" r:id="rId40"/>
    <p:sldId id="313" r:id="rId41"/>
    <p:sldId id="311" r:id="rId42"/>
    <p:sldId id="314" r:id="rId43"/>
    <p:sldId id="312" r:id="rId44"/>
    <p:sldId id="287" r:id="rId45"/>
  </p:sldIdLst>
  <p:sldSz cx="9144000" cy="6858000" type="screen4x3"/>
  <p:notesSz cx="7099300" cy="102235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0">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15"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2" d="100"/>
          <a:sy n="122" d="100"/>
        </p:scale>
        <p:origin x="-96" y="-1032"/>
      </p:cViewPr>
      <p:guideLst>
        <p:guide orient="horz" pos="3220"/>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wrap="square" lIns="98984" tIns="49492" rIns="98984" bIns="49492" numCol="1" anchor="t" anchorCtr="0" compatLnSpc="1">
            <a:prstTxWarp prst="textNoShape">
              <a:avLst/>
            </a:prstTxWarp>
          </a:bodyPr>
          <a:lstStyle>
            <a:lvl1pPr>
              <a:defRPr sz="1300">
                <a:latin typeface="Calibri" pitchFamily="34" charset="0"/>
                <a:cs typeface="Arial" charset="0"/>
              </a:defRPr>
            </a:lvl1pPr>
          </a:lstStyle>
          <a:p>
            <a:pPr>
              <a:defRPr/>
            </a:pPr>
            <a:endParaRPr lang="en-NZ"/>
          </a:p>
        </p:txBody>
      </p:sp>
      <p:sp>
        <p:nvSpPr>
          <p:cNvPr id="3" name="Date Placeholder 2"/>
          <p:cNvSpPr>
            <a:spLocks noGrp="1"/>
          </p:cNvSpPr>
          <p:nvPr>
            <p:ph type="dt" idx="1"/>
          </p:nvPr>
        </p:nvSpPr>
        <p:spPr>
          <a:xfrm>
            <a:off x="4021138" y="0"/>
            <a:ext cx="3076575" cy="511175"/>
          </a:xfrm>
          <a:prstGeom prst="rect">
            <a:avLst/>
          </a:prstGeom>
        </p:spPr>
        <p:txBody>
          <a:bodyPr vert="horz" wrap="square" lIns="98984" tIns="49492" rIns="98984" bIns="49492" numCol="1" anchor="t" anchorCtr="0" compatLnSpc="1">
            <a:prstTxWarp prst="textNoShape">
              <a:avLst/>
            </a:prstTxWarp>
          </a:bodyPr>
          <a:lstStyle>
            <a:lvl1pPr algn="r">
              <a:defRPr sz="1300">
                <a:latin typeface="Calibri" pitchFamily="34" charset="0"/>
                <a:cs typeface="Arial" charset="0"/>
              </a:defRPr>
            </a:lvl1pPr>
          </a:lstStyle>
          <a:p>
            <a:pPr>
              <a:defRPr/>
            </a:pPr>
            <a:fld id="{0A9C8B32-42DE-4DEC-AC1B-501C312392A5}" type="datetimeFigureOut">
              <a:rPr lang="en-US"/>
              <a:pPr>
                <a:defRPr/>
              </a:pPr>
              <a:t>7/27/2015</a:t>
            </a:fld>
            <a:endParaRPr lang="en-NZ"/>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8984" tIns="49492" rIns="98984" bIns="49492" rtlCol="0" anchor="ctr"/>
          <a:lstStyle/>
          <a:p>
            <a:pPr lvl="0"/>
            <a:endParaRPr lang="en-NZ" noProof="0" smtClean="0"/>
          </a:p>
        </p:txBody>
      </p:sp>
      <p:sp>
        <p:nvSpPr>
          <p:cNvPr id="5" name="Notes Placeholder 4"/>
          <p:cNvSpPr>
            <a:spLocks noGrp="1"/>
          </p:cNvSpPr>
          <p:nvPr>
            <p:ph type="body" sz="quarter" idx="3"/>
          </p:nvPr>
        </p:nvSpPr>
        <p:spPr>
          <a:xfrm>
            <a:off x="709613" y="4856163"/>
            <a:ext cx="5680075" cy="4600575"/>
          </a:xfrm>
          <a:prstGeom prst="rect">
            <a:avLst/>
          </a:prstGeom>
        </p:spPr>
        <p:txBody>
          <a:bodyPr vert="horz" wrap="square" lIns="98984" tIns="49492" rIns="98984" bIns="49492"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smtClean="0"/>
          </a:p>
        </p:txBody>
      </p:sp>
      <p:sp>
        <p:nvSpPr>
          <p:cNvPr id="6" name="Footer Placeholder 5"/>
          <p:cNvSpPr>
            <a:spLocks noGrp="1"/>
          </p:cNvSpPr>
          <p:nvPr>
            <p:ph type="ftr" sz="quarter" idx="4"/>
          </p:nvPr>
        </p:nvSpPr>
        <p:spPr>
          <a:xfrm>
            <a:off x="0" y="9710738"/>
            <a:ext cx="3076575" cy="511175"/>
          </a:xfrm>
          <a:prstGeom prst="rect">
            <a:avLst/>
          </a:prstGeom>
        </p:spPr>
        <p:txBody>
          <a:bodyPr vert="horz" wrap="square" lIns="98984" tIns="49492" rIns="98984" bIns="49492" numCol="1" anchor="b" anchorCtr="0" compatLnSpc="1">
            <a:prstTxWarp prst="textNoShape">
              <a:avLst/>
            </a:prstTxWarp>
          </a:bodyPr>
          <a:lstStyle>
            <a:lvl1pPr>
              <a:defRPr sz="1300">
                <a:latin typeface="Calibri" pitchFamily="34" charset="0"/>
                <a:cs typeface="Arial" charset="0"/>
              </a:defRPr>
            </a:lvl1pPr>
          </a:lstStyle>
          <a:p>
            <a:pPr>
              <a:defRPr/>
            </a:pPr>
            <a:endParaRPr lang="en-NZ"/>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wrap="square" lIns="98984" tIns="49492" rIns="98984" bIns="49492" numCol="1" anchor="b" anchorCtr="0" compatLnSpc="1">
            <a:prstTxWarp prst="textNoShape">
              <a:avLst/>
            </a:prstTxWarp>
          </a:bodyPr>
          <a:lstStyle>
            <a:lvl1pPr algn="r">
              <a:defRPr sz="1300">
                <a:latin typeface="Calibri" pitchFamily="34" charset="0"/>
                <a:cs typeface="Arial" charset="0"/>
              </a:defRPr>
            </a:lvl1pPr>
          </a:lstStyle>
          <a:p>
            <a:pPr>
              <a:defRPr/>
            </a:pPr>
            <a:fld id="{36169E5B-32E4-4F0D-9AA6-30A8442FDE13}" type="slidenum">
              <a:rPr lang="en-NZ"/>
              <a:pPr>
                <a:defRPr/>
              </a:pPr>
              <a:t>‹#›</a:t>
            </a:fld>
            <a:endParaRPr lang="en-NZ"/>
          </a:p>
        </p:txBody>
      </p:sp>
    </p:spTree>
    <p:extLst>
      <p:ext uri="{BB962C8B-B14F-4D97-AF65-F5344CB8AC3E}">
        <p14:creationId xmlns:p14="http://schemas.microsoft.com/office/powerpoint/2010/main" val="3334209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NZ"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C1FF4E-312B-42B1-8993-5E47968D96D1}" type="slidenum">
              <a:rPr lang="en-NZ" smtClean="0">
                <a:latin typeface="Calibri" pitchFamily="34" charset="0"/>
              </a:rPr>
              <a:pPr eaLnBrk="1" hangingPunct="1"/>
              <a:t>1</a:t>
            </a:fld>
            <a:endParaRPr lang="en-NZ" smtClean="0">
              <a:latin typeface="Calibri" pitchFamily="34" charset="0"/>
            </a:endParaRPr>
          </a:p>
        </p:txBody>
      </p:sp>
    </p:spTree>
    <p:extLst>
      <p:ext uri="{BB962C8B-B14F-4D97-AF65-F5344CB8AC3E}">
        <p14:creationId xmlns:p14="http://schemas.microsoft.com/office/powerpoint/2010/main" val="75156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19AD5C9E-73A5-4052-8BFC-D80DC36EE2FD}" type="slidenum">
              <a:rPr lang="en-NZ"/>
              <a:pPr>
                <a:defRPr/>
              </a:pPr>
              <a:t>‹#›</a:t>
            </a:fld>
            <a:endParaRPr lang="en-NZ"/>
          </a:p>
        </p:txBody>
      </p:sp>
    </p:spTree>
    <p:extLst>
      <p:ext uri="{BB962C8B-B14F-4D97-AF65-F5344CB8AC3E}">
        <p14:creationId xmlns:p14="http://schemas.microsoft.com/office/powerpoint/2010/main" val="151331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19A9ECCC-0697-4B94-B15C-5470EED96263}" type="slidenum">
              <a:rPr lang="en-NZ"/>
              <a:pPr>
                <a:defRPr/>
              </a:pPr>
              <a:t>‹#›</a:t>
            </a:fld>
            <a:endParaRPr lang="en-NZ"/>
          </a:p>
        </p:txBody>
      </p:sp>
    </p:spTree>
    <p:extLst>
      <p:ext uri="{BB962C8B-B14F-4D97-AF65-F5344CB8AC3E}">
        <p14:creationId xmlns:p14="http://schemas.microsoft.com/office/powerpoint/2010/main" val="397781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10893923-BB29-414B-90D1-182E75023616}" type="slidenum">
              <a:rPr lang="en-NZ"/>
              <a:pPr>
                <a:defRPr/>
              </a:pPr>
              <a:t>‹#›</a:t>
            </a:fld>
            <a:endParaRPr lang="en-NZ"/>
          </a:p>
        </p:txBody>
      </p:sp>
    </p:spTree>
    <p:extLst>
      <p:ext uri="{BB962C8B-B14F-4D97-AF65-F5344CB8AC3E}">
        <p14:creationId xmlns:p14="http://schemas.microsoft.com/office/powerpoint/2010/main" val="290340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8"/>
            <a:ext cx="8229600" cy="857248"/>
          </a:xfrm>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E51934CD-533C-4C3A-A7BC-256040AF7FE6}" type="slidenum">
              <a:rPr lang="en-NZ"/>
              <a:pPr>
                <a:defRPr/>
              </a:pPr>
              <a:t>‹#›</a:t>
            </a:fld>
            <a:endParaRPr lang="en-NZ"/>
          </a:p>
        </p:txBody>
      </p:sp>
    </p:spTree>
    <p:extLst>
      <p:ext uri="{BB962C8B-B14F-4D97-AF65-F5344CB8AC3E}">
        <p14:creationId xmlns:p14="http://schemas.microsoft.com/office/powerpoint/2010/main" val="97577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5"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12"/>
          </p:nvPr>
        </p:nvSpPr>
        <p:spPr/>
        <p:txBody>
          <a:bodyPr/>
          <a:lstStyle>
            <a:lvl1pPr>
              <a:defRPr/>
            </a:lvl1pPr>
          </a:lstStyle>
          <a:p>
            <a:pPr>
              <a:defRPr/>
            </a:pPr>
            <a:fld id="{736C39B3-69F9-4F40-805D-9269A7B768FA}" type="slidenum">
              <a:rPr lang="en-NZ"/>
              <a:pPr>
                <a:defRPr/>
              </a:pPr>
              <a:t>‹#›</a:t>
            </a:fld>
            <a:endParaRPr lang="en-NZ"/>
          </a:p>
        </p:txBody>
      </p:sp>
    </p:spTree>
    <p:extLst>
      <p:ext uri="{BB962C8B-B14F-4D97-AF65-F5344CB8AC3E}">
        <p14:creationId xmlns:p14="http://schemas.microsoft.com/office/powerpoint/2010/main" val="394148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6"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7" name="Slide Number Placeholder 5"/>
          <p:cNvSpPr>
            <a:spLocks noGrp="1"/>
          </p:cNvSpPr>
          <p:nvPr>
            <p:ph type="sldNum" sz="quarter" idx="12"/>
          </p:nvPr>
        </p:nvSpPr>
        <p:spPr/>
        <p:txBody>
          <a:bodyPr/>
          <a:lstStyle>
            <a:lvl1pPr>
              <a:defRPr/>
            </a:lvl1pPr>
          </a:lstStyle>
          <a:p>
            <a:pPr>
              <a:defRPr/>
            </a:pPr>
            <a:fld id="{F606FCAB-B09A-4383-BBAB-A12C926CF388}" type="slidenum">
              <a:rPr lang="en-NZ"/>
              <a:pPr>
                <a:defRPr/>
              </a:pPr>
              <a:t>‹#›</a:t>
            </a:fld>
            <a:endParaRPr lang="en-NZ"/>
          </a:p>
        </p:txBody>
      </p:sp>
    </p:spTree>
    <p:extLst>
      <p:ext uri="{BB962C8B-B14F-4D97-AF65-F5344CB8AC3E}">
        <p14:creationId xmlns:p14="http://schemas.microsoft.com/office/powerpoint/2010/main" val="56595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8"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9" name="Slide Number Placeholder 5"/>
          <p:cNvSpPr>
            <a:spLocks noGrp="1"/>
          </p:cNvSpPr>
          <p:nvPr>
            <p:ph type="sldNum" sz="quarter" idx="12"/>
          </p:nvPr>
        </p:nvSpPr>
        <p:spPr/>
        <p:txBody>
          <a:bodyPr/>
          <a:lstStyle>
            <a:lvl1pPr>
              <a:defRPr/>
            </a:lvl1pPr>
          </a:lstStyle>
          <a:p>
            <a:pPr>
              <a:defRPr/>
            </a:pPr>
            <a:fld id="{440C79F4-A88C-44C2-86F1-A6D873078FE8}" type="slidenum">
              <a:rPr lang="en-NZ"/>
              <a:pPr>
                <a:defRPr/>
              </a:pPr>
              <a:t>‹#›</a:t>
            </a:fld>
            <a:endParaRPr lang="en-NZ"/>
          </a:p>
        </p:txBody>
      </p:sp>
    </p:spTree>
    <p:extLst>
      <p:ext uri="{BB962C8B-B14F-4D97-AF65-F5344CB8AC3E}">
        <p14:creationId xmlns:p14="http://schemas.microsoft.com/office/powerpoint/2010/main" val="47977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4"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5" name="Slide Number Placeholder 5"/>
          <p:cNvSpPr>
            <a:spLocks noGrp="1"/>
          </p:cNvSpPr>
          <p:nvPr>
            <p:ph type="sldNum" sz="quarter" idx="12"/>
          </p:nvPr>
        </p:nvSpPr>
        <p:spPr/>
        <p:txBody>
          <a:bodyPr/>
          <a:lstStyle>
            <a:lvl1pPr>
              <a:defRPr/>
            </a:lvl1pPr>
          </a:lstStyle>
          <a:p>
            <a:pPr>
              <a:defRPr/>
            </a:pPr>
            <a:fld id="{BA4C9FAC-6181-470D-8F7E-F03E74A92E6B}" type="slidenum">
              <a:rPr lang="en-NZ"/>
              <a:pPr>
                <a:defRPr/>
              </a:pPr>
              <a:t>‹#›</a:t>
            </a:fld>
            <a:endParaRPr lang="en-NZ"/>
          </a:p>
        </p:txBody>
      </p:sp>
    </p:spTree>
    <p:extLst>
      <p:ext uri="{BB962C8B-B14F-4D97-AF65-F5344CB8AC3E}">
        <p14:creationId xmlns:p14="http://schemas.microsoft.com/office/powerpoint/2010/main" val="286711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3"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4" name="Slide Number Placeholder 5"/>
          <p:cNvSpPr>
            <a:spLocks noGrp="1"/>
          </p:cNvSpPr>
          <p:nvPr>
            <p:ph type="sldNum" sz="quarter" idx="12"/>
          </p:nvPr>
        </p:nvSpPr>
        <p:spPr/>
        <p:txBody>
          <a:bodyPr/>
          <a:lstStyle>
            <a:lvl1pPr>
              <a:defRPr/>
            </a:lvl1pPr>
          </a:lstStyle>
          <a:p>
            <a:pPr>
              <a:defRPr/>
            </a:pPr>
            <a:fld id="{C06C01DB-BDB6-4CEE-9782-051B4FDFFB47}" type="slidenum">
              <a:rPr lang="en-NZ"/>
              <a:pPr>
                <a:defRPr/>
              </a:pPr>
              <a:t>‹#›</a:t>
            </a:fld>
            <a:endParaRPr lang="en-NZ"/>
          </a:p>
        </p:txBody>
      </p:sp>
    </p:spTree>
    <p:extLst>
      <p:ext uri="{BB962C8B-B14F-4D97-AF65-F5344CB8AC3E}">
        <p14:creationId xmlns:p14="http://schemas.microsoft.com/office/powerpoint/2010/main" val="295637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6"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7" name="Slide Number Placeholder 5"/>
          <p:cNvSpPr>
            <a:spLocks noGrp="1"/>
          </p:cNvSpPr>
          <p:nvPr>
            <p:ph type="sldNum" sz="quarter" idx="12"/>
          </p:nvPr>
        </p:nvSpPr>
        <p:spPr/>
        <p:txBody>
          <a:bodyPr/>
          <a:lstStyle>
            <a:lvl1pPr>
              <a:defRPr/>
            </a:lvl1pPr>
          </a:lstStyle>
          <a:p>
            <a:pPr>
              <a:defRPr/>
            </a:pPr>
            <a:fld id="{A2CE0939-2BA6-464F-9F34-E70FA9196683}" type="slidenum">
              <a:rPr lang="en-NZ"/>
              <a:pPr>
                <a:defRPr/>
              </a:pPr>
              <a:t>‹#›</a:t>
            </a:fld>
            <a:endParaRPr lang="en-NZ"/>
          </a:p>
        </p:txBody>
      </p:sp>
    </p:spTree>
    <p:extLst>
      <p:ext uri="{BB962C8B-B14F-4D97-AF65-F5344CB8AC3E}">
        <p14:creationId xmlns:p14="http://schemas.microsoft.com/office/powerpoint/2010/main" val="370869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NZ"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2010 S2</a:t>
            </a:r>
            <a:endParaRPr lang="en-NZ"/>
          </a:p>
        </p:txBody>
      </p:sp>
      <p:sp>
        <p:nvSpPr>
          <p:cNvPr id="6" name="Footer Placeholder 4"/>
          <p:cNvSpPr>
            <a:spLocks noGrp="1"/>
          </p:cNvSpPr>
          <p:nvPr>
            <p:ph type="ftr" sz="quarter" idx="11"/>
          </p:nvPr>
        </p:nvSpPr>
        <p:spPr/>
        <p:txBody>
          <a:bodyPr/>
          <a:lstStyle>
            <a:lvl1pPr>
              <a:defRPr/>
            </a:lvl1pPr>
          </a:lstStyle>
          <a:p>
            <a:pPr>
              <a:defRPr/>
            </a:pPr>
            <a:r>
              <a:rPr lang="en-NZ" dirty="0" smtClean="0"/>
              <a:t>Software </a:t>
            </a:r>
            <a:r>
              <a:rPr lang="en-NZ" dirty="0"/>
              <a:t>Architecture </a:t>
            </a:r>
          </a:p>
        </p:txBody>
      </p:sp>
      <p:sp>
        <p:nvSpPr>
          <p:cNvPr id="7" name="Slide Number Placeholder 5"/>
          <p:cNvSpPr>
            <a:spLocks noGrp="1"/>
          </p:cNvSpPr>
          <p:nvPr>
            <p:ph type="sldNum" sz="quarter" idx="12"/>
          </p:nvPr>
        </p:nvSpPr>
        <p:spPr/>
        <p:txBody>
          <a:bodyPr/>
          <a:lstStyle>
            <a:lvl1pPr>
              <a:defRPr/>
            </a:lvl1pPr>
          </a:lstStyle>
          <a:p>
            <a:pPr>
              <a:defRPr/>
            </a:pPr>
            <a:fld id="{1FE6E718-8776-410F-86BC-E053557DBB28}" type="slidenum">
              <a:rPr lang="en-NZ"/>
              <a:pPr>
                <a:defRPr/>
              </a:pPr>
              <a:t>‹#›</a:t>
            </a:fld>
            <a:endParaRPr lang="en-NZ"/>
          </a:p>
        </p:txBody>
      </p:sp>
    </p:spTree>
    <p:extLst>
      <p:ext uri="{BB962C8B-B14F-4D97-AF65-F5344CB8AC3E}">
        <p14:creationId xmlns:p14="http://schemas.microsoft.com/office/powerpoint/2010/main" val="106907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NZ"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charset="0"/>
              </a:defRPr>
            </a:lvl1pPr>
          </a:lstStyle>
          <a:p>
            <a:pPr>
              <a:defRPr/>
            </a:pPr>
            <a:r>
              <a:rPr lang="en-US"/>
              <a:t>2010 S2</a:t>
            </a:r>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NZ" dirty="0" smtClean="0"/>
              <a:t>Software </a:t>
            </a:r>
            <a:r>
              <a:rPr lang="en-NZ" dirty="0"/>
              <a:t>Architecture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charset="0"/>
              </a:defRPr>
            </a:lvl1pPr>
          </a:lstStyle>
          <a:p>
            <a:pPr>
              <a:defRPr/>
            </a:pPr>
            <a:fld id="{37193D5F-6F05-419C-BA1C-406478DD9169}" type="slidenum">
              <a:rPr lang="en-NZ"/>
              <a:pPr>
                <a:defRPr/>
              </a:pPr>
              <a:t>‹#›</a:t>
            </a:fld>
            <a:endParaRPr lang="en-NZ"/>
          </a:p>
        </p:txBody>
      </p:sp>
      <p:pic>
        <p:nvPicPr>
          <p:cNvPr id="1031" name="Picture 6" descr="SCMS Logo.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377666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descr="SCMS Logo.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377666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gp_D8r-2hw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ndkIP7ec3O8"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3" descr="http://pic10.nipic.com/20100928/4314454_094115615265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66738"/>
            <a:ext cx="6408738"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1"/>
          <p:cNvSpPr>
            <a:spLocks noGrp="1"/>
          </p:cNvSpPr>
          <p:nvPr>
            <p:ph type="ctrTitle"/>
          </p:nvPr>
        </p:nvSpPr>
        <p:spPr>
          <a:xfrm>
            <a:off x="1331913" y="4724400"/>
            <a:ext cx="6696075" cy="1514475"/>
          </a:xfrm>
          <a:solidFill>
            <a:schemeClr val="bg1"/>
          </a:solidFill>
        </p:spPr>
        <p:txBody>
          <a:bodyPr/>
          <a:lstStyle/>
          <a:p>
            <a:pPr eaLnBrk="1" hangingPunct="1"/>
            <a:r>
              <a:rPr lang="en-NZ" sz="2400" dirty="0" smtClean="0"/>
              <a:t>Software </a:t>
            </a:r>
            <a:r>
              <a:rPr lang="en-NZ" sz="2400" dirty="0" smtClean="0"/>
              <a:t>Architecture</a:t>
            </a:r>
            <a:r>
              <a:rPr lang="en-NZ" sz="3200" dirty="0" smtClean="0"/>
              <a:t/>
            </a:r>
            <a:br>
              <a:rPr lang="en-NZ" sz="3200" dirty="0" smtClean="0"/>
            </a:br>
            <a:r>
              <a:rPr lang="en-NZ" sz="3200" dirty="0" err="1" smtClean="0"/>
              <a:t>Architecture</a:t>
            </a:r>
            <a:r>
              <a:rPr lang="en-NZ" sz="3200" dirty="0" smtClean="0"/>
              <a:t> Design </a:t>
            </a:r>
            <a:br>
              <a:rPr lang="en-NZ" sz="3200" dirty="0" smtClean="0"/>
            </a:br>
            <a:r>
              <a:rPr lang="en-NZ" sz="2400" dirty="0" smtClean="0"/>
              <a:t>Dr Roopak Sinha and Dr Quan Bai</a:t>
            </a:r>
            <a:endParaRPr lang="en-NZ"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3276600" y="2133600"/>
            <a:ext cx="2951163" cy="3671888"/>
          </a:xfrm>
          <a:prstGeom prst="roundRect">
            <a:avLst/>
          </a:prstGeom>
          <a:solidFill>
            <a:schemeClr val="accent5">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92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90FF8A-5085-419C-B8F9-76A538030BF0}" type="slidenum">
              <a:rPr lang="en-NZ" smtClean="0">
                <a:solidFill>
                  <a:srgbClr val="898989"/>
                </a:solidFill>
                <a:latin typeface="Calibri" pitchFamily="34" charset="0"/>
              </a:rPr>
              <a:pPr eaLnBrk="1" hangingPunct="1"/>
              <a:t>10</a:t>
            </a:fld>
            <a:endParaRPr lang="en-NZ" smtClean="0">
              <a:solidFill>
                <a:srgbClr val="898989"/>
              </a:solidFill>
              <a:latin typeface="Calibri" pitchFamily="34" charset="0"/>
            </a:endParaRPr>
          </a:p>
        </p:txBody>
      </p:sp>
      <p:sp>
        <p:nvSpPr>
          <p:cNvPr id="6" name="Oval 5"/>
          <p:cNvSpPr/>
          <p:nvPr/>
        </p:nvSpPr>
        <p:spPr>
          <a:xfrm>
            <a:off x="4427538" y="404813"/>
            <a:ext cx="431800" cy="431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7" name="Rounded Rectangle 6"/>
          <p:cNvSpPr/>
          <p:nvPr/>
        </p:nvSpPr>
        <p:spPr>
          <a:xfrm>
            <a:off x="3635375" y="1196975"/>
            <a:ext cx="1944688" cy="7191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Define Initial Scope &amp; Context</a:t>
            </a:r>
          </a:p>
        </p:txBody>
      </p:sp>
      <p:sp>
        <p:nvSpPr>
          <p:cNvPr id="8" name="Rounded Rectangle 7"/>
          <p:cNvSpPr/>
          <p:nvPr/>
        </p:nvSpPr>
        <p:spPr>
          <a:xfrm>
            <a:off x="3563938" y="2349500"/>
            <a:ext cx="2160587" cy="431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Engage stakeholders</a:t>
            </a:r>
          </a:p>
        </p:txBody>
      </p:sp>
      <p:sp>
        <p:nvSpPr>
          <p:cNvPr id="9" name="Rounded Rectangle 8"/>
          <p:cNvSpPr/>
          <p:nvPr/>
        </p:nvSpPr>
        <p:spPr>
          <a:xfrm>
            <a:off x="3708400" y="3213100"/>
            <a:ext cx="1943100" cy="7207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Capture first-cut concerns</a:t>
            </a:r>
          </a:p>
        </p:txBody>
      </p:sp>
      <p:cxnSp>
        <p:nvCxnSpPr>
          <p:cNvPr id="11" name="Straight Arrow Connector 10"/>
          <p:cNvCxnSpPr>
            <a:stCxn id="7" idx="2"/>
            <a:endCxn id="8" idx="0"/>
          </p:cNvCxnSpPr>
          <p:nvPr/>
        </p:nvCxnSpPr>
        <p:spPr>
          <a:xfrm rot="16200000" flipH="1">
            <a:off x="4409282" y="2115344"/>
            <a:ext cx="433387" cy="34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9" idx="0"/>
          </p:cNvCxnSpPr>
          <p:nvPr/>
        </p:nvCxnSpPr>
        <p:spPr>
          <a:xfrm rot="16200000" flipH="1">
            <a:off x="4445794" y="2978944"/>
            <a:ext cx="431800" cy="365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7" idx="0"/>
          </p:cNvCxnSpPr>
          <p:nvPr/>
        </p:nvCxnSpPr>
        <p:spPr>
          <a:xfrm rot="5400000">
            <a:off x="4445795" y="999331"/>
            <a:ext cx="360362" cy="34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9388" y="4292600"/>
            <a:ext cx="1223962" cy="646113"/>
          </a:xfrm>
          <a:prstGeom prst="rect">
            <a:avLst/>
          </a:prstGeom>
          <a:solidFill>
            <a:schemeClr val="accent6">
              <a:lumMod val="20000"/>
              <a:lumOff val="80000"/>
            </a:schemeClr>
          </a:solidFill>
          <a:ln>
            <a:solidFill>
              <a:schemeClr val="tx1"/>
            </a:solidFill>
          </a:ln>
        </p:spPr>
        <p:txBody>
          <a:bodyPr>
            <a:spAutoFit/>
          </a:bodyPr>
          <a:lstStyle/>
          <a:p>
            <a:pPr>
              <a:defRPr/>
            </a:pPr>
            <a:r>
              <a:rPr lang="en-NZ" dirty="0"/>
              <a:t>Scope &amp; context</a:t>
            </a:r>
          </a:p>
        </p:txBody>
      </p:sp>
      <p:cxnSp>
        <p:nvCxnSpPr>
          <p:cNvPr id="21" name="Shape 20"/>
          <p:cNvCxnSpPr>
            <a:stCxn id="7" idx="1"/>
            <a:endCxn id="19" idx="0"/>
          </p:cNvCxnSpPr>
          <p:nvPr/>
        </p:nvCxnSpPr>
        <p:spPr>
          <a:xfrm rot="10800000" flipV="1">
            <a:off x="792163" y="1557338"/>
            <a:ext cx="2843212" cy="2735262"/>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492500" y="4149725"/>
            <a:ext cx="2374900" cy="50323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Architecture design </a:t>
            </a:r>
          </a:p>
        </p:txBody>
      </p:sp>
      <p:cxnSp>
        <p:nvCxnSpPr>
          <p:cNvPr id="26" name="Straight Arrow Connector 25"/>
          <p:cNvCxnSpPr>
            <a:stCxn id="19" idx="3"/>
            <a:endCxn id="22" idx="1"/>
          </p:cNvCxnSpPr>
          <p:nvPr/>
        </p:nvCxnSpPr>
        <p:spPr>
          <a:xfrm flipV="1">
            <a:off x="1403350" y="4400550"/>
            <a:ext cx="2089150" cy="21590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22" idx="0"/>
          </p:cNvCxnSpPr>
          <p:nvPr/>
        </p:nvCxnSpPr>
        <p:spPr>
          <a:xfrm rot="5400000">
            <a:off x="4572794" y="4040981"/>
            <a:ext cx="215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419475" y="4941888"/>
            <a:ext cx="2520950" cy="7191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System construction</a:t>
            </a:r>
          </a:p>
        </p:txBody>
      </p:sp>
      <p:cxnSp>
        <p:nvCxnSpPr>
          <p:cNvPr id="38" name="Straight Arrow Connector 37"/>
          <p:cNvCxnSpPr>
            <a:stCxn id="22" idx="2"/>
            <a:endCxn id="31" idx="0"/>
          </p:cNvCxnSpPr>
          <p:nvPr/>
        </p:nvCxnSpPr>
        <p:spPr>
          <a:xfrm rot="5400000">
            <a:off x="4537075" y="4797425"/>
            <a:ext cx="28733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42988" y="2997200"/>
            <a:ext cx="1584325" cy="646113"/>
          </a:xfrm>
          <a:prstGeom prst="rect">
            <a:avLst/>
          </a:prstGeom>
          <a:solidFill>
            <a:schemeClr val="accent6">
              <a:lumMod val="20000"/>
              <a:lumOff val="80000"/>
            </a:schemeClr>
          </a:solidFill>
          <a:ln>
            <a:solidFill>
              <a:schemeClr val="tx1"/>
            </a:solidFill>
          </a:ln>
        </p:spPr>
        <p:txBody>
          <a:bodyPr>
            <a:spAutoFit/>
          </a:bodyPr>
          <a:lstStyle/>
          <a:p>
            <a:pPr>
              <a:defRPr/>
            </a:pPr>
            <a:r>
              <a:rPr lang="en-NZ" dirty="0"/>
              <a:t>Stakeholder concerns</a:t>
            </a:r>
          </a:p>
        </p:txBody>
      </p:sp>
      <p:cxnSp>
        <p:nvCxnSpPr>
          <p:cNvPr id="42" name="Shape 41"/>
          <p:cNvCxnSpPr>
            <a:stCxn id="8" idx="1"/>
            <a:endCxn id="41" idx="0"/>
          </p:cNvCxnSpPr>
          <p:nvPr/>
        </p:nvCxnSpPr>
        <p:spPr>
          <a:xfrm rot="10800000" flipV="1">
            <a:off x="1835150" y="2565400"/>
            <a:ext cx="1728788" cy="431800"/>
          </a:xfrm>
          <a:prstGeom prst="bent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1" idx="3"/>
            <a:endCxn id="22" idx="1"/>
          </p:cNvCxnSpPr>
          <p:nvPr/>
        </p:nvCxnSpPr>
        <p:spPr>
          <a:xfrm>
            <a:off x="2627313" y="3319463"/>
            <a:ext cx="865187" cy="1081087"/>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092950" y="4941888"/>
            <a:ext cx="1511300" cy="922337"/>
          </a:xfrm>
          <a:prstGeom prst="rect">
            <a:avLst/>
          </a:prstGeom>
          <a:solidFill>
            <a:schemeClr val="accent3">
              <a:lumMod val="60000"/>
              <a:lumOff val="40000"/>
            </a:schemeClr>
          </a:solidFill>
          <a:ln>
            <a:solidFill>
              <a:schemeClr val="tx1"/>
            </a:solidFill>
          </a:ln>
        </p:spPr>
        <p:txBody>
          <a:bodyPr>
            <a:spAutoFit/>
          </a:bodyPr>
          <a:lstStyle/>
          <a:p>
            <a:pPr>
              <a:defRPr/>
            </a:pPr>
            <a:r>
              <a:rPr lang="en-NZ" dirty="0"/>
              <a:t>Architectural model &amp; description </a:t>
            </a:r>
          </a:p>
        </p:txBody>
      </p:sp>
      <p:sp>
        <p:nvSpPr>
          <p:cNvPr id="56" name="TextBox 55"/>
          <p:cNvSpPr txBox="1"/>
          <p:nvPr/>
        </p:nvSpPr>
        <p:spPr>
          <a:xfrm>
            <a:off x="7019925" y="3789363"/>
            <a:ext cx="1584325" cy="646112"/>
          </a:xfrm>
          <a:prstGeom prst="rect">
            <a:avLst/>
          </a:prstGeom>
          <a:solidFill>
            <a:schemeClr val="accent3">
              <a:lumMod val="60000"/>
              <a:lumOff val="40000"/>
            </a:schemeClr>
          </a:solidFill>
          <a:ln>
            <a:solidFill>
              <a:schemeClr val="tx1"/>
            </a:solidFill>
          </a:ln>
        </p:spPr>
        <p:txBody>
          <a:bodyPr>
            <a:spAutoFit/>
          </a:bodyPr>
          <a:lstStyle/>
          <a:p>
            <a:pPr>
              <a:defRPr/>
            </a:pPr>
            <a:r>
              <a:rPr lang="en-NZ" dirty="0"/>
              <a:t>Guidelines &amp; constraints</a:t>
            </a:r>
          </a:p>
        </p:txBody>
      </p:sp>
      <p:cxnSp>
        <p:nvCxnSpPr>
          <p:cNvPr id="59" name="Straight Arrow Connector 58"/>
          <p:cNvCxnSpPr>
            <a:stCxn id="22" idx="3"/>
            <a:endCxn id="55" idx="1"/>
          </p:cNvCxnSpPr>
          <p:nvPr/>
        </p:nvCxnSpPr>
        <p:spPr>
          <a:xfrm>
            <a:off x="5867400" y="4402138"/>
            <a:ext cx="1225550" cy="1000125"/>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2" idx="3"/>
            <a:endCxn id="56" idx="1"/>
          </p:cNvCxnSpPr>
          <p:nvPr/>
        </p:nvCxnSpPr>
        <p:spPr>
          <a:xfrm flipV="1">
            <a:off x="5867400" y="4111625"/>
            <a:ext cx="1152525" cy="290513"/>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42" name="TextBox 66"/>
          <p:cNvSpPr txBox="1">
            <a:spLocks noChangeArrowheads="1"/>
          </p:cNvSpPr>
          <p:nvPr/>
        </p:nvSpPr>
        <p:spPr bwMode="auto">
          <a:xfrm>
            <a:off x="7092950" y="17002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Outputs</a:t>
            </a:r>
          </a:p>
        </p:txBody>
      </p:sp>
      <p:sp>
        <p:nvSpPr>
          <p:cNvPr id="9243" name="TextBox 67"/>
          <p:cNvSpPr txBox="1">
            <a:spLocks noChangeArrowheads="1"/>
          </p:cNvSpPr>
          <p:nvPr/>
        </p:nvSpPr>
        <p:spPr bwMode="auto">
          <a:xfrm>
            <a:off x="827088" y="1989138"/>
            <a:ext cx="1296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Inputs</a:t>
            </a:r>
          </a:p>
        </p:txBody>
      </p:sp>
      <p:cxnSp>
        <p:nvCxnSpPr>
          <p:cNvPr id="91" name="Straight Arrow Connector 90"/>
          <p:cNvCxnSpPr>
            <a:stCxn id="31" idx="2"/>
          </p:cNvCxnSpPr>
          <p:nvPr/>
        </p:nvCxnSpPr>
        <p:spPr>
          <a:xfrm rot="5400000">
            <a:off x="4464050" y="5876925"/>
            <a:ext cx="431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6" idx="2"/>
            <a:endCxn id="55" idx="0"/>
          </p:cNvCxnSpPr>
          <p:nvPr/>
        </p:nvCxnSpPr>
        <p:spPr>
          <a:xfrm rot="16200000" flipH="1">
            <a:off x="7577137" y="4670426"/>
            <a:ext cx="506413" cy="36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6" idx="2"/>
            <a:endCxn id="56" idx="0"/>
          </p:cNvCxnSpPr>
          <p:nvPr/>
        </p:nvCxnSpPr>
        <p:spPr>
          <a:xfrm rot="5400000">
            <a:off x="7661275" y="3638551"/>
            <a:ext cx="3016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Group 53"/>
          <p:cNvGrpSpPr>
            <a:grpSpLocks/>
          </p:cNvGrpSpPr>
          <p:nvPr/>
        </p:nvGrpSpPr>
        <p:grpSpPr bwMode="auto">
          <a:xfrm>
            <a:off x="5867400" y="2565400"/>
            <a:ext cx="2736850" cy="1836738"/>
            <a:chOff x="5867400" y="2564904"/>
            <a:chExt cx="2737197" cy="1836440"/>
          </a:xfrm>
        </p:grpSpPr>
        <p:sp>
          <p:nvSpPr>
            <p:cNvPr id="46" name="TextBox 45"/>
            <p:cNvSpPr txBox="1"/>
            <p:nvPr/>
          </p:nvSpPr>
          <p:spPr>
            <a:xfrm>
              <a:off x="7020071" y="2564904"/>
              <a:ext cx="1584526" cy="923775"/>
            </a:xfrm>
            <a:prstGeom prst="rect">
              <a:avLst/>
            </a:prstGeom>
            <a:solidFill>
              <a:schemeClr val="accent3">
                <a:lumMod val="60000"/>
                <a:lumOff val="40000"/>
              </a:schemeClr>
            </a:solidFill>
            <a:ln>
              <a:solidFill>
                <a:schemeClr val="tx1"/>
              </a:solidFill>
            </a:ln>
          </p:spPr>
          <p:txBody>
            <a:bodyPr>
              <a:spAutoFit/>
            </a:bodyPr>
            <a:lstStyle/>
            <a:p>
              <a:pPr>
                <a:defRPr/>
              </a:pPr>
              <a:r>
                <a:rPr lang="en-NZ" dirty="0"/>
                <a:t>Functionality &amp; quality attributes</a:t>
              </a:r>
            </a:p>
          </p:txBody>
        </p:sp>
        <p:cxnSp>
          <p:nvCxnSpPr>
            <p:cNvPr id="51" name="Straight Arrow Connector 50"/>
            <p:cNvCxnSpPr>
              <a:stCxn id="22" idx="3"/>
              <a:endCxn id="46" idx="1"/>
            </p:cNvCxnSpPr>
            <p:nvPr/>
          </p:nvCxnSpPr>
          <p:spPr>
            <a:xfrm flipV="1">
              <a:off x="5867400" y="3026792"/>
              <a:ext cx="1152671" cy="1374552"/>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ppt_x"/>
                                          </p:val>
                                        </p:tav>
                                        <p:tav tm="100000">
                                          <p:val>
                                            <p:strVal val="#ppt_x"/>
                                          </p:val>
                                        </p:tav>
                                      </p:tavLst>
                                    </p:anim>
                                    <p:anim calcmode="lin" valueType="num">
                                      <p:cBhvr additive="base">
                                        <p:cTn id="13" dur="500" fill="hold"/>
                                        <p:tgtEl>
                                          <p:spTgt spid="4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fill="hold"/>
                                        <p:tgtEl>
                                          <p:spTgt spid="56"/>
                                        </p:tgtEl>
                                        <p:attrNameLst>
                                          <p:attrName>ppt_x</p:attrName>
                                        </p:attrNameLst>
                                      </p:cBhvr>
                                      <p:tavLst>
                                        <p:tav tm="0">
                                          <p:val>
                                            <p:strVal val="#ppt_x"/>
                                          </p:val>
                                        </p:tav>
                                        <p:tav tm="100000">
                                          <p:val>
                                            <p:strVal val="#ppt_x"/>
                                          </p:val>
                                        </p:tav>
                                      </p:tavLst>
                                    </p:anim>
                                    <p:anim calcmode="lin" valueType="num">
                                      <p:cBhvr additive="base">
                                        <p:cTn id="17" dur="500" fill="hold"/>
                                        <p:tgtEl>
                                          <p:spTgt spid="5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 calcmode="lin" valueType="num">
                                      <p:cBhvr additive="base">
                                        <p:cTn id="20" dur="500" fill="hold"/>
                                        <p:tgtEl>
                                          <p:spTgt spid="62"/>
                                        </p:tgtEl>
                                        <p:attrNameLst>
                                          <p:attrName>ppt_x</p:attrName>
                                        </p:attrNameLst>
                                      </p:cBhvr>
                                      <p:tavLst>
                                        <p:tav tm="0">
                                          <p:val>
                                            <p:strVal val="#ppt_x"/>
                                          </p:val>
                                        </p:tav>
                                        <p:tav tm="100000">
                                          <p:val>
                                            <p:strVal val="#ppt_x"/>
                                          </p:val>
                                        </p:tav>
                                      </p:tavLst>
                                    </p:anim>
                                    <p:anim calcmode="lin" valueType="num">
                                      <p:cBhvr additive="base">
                                        <p:cTn id="21" dur="500" fill="hold"/>
                                        <p:tgtEl>
                                          <p:spTgt spid="6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additive="base">
                                        <p:cTn id="24" dur="500" fill="hold"/>
                                        <p:tgtEl>
                                          <p:spTgt spid="55"/>
                                        </p:tgtEl>
                                        <p:attrNameLst>
                                          <p:attrName>ppt_x</p:attrName>
                                        </p:attrNameLst>
                                      </p:cBhvr>
                                      <p:tavLst>
                                        <p:tav tm="0">
                                          <p:val>
                                            <p:strVal val="#ppt_x"/>
                                          </p:val>
                                        </p:tav>
                                        <p:tav tm="100000">
                                          <p:val>
                                            <p:strVal val="#ppt_x"/>
                                          </p:val>
                                        </p:tav>
                                      </p:tavLst>
                                    </p:anim>
                                    <p:anim calcmode="lin" valueType="num">
                                      <p:cBhvr additive="base">
                                        <p:cTn id="25" dur="500" fill="hold"/>
                                        <p:tgtEl>
                                          <p:spTgt spid="5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500" fill="hold"/>
                                        <p:tgtEl>
                                          <p:spTgt spid="59"/>
                                        </p:tgtEl>
                                        <p:attrNameLst>
                                          <p:attrName>ppt_x</p:attrName>
                                        </p:attrNameLst>
                                      </p:cBhvr>
                                      <p:tavLst>
                                        <p:tav tm="0">
                                          <p:val>
                                            <p:strVal val="#ppt_x"/>
                                          </p:val>
                                        </p:tav>
                                        <p:tav tm="100000">
                                          <p:val>
                                            <p:strVal val="#ppt_x"/>
                                          </p:val>
                                        </p:tav>
                                      </p:tavLst>
                                    </p:anim>
                                    <p:anim calcmode="lin" valueType="num">
                                      <p:cBhvr additive="base">
                                        <p:cTn id="33"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68313" y="333375"/>
            <a:ext cx="8229600" cy="857250"/>
          </a:xfrm>
        </p:spPr>
        <p:txBody>
          <a:bodyPr/>
          <a:lstStyle/>
          <a:p>
            <a:r>
              <a:rPr lang="en-NZ" sz="3200" smtClean="0"/>
              <a:t>Functionality and quality attributes</a:t>
            </a:r>
          </a:p>
        </p:txBody>
      </p:sp>
      <p:sp>
        <p:nvSpPr>
          <p:cNvPr id="3" name="Content Placeholder 2"/>
          <p:cNvSpPr>
            <a:spLocks noGrp="1"/>
          </p:cNvSpPr>
          <p:nvPr>
            <p:ph idx="1"/>
          </p:nvPr>
        </p:nvSpPr>
        <p:spPr>
          <a:xfrm>
            <a:off x="468313" y="1268413"/>
            <a:ext cx="8229600" cy="4897437"/>
          </a:xfrm>
        </p:spPr>
        <p:txBody>
          <a:bodyPr/>
          <a:lstStyle/>
          <a:p>
            <a:r>
              <a:rPr lang="en-NZ" sz="2400" dirty="0" smtClean="0"/>
              <a:t>Again, why do we need architecture?</a:t>
            </a:r>
          </a:p>
          <a:p>
            <a:pPr lvl="1"/>
            <a:r>
              <a:rPr lang="en-NZ" sz="2000" dirty="0" smtClean="0"/>
              <a:t>To help use to develop a </a:t>
            </a:r>
            <a:r>
              <a:rPr lang="en-NZ" sz="2000" b="1" dirty="0" smtClean="0">
                <a:solidFill>
                  <a:srgbClr val="C00000"/>
                </a:solidFill>
              </a:rPr>
              <a:t>high quality</a:t>
            </a:r>
            <a:r>
              <a:rPr lang="en-NZ" sz="2000" dirty="0" smtClean="0"/>
              <a:t> software product</a:t>
            </a:r>
          </a:p>
          <a:p>
            <a:pPr lvl="1"/>
            <a:r>
              <a:rPr lang="en-US" altLang="zh-CN" sz="2000" dirty="0" smtClean="0"/>
              <a:t>Does quality really matter for software product?</a:t>
            </a:r>
          </a:p>
          <a:p>
            <a:pPr lvl="2"/>
            <a:r>
              <a:rPr lang="en-US" sz="2000" dirty="0" err="1" smtClean="0"/>
              <a:t>Ariane</a:t>
            </a:r>
            <a:r>
              <a:rPr lang="en-US" sz="2000" dirty="0" smtClean="0"/>
              <a:t> 5</a:t>
            </a:r>
          </a:p>
          <a:p>
            <a:pPr lvl="2"/>
            <a:r>
              <a:rPr lang="en-NZ" sz="2000" dirty="0" smtClean="0"/>
              <a:t>Reason of the failure: … The Operand Error occurred due to an unexpected high value of an internal alignment function result called BH, Horizontal Bias, related to the horizontal velocity sensed by the platform. This value is calculated as an indicator for alignment precision over time. The value of BH was much higher than expected because the early part of the trajectory of </a:t>
            </a:r>
            <a:r>
              <a:rPr lang="en-NZ" sz="2000" dirty="0" err="1" smtClean="0"/>
              <a:t>Ariane</a:t>
            </a:r>
            <a:r>
              <a:rPr lang="en-NZ" sz="2000" dirty="0" smtClean="0"/>
              <a:t> 5 differs from that of </a:t>
            </a:r>
            <a:r>
              <a:rPr lang="en-NZ" sz="2000" dirty="0" err="1" smtClean="0"/>
              <a:t>Ariane</a:t>
            </a:r>
            <a:r>
              <a:rPr lang="en-NZ" sz="2000" dirty="0" smtClean="0"/>
              <a:t> 4 and results in considerably higher horizontal velocity values…</a:t>
            </a:r>
          </a:p>
          <a:p>
            <a:pPr>
              <a:buFont typeface="Arial" charset="0"/>
              <a:buNone/>
            </a:pPr>
            <a:endParaRPr lang="en-NZ" sz="2000" dirty="0" smtClean="0"/>
          </a:p>
          <a:p>
            <a:pPr>
              <a:buFont typeface="Arial" charset="0"/>
              <a:buNone/>
            </a:pPr>
            <a:endParaRPr lang="en-NZ" sz="2000" dirty="0" smtClean="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15F553-229D-4D6A-A96A-7856BD321FD3}" type="slidenum">
              <a:rPr lang="en-NZ" smtClean="0">
                <a:solidFill>
                  <a:srgbClr val="898989"/>
                </a:solidFill>
                <a:latin typeface="Calibri" pitchFamily="34" charset="0"/>
              </a:rPr>
              <a:pPr eaLnBrk="1" hangingPunct="1"/>
              <a:t>11</a:t>
            </a:fld>
            <a:endParaRPr lang="en-NZ" smtClean="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Ariane</a:t>
            </a:r>
            <a:r>
              <a:rPr lang="en-NZ" dirty="0" smtClean="0"/>
              <a:t> Explosion</a:t>
            </a:r>
            <a:endParaRPr lang="en-NZ" dirty="0"/>
          </a:p>
        </p:txBody>
      </p:sp>
      <p:pic>
        <p:nvPicPr>
          <p:cNvPr id="6" name="gp_D8r-2hwk"/>
          <p:cNvPicPr>
            <a:picLocks noGrp="1" noRot="1" noChangeAspect="1"/>
          </p:cNvPicPr>
          <p:nvPr>
            <p:ph idx="1"/>
            <a:videoFile r:link="rId1"/>
          </p:nvPr>
        </p:nvPicPr>
        <p:blipFill>
          <a:blip r:embed="rId3"/>
          <a:stretch>
            <a:fillRect/>
          </a:stretch>
        </p:blipFill>
        <p:spPr>
          <a:xfrm>
            <a:off x="473163" y="1556792"/>
            <a:ext cx="8213637" cy="4620171"/>
          </a:xfrm>
          <a:prstGeom prst="rect">
            <a:avLst/>
          </a:prstGeom>
        </p:spPr>
      </p:pic>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12</a:t>
            </a:fld>
            <a:endParaRPr lang="en-NZ"/>
          </a:p>
        </p:txBody>
      </p:sp>
    </p:spTree>
    <p:extLst>
      <p:ext uri="{BB962C8B-B14F-4D97-AF65-F5344CB8AC3E}">
        <p14:creationId xmlns:p14="http://schemas.microsoft.com/office/powerpoint/2010/main" val="4206306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571500"/>
            <a:ext cx="8229600" cy="857250"/>
          </a:xfrm>
        </p:spPr>
        <p:txBody>
          <a:bodyPr/>
          <a:lstStyle/>
          <a:p>
            <a:r>
              <a:rPr lang="en-NZ" sz="3600" smtClean="0"/>
              <a:t>Software </a:t>
            </a:r>
            <a:r>
              <a:rPr lang="en-US" altLang="zh-CN" sz="3600" smtClean="0"/>
              <a:t>quality is very important</a:t>
            </a:r>
            <a:r>
              <a:rPr lang="en-NZ" sz="3600" smtClean="0"/>
              <a:t>!</a:t>
            </a:r>
          </a:p>
        </p:txBody>
      </p:sp>
      <p:sp>
        <p:nvSpPr>
          <p:cNvPr id="11267" name="Content Placeholder 2"/>
          <p:cNvSpPr>
            <a:spLocks noGrp="1"/>
          </p:cNvSpPr>
          <p:nvPr>
            <p:ph sz="quarter" idx="1"/>
          </p:nvPr>
        </p:nvSpPr>
        <p:spPr>
          <a:xfrm>
            <a:off x="395288" y="1412875"/>
            <a:ext cx="7467600" cy="1828800"/>
          </a:xfrm>
        </p:spPr>
        <p:txBody>
          <a:bodyPr/>
          <a:lstStyle/>
          <a:p>
            <a:r>
              <a:rPr lang="en-NZ" sz="2400" smtClean="0"/>
              <a:t>Software products are not like other products</a:t>
            </a:r>
          </a:p>
          <a:p>
            <a:pPr lvl="1"/>
            <a:r>
              <a:rPr lang="en-NZ" sz="2000" smtClean="0"/>
              <a:t>It’s easier to make mistakes in producing software products or ignore the quality</a:t>
            </a:r>
          </a:p>
          <a:p>
            <a:pPr lvl="1"/>
            <a:r>
              <a:rPr lang="en-NZ" sz="2000" smtClean="0"/>
              <a:t>The results can be more serious</a:t>
            </a:r>
          </a:p>
        </p:txBody>
      </p:sp>
      <p:sp>
        <p:nvSpPr>
          <p:cNvPr id="11268" name="Slide Number Placeholder 3"/>
          <p:cNvSpPr>
            <a:spLocks noGrp="1"/>
          </p:cNvSpPr>
          <p:nvPr>
            <p:ph type="sldNum" sz="quarter" idx="12"/>
          </p:nvPr>
        </p:nvSpPr>
        <p:spPr bwMode="auto">
          <a:xfrm>
            <a:off x="8440738" y="6308725"/>
            <a:ext cx="609600"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30B98FC-95D6-40EF-B8A8-17E766098DC3}" type="slidenum">
              <a:rPr lang="en-US" smtClean="0">
                <a:solidFill>
                  <a:srgbClr val="898989"/>
                </a:solidFill>
                <a:latin typeface="Calibri" pitchFamily="34" charset="0"/>
              </a:rPr>
              <a:pPr eaLnBrk="1" hangingPunct="1"/>
              <a:t>13</a:t>
            </a:fld>
            <a:endParaRPr lang="en-US" smtClean="0">
              <a:solidFill>
                <a:srgbClr val="898989"/>
              </a:solidFill>
              <a:latin typeface="Calibri" pitchFamily="34" charset="0"/>
            </a:endParaRPr>
          </a:p>
        </p:txBody>
      </p:sp>
      <p:grpSp>
        <p:nvGrpSpPr>
          <p:cNvPr id="5" name="Group 9"/>
          <p:cNvGrpSpPr>
            <a:grpSpLocks/>
          </p:cNvGrpSpPr>
          <p:nvPr/>
        </p:nvGrpSpPr>
        <p:grpSpPr bwMode="auto">
          <a:xfrm>
            <a:off x="762000" y="3025775"/>
            <a:ext cx="3505200" cy="2779713"/>
            <a:chOff x="762000" y="3276600"/>
            <a:chExt cx="3505200" cy="2779931"/>
          </a:xfrm>
        </p:grpSpPr>
        <p:pic>
          <p:nvPicPr>
            <p:cNvPr id="11273" name="Picture 2" descr="http://piotrzurek.net/wp-content/thumb-auckland_by_nit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76600"/>
              <a:ext cx="2667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62000" y="5410367"/>
              <a:ext cx="3505200" cy="646164"/>
            </a:xfrm>
            <a:prstGeom prst="rect">
              <a:avLst/>
            </a:prstGeom>
            <a:noFill/>
          </p:spPr>
          <p:txBody>
            <a:bodyPr>
              <a:spAutoFit/>
            </a:bodyPr>
            <a:lstStyle/>
            <a:p>
              <a:pPr marL="173038" indent="-173038">
                <a:buFont typeface="Arial" pitchFamily="34" charset="0"/>
                <a:buChar char="•"/>
                <a:defRPr/>
              </a:pPr>
              <a:r>
                <a:rPr lang="en-NZ" dirty="0">
                  <a:solidFill>
                    <a:schemeClr val="accent5">
                      <a:lumMod val="50000"/>
                    </a:schemeClr>
                  </a:solidFill>
                </a:rPr>
                <a:t>There is a physical limit</a:t>
              </a:r>
            </a:p>
            <a:p>
              <a:pPr marL="173038" indent="-173038">
                <a:buFont typeface="Arial" pitchFamily="34" charset="0"/>
                <a:buChar char="•"/>
                <a:defRPr/>
              </a:pPr>
              <a:r>
                <a:rPr lang="en-NZ" dirty="0">
                  <a:solidFill>
                    <a:schemeClr val="accent5">
                      <a:lumMod val="50000"/>
                    </a:schemeClr>
                  </a:solidFill>
                </a:rPr>
                <a:t>Plenty of existing examples</a:t>
              </a:r>
            </a:p>
          </p:txBody>
        </p:sp>
      </p:grpSp>
      <p:grpSp>
        <p:nvGrpSpPr>
          <p:cNvPr id="6" name="Group 8"/>
          <p:cNvGrpSpPr>
            <a:grpSpLocks/>
          </p:cNvGrpSpPr>
          <p:nvPr/>
        </p:nvGrpSpPr>
        <p:grpSpPr bwMode="auto">
          <a:xfrm>
            <a:off x="4495800" y="3195638"/>
            <a:ext cx="4038600" cy="2324100"/>
            <a:chOff x="4495800" y="3581400"/>
            <a:chExt cx="4038600" cy="2322731"/>
          </a:xfrm>
        </p:grpSpPr>
        <p:pic>
          <p:nvPicPr>
            <p:cNvPr id="11271" name="Picture 4" descr="http://1.bp.blogspot.com/_o-6wV8a6eV4/TVJavDzdfNI/AAAAAAAAA0Q/URqgtF5Aj-U/s1600/soft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814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Box 7"/>
            <p:cNvSpPr txBox="1">
              <a:spLocks noChangeArrowheads="1"/>
            </p:cNvSpPr>
            <p:nvPr/>
          </p:nvSpPr>
          <p:spPr bwMode="auto">
            <a:xfrm>
              <a:off x="4495800" y="5257800"/>
              <a:ext cx="4038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Char char="•"/>
              </a:pPr>
              <a:r>
                <a:rPr lang="en-NZ"/>
                <a:t>No physical limit</a:t>
              </a:r>
            </a:p>
            <a:p>
              <a:pPr eaLnBrk="1" hangingPunct="1">
                <a:buFont typeface="Arial" charset="0"/>
                <a:buChar char="•"/>
              </a:pPr>
              <a:r>
                <a:rPr lang="en-NZ"/>
                <a:t>No existing examples or guide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68313" y="1052513"/>
            <a:ext cx="8229600" cy="4957762"/>
          </a:xfrm>
        </p:spPr>
        <p:txBody>
          <a:bodyPr/>
          <a:lstStyle/>
          <a:p>
            <a:r>
              <a:rPr lang="en-NZ" sz="2800" smtClean="0"/>
              <a:t>GOOD = ?</a:t>
            </a:r>
          </a:p>
          <a:p>
            <a:pPr lvl="1"/>
            <a:r>
              <a:rPr lang="en-NZ" sz="2400" smtClean="0"/>
              <a:t>Customer are satisfied with the product</a:t>
            </a:r>
          </a:p>
          <a:p>
            <a:pPr lvl="2"/>
            <a:r>
              <a:rPr lang="en-NZ" sz="2000" smtClean="0"/>
              <a:t>Deliver what they want (functionality)</a:t>
            </a:r>
          </a:p>
          <a:p>
            <a:pPr lvl="2"/>
            <a:r>
              <a:rPr lang="en-NZ" sz="2000" smtClean="0"/>
              <a:t>Reliable, easy to use, …</a:t>
            </a:r>
          </a:p>
          <a:p>
            <a:pPr lvl="1"/>
            <a:r>
              <a:rPr lang="en-NZ" sz="2400" smtClean="0"/>
              <a:t>The organisation can gain benefits </a:t>
            </a:r>
          </a:p>
          <a:p>
            <a:pPr lvl="1"/>
            <a:r>
              <a:rPr lang="en-NZ" sz="2400" smtClean="0"/>
              <a:t>…</a:t>
            </a:r>
          </a:p>
          <a:p>
            <a:r>
              <a:rPr lang="en-NZ" sz="2400" smtClean="0"/>
              <a:t>What should be considered throughout architecture design?</a:t>
            </a:r>
          </a:p>
          <a:p>
            <a:pPr lvl="1"/>
            <a:r>
              <a:rPr lang="en-NZ" sz="2000" smtClean="0"/>
              <a:t>Quality attributes</a:t>
            </a:r>
          </a:p>
          <a:p>
            <a:endParaRPr lang="en-NZ" sz="2800" smtClean="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8D673F-9D1D-4A7A-B7B9-04DA987E0B8F}" type="slidenum">
              <a:rPr lang="en-NZ" smtClean="0">
                <a:solidFill>
                  <a:srgbClr val="898989"/>
                </a:solidFill>
                <a:latin typeface="Calibri" pitchFamily="34" charset="0"/>
              </a:rPr>
              <a:pPr eaLnBrk="1" hangingPunct="1"/>
              <a:t>14</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888FF15-0BF0-40B3-9DA2-70F18BC3DADE}" type="slidenum">
              <a:rPr lang="en-NZ" smtClean="0">
                <a:solidFill>
                  <a:srgbClr val="898989"/>
                </a:solidFill>
                <a:latin typeface="Calibri" pitchFamily="34" charset="0"/>
              </a:rPr>
              <a:pPr eaLnBrk="1" hangingPunct="1"/>
              <a:t>15</a:t>
            </a:fld>
            <a:endParaRPr lang="en-NZ" smtClean="0">
              <a:solidFill>
                <a:srgbClr val="898989"/>
              </a:solidFill>
              <a:latin typeface="Calibri" pitchFamily="34" charset="0"/>
            </a:endParaRP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3" name="Content Placeholder 2"/>
          <p:cNvSpPr>
            <a:spLocks noGrp="1"/>
          </p:cNvSpPr>
          <p:nvPr>
            <p:ph idx="1"/>
          </p:nvPr>
        </p:nvSpPr>
        <p:spPr>
          <a:xfrm>
            <a:off x="302840" y="836713"/>
            <a:ext cx="8229600" cy="3096344"/>
          </a:xfrm>
        </p:spPr>
        <p:txBody>
          <a:bodyPr/>
          <a:lstStyle/>
          <a:p>
            <a:r>
              <a:rPr lang="en-NZ" sz="2800" dirty="0" smtClean="0"/>
              <a:t>Quality attributes (QAs):</a:t>
            </a:r>
          </a:p>
          <a:p>
            <a:pPr lvl="1"/>
            <a:endParaRPr lang="en-NZ" sz="2400" dirty="0" smtClean="0"/>
          </a:p>
          <a:p>
            <a:endParaRPr lang="en-NZ" sz="2400" dirty="0" smtClean="0"/>
          </a:p>
          <a:p>
            <a:endParaRPr lang="en-NZ" sz="2400" dirty="0" smtClean="0"/>
          </a:p>
          <a:p>
            <a:r>
              <a:rPr lang="en-NZ" sz="2800" dirty="0" smtClean="0"/>
              <a:t>Availability: is concerned with system </a:t>
            </a:r>
            <a:r>
              <a:rPr lang="en-NZ" sz="2800" b="1" dirty="0" smtClean="0"/>
              <a:t>failure</a:t>
            </a:r>
            <a:r>
              <a:rPr lang="en-NZ" sz="2800" dirty="0" smtClean="0"/>
              <a:t> and its associated consequences</a:t>
            </a:r>
          </a:p>
        </p:txBody>
      </p:sp>
      <p:sp>
        <p:nvSpPr>
          <p:cNvPr id="15" name="TextBox 14"/>
          <p:cNvSpPr txBox="1"/>
          <p:nvPr/>
        </p:nvSpPr>
        <p:spPr>
          <a:xfrm>
            <a:off x="4283968" y="764704"/>
            <a:ext cx="4392488" cy="1938992"/>
          </a:xfrm>
          <a:prstGeom prst="rect">
            <a:avLst/>
          </a:prstGeom>
          <a:noFill/>
        </p:spPr>
        <p:txBody>
          <a:bodyPr numCol="2">
            <a:spAutoFit/>
          </a:bodyPr>
          <a:lstStyle/>
          <a:p>
            <a:pPr marL="266700" lvl="1" indent="-174625">
              <a:buFont typeface="Arial" pitchFamily="34" charset="0"/>
              <a:buChar char="•"/>
              <a:defRPr/>
            </a:pPr>
            <a:r>
              <a:rPr lang="en-NZ" sz="2400" dirty="0">
                <a:latin typeface="+mn-lt"/>
              </a:rPr>
              <a:t>Availability</a:t>
            </a:r>
          </a:p>
          <a:p>
            <a:pPr marL="266700" lvl="1" indent="-174625">
              <a:buFont typeface="Arial" pitchFamily="34" charset="0"/>
              <a:buChar char="•"/>
              <a:defRPr/>
            </a:pPr>
            <a:r>
              <a:rPr lang="en-NZ" sz="2400" dirty="0">
                <a:latin typeface="+mn-lt"/>
              </a:rPr>
              <a:t>Modifiability</a:t>
            </a:r>
          </a:p>
          <a:p>
            <a:pPr marL="266700" lvl="1" indent="-174625">
              <a:buFont typeface="Arial" pitchFamily="34" charset="0"/>
              <a:buChar char="•"/>
              <a:defRPr/>
            </a:pPr>
            <a:r>
              <a:rPr lang="en-NZ" sz="2400" dirty="0">
                <a:latin typeface="+mn-lt"/>
              </a:rPr>
              <a:t>Performance</a:t>
            </a:r>
          </a:p>
          <a:p>
            <a:pPr marL="266700" lvl="1" indent="-174625">
              <a:buFont typeface="Arial" pitchFamily="34" charset="0"/>
              <a:buChar char="•"/>
              <a:defRPr/>
            </a:pPr>
            <a:r>
              <a:rPr lang="en-NZ" sz="2400" dirty="0">
                <a:latin typeface="+mn-lt"/>
              </a:rPr>
              <a:t>…</a:t>
            </a:r>
          </a:p>
          <a:p>
            <a:pPr marL="266700" lvl="1" indent="-174625">
              <a:defRPr/>
            </a:pPr>
            <a:endParaRPr lang="en-NZ" sz="2400" dirty="0">
              <a:latin typeface="+mn-lt"/>
            </a:endParaRPr>
          </a:p>
          <a:p>
            <a:pPr marL="266700" lvl="1" indent="-174625">
              <a:buFont typeface="Arial" pitchFamily="34" charset="0"/>
              <a:buChar char="•"/>
              <a:defRPr/>
            </a:pPr>
            <a:r>
              <a:rPr lang="en-NZ" sz="2400" dirty="0">
                <a:latin typeface="+mn-lt"/>
              </a:rPr>
              <a:t>Usability</a:t>
            </a:r>
          </a:p>
          <a:p>
            <a:pPr marL="266700" lvl="1" indent="-174625">
              <a:buFont typeface="Arial" pitchFamily="34" charset="0"/>
              <a:buChar char="•"/>
              <a:defRPr/>
            </a:pPr>
            <a:r>
              <a:rPr lang="en-NZ" sz="2400" dirty="0">
                <a:latin typeface="+mn-lt"/>
              </a:rPr>
              <a:t>Security</a:t>
            </a:r>
          </a:p>
          <a:p>
            <a:pPr marL="266700" lvl="1" indent="-174625">
              <a:buFont typeface="Arial" pitchFamily="34" charset="0"/>
              <a:buChar char="•"/>
              <a:defRPr/>
            </a:pPr>
            <a:r>
              <a:rPr lang="en-NZ" sz="2400" dirty="0">
                <a:latin typeface="+mn-lt"/>
              </a:rPr>
              <a:t>Testability</a:t>
            </a:r>
          </a:p>
          <a:p>
            <a:pPr marL="92075" lvl="1">
              <a:defRPr/>
            </a:pPr>
            <a:endParaRPr lang="en-NZ" sz="2400" dirty="0">
              <a:latin typeface="+mn-lt"/>
            </a:endParaRPr>
          </a:p>
          <a:p>
            <a:pPr marL="266700" indent="-174625">
              <a:buFont typeface="Arial" pitchFamily="34" charset="0"/>
              <a:buChar char="•"/>
              <a:defRPr/>
            </a:pPr>
            <a:endParaRPr lang="en-NZ"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Discussion</a:t>
            </a:r>
            <a:endParaRPr lang="en-NZ" dirty="0"/>
          </a:p>
        </p:txBody>
      </p:sp>
      <p:sp>
        <p:nvSpPr>
          <p:cNvPr id="3" name="Content Placeholder 2"/>
          <p:cNvSpPr>
            <a:spLocks noGrp="1"/>
          </p:cNvSpPr>
          <p:nvPr>
            <p:ph idx="1"/>
          </p:nvPr>
        </p:nvSpPr>
        <p:spPr/>
        <p:txBody>
          <a:bodyPr/>
          <a:lstStyle/>
          <a:p>
            <a:r>
              <a:rPr lang="en-NZ" dirty="0" smtClean="0"/>
              <a:t>Which quality attributes are most important for your project?</a:t>
            </a:r>
          </a:p>
          <a:p>
            <a:r>
              <a:rPr lang="en-NZ" dirty="0" smtClean="0"/>
              <a:t>How can you capture these attributes at the architecture-level?</a:t>
            </a:r>
            <a:endParaRPr lang="en-NZ"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16</a:t>
            </a:fld>
            <a:endParaRPr lang="en-NZ"/>
          </a:p>
        </p:txBody>
      </p:sp>
    </p:spTree>
    <p:extLst>
      <p:ext uri="{BB962C8B-B14F-4D97-AF65-F5344CB8AC3E}">
        <p14:creationId xmlns:p14="http://schemas.microsoft.com/office/powerpoint/2010/main" val="690984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571500"/>
            <a:ext cx="8229600" cy="857250"/>
          </a:xfrm>
        </p:spPr>
        <p:txBody>
          <a:bodyPr/>
          <a:lstStyle/>
          <a:p>
            <a:endParaRPr lang="en-NZ" smtClean="0"/>
          </a:p>
        </p:txBody>
      </p:sp>
      <p:sp>
        <p:nvSpPr>
          <p:cNvPr id="3" name="Content Placeholder 2"/>
          <p:cNvSpPr>
            <a:spLocks noGrp="1"/>
          </p:cNvSpPr>
          <p:nvPr>
            <p:ph idx="1"/>
          </p:nvPr>
        </p:nvSpPr>
        <p:spPr/>
        <p:txBody>
          <a:bodyPr/>
          <a:lstStyle/>
          <a:p>
            <a:r>
              <a:rPr lang="en-NZ" sz="2800" smtClean="0"/>
              <a:t>Modifiability: cost of change</a:t>
            </a:r>
          </a:p>
          <a:p>
            <a:pPr lvl="1"/>
            <a:r>
              <a:rPr lang="en-NZ" sz="2400" smtClean="0"/>
              <a:t>Which part can be changed (the artefact)</a:t>
            </a:r>
          </a:p>
          <a:p>
            <a:pPr lvl="1"/>
            <a:r>
              <a:rPr lang="en-NZ" sz="2400" smtClean="0"/>
              <a:t>When is the change made and who makes it (the environment)</a:t>
            </a:r>
          </a:p>
          <a:p>
            <a:r>
              <a:rPr lang="en-NZ" sz="2800" smtClean="0"/>
              <a:t>Performance: timing</a:t>
            </a:r>
          </a:p>
          <a:p>
            <a:pPr lvl="1"/>
            <a:r>
              <a:rPr lang="en-NZ" sz="2400" smtClean="0"/>
              <a:t>Respond time when events happen</a:t>
            </a:r>
          </a:p>
          <a:p>
            <a:pPr lvl="1"/>
            <a:r>
              <a:rPr lang="en-NZ" sz="2400" smtClean="0"/>
              <a:t>How many events can be handled at the same time?</a:t>
            </a:r>
          </a:p>
          <a:p>
            <a:pPr lvl="1"/>
            <a:r>
              <a:rPr lang="en-NZ" sz="2400" smtClean="0"/>
              <a:t>Examples: </a:t>
            </a:r>
          </a:p>
          <a:p>
            <a:pPr lvl="1">
              <a:buFont typeface="Arial" charset="0"/>
              <a:buNone/>
            </a:pPr>
            <a:r>
              <a:rPr lang="en-NZ" sz="2400" smtClean="0"/>
              <a:t>	Web-based financial system:</a:t>
            </a:r>
          </a:p>
          <a:p>
            <a:pPr lvl="1" algn="ctr">
              <a:buFont typeface="Arial" charset="0"/>
              <a:buNone/>
            </a:pPr>
            <a:r>
              <a:rPr lang="en-NZ" sz="2400" smtClean="0"/>
              <a:t>		Event=online transactions</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075EFE-A777-406E-9816-314ABBCC07E8}" type="slidenum">
              <a:rPr lang="en-NZ" smtClean="0">
                <a:solidFill>
                  <a:srgbClr val="898989"/>
                </a:solidFill>
                <a:latin typeface="Calibri" pitchFamily="34" charset="0"/>
              </a:rPr>
              <a:pPr eaLnBrk="1" hangingPunct="1"/>
              <a:t>17</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571500"/>
            <a:ext cx="8229600" cy="857250"/>
          </a:xfrm>
        </p:spPr>
        <p:txBody>
          <a:bodyPr/>
          <a:lstStyle/>
          <a:p>
            <a:endParaRPr lang="en-NZ" smtClean="0"/>
          </a:p>
        </p:txBody>
      </p:sp>
      <p:sp>
        <p:nvSpPr>
          <p:cNvPr id="12291" name="Content Placeholder 2"/>
          <p:cNvSpPr>
            <a:spLocks noGrp="1"/>
          </p:cNvSpPr>
          <p:nvPr>
            <p:ph idx="1"/>
          </p:nvPr>
        </p:nvSpPr>
        <p:spPr/>
        <p:txBody>
          <a:bodyPr/>
          <a:lstStyle/>
          <a:p>
            <a:r>
              <a:rPr lang="en-NZ" sz="2800" smtClean="0"/>
              <a:t>Security: </a:t>
            </a:r>
            <a:r>
              <a:rPr lang="en-US" sz="2800" smtClean="0"/>
              <a:t>the ability of the system to prevent or resist unauthorized access while providing access to legitimate users.  </a:t>
            </a:r>
          </a:p>
          <a:p>
            <a:pPr>
              <a:buFont typeface="Arial" charset="0"/>
              <a:buNone/>
            </a:pPr>
            <a:endParaRPr lang="en-US" sz="2800" smtClean="0"/>
          </a:p>
          <a:p>
            <a:r>
              <a:rPr lang="en-US" sz="2800" smtClean="0"/>
              <a:t>Testability: the ease with which the software can be made to demonstrate its faults or lack thereof.  </a:t>
            </a:r>
          </a:p>
          <a:p>
            <a:pPr lvl="1"/>
            <a:r>
              <a:rPr lang="en-US" sz="2400" smtClean="0"/>
              <a:t>To be testable the system must control inputs and be able to observe outputs.</a:t>
            </a:r>
            <a:endParaRPr lang="en-NZ" sz="2400" smtClean="0"/>
          </a:p>
          <a:p>
            <a:endParaRPr lang="en-NZ" smtClean="0"/>
          </a:p>
          <a:p>
            <a:endParaRPr lang="en-NZ" sz="2800" smtClean="0"/>
          </a:p>
          <a:p>
            <a:endParaRPr lang="en-NZ" sz="2800" smtClean="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F5916A6-D940-480A-A201-4E02DEB664C9}" type="slidenum">
              <a:rPr lang="en-NZ" smtClean="0">
                <a:solidFill>
                  <a:srgbClr val="898989"/>
                </a:solidFill>
                <a:latin typeface="Calibri" pitchFamily="34" charset="0"/>
              </a:rPr>
              <a:pPr eaLnBrk="1" hangingPunct="1"/>
              <a:t>18</a:t>
            </a:fld>
            <a:endParaRPr lang="en-NZ" smtClean="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571500"/>
            <a:ext cx="8229600" cy="857250"/>
          </a:xfrm>
        </p:spPr>
        <p:txBody>
          <a:bodyPr/>
          <a:lstStyle/>
          <a:p>
            <a:endParaRPr lang="en-NZ" smtClean="0"/>
          </a:p>
        </p:txBody>
      </p:sp>
      <p:sp>
        <p:nvSpPr>
          <p:cNvPr id="16387" name="Content Placeholder 2"/>
          <p:cNvSpPr>
            <a:spLocks noGrp="1"/>
          </p:cNvSpPr>
          <p:nvPr>
            <p:ph idx="1"/>
          </p:nvPr>
        </p:nvSpPr>
        <p:spPr>
          <a:xfrm>
            <a:off x="457200" y="1600200"/>
            <a:ext cx="8229600" cy="3700463"/>
          </a:xfrm>
        </p:spPr>
        <p:txBody>
          <a:bodyPr/>
          <a:lstStyle/>
          <a:p>
            <a:r>
              <a:rPr lang="en-US" sz="2800" smtClean="0"/>
              <a:t>Usability: how easy it is for the user to accomplish tasks and what support the system provides for the user to accomplish this</a:t>
            </a:r>
            <a:endParaRPr lang="en-NZ" sz="2800" smtClean="0"/>
          </a:p>
          <a:p>
            <a:pPr lvl="1"/>
            <a:r>
              <a:rPr lang="en-US" sz="2400" smtClean="0"/>
              <a:t>Learning system features</a:t>
            </a:r>
            <a:endParaRPr lang="en-NZ" sz="2400" smtClean="0"/>
          </a:p>
          <a:p>
            <a:pPr lvl="1"/>
            <a:r>
              <a:rPr lang="en-US" sz="2400" smtClean="0"/>
              <a:t>Using the system efficiently</a:t>
            </a:r>
            <a:endParaRPr lang="en-NZ" sz="2400" smtClean="0"/>
          </a:p>
          <a:p>
            <a:pPr lvl="1"/>
            <a:r>
              <a:rPr lang="en-US" sz="2400" smtClean="0"/>
              <a:t>Minimizing the impact of errors</a:t>
            </a:r>
            <a:endParaRPr lang="en-NZ" sz="2400" smtClean="0"/>
          </a:p>
          <a:p>
            <a:pPr lvl="1"/>
            <a:r>
              <a:rPr lang="en-US" sz="2400" smtClean="0"/>
              <a:t>Adapting the system to the user’s needs</a:t>
            </a:r>
            <a:endParaRPr lang="en-NZ" sz="2400" smtClean="0"/>
          </a:p>
          <a:p>
            <a:pPr lvl="1"/>
            <a:r>
              <a:rPr lang="en-US" sz="2400" smtClean="0"/>
              <a:t>Increasing confidence and satisfaction</a:t>
            </a:r>
            <a:endParaRPr lang="en-NZ" sz="2400" smtClean="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F66F8A5-25D7-40E8-A970-AFD643EA1171}" type="slidenum">
              <a:rPr lang="en-NZ" smtClean="0">
                <a:solidFill>
                  <a:srgbClr val="898989"/>
                </a:solidFill>
                <a:latin typeface="Calibri" pitchFamily="34" charset="0"/>
              </a:rPr>
              <a:pPr eaLnBrk="1" hangingPunct="1"/>
              <a:t>19</a:t>
            </a:fld>
            <a:endParaRPr lang="en-NZ" smtClean="0">
              <a:solidFill>
                <a:srgbClr val="898989"/>
              </a:solidFill>
              <a:latin typeface="Calibri" pitchFamily="34" charset="0"/>
            </a:endParaRPr>
          </a:p>
        </p:txBody>
      </p:sp>
      <p:grpSp>
        <p:nvGrpSpPr>
          <p:cNvPr id="2" name="Group 8"/>
          <p:cNvGrpSpPr>
            <a:grpSpLocks/>
          </p:cNvGrpSpPr>
          <p:nvPr/>
        </p:nvGrpSpPr>
        <p:grpSpPr bwMode="auto">
          <a:xfrm>
            <a:off x="6227763" y="3213100"/>
            <a:ext cx="2160587" cy="1871663"/>
            <a:chOff x="6228184" y="3212976"/>
            <a:chExt cx="2160240" cy="1872208"/>
          </a:xfrm>
        </p:grpSpPr>
        <p:sp>
          <p:nvSpPr>
            <p:cNvPr id="7" name="Right Brace 6"/>
            <p:cNvSpPr/>
            <p:nvPr/>
          </p:nvSpPr>
          <p:spPr>
            <a:xfrm>
              <a:off x="6228184" y="3212976"/>
              <a:ext cx="431731" cy="1872208"/>
            </a:xfrm>
            <a:prstGeom prst="righ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sp>
          <p:nvSpPr>
            <p:cNvPr id="16392" name="TextBox 7"/>
            <p:cNvSpPr txBox="1">
              <a:spLocks noChangeArrowheads="1"/>
            </p:cNvSpPr>
            <p:nvPr/>
          </p:nvSpPr>
          <p:spPr bwMode="auto">
            <a:xfrm>
              <a:off x="6732240" y="3717032"/>
              <a:ext cx="16561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Easy to use</a:t>
              </a:r>
            </a:p>
            <a:p>
              <a:pPr eaLnBrk="1" hangingPunct="1"/>
              <a:endParaRPr lang="en-NZ"/>
            </a:p>
            <a:p>
              <a:pPr eaLnBrk="1" hangingPunct="1"/>
              <a:r>
                <a:rPr lang="en-NZ"/>
                <a:t>Easy to learn</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Last Week</a:t>
            </a:r>
            <a:endParaRPr lang="en-NZ" dirty="0"/>
          </a:p>
        </p:txBody>
      </p:sp>
      <p:sp>
        <p:nvSpPr>
          <p:cNvPr id="3" name="Content Placeholder 2"/>
          <p:cNvSpPr>
            <a:spLocks noGrp="1"/>
          </p:cNvSpPr>
          <p:nvPr>
            <p:ph idx="1"/>
          </p:nvPr>
        </p:nvSpPr>
        <p:spPr/>
        <p:txBody>
          <a:bodyPr/>
          <a:lstStyle/>
          <a:p>
            <a:r>
              <a:rPr lang="en-NZ" dirty="0" smtClean="0"/>
              <a:t>The need for software architecture</a:t>
            </a:r>
          </a:p>
          <a:p>
            <a:r>
              <a:rPr lang="en-NZ" dirty="0" smtClean="0"/>
              <a:t>Stakeholders, viewpoints, views</a:t>
            </a:r>
          </a:p>
          <a:p>
            <a:r>
              <a:rPr lang="en-NZ" dirty="0" smtClean="0"/>
              <a:t>Some architecture activities and characteristics</a:t>
            </a:r>
            <a:endParaRPr lang="en-NZ"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a:t>
            </a:fld>
            <a:endParaRPr lang="en-NZ"/>
          </a:p>
        </p:txBody>
      </p:sp>
    </p:spTree>
    <p:extLst>
      <p:ext uri="{BB962C8B-B14F-4D97-AF65-F5344CB8AC3E}">
        <p14:creationId xmlns:p14="http://schemas.microsoft.com/office/powerpoint/2010/main" val="4038592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571500"/>
            <a:ext cx="8229600" cy="857250"/>
          </a:xfrm>
        </p:spPr>
        <p:txBody>
          <a:bodyPr/>
          <a:lstStyle/>
          <a:p>
            <a:r>
              <a:rPr lang="en-NZ" sz="3200" smtClean="0"/>
              <a:t>Some other things you also need to consider</a:t>
            </a:r>
          </a:p>
        </p:txBody>
      </p:sp>
      <p:sp>
        <p:nvSpPr>
          <p:cNvPr id="19459" name="Content Placeholder 2"/>
          <p:cNvSpPr>
            <a:spLocks noGrp="1"/>
          </p:cNvSpPr>
          <p:nvPr>
            <p:ph idx="1"/>
          </p:nvPr>
        </p:nvSpPr>
        <p:spPr/>
        <p:txBody>
          <a:bodyPr/>
          <a:lstStyle/>
          <a:p>
            <a:r>
              <a:rPr lang="en-NZ" sz="2400" smtClean="0"/>
              <a:t>Business qualities:</a:t>
            </a:r>
          </a:p>
          <a:p>
            <a:pPr lvl="1"/>
            <a:r>
              <a:rPr lang="en-NZ" sz="2000" smtClean="0"/>
              <a:t>Time to market</a:t>
            </a:r>
          </a:p>
          <a:p>
            <a:pPr lvl="1"/>
            <a:r>
              <a:rPr lang="en-NZ" sz="2000" smtClean="0"/>
              <a:t>Cost and benefit</a:t>
            </a:r>
          </a:p>
          <a:p>
            <a:pPr lvl="1"/>
            <a:r>
              <a:rPr lang="en-NZ" sz="2000" smtClean="0"/>
              <a:t>Lifetime of the system</a:t>
            </a:r>
          </a:p>
          <a:p>
            <a:pPr lvl="1"/>
            <a:r>
              <a:rPr lang="en-NZ" sz="2000" smtClean="0"/>
              <a:t>Targeted market</a:t>
            </a:r>
          </a:p>
          <a:p>
            <a:pPr lvl="1"/>
            <a:r>
              <a:rPr lang="en-NZ" sz="2000" smtClean="0"/>
              <a:t>Integration with legacy system</a:t>
            </a:r>
          </a:p>
          <a:p>
            <a:pPr lvl="1"/>
            <a:r>
              <a:rPr lang="en-NZ" sz="2000" smtClean="0"/>
              <a:t>Rollout schedule</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194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F83004-79A0-453B-94E4-31D3B33C9A32}" type="slidenum">
              <a:rPr lang="en-NZ" smtClean="0">
                <a:solidFill>
                  <a:srgbClr val="898989"/>
                </a:solidFill>
                <a:latin typeface="Calibri" pitchFamily="34" charset="0"/>
              </a:rPr>
              <a:pPr eaLnBrk="1" hangingPunct="1"/>
              <a:t>20</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050"/>
            <a:ext cx="8229600" cy="5218113"/>
          </a:xfrm>
        </p:spPr>
        <p:txBody>
          <a:bodyPr/>
          <a:lstStyle/>
          <a:p>
            <a:r>
              <a:rPr lang="en-NZ" dirty="0" smtClean="0"/>
              <a:t>Are these attributes really important?? </a:t>
            </a:r>
          </a:p>
          <a:p>
            <a:pPr marL="0" indent="0">
              <a:buNone/>
            </a:pPr>
            <a:endParaRPr lang="en-NZ" dirty="0" smtClean="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174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2A3A3D-551A-4908-90FA-36E403C4C45F}" type="slidenum">
              <a:rPr lang="en-NZ" smtClean="0">
                <a:solidFill>
                  <a:srgbClr val="898989"/>
                </a:solidFill>
                <a:latin typeface="Calibri" pitchFamily="34" charset="0"/>
              </a:rPr>
              <a:pPr eaLnBrk="1" hangingPunct="1"/>
              <a:t>21</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pic>
        <p:nvPicPr>
          <p:cNvPr id="6" name="ndkIP7ec3O8"/>
          <p:cNvPicPr>
            <a:picLocks noGrp="1" noRot="1" noChangeAspect="1"/>
          </p:cNvPicPr>
          <p:nvPr>
            <p:ph idx="1"/>
            <a:videoFile r:link="rId1"/>
          </p:nvPr>
        </p:nvPicPr>
        <p:blipFill>
          <a:blip r:embed="rId3"/>
          <a:stretch>
            <a:fillRect/>
          </a:stretch>
        </p:blipFill>
        <p:spPr>
          <a:xfrm>
            <a:off x="345148" y="1357452"/>
            <a:ext cx="8341652" cy="4692179"/>
          </a:xfrm>
          <a:prstGeom prst="rect">
            <a:avLst/>
          </a:prstGeom>
        </p:spPr>
      </p:pic>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22</a:t>
            </a:fld>
            <a:endParaRPr lang="en-NZ"/>
          </a:p>
        </p:txBody>
      </p:sp>
    </p:spTree>
    <p:extLst>
      <p:ext uri="{BB962C8B-B14F-4D97-AF65-F5344CB8AC3E}">
        <p14:creationId xmlns:p14="http://schemas.microsoft.com/office/powerpoint/2010/main" val="3830855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323850" y="765175"/>
            <a:ext cx="8229600" cy="503238"/>
          </a:xfrm>
        </p:spPr>
        <p:txBody>
          <a:bodyPr/>
          <a:lstStyle/>
          <a:p>
            <a:r>
              <a:rPr lang="en-NZ" sz="2800" smtClean="0"/>
              <a:t>These attributes are related to each other</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8BFB430-7724-4AE5-98E8-7B68895A0F0C}" type="slidenum">
              <a:rPr lang="en-NZ" smtClean="0">
                <a:solidFill>
                  <a:srgbClr val="898989"/>
                </a:solidFill>
                <a:latin typeface="Calibri" pitchFamily="34" charset="0"/>
              </a:rPr>
              <a:pPr eaLnBrk="1" hangingPunct="1"/>
              <a:t>23</a:t>
            </a:fld>
            <a:endParaRPr lang="en-NZ" smtClean="0">
              <a:solidFill>
                <a:srgbClr val="898989"/>
              </a:solidFill>
              <a:latin typeface="Calibri" pitchFamily="34" charset="0"/>
            </a:endParaRPr>
          </a:p>
        </p:txBody>
      </p:sp>
      <p:sp>
        <p:nvSpPr>
          <p:cNvPr id="15" name="Rounded Rectangle 14"/>
          <p:cNvSpPr/>
          <p:nvPr/>
        </p:nvSpPr>
        <p:spPr>
          <a:xfrm>
            <a:off x="2709863" y="1341438"/>
            <a:ext cx="1296987" cy="4746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NZ" dirty="0"/>
              <a:t>Security </a:t>
            </a:r>
          </a:p>
        </p:txBody>
      </p:sp>
      <p:sp>
        <p:nvSpPr>
          <p:cNvPr id="16" name="Rounded Rectangle 15"/>
          <p:cNvSpPr/>
          <p:nvPr/>
        </p:nvSpPr>
        <p:spPr>
          <a:xfrm>
            <a:off x="765175" y="1700213"/>
            <a:ext cx="1296988" cy="576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Availability</a:t>
            </a:r>
          </a:p>
        </p:txBody>
      </p:sp>
      <p:sp>
        <p:nvSpPr>
          <p:cNvPr id="17" name="Rounded Rectangle 16"/>
          <p:cNvSpPr/>
          <p:nvPr/>
        </p:nvSpPr>
        <p:spPr>
          <a:xfrm>
            <a:off x="2484438" y="3184525"/>
            <a:ext cx="1295400" cy="5762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NZ" dirty="0"/>
              <a:t>Testability </a:t>
            </a:r>
          </a:p>
        </p:txBody>
      </p:sp>
      <p:sp>
        <p:nvSpPr>
          <p:cNvPr id="18" name="Rounded Rectangle 17"/>
          <p:cNvSpPr/>
          <p:nvPr/>
        </p:nvSpPr>
        <p:spPr>
          <a:xfrm>
            <a:off x="250825" y="2679700"/>
            <a:ext cx="1512888" cy="649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NZ" dirty="0"/>
              <a:t>Performance</a:t>
            </a:r>
          </a:p>
        </p:txBody>
      </p:sp>
      <p:sp>
        <p:nvSpPr>
          <p:cNvPr id="19" name="Rounded Rectangle 18"/>
          <p:cNvSpPr/>
          <p:nvPr/>
        </p:nvSpPr>
        <p:spPr>
          <a:xfrm>
            <a:off x="4067175" y="2679700"/>
            <a:ext cx="1657350" cy="5762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NZ" dirty="0"/>
              <a:t>Modifiability</a:t>
            </a:r>
          </a:p>
        </p:txBody>
      </p:sp>
      <p:sp>
        <p:nvSpPr>
          <p:cNvPr id="20" name="Rounded Rectangle 19"/>
          <p:cNvSpPr/>
          <p:nvPr/>
        </p:nvSpPr>
        <p:spPr>
          <a:xfrm>
            <a:off x="4427538" y="1744663"/>
            <a:ext cx="1296987" cy="54768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NZ" dirty="0"/>
              <a:t>Usability</a:t>
            </a:r>
          </a:p>
        </p:txBody>
      </p:sp>
      <p:cxnSp>
        <p:nvCxnSpPr>
          <p:cNvPr id="22" name="Straight Connector 21"/>
          <p:cNvCxnSpPr>
            <a:stCxn id="15" idx="2"/>
            <a:endCxn id="17" idx="0"/>
          </p:cNvCxnSpPr>
          <p:nvPr/>
        </p:nvCxnSpPr>
        <p:spPr>
          <a:xfrm rot="5400000">
            <a:off x="2560638" y="2387600"/>
            <a:ext cx="1368425" cy="225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2"/>
            <a:endCxn id="18" idx="0"/>
          </p:cNvCxnSpPr>
          <p:nvPr/>
        </p:nvCxnSpPr>
        <p:spPr>
          <a:xfrm rot="5400000">
            <a:off x="1751013" y="1073150"/>
            <a:ext cx="863600" cy="2349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2"/>
            <a:endCxn id="19" idx="0"/>
          </p:cNvCxnSpPr>
          <p:nvPr/>
        </p:nvCxnSpPr>
        <p:spPr>
          <a:xfrm rot="16200000" flipH="1">
            <a:off x="3694907" y="1478756"/>
            <a:ext cx="863600" cy="15382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1"/>
            <a:endCxn id="17" idx="0"/>
          </p:cNvCxnSpPr>
          <p:nvPr/>
        </p:nvCxnSpPr>
        <p:spPr>
          <a:xfrm rot="10800000" flipV="1">
            <a:off x="3132138" y="2017713"/>
            <a:ext cx="1295400" cy="11668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1"/>
            <a:endCxn id="18" idx="0"/>
          </p:cNvCxnSpPr>
          <p:nvPr/>
        </p:nvCxnSpPr>
        <p:spPr>
          <a:xfrm rot="10800000" flipV="1">
            <a:off x="1008063" y="2017713"/>
            <a:ext cx="3419475" cy="6619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0" idx="1"/>
            <a:endCxn id="16" idx="3"/>
          </p:cNvCxnSpPr>
          <p:nvPr/>
        </p:nvCxnSpPr>
        <p:spPr>
          <a:xfrm rot="10800000">
            <a:off x="2062163" y="1989138"/>
            <a:ext cx="2365375" cy="28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0" idx="1"/>
            <a:endCxn id="15" idx="3"/>
          </p:cNvCxnSpPr>
          <p:nvPr/>
        </p:nvCxnSpPr>
        <p:spPr>
          <a:xfrm rot="10800000">
            <a:off x="4006850" y="1577975"/>
            <a:ext cx="420688" cy="4397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0" idx="2"/>
            <a:endCxn id="19" idx="0"/>
          </p:cNvCxnSpPr>
          <p:nvPr/>
        </p:nvCxnSpPr>
        <p:spPr>
          <a:xfrm rot="5400000">
            <a:off x="4792663" y="2395537"/>
            <a:ext cx="387350" cy="180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1"/>
            <a:endCxn id="16" idx="3"/>
          </p:cNvCxnSpPr>
          <p:nvPr/>
        </p:nvCxnSpPr>
        <p:spPr>
          <a:xfrm rot="10800000" flipV="1">
            <a:off x="2062163" y="1577975"/>
            <a:ext cx="647700" cy="411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6" idx="2"/>
            <a:endCxn id="17" idx="0"/>
          </p:cNvCxnSpPr>
          <p:nvPr/>
        </p:nvCxnSpPr>
        <p:spPr>
          <a:xfrm rot="16200000" flipH="1">
            <a:off x="1819276" y="1871662"/>
            <a:ext cx="908050" cy="17176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6" idx="2"/>
            <a:endCxn id="18" idx="0"/>
          </p:cNvCxnSpPr>
          <p:nvPr/>
        </p:nvCxnSpPr>
        <p:spPr>
          <a:xfrm rot="5400000">
            <a:off x="1009650" y="2274888"/>
            <a:ext cx="403225" cy="406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8" idx="3"/>
            <a:endCxn id="17" idx="1"/>
          </p:cNvCxnSpPr>
          <p:nvPr/>
        </p:nvCxnSpPr>
        <p:spPr>
          <a:xfrm>
            <a:off x="1763713" y="3005138"/>
            <a:ext cx="720725" cy="4667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9" idx="1"/>
            <a:endCxn id="17" idx="3"/>
          </p:cNvCxnSpPr>
          <p:nvPr/>
        </p:nvCxnSpPr>
        <p:spPr>
          <a:xfrm rot="10800000" flipV="1">
            <a:off x="3779838" y="2968625"/>
            <a:ext cx="287337" cy="5032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9" idx="1"/>
            <a:endCxn id="16" idx="3"/>
          </p:cNvCxnSpPr>
          <p:nvPr/>
        </p:nvCxnSpPr>
        <p:spPr>
          <a:xfrm rot="10800000">
            <a:off x="2062163" y="1989138"/>
            <a:ext cx="2005012" cy="9794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0" name="Content Placeholder 2"/>
          <p:cNvSpPr txBox="1">
            <a:spLocks/>
          </p:cNvSpPr>
          <p:nvPr/>
        </p:nvSpPr>
        <p:spPr bwMode="auto">
          <a:xfrm>
            <a:off x="107950" y="3716338"/>
            <a:ext cx="8785225" cy="2665412"/>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NZ" sz="2800" dirty="0">
                <a:latin typeface="+mn-lt"/>
                <a:cs typeface="+mn-cs"/>
              </a:rPr>
              <a:t>Why?</a:t>
            </a:r>
            <a:endParaRPr lang="en-NZ" sz="2400" dirty="0">
              <a:latin typeface="+mn-lt"/>
              <a:cs typeface="+mn-cs"/>
            </a:endParaRPr>
          </a:p>
          <a:p>
            <a:pPr marL="800100" lvl="1" indent="-342900" eaLnBrk="0" hangingPunct="0">
              <a:spcBef>
                <a:spcPct val="20000"/>
              </a:spcBef>
              <a:buFont typeface="Arial" charset="0"/>
              <a:buChar char="•"/>
              <a:defRPr/>
            </a:pPr>
            <a:r>
              <a:rPr lang="en-NZ" sz="2400" dirty="0">
                <a:latin typeface="+mn-lt"/>
                <a:cs typeface="+mn-cs"/>
              </a:rPr>
              <a:t>If a system is modifiable, it can also </a:t>
            </a:r>
          </a:p>
          <a:p>
            <a:pPr marL="800100" lvl="1" indent="-342900" eaLnBrk="0" hangingPunct="0">
              <a:spcBef>
                <a:spcPct val="20000"/>
              </a:spcBef>
              <a:defRPr/>
            </a:pPr>
            <a:r>
              <a:rPr lang="en-NZ" sz="2400" dirty="0">
                <a:latin typeface="+mn-lt"/>
                <a:cs typeface="+mn-cs"/>
              </a:rPr>
              <a:t>	has higher availability</a:t>
            </a:r>
          </a:p>
          <a:p>
            <a:pPr marL="800100" lvl="1" indent="-342900" eaLnBrk="0" hangingPunct="0">
              <a:spcBef>
                <a:spcPct val="20000"/>
              </a:spcBef>
              <a:buFont typeface="Arial" charset="0"/>
              <a:buChar char="•"/>
              <a:defRPr/>
            </a:pPr>
            <a:r>
              <a:rPr lang="en-NZ" sz="2400" dirty="0">
                <a:latin typeface="+mn-lt"/>
                <a:cs typeface="+mn-cs"/>
              </a:rPr>
              <a:t>Performance and availability will affect usability</a:t>
            </a:r>
          </a:p>
          <a:p>
            <a:pPr marL="800100" lvl="1" indent="-342900" eaLnBrk="0" hangingPunct="0">
              <a:spcBef>
                <a:spcPct val="20000"/>
              </a:spcBef>
              <a:buFont typeface="Arial" charset="0"/>
              <a:buChar char="•"/>
              <a:defRPr/>
            </a:pPr>
            <a:r>
              <a:rPr lang="en-NZ" sz="2400" dirty="0">
                <a:latin typeface="+mn-lt"/>
                <a:cs typeface="+mn-cs"/>
              </a:rPr>
              <a:t>Testability can enhance performance, availability, usability,…</a:t>
            </a:r>
          </a:p>
          <a:p>
            <a:pPr marL="800100" lvl="1" indent="-342900" eaLnBrk="0" hangingPunct="0">
              <a:spcBef>
                <a:spcPct val="20000"/>
              </a:spcBef>
              <a:buFont typeface="Arial" charset="0"/>
              <a:buChar char="•"/>
              <a:defRPr/>
            </a:pPr>
            <a:r>
              <a:rPr lang="en-NZ" sz="2400" dirty="0">
                <a:latin typeface="+mn-lt"/>
                <a:cs typeface="+mn-cs"/>
              </a:rPr>
              <a:t>…</a:t>
            </a:r>
          </a:p>
        </p:txBody>
      </p:sp>
      <p:grpSp>
        <p:nvGrpSpPr>
          <p:cNvPr id="2" name="Group 165"/>
          <p:cNvGrpSpPr>
            <a:grpSpLocks/>
          </p:cNvGrpSpPr>
          <p:nvPr/>
        </p:nvGrpSpPr>
        <p:grpSpPr bwMode="auto">
          <a:xfrm>
            <a:off x="5940425" y="2276475"/>
            <a:ext cx="2916238" cy="2376488"/>
            <a:chOff x="4860032" y="3130499"/>
            <a:chExt cx="2376264" cy="2650405"/>
          </a:xfrm>
        </p:grpSpPr>
        <p:pic>
          <p:nvPicPr>
            <p:cNvPr id="18459" name="Picture 4" descr="http://zedomax.com/blog/wp-content/uploads/2009/09/vist-blue-screen-of-dea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077072"/>
              <a:ext cx="2376264" cy="170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0" name="TextBox 164"/>
            <p:cNvSpPr txBox="1">
              <a:spLocks noChangeArrowheads="1"/>
            </p:cNvSpPr>
            <p:nvPr/>
          </p:nvSpPr>
          <p:spPr bwMode="auto">
            <a:xfrm>
              <a:off x="5405092" y="3130499"/>
              <a:ext cx="17281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i="1"/>
                <a:t>Would you think this is usable?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857248"/>
          </a:xfrm>
        </p:spPr>
        <p:txBody>
          <a:bodyPr/>
          <a:lstStyle/>
          <a:p>
            <a:r>
              <a:rPr lang="en-NZ" sz="3200" b="1" dirty="0" smtClean="0"/>
              <a:t>QAs in development process</a:t>
            </a:r>
            <a:endParaRPr lang="en-NZ" sz="3200" dirty="0"/>
          </a:p>
        </p:txBody>
      </p:sp>
      <p:sp>
        <p:nvSpPr>
          <p:cNvPr id="3" name="Content Placeholder 2"/>
          <p:cNvSpPr>
            <a:spLocks noGrp="1"/>
          </p:cNvSpPr>
          <p:nvPr>
            <p:ph idx="1"/>
          </p:nvPr>
        </p:nvSpPr>
        <p:spPr>
          <a:xfrm>
            <a:off x="457200" y="1052737"/>
            <a:ext cx="8229600" cy="2232247"/>
          </a:xfrm>
        </p:spPr>
        <p:txBody>
          <a:bodyPr/>
          <a:lstStyle/>
          <a:p>
            <a:r>
              <a:rPr lang="en-US" sz="2400" dirty="0" smtClean="0"/>
              <a:t>Every </a:t>
            </a:r>
            <a:r>
              <a:rPr lang="en-US" sz="2400" dirty="0"/>
              <a:t>stage in development process further constrains space for QAs</a:t>
            </a:r>
          </a:p>
          <a:p>
            <a:r>
              <a:rPr lang="en-US" sz="2400" dirty="0" smtClean="0"/>
              <a:t>Architecture </a:t>
            </a:r>
            <a:r>
              <a:rPr lang="en-US" sz="2400" dirty="0"/>
              <a:t>is on top level and thus most </a:t>
            </a:r>
            <a:r>
              <a:rPr lang="en-US" sz="2400" dirty="0" smtClean="0"/>
              <a:t>critical</a:t>
            </a:r>
          </a:p>
          <a:p>
            <a:r>
              <a:rPr lang="en-US" sz="2400" dirty="0" smtClean="0"/>
              <a:t>QAs </a:t>
            </a:r>
            <a:r>
              <a:rPr lang="en-US" sz="2400" dirty="0"/>
              <a:t>are achieved only by combination </a:t>
            </a:r>
            <a:r>
              <a:rPr lang="en-US" sz="2400" dirty="0" smtClean="0"/>
              <a:t>of: architecture </a:t>
            </a:r>
            <a:r>
              <a:rPr lang="en-US" sz="2400" dirty="0"/>
              <a:t>(big picture) and non-architectural (details) </a:t>
            </a:r>
            <a:r>
              <a:rPr lang="en-US" sz="2400" dirty="0" smtClean="0"/>
              <a:t>choices, e.g.:</a:t>
            </a:r>
            <a:endParaRPr lang="en-US" sz="2400"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24</a:t>
            </a:fld>
            <a:endParaRPr lang="en-NZ"/>
          </a:p>
        </p:txBody>
      </p:sp>
      <p:graphicFrame>
        <p:nvGraphicFramePr>
          <p:cNvPr id="6" name="Table 5"/>
          <p:cNvGraphicFramePr>
            <a:graphicFrameLocks noGrp="1"/>
          </p:cNvGraphicFramePr>
          <p:nvPr>
            <p:extLst>
              <p:ext uri="{D42A27DB-BD31-4B8C-83A1-F6EECF244321}">
                <p14:modId xmlns:p14="http://schemas.microsoft.com/office/powerpoint/2010/main" val="3245927778"/>
              </p:ext>
            </p:extLst>
          </p:nvPr>
        </p:nvGraphicFramePr>
        <p:xfrm>
          <a:off x="539552" y="3212976"/>
          <a:ext cx="8064896" cy="2709416"/>
        </p:xfrm>
        <a:graphic>
          <a:graphicData uri="http://schemas.openxmlformats.org/drawingml/2006/table">
            <a:tbl>
              <a:tblPr firstRow="1" bandRow="1">
                <a:tableStyleId>{5C22544A-7EE6-4342-B048-85BDC9FD1C3A}</a:tableStyleId>
              </a:tblPr>
              <a:tblGrid>
                <a:gridCol w="1631944"/>
                <a:gridCol w="3336608"/>
                <a:gridCol w="3096344"/>
              </a:tblGrid>
              <a:tr h="514856">
                <a:tc>
                  <a:txBody>
                    <a:bodyPr/>
                    <a:lstStyle/>
                    <a:p>
                      <a:r>
                        <a:rPr lang="en-NZ" dirty="0" smtClean="0"/>
                        <a:t>QA</a:t>
                      </a:r>
                      <a:endParaRPr lang="en-NZ" dirty="0"/>
                    </a:p>
                  </a:txBody>
                  <a:tcPr/>
                </a:tc>
                <a:tc>
                  <a:txBody>
                    <a:bodyPr/>
                    <a:lstStyle/>
                    <a:p>
                      <a:r>
                        <a:rPr lang="en-NZ" dirty="0" smtClean="0"/>
                        <a:t>Architectural level</a:t>
                      </a:r>
                      <a:endParaRPr lang="en-NZ" dirty="0"/>
                    </a:p>
                  </a:txBody>
                  <a:tcPr/>
                </a:tc>
                <a:tc>
                  <a:txBody>
                    <a:bodyPr/>
                    <a:lstStyle/>
                    <a:p>
                      <a:r>
                        <a:rPr lang="en-NZ" dirty="0" smtClean="0"/>
                        <a:t>Implementation level</a:t>
                      </a:r>
                      <a:endParaRPr lang="en-NZ" dirty="0"/>
                    </a:p>
                  </a:txBody>
                  <a:tcPr/>
                </a:tc>
              </a:tr>
              <a:tr h="370840">
                <a:tc>
                  <a:txBody>
                    <a:bodyPr/>
                    <a:lstStyle/>
                    <a:p>
                      <a:r>
                        <a:rPr lang="en-NZ" sz="1800" kern="1200" dirty="0" smtClean="0">
                          <a:solidFill>
                            <a:schemeClr val="dk1"/>
                          </a:solidFill>
                          <a:latin typeface="+mn-lt"/>
                          <a:ea typeface="+mn-ea"/>
                          <a:cs typeface="+mn-cs"/>
                        </a:rPr>
                        <a:t>Usability </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Redo/undo support</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GUI components, layout,</a:t>
                      </a:r>
                      <a:r>
                        <a:rPr lang="en-NZ" sz="1800" kern="1200" baseline="0" dirty="0" smtClean="0">
                          <a:solidFill>
                            <a:schemeClr val="dk1"/>
                          </a:solidFill>
                          <a:latin typeface="+mn-lt"/>
                          <a:ea typeface="+mn-ea"/>
                          <a:cs typeface="+mn-cs"/>
                        </a:rPr>
                        <a:t> GUI </a:t>
                      </a:r>
                      <a:r>
                        <a:rPr lang="en-NZ" sz="1800" kern="1200" dirty="0" smtClean="0">
                          <a:solidFill>
                            <a:schemeClr val="dk1"/>
                          </a:solidFill>
                          <a:latin typeface="+mn-lt"/>
                          <a:ea typeface="+mn-ea"/>
                          <a:cs typeface="+mn-cs"/>
                        </a:rPr>
                        <a:t>coding</a:t>
                      </a:r>
                      <a:endParaRPr lang="en-NZ" sz="1800" kern="1200" dirty="0">
                        <a:solidFill>
                          <a:schemeClr val="dk1"/>
                        </a:solidFill>
                        <a:latin typeface="+mn-lt"/>
                        <a:ea typeface="+mn-ea"/>
                        <a:cs typeface="+mn-cs"/>
                      </a:endParaRPr>
                    </a:p>
                  </a:txBody>
                  <a:tcPr/>
                </a:tc>
              </a:tr>
              <a:tr h="370840">
                <a:tc>
                  <a:txBody>
                    <a:bodyPr/>
                    <a:lstStyle/>
                    <a:p>
                      <a:r>
                        <a:rPr lang="en-NZ" sz="1800" kern="1200" dirty="0" smtClean="0">
                          <a:solidFill>
                            <a:schemeClr val="dk1"/>
                          </a:solidFill>
                          <a:latin typeface="+mn-lt"/>
                          <a:ea typeface="+mn-ea"/>
                          <a:cs typeface="+mn-cs"/>
                        </a:rPr>
                        <a:t>Modifiability</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Independent modules </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Design patterns, program structure,</a:t>
                      </a:r>
                      <a:r>
                        <a:rPr lang="en-NZ" sz="1800" kern="1200" baseline="0" dirty="0" smtClean="0">
                          <a:solidFill>
                            <a:schemeClr val="dk1"/>
                          </a:solidFill>
                          <a:latin typeface="+mn-lt"/>
                          <a:ea typeface="+mn-ea"/>
                          <a:cs typeface="+mn-cs"/>
                        </a:rPr>
                        <a:t> </a:t>
                      </a:r>
                      <a:r>
                        <a:rPr lang="en-NZ" sz="1800" kern="1200" dirty="0" smtClean="0">
                          <a:solidFill>
                            <a:schemeClr val="dk1"/>
                          </a:solidFill>
                          <a:latin typeface="+mn-lt"/>
                          <a:ea typeface="+mn-ea"/>
                          <a:cs typeface="+mn-cs"/>
                        </a:rPr>
                        <a:t>coding, etc.</a:t>
                      </a:r>
                      <a:endParaRPr lang="en-NZ" sz="1800" kern="1200" dirty="0">
                        <a:solidFill>
                          <a:schemeClr val="dk1"/>
                        </a:solidFill>
                        <a:latin typeface="+mn-lt"/>
                        <a:ea typeface="+mn-ea"/>
                        <a:cs typeface="+mn-cs"/>
                      </a:endParaRPr>
                    </a:p>
                  </a:txBody>
                  <a:tcPr/>
                </a:tc>
              </a:tr>
              <a:tr h="370840">
                <a:tc>
                  <a:txBody>
                    <a:bodyPr/>
                    <a:lstStyle/>
                    <a:p>
                      <a:r>
                        <a:rPr lang="en-NZ" sz="1800" kern="1200" dirty="0" smtClean="0">
                          <a:solidFill>
                            <a:schemeClr val="dk1"/>
                          </a:solidFill>
                          <a:latin typeface="+mn-lt"/>
                          <a:ea typeface="+mn-ea"/>
                          <a:cs typeface="+mn-cs"/>
                        </a:rPr>
                        <a:t>Performance</a:t>
                      </a:r>
                      <a:endParaRPr lang="en-NZ" sz="1800" kern="1200" dirty="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Resources allocations, interaction protocols,</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 </a:t>
                      </a:r>
                      <a:r>
                        <a:rPr lang="en-NZ" sz="1800" kern="1200" dirty="0" smtClean="0">
                          <a:solidFill>
                            <a:schemeClr val="dk1"/>
                          </a:solidFill>
                          <a:latin typeface="+mn-lt"/>
                          <a:ea typeface="+mn-ea"/>
                          <a:cs typeface="+mn-cs"/>
                        </a:rPr>
                        <a:t>communication infrastructure</a:t>
                      </a:r>
                      <a:endParaRPr lang="en-NZ" sz="1800" kern="1200" dirty="0">
                        <a:solidFill>
                          <a:schemeClr val="dk1"/>
                        </a:solidFill>
                        <a:latin typeface="+mn-lt"/>
                        <a:ea typeface="+mn-ea"/>
                        <a:cs typeface="+mn-cs"/>
                      </a:endParaRPr>
                    </a:p>
                  </a:txBody>
                  <a:tcPr/>
                </a:tc>
                <a:tc>
                  <a:txBody>
                    <a:bodyPr/>
                    <a:lstStyle/>
                    <a:p>
                      <a:r>
                        <a:rPr lang="en-NZ" sz="1800" kern="1200" dirty="0" smtClean="0">
                          <a:solidFill>
                            <a:schemeClr val="dk1"/>
                          </a:solidFill>
                          <a:latin typeface="+mn-lt"/>
                          <a:ea typeface="+mn-ea"/>
                          <a:cs typeface="+mn-cs"/>
                        </a:rPr>
                        <a:t>Algorithm design, optimization techniques, etc.</a:t>
                      </a:r>
                      <a:endParaRPr lang="en-NZ" sz="18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99961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32656"/>
            <a:ext cx="8229600" cy="857250"/>
          </a:xfrm>
        </p:spPr>
        <p:txBody>
          <a:bodyPr/>
          <a:lstStyle/>
          <a:p>
            <a:r>
              <a:rPr lang="en-NZ" sz="3200" dirty="0" smtClean="0"/>
              <a:t>Understanding quality attributes </a:t>
            </a:r>
          </a:p>
        </p:txBody>
      </p:sp>
      <p:sp>
        <p:nvSpPr>
          <p:cNvPr id="15363" name="Content Placeholder 2"/>
          <p:cNvSpPr>
            <a:spLocks noGrp="1"/>
          </p:cNvSpPr>
          <p:nvPr>
            <p:ph idx="1"/>
          </p:nvPr>
        </p:nvSpPr>
        <p:spPr>
          <a:xfrm>
            <a:off x="457200" y="1124745"/>
            <a:ext cx="8229600" cy="1656183"/>
          </a:xfrm>
        </p:spPr>
        <p:txBody>
          <a:bodyPr/>
          <a:lstStyle/>
          <a:p>
            <a:r>
              <a:rPr lang="en-NZ" sz="2400" dirty="0" smtClean="0"/>
              <a:t>Quality attribute </a:t>
            </a:r>
            <a:r>
              <a:rPr lang="en-NZ" sz="2400" dirty="0"/>
              <a:t>scenarios (specifying requirements):</a:t>
            </a:r>
          </a:p>
          <a:p>
            <a:pPr lvl="1"/>
            <a:r>
              <a:rPr lang="en-NZ" sz="2000" dirty="0" smtClean="0"/>
              <a:t>Involve stakeholders to simulate different scenarios</a:t>
            </a:r>
          </a:p>
          <a:p>
            <a:pPr lvl="1"/>
            <a:r>
              <a:rPr lang="en-NZ" sz="2000" dirty="0" smtClean="0"/>
              <a:t>Each scenario will focus on one particular quality attribute</a:t>
            </a:r>
          </a:p>
          <a:p>
            <a:pPr lvl="1"/>
            <a:r>
              <a:rPr lang="en-NZ" sz="2000" b="1" dirty="0" smtClean="0"/>
              <a:t>Goal</a:t>
            </a:r>
            <a:r>
              <a:rPr lang="en-NZ" sz="2000" dirty="0" smtClean="0"/>
              <a:t>: </a:t>
            </a:r>
            <a:r>
              <a:rPr lang="en-US" sz="2000" dirty="0"/>
              <a:t>specify required outputs for a particular relevant situation</a:t>
            </a:r>
            <a:endParaRPr lang="en-NZ" sz="2000" dirty="0" smtClean="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86728F-B40E-4D5F-839D-6F584DC574D4}" type="slidenum">
              <a:rPr lang="en-NZ" smtClean="0">
                <a:solidFill>
                  <a:srgbClr val="898989"/>
                </a:solidFill>
                <a:latin typeface="Calibri" pitchFamily="34" charset="0"/>
              </a:rPr>
              <a:pPr eaLnBrk="1" hangingPunct="1"/>
              <a:t>25</a:t>
            </a:fld>
            <a:endParaRPr lang="en-NZ" smtClean="0">
              <a:solidFill>
                <a:srgbClr val="898989"/>
              </a:solidFill>
              <a:latin typeface="Calibri" pitchFamily="34" charset="0"/>
            </a:endParaRPr>
          </a:p>
        </p:txBody>
      </p:sp>
      <p:grpSp>
        <p:nvGrpSpPr>
          <p:cNvPr id="2" name="Group 22"/>
          <p:cNvGrpSpPr>
            <a:grpSpLocks/>
          </p:cNvGrpSpPr>
          <p:nvPr/>
        </p:nvGrpSpPr>
        <p:grpSpPr bwMode="auto">
          <a:xfrm>
            <a:off x="251520" y="2738024"/>
            <a:ext cx="7513541" cy="2016125"/>
            <a:chOff x="89842" y="4221088"/>
            <a:chExt cx="7513565" cy="2015700"/>
          </a:xfrm>
        </p:grpSpPr>
        <p:sp>
          <p:nvSpPr>
            <p:cNvPr id="13" name="Oval 12"/>
            <p:cNvSpPr/>
            <p:nvPr/>
          </p:nvSpPr>
          <p:spPr>
            <a:xfrm>
              <a:off x="2843469" y="4221088"/>
              <a:ext cx="3024197" cy="20157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6" name="Rounded Rectangle 5"/>
            <p:cNvSpPr/>
            <p:nvPr/>
          </p:nvSpPr>
          <p:spPr>
            <a:xfrm>
              <a:off x="3564196" y="4508364"/>
              <a:ext cx="1439867" cy="1009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System</a:t>
              </a:r>
              <a:endParaRPr lang="en-NZ" dirty="0"/>
            </a:p>
          </p:txBody>
        </p:sp>
        <p:pic>
          <p:nvPicPr>
            <p:cNvPr id="20489" name="Picture 7" descr="http://www.qauprogrammers.com/images/Us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509120"/>
              <a:ext cx="93610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Box 7"/>
            <p:cNvSpPr txBox="1">
              <a:spLocks noChangeArrowheads="1"/>
            </p:cNvSpPr>
            <p:nvPr/>
          </p:nvSpPr>
          <p:spPr bwMode="auto">
            <a:xfrm>
              <a:off x="89842" y="5373216"/>
              <a:ext cx="2574237" cy="86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dirty="0"/>
                <a:t>Source: </a:t>
              </a:r>
            </a:p>
            <a:p>
              <a:pPr eaLnBrk="1" hangingPunct="1"/>
              <a:r>
                <a:rPr lang="en-NZ" sz="1600" dirty="0"/>
                <a:t>stakeholders who concern about the attribute </a:t>
              </a:r>
            </a:p>
          </p:txBody>
        </p:sp>
        <p:cxnSp>
          <p:nvCxnSpPr>
            <p:cNvPr id="10" name="Straight Arrow Connector 9"/>
            <p:cNvCxnSpPr>
              <a:endCxn id="6" idx="1"/>
            </p:cNvCxnSpPr>
            <p:nvPr/>
          </p:nvCxnSpPr>
          <p:spPr>
            <a:xfrm>
              <a:off x="1763965" y="4976579"/>
              <a:ext cx="1800231" cy="365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492" name="TextBox 10"/>
            <p:cNvSpPr txBox="1">
              <a:spLocks noChangeArrowheads="1"/>
            </p:cNvSpPr>
            <p:nvPr/>
          </p:nvSpPr>
          <p:spPr bwMode="auto">
            <a:xfrm>
              <a:off x="1835696" y="4653136"/>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Stimulus</a:t>
              </a:r>
            </a:p>
          </p:txBody>
        </p:sp>
        <p:sp>
          <p:nvSpPr>
            <p:cNvPr id="20493" name="TextBox 13"/>
            <p:cNvSpPr txBox="1">
              <a:spLocks noChangeArrowheads="1"/>
            </p:cNvSpPr>
            <p:nvPr/>
          </p:nvSpPr>
          <p:spPr bwMode="auto">
            <a:xfrm>
              <a:off x="3635896" y="5589240"/>
              <a:ext cx="1728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Environment </a:t>
              </a:r>
            </a:p>
          </p:txBody>
        </p:sp>
        <p:pic>
          <p:nvPicPr>
            <p:cNvPr id="20494" name="Picture 11" descr="http://www.codeproject.com/KB/miscctrl/AnalogMeterControl/Me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4365104"/>
              <a:ext cx="1231207"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p:cNvCxnSpPr>
              <a:stCxn id="6" idx="3"/>
            </p:cNvCxnSpPr>
            <p:nvPr/>
          </p:nvCxnSpPr>
          <p:spPr>
            <a:xfrm>
              <a:off x="5004063" y="5013083"/>
              <a:ext cx="1368429"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497" name="TextBox 21"/>
            <p:cNvSpPr txBox="1">
              <a:spLocks noChangeArrowheads="1"/>
            </p:cNvSpPr>
            <p:nvPr/>
          </p:nvSpPr>
          <p:spPr bwMode="auto">
            <a:xfrm>
              <a:off x="5076056" y="4653136"/>
              <a:ext cx="1512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Response</a:t>
              </a:r>
            </a:p>
          </p:txBody>
        </p:sp>
      </p:grpSp>
      <p:sp>
        <p:nvSpPr>
          <p:cNvPr id="3" name="TextBox 2"/>
          <p:cNvSpPr txBox="1"/>
          <p:nvPr/>
        </p:nvSpPr>
        <p:spPr>
          <a:xfrm>
            <a:off x="6045958" y="4437112"/>
            <a:ext cx="2808288" cy="923330"/>
          </a:xfrm>
          <a:prstGeom prst="rect">
            <a:avLst/>
          </a:prstGeom>
          <a:solidFill>
            <a:schemeClr val="tx2">
              <a:lumMod val="40000"/>
              <a:lumOff val="60000"/>
            </a:schemeClr>
          </a:solidFill>
        </p:spPr>
        <p:txBody>
          <a:bodyPr wrap="square" rtlCol="0">
            <a:spAutoFit/>
          </a:bodyPr>
          <a:lstStyle/>
          <a:p>
            <a:r>
              <a:rPr lang="en-NZ" dirty="0" smtClean="0"/>
              <a:t>Required </a:t>
            </a:r>
            <a:r>
              <a:rPr lang="en-NZ" dirty="0"/>
              <a:t>outputs:</a:t>
            </a:r>
          </a:p>
          <a:p>
            <a:pPr marL="285750" indent="-285750">
              <a:buFont typeface="Arial" pitchFamily="34" charset="0"/>
              <a:buChar char="•"/>
            </a:pPr>
            <a:r>
              <a:rPr lang="en-NZ" dirty="0"/>
              <a:t> </a:t>
            </a:r>
            <a:r>
              <a:rPr lang="en-NZ" dirty="0" smtClean="0"/>
              <a:t>Response</a:t>
            </a:r>
            <a:endParaRPr lang="en-NZ" dirty="0"/>
          </a:p>
          <a:p>
            <a:pPr marL="285750" indent="-285750">
              <a:buFont typeface="Arial" pitchFamily="34" charset="0"/>
              <a:buChar char="•"/>
            </a:pPr>
            <a:r>
              <a:rPr lang="en-NZ" dirty="0"/>
              <a:t> </a:t>
            </a:r>
            <a:r>
              <a:rPr lang="en-NZ" dirty="0" smtClean="0"/>
              <a:t>Response </a:t>
            </a:r>
            <a:r>
              <a:rPr lang="en-NZ" dirty="0"/>
              <a:t>measure</a:t>
            </a:r>
          </a:p>
        </p:txBody>
      </p:sp>
      <p:sp>
        <p:nvSpPr>
          <p:cNvPr id="5" name="TextBox 4"/>
          <p:cNvSpPr txBox="1"/>
          <p:nvPr/>
        </p:nvSpPr>
        <p:spPr>
          <a:xfrm>
            <a:off x="2413978" y="5818038"/>
            <a:ext cx="5614406" cy="923330"/>
          </a:xfrm>
          <a:prstGeom prst="rect">
            <a:avLst/>
          </a:prstGeom>
          <a:solidFill>
            <a:schemeClr val="tx2">
              <a:lumMod val="40000"/>
              <a:lumOff val="60000"/>
            </a:schemeClr>
          </a:solidFill>
        </p:spPr>
        <p:txBody>
          <a:bodyPr wrap="square" rtlCol="0">
            <a:spAutoFit/>
          </a:bodyPr>
          <a:lstStyle/>
          <a:p>
            <a:r>
              <a:rPr lang="en-NZ" dirty="0" smtClean="0"/>
              <a:t>Preconditions</a:t>
            </a:r>
            <a:r>
              <a:rPr lang="en-NZ" dirty="0"/>
              <a:t>:</a:t>
            </a:r>
          </a:p>
          <a:p>
            <a:pPr marL="285750" indent="-285750">
              <a:buFont typeface="Arial" pitchFamily="34" charset="0"/>
              <a:buChar char="•"/>
            </a:pPr>
            <a:r>
              <a:rPr lang="en-US" dirty="0"/>
              <a:t> </a:t>
            </a:r>
            <a:r>
              <a:rPr lang="en-US" dirty="0" smtClean="0"/>
              <a:t>Environment </a:t>
            </a:r>
            <a:r>
              <a:rPr lang="en-US" dirty="0"/>
              <a:t>of the scenario (state of system)</a:t>
            </a:r>
          </a:p>
          <a:p>
            <a:pPr marL="285750" indent="-285750">
              <a:buFont typeface="Arial" pitchFamily="34" charset="0"/>
              <a:buChar char="•"/>
            </a:pPr>
            <a:r>
              <a:rPr lang="en-US" dirty="0"/>
              <a:t> </a:t>
            </a:r>
            <a:r>
              <a:rPr lang="en-US" dirty="0" smtClean="0"/>
              <a:t>Resources </a:t>
            </a:r>
            <a:r>
              <a:rPr lang="en-US" dirty="0"/>
              <a:t>(artifacts) that are subject of the QA</a:t>
            </a:r>
            <a:endParaRPr lang="en-NZ" dirty="0"/>
          </a:p>
        </p:txBody>
      </p:sp>
      <p:sp>
        <p:nvSpPr>
          <p:cNvPr id="7" name="TextBox 6"/>
          <p:cNvSpPr txBox="1"/>
          <p:nvPr/>
        </p:nvSpPr>
        <p:spPr>
          <a:xfrm>
            <a:off x="233561" y="4725144"/>
            <a:ext cx="3330327" cy="923330"/>
          </a:xfrm>
          <a:prstGeom prst="rect">
            <a:avLst/>
          </a:prstGeom>
          <a:solidFill>
            <a:schemeClr val="tx2">
              <a:lumMod val="40000"/>
              <a:lumOff val="60000"/>
            </a:schemeClr>
          </a:solidFill>
        </p:spPr>
        <p:txBody>
          <a:bodyPr wrap="square" rtlCol="0">
            <a:spAutoFit/>
          </a:bodyPr>
          <a:lstStyle/>
          <a:p>
            <a:r>
              <a:rPr lang="en-NZ" dirty="0" smtClean="0"/>
              <a:t>Inputs</a:t>
            </a:r>
            <a:r>
              <a:rPr lang="en-NZ" dirty="0"/>
              <a:t>:</a:t>
            </a:r>
          </a:p>
          <a:p>
            <a:pPr marL="285750" indent="-285750">
              <a:buFont typeface="Arial" pitchFamily="34" charset="0"/>
              <a:buChar char="•"/>
            </a:pPr>
            <a:r>
              <a:rPr lang="en-NZ" dirty="0"/>
              <a:t> </a:t>
            </a:r>
            <a:r>
              <a:rPr lang="en-NZ" dirty="0" smtClean="0"/>
              <a:t>Stimulus</a:t>
            </a:r>
            <a:endParaRPr lang="en-NZ" dirty="0"/>
          </a:p>
          <a:p>
            <a:pPr marL="285750" indent="-285750">
              <a:buFont typeface="Arial" pitchFamily="34" charset="0"/>
              <a:buChar char="•"/>
            </a:pPr>
            <a:r>
              <a:rPr lang="en-NZ" dirty="0"/>
              <a:t> </a:t>
            </a:r>
            <a:r>
              <a:rPr lang="en-NZ" dirty="0" smtClean="0"/>
              <a:t>Source </a:t>
            </a:r>
            <a:r>
              <a:rPr lang="en-NZ" dirty="0"/>
              <a:t>of stimulus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16013" y="2492375"/>
            <a:ext cx="6408737" cy="259238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a:p>
            <a:pPr algn="ctr">
              <a:defRPr/>
            </a:pPr>
            <a:r>
              <a:rPr lang="en-NZ" sz="2400" b="1" dirty="0">
                <a:solidFill>
                  <a:schemeClr val="tx2"/>
                </a:solidFill>
              </a:rPr>
              <a:t>Architectural strategy</a:t>
            </a:r>
          </a:p>
          <a:p>
            <a:pPr algn="ctr">
              <a:defRPr/>
            </a:pPr>
            <a:endParaRPr lang="en-NZ" dirty="0"/>
          </a:p>
          <a:p>
            <a:pPr algn="ctr">
              <a:defRPr/>
            </a:pPr>
            <a:endParaRPr lang="en-NZ" dirty="0"/>
          </a:p>
          <a:p>
            <a:pPr algn="ctr">
              <a:defRPr/>
            </a:pPr>
            <a:endParaRPr lang="en-NZ" dirty="0"/>
          </a:p>
          <a:p>
            <a:pPr algn="ctr">
              <a:defRPr/>
            </a:pPr>
            <a:endParaRPr lang="en-NZ" dirty="0"/>
          </a:p>
          <a:p>
            <a:pPr algn="ctr">
              <a:defRPr/>
            </a:pPr>
            <a:endParaRPr lang="en-NZ" dirty="0"/>
          </a:p>
          <a:p>
            <a:pPr algn="ctr">
              <a:defRPr/>
            </a:pPr>
            <a:endParaRPr lang="en-NZ" dirty="0"/>
          </a:p>
          <a:p>
            <a:pPr algn="ctr">
              <a:defRPr/>
            </a:pPr>
            <a:endParaRPr lang="en-NZ" dirty="0"/>
          </a:p>
          <a:p>
            <a:pPr algn="ctr">
              <a:defRPr/>
            </a:pPr>
            <a:endParaRPr lang="en-NZ" dirty="0"/>
          </a:p>
        </p:txBody>
      </p:sp>
      <p:sp>
        <p:nvSpPr>
          <p:cNvPr id="21507" name="Title 1"/>
          <p:cNvSpPr>
            <a:spLocks noGrp="1"/>
          </p:cNvSpPr>
          <p:nvPr>
            <p:ph type="title"/>
          </p:nvPr>
        </p:nvSpPr>
        <p:spPr>
          <a:xfrm>
            <a:off x="457200" y="571500"/>
            <a:ext cx="8229600" cy="857250"/>
          </a:xfrm>
        </p:spPr>
        <p:txBody>
          <a:bodyPr/>
          <a:lstStyle/>
          <a:p>
            <a:r>
              <a:rPr lang="en-NZ" sz="3600" dirty="0" smtClean="0"/>
              <a:t>Tactics for achieving quality</a:t>
            </a:r>
          </a:p>
        </p:txBody>
      </p:sp>
      <p:sp>
        <p:nvSpPr>
          <p:cNvPr id="21508" name="Content Placeholder 2"/>
          <p:cNvSpPr>
            <a:spLocks noGrp="1"/>
          </p:cNvSpPr>
          <p:nvPr>
            <p:ph idx="1"/>
          </p:nvPr>
        </p:nvSpPr>
        <p:spPr>
          <a:xfrm>
            <a:off x="539750" y="1384300"/>
            <a:ext cx="8229600" cy="5213350"/>
          </a:xfrm>
        </p:spPr>
        <p:txBody>
          <a:bodyPr/>
          <a:lstStyle/>
          <a:p>
            <a:r>
              <a:rPr lang="en-NZ" sz="2800" b="1" smtClean="0">
                <a:solidFill>
                  <a:schemeClr val="tx2"/>
                </a:solidFill>
              </a:rPr>
              <a:t>Tactic</a:t>
            </a:r>
            <a:r>
              <a:rPr lang="en-NZ" sz="2800" smtClean="0"/>
              <a:t>: a design decision that influences the control of a quality attribute response</a:t>
            </a:r>
          </a:p>
          <a:p>
            <a:endParaRPr lang="en-NZ" sz="2800" smtClean="0"/>
          </a:p>
          <a:p>
            <a:endParaRPr lang="en-NZ" sz="2800" smtClean="0"/>
          </a:p>
          <a:p>
            <a:endParaRPr lang="en-NZ" sz="2800" smtClean="0"/>
          </a:p>
          <a:p>
            <a:endParaRPr lang="en-NZ" sz="2800" smtClean="0"/>
          </a:p>
          <a:p>
            <a:endParaRPr lang="en-NZ" sz="2800" smtClean="0"/>
          </a:p>
          <a:p>
            <a:endParaRPr lang="en-NZ" sz="2800" smtClean="0"/>
          </a:p>
          <a:p>
            <a:r>
              <a:rPr lang="en-NZ" sz="2800" smtClean="0"/>
              <a:t>A collection of tactics is called an </a:t>
            </a:r>
            <a:r>
              <a:rPr lang="en-NZ" sz="2800" b="1" smtClean="0">
                <a:solidFill>
                  <a:schemeClr val="tx2"/>
                </a:solidFill>
              </a:rPr>
              <a:t>architectural strategy</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2151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5578E07-3605-4B3C-AB85-EAB417A62AF7}" type="slidenum">
              <a:rPr lang="en-NZ" smtClean="0">
                <a:solidFill>
                  <a:srgbClr val="898989"/>
                </a:solidFill>
                <a:latin typeface="Calibri" pitchFamily="34" charset="0"/>
              </a:rPr>
              <a:pPr eaLnBrk="1" hangingPunct="1"/>
              <a:t>26</a:t>
            </a:fld>
            <a:endParaRPr lang="en-NZ" smtClean="0">
              <a:solidFill>
                <a:srgbClr val="898989"/>
              </a:solidFill>
              <a:latin typeface="Calibri" pitchFamily="34" charset="0"/>
            </a:endParaRPr>
          </a:p>
        </p:txBody>
      </p:sp>
      <p:sp>
        <p:nvSpPr>
          <p:cNvPr id="6" name="Rounded Rectangle 5"/>
          <p:cNvSpPr/>
          <p:nvPr/>
        </p:nvSpPr>
        <p:spPr>
          <a:xfrm>
            <a:off x="1476375" y="3141663"/>
            <a:ext cx="1655763"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Availability tactics</a:t>
            </a:r>
          </a:p>
        </p:txBody>
      </p:sp>
      <p:sp>
        <p:nvSpPr>
          <p:cNvPr id="8" name="Rounded Rectangle 7"/>
          <p:cNvSpPr/>
          <p:nvPr/>
        </p:nvSpPr>
        <p:spPr>
          <a:xfrm>
            <a:off x="3276600" y="3141663"/>
            <a:ext cx="1871663"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Modifiability tactics</a:t>
            </a:r>
          </a:p>
        </p:txBody>
      </p:sp>
      <p:sp>
        <p:nvSpPr>
          <p:cNvPr id="9" name="Rounded Rectangle 8"/>
          <p:cNvSpPr/>
          <p:nvPr/>
        </p:nvSpPr>
        <p:spPr>
          <a:xfrm>
            <a:off x="5292725" y="3141663"/>
            <a:ext cx="1871663"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Performance tactics</a:t>
            </a:r>
          </a:p>
        </p:txBody>
      </p:sp>
      <p:sp>
        <p:nvSpPr>
          <p:cNvPr id="10" name="Rounded Rectangle 9"/>
          <p:cNvSpPr/>
          <p:nvPr/>
        </p:nvSpPr>
        <p:spPr>
          <a:xfrm>
            <a:off x="2195513" y="4149725"/>
            <a:ext cx="1871662"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Testability tactics</a:t>
            </a:r>
          </a:p>
        </p:txBody>
      </p:sp>
      <p:sp>
        <p:nvSpPr>
          <p:cNvPr id="11" name="Rounded Rectangle 10"/>
          <p:cNvSpPr/>
          <p:nvPr/>
        </p:nvSpPr>
        <p:spPr>
          <a:xfrm>
            <a:off x="4500563" y="4149725"/>
            <a:ext cx="1871662"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Usability tactics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lstStyle/>
          <a:p>
            <a:r>
              <a:rPr lang="en-NZ" sz="3600" dirty="0" smtClean="0"/>
              <a:t>Improving availability </a:t>
            </a:r>
            <a:endParaRPr lang="en-NZ" sz="3600" dirty="0"/>
          </a:p>
        </p:txBody>
      </p:sp>
      <p:sp>
        <p:nvSpPr>
          <p:cNvPr id="3" name="Content Placeholder 2"/>
          <p:cNvSpPr>
            <a:spLocks noGrp="1"/>
          </p:cNvSpPr>
          <p:nvPr>
            <p:ph idx="1"/>
          </p:nvPr>
        </p:nvSpPr>
        <p:spPr>
          <a:xfrm>
            <a:off x="457200" y="1268761"/>
            <a:ext cx="8229600" cy="3528392"/>
          </a:xfrm>
        </p:spPr>
        <p:txBody>
          <a:bodyPr/>
          <a:lstStyle/>
          <a:p>
            <a:r>
              <a:rPr lang="en-US" sz="2400" dirty="0" smtClean="0"/>
              <a:t>Some notions:</a:t>
            </a:r>
          </a:p>
          <a:p>
            <a:pPr lvl="1"/>
            <a:r>
              <a:rPr lang="en-US" sz="2000" b="1" dirty="0" smtClean="0"/>
              <a:t>Mistakes</a:t>
            </a:r>
            <a:r>
              <a:rPr lang="en-NZ" sz="2000" dirty="0" smtClean="0"/>
              <a:t>: A human action that produces an incorrect result</a:t>
            </a:r>
          </a:p>
          <a:p>
            <a:pPr lvl="1"/>
            <a:r>
              <a:rPr lang="en-US" sz="2000" b="1" dirty="0" smtClean="0"/>
              <a:t>Fault</a:t>
            </a:r>
            <a:r>
              <a:rPr lang="en-US" sz="2000" dirty="0"/>
              <a:t>: cause of </a:t>
            </a:r>
            <a:r>
              <a:rPr lang="en-US" sz="2000" dirty="0" smtClean="0"/>
              <a:t>a mistake. </a:t>
            </a:r>
            <a:r>
              <a:rPr lang="en-NZ" sz="2000" dirty="0" smtClean="0"/>
              <a:t>An incorrect step, process or data definition in computer system</a:t>
            </a:r>
            <a:r>
              <a:rPr lang="en-US" sz="2000" dirty="0" smtClean="0"/>
              <a:t>. </a:t>
            </a:r>
            <a:r>
              <a:rPr lang="en-US" sz="2000" dirty="0"/>
              <a:t>Fault types:</a:t>
            </a:r>
          </a:p>
          <a:p>
            <a:pPr lvl="2"/>
            <a:r>
              <a:rPr lang="en-US" sz="1800" dirty="0" smtClean="0"/>
              <a:t>transient</a:t>
            </a:r>
            <a:r>
              <a:rPr lang="en-US" sz="1800" dirty="0"/>
              <a:t>: exists and then disappears</a:t>
            </a:r>
          </a:p>
          <a:p>
            <a:pPr lvl="2"/>
            <a:r>
              <a:rPr lang="en-US" sz="1800" dirty="0" smtClean="0"/>
              <a:t>intermittent</a:t>
            </a:r>
            <a:r>
              <a:rPr lang="en-US" sz="1800" dirty="0"/>
              <a:t>: repeatedly; disappears in between</a:t>
            </a:r>
          </a:p>
          <a:p>
            <a:pPr lvl="2"/>
            <a:r>
              <a:rPr lang="en-NZ" sz="1800" dirty="0"/>
              <a:t>permanent: remains until repair</a:t>
            </a:r>
          </a:p>
          <a:p>
            <a:pPr lvl="2"/>
            <a:r>
              <a:rPr lang="en-US" sz="1800" dirty="0"/>
              <a:t>Faults can occur for all system components</a:t>
            </a:r>
          </a:p>
          <a:p>
            <a:pPr lvl="1">
              <a:spcAft>
                <a:spcPts val="771"/>
              </a:spcAft>
            </a:pPr>
            <a:r>
              <a:rPr lang="en-NZ" sz="2000" b="1" dirty="0" smtClean="0"/>
              <a:t>Failure</a:t>
            </a:r>
            <a:r>
              <a:rPr lang="en-NZ" sz="2000" dirty="0" smtClean="0"/>
              <a:t>: An incorrect result.  The result of the fault.</a:t>
            </a:r>
          </a:p>
          <a:p>
            <a:endParaRPr lang="en-NZ" sz="2400" dirty="0" smtClean="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27</a:t>
            </a:fld>
            <a:endParaRPr lang="en-NZ"/>
          </a:p>
        </p:txBody>
      </p:sp>
      <p:sp>
        <p:nvSpPr>
          <p:cNvPr id="6" name="Rectangle 5"/>
          <p:cNvSpPr/>
          <p:nvPr/>
        </p:nvSpPr>
        <p:spPr>
          <a:xfrm>
            <a:off x="1447800" y="5029200"/>
            <a:ext cx="1469480" cy="489878"/>
          </a:xfrm>
          <a:prstGeom prst="rect">
            <a:avLst/>
          </a:prstGeom>
          <a:solidFill>
            <a:srgbClr val="99CCFF"/>
          </a:solidFill>
          <a:ln w="0">
            <a:solidFill>
              <a:srgbClr val="000000"/>
            </a:solidFill>
            <a:prstDash val="solid"/>
          </a:ln>
        </p:spPr>
        <p:txBody>
          <a:bodyPr vert="horz" lIns="81639" tIns="40820" rIns="81639" bIns="4082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hangingPunct="0">
              <a:buNone/>
              <a:defRPr sz="1800"/>
            </a:pPr>
            <a:r>
              <a:rPr lang="en-NZ" sz="1600" dirty="0">
                <a:latin typeface="Arial" pitchFamily="18"/>
                <a:ea typeface="SimSun" pitchFamily="2"/>
                <a:cs typeface="Mangal" pitchFamily="2"/>
              </a:rPr>
              <a:t>Mistake</a:t>
            </a:r>
          </a:p>
        </p:txBody>
      </p:sp>
      <p:sp>
        <p:nvSpPr>
          <p:cNvPr id="7" name="Rectangle 6"/>
          <p:cNvSpPr/>
          <p:nvPr/>
        </p:nvSpPr>
        <p:spPr>
          <a:xfrm>
            <a:off x="3570383" y="5029200"/>
            <a:ext cx="1632756" cy="489878"/>
          </a:xfrm>
          <a:prstGeom prst="rect">
            <a:avLst/>
          </a:prstGeom>
          <a:solidFill>
            <a:srgbClr val="99CCFF"/>
          </a:solidFill>
          <a:ln w="0">
            <a:solidFill>
              <a:srgbClr val="000000"/>
            </a:solidFill>
            <a:prstDash val="solid"/>
          </a:ln>
        </p:spPr>
        <p:txBody>
          <a:bodyPr vert="horz" lIns="81639" tIns="40820" rIns="81639" bIns="4082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hangingPunct="0">
              <a:buNone/>
              <a:defRPr sz="1800"/>
            </a:pPr>
            <a:r>
              <a:rPr lang="en-NZ" sz="1600" dirty="0">
                <a:latin typeface="Arial" pitchFamily="18"/>
                <a:ea typeface="SimSun" pitchFamily="2"/>
                <a:cs typeface="Mangal" pitchFamily="2"/>
              </a:rPr>
              <a:t>Fault</a:t>
            </a:r>
          </a:p>
        </p:txBody>
      </p:sp>
      <p:sp>
        <p:nvSpPr>
          <p:cNvPr id="8" name="Rectangle 7"/>
          <p:cNvSpPr/>
          <p:nvPr/>
        </p:nvSpPr>
        <p:spPr>
          <a:xfrm>
            <a:off x="5856241" y="5029200"/>
            <a:ext cx="1469480" cy="489878"/>
          </a:xfrm>
          <a:prstGeom prst="rect">
            <a:avLst/>
          </a:prstGeom>
          <a:solidFill>
            <a:srgbClr val="99CCFF"/>
          </a:solidFill>
          <a:ln w="0">
            <a:solidFill>
              <a:srgbClr val="000000"/>
            </a:solidFill>
            <a:prstDash val="solid"/>
          </a:ln>
        </p:spPr>
        <p:txBody>
          <a:bodyPr vert="horz" lIns="81639" tIns="40820" rIns="81639" bIns="4082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hangingPunct="0">
              <a:buNone/>
              <a:defRPr sz="1800"/>
            </a:pPr>
            <a:r>
              <a:rPr lang="en-NZ" sz="1600" dirty="0">
                <a:latin typeface="Arial" pitchFamily="18"/>
                <a:ea typeface="SimSun" pitchFamily="2"/>
                <a:cs typeface="Mangal" pitchFamily="2"/>
              </a:rPr>
              <a:t>Failure</a:t>
            </a:r>
          </a:p>
        </p:txBody>
      </p:sp>
      <p:sp>
        <p:nvSpPr>
          <p:cNvPr id="9" name="Freeform 8"/>
          <p:cNvSpPr/>
          <p:nvPr/>
        </p:nvSpPr>
        <p:spPr>
          <a:xfrm>
            <a:off x="2917281" y="5127176"/>
            <a:ext cx="653102" cy="326585"/>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C2300"/>
          </a:solidFill>
          <a:ln w="0">
            <a:solidFill>
              <a:srgbClr val="000000"/>
            </a:solidFill>
            <a:prstDash val="solid"/>
          </a:ln>
        </p:spPr>
        <p:txBody>
          <a:bodyPr vert="horz"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NZ" sz="1600" dirty="0">
              <a:latin typeface="Arial" pitchFamily="18"/>
              <a:ea typeface="SimSun" pitchFamily="2"/>
              <a:cs typeface="Mangal" pitchFamily="2"/>
            </a:endParaRPr>
          </a:p>
        </p:txBody>
      </p:sp>
      <p:sp>
        <p:nvSpPr>
          <p:cNvPr id="10" name="Freeform 9"/>
          <p:cNvSpPr/>
          <p:nvPr/>
        </p:nvSpPr>
        <p:spPr>
          <a:xfrm>
            <a:off x="5203139" y="5127176"/>
            <a:ext cx="653102" cy="326585"/>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C2300"/>
          </a:solidFill>
          <a:ln w="0">
            <a:solidFill>
              <a:srgbClr val="000000"/>
            </a:solidFill>
            <a:prstDash val="solid"/>
          </a:ln>
        </p:spPr>
        <p:txBody>
          <a:bodyPr vert="horz"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NZ" sz="1600" dirty="0">
              <a:latin typeface="Arial" pitchFamily="18"/>
              <a:ea typeface="SimSun" pitchFamily="2"/>
              <a:cs typeface="Mangal" pitchFamily="2"/>
            </a:endParaRPr>
          </a:p>
        </p:txBody>
      </p:sp>
    </p:spTree>
    <p:extLst>
      <p:ext uri="{BB962C8B-B14F-4D97-AF65-F5344CB8AC3E}">
        <p14:creationId xmlns:p14="http://schemas.microsoft.com/office/powerpoint/2010/main" val="8849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r>
              <a:rPr lang="en-US" sz="2400" dirty="0" smtClean="0"/>
              <a:t>Availability </a:t>
            </a:r>
            <a:r>
              <a:rPr lang="en-US" sz="2400" dirty="0"/>
              <a:t>is concerned with system’s failure to provide specified </a:t>
            </a:r>
            <a:r>
              <a:rPr lang="en-US" sz="2400" dirty="0" smtClean="0"/>
              <a:t>services.</a:t>
            </a:r>
          </a:p>
          <a:p>
            <a:pPr lvl="1"/>
            <a:r>
              <a:rPr lang="en-US" sz="2000" dirty="0" smtClean="0"/>
              <a:t>failure </a:t>
            </a:r>
            <a:r>
              <a:rPr lang="en-US" sz="2000" dirty="0"/>
              <a:t>is observable by the service user (another system or human </a:t>
            </a:r>
            <a:r>
              <a:rPr lang="en-US" sz="2000" dirty="0" smtClean="0"/>
              <a:t>operator)</a:t>
            </a:r>
          </a:p>
          <a:p>
            <a:pPr lvl="1"/>
            <a:r>
              <a:rPr lang="en-US" sz="2400" dirty="0" smtClean="0"/>
              <a:t>Availability </a:t>
            </a:r>
            <a:r>
              <a:rPr lang="en-US" sz="2400" dirty="0"/>
              <a:t>definition: </a:t>
            </a:r>
          </a:p>
          <a:p>
            <a:endParaRPr lang="en-US" sz="2400" dirty="0" smtClean="0"/>
          </a:p>
          <a:p>
            <a:endParaRPr lang="en-US" sz="2400" dirty="0" smtClean="0"/>
          </a:p>
          <a:p>
            <a:endParaRPr lang="en-US" sz="2400" dirty="0"/>
          </a:p>
          <a:p>
            <a:endParaRPr lang="en-US" sz="2400" dirty="0"/>
          </a:p>
          <a:p>
            <a:r>
              <a:rPr lang="en-NZ" sz="2400" dirty="0" smtClean="0"/>
              <a:t>Fault tolerant</a:t>
            </a:r>
            <a:r>
              <a:rPr lang="en-NZ" sz="2400" dirty="0"/>
              <a:t>: </a:t>
            </a:r>
            <a:r>
              <a:rPr lang="en-US" sz="2400" dirty="0" smtClean="0"/>
              <a:t>continue </a:t>
            </a:r>
            <a:r>
              <a:rPr lang="en-US" sz="2400" dirty="0"/>
              <a:t>to provide required or degraded service despite the </a:t>
            </a:r>
            <a:r>
              <a:rPr lang="en-NZ" sz="2400" dirty="0"/>
              <a:t>presence of faults</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28</a:t>
            </a:fld>
            <a:endParaRPr lang="en-NZ"/>
          </a:p>
        </p:txBody>
      </p:sp>
      <p:grpSp>
        <p:nvGrpSpPr>
          <p:cNvPr id="6" name="Group 13"/>
          <p:cNvGrpSpPr>
            <a:grpSpLocks/>
          </p:cNvGrpSpPr>
          <p:nvPr/>
        </p:nvGrpSpPr>
        <p:grpSpPr bwMode="auto">
          <a:xfrm>
            <a:off x="2339752" y="2749460"/>
            <a:ext cx="6083300" cy="1268413"/>
            <a:chOff x="2952328" y="5589240"/>
            <a:chExt cx="6084168" cy="1268760"/>
          </a:xfrm>
        </p:grpSpPr>
        <p:sp>
          <p:nvSpPr>
            <p:cNvPr id="7" name="Rectangle 6"/>
            <p:cNvSpPr/>
            <p:nvPr/>
          </p:nvSpPr>
          <p:spPr>
            <a:xfrm>
              <a:off x="3384190" y="5589240"/>
              <a:ext cx="5652306" cy="126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grpSp>
          <p:nvGrpSpPr>
            <p:cNvPr id="8" name="Group 12"/>
            <p:cNvGrpSpPr>
              <a:grpSpLocks/>
            </p:cNvGrpSpPr>
            <p:nvPr/>
          </p:nvGrpSpPr>
          <p:grpSpPr bwMode="auto">
            <a:xfrm>
              <a:off x="2952328" y="5805264"/>
              <a:ext cx="6084168" cy="792088"/>
              <a:chOff x="3059832" y="5805264"/>
              <a:chExt cx="6084168" cy="792088"/>
            </a:xfrm>
          </p:grpSpPr>
          <p:sp>
            <p:nvSpPr>
              <p:cNvPr id="9" name="TextBox 6"/>
              <p:cNvSpPr txBox="1">
                <a:spLocks noChangeArrowheads="1"/>
              </p:cNvSpPr>
              <p:nvPr/>
            </p:nvSpPr>
            <p:spPr bwMode="auto">
              <a:xfrm>
                <a:off x="3059832" y="5949280"/>
                <a:ext cx="18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dirty="0"/>
                  <a:t>Availability = </a:t>
                </a:r>
              </a:p>
            </p:txBody>
          </p:sp>
          <p:sp>
            <p:nvSpPr>
              <p:cNvPr id="10" name="TextBox 7"/>
              <p:cNvSpPr txBox="1">
                <a:spLocks noChangeArrowheads="1"/>
              </p:cNvSpPr>
              <p:nvPr/>
            </p:nvSpPr>
            <p:spPr bwMode="auto">
              <a:xfrm>
                <a:off x="5076056" y="5805264"/>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Mean time to failure</a:t>
                </a:r>
              </a:p>
            </p:txBody>
          </p:sp>
          <p:sp>
            <p:nvSpPr>
              <p:cNvPr id="11" name="TextBox 8"/>
              <p:cNvSpPr txBox="1">
                <a:spLocks noChangeArrowheads="1"/>
              </p:cNvSpPr>
              <p:nvPr/>
            </p:nvSpPr>
            <p:spPr bwMode="auto">
              <a:xfrm>
                <a:off x="4572000" y="6228020"/>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Mean time to failure + Mean time to repair</a:t>
                </a:r>
              </a:p>
            </p:txBody>
          </p:sp>
          <p:cxnSp>
            <p:nvCxnSpPr>
              <p:cNvPr id="12" name="Straight Connector 11"/>
              <p:cNvCxnSpPr/>
              <p:nvPr/>
            </p:nvCxnSpPr>
            <p:spPr>
              <a:xfrm rot="10800000">
                <a:off x="4571348" y="6165661"/>
                <a:ext cx="42487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58284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857248"/>
          </a:xfrm>
        </p:spPr>
        <p:txBody>
          <a:bodyPr/>
          <a:lstStyle/>
          <a:p>
            <a:r>
              <a:rPr lang="en-NZ" sz="3200" b="1" dirty="0"/>
              <a:t>Availability - QA </a:t>
            </a:r>
            <a:r>
              <a:rPr lang="en-NZ" sz="3200" b="1" dirty="0" smtClean="0"/>
              <a:t>scenarios example</a:t>
            </a:r>
            <a:endParaRPr lang="en-NZ" sz="3200" dirty="0"/>
          </a:p>
        </p:txBody>
      </p:sp>
      <p:sp>
        <p:nvSpPr>
          <p:cNvPr id="3" name="Content Placeholder 2"/>
          <p:cNvSpPr>
            <a:spLocks noGrp="1"/>
          </p:cNvSpPr>
          <p:nvPr>
            <p:ph idx="1"/>
          </p:nvPr>
        </p:nvSpPr>
        <p:spPr>
          <a:xfrm>
            <a:off x="457200" y="908720"/>
            <a:ext cx="8229600" cy="5760640"/>
          </a:xfrm>
        </p:spPr>
        <p:txBody>
          <a:bodyPr/>
          <a:lstStyle/>
          <a:p>
            <a:r>
              <a:rPr lang="en-NZ" sz="2400" dirty="0"/>
              <a:t>Source</a:t>
            </a:r>
          </a:p>
          <a:p>
            <a:pPr lvl="1"/>
            <a:r>
              <a:rPr lang="sv-SE" sz="2000" dirty="0" smtClean="0"/>
              <a:t>System </a:t>
            </a:r>
            <a:r>
              <a:rPr lang="sv-SE" sz="2000" dirty="0"/>
              <a:t>external / system internal (other subsystem)</a:t>
            </a:r>
          </a:p>
          <a:p>
            <a:r>
              <a:rPr lang="en-NZ" sz="2400" dirty="0" smtClean="0"/>
              <a:t>Stimulus</a:t>
            </a:r>
            <a:endParaRPr lang="en-NZ" sz="2400" dirty="0"/>
          </a:p>
          <a:p>
            <a:pPr lvl="1"/>
            <a:r>
              <a:rPr lang="en-US" sz="2000" dirty="0" smtClean="0"/>
              <a:t>Fault</a:t>
            </a:r>
            <a:r>
              <a:rPr lang="en-US" sz="2000" dirty="0"/>
              <a:t>: in external input, failure in subsystem, e.g. omission / crash /</a:t>
            </a:r>
            <a:r>
              <a:rPr lang="en-NZ" sz="2000" dirty="0"/>
              <a:t>timing error / wrong input</a:t>
            </a:r>
          </a:p>
          <a:p>
            <a:pPr lvl="1"/>
            <a:r>
              <a:rPr lang="en-US" sz="2000" dirty="0" smtClean="0"/>
              <a:t>Exception </a:t>
            </a:r>
            <a:r>
              <a:rPr lang="en-US" sz="2000" dirty="0"/>
              <a:t>raised when fault is detected</a:t>
            </a:r>
          </a:p>
          <a:p>
            <a:r>
              <a:rPr lang="en-NZ" sz="2400" dirty="0" smtClean="0"/>
              <a:t>State </a:t>
            </a:r>
            <a:r>
              <a:rPr lang="en-NZ" sz="2400" dirty="0"/>
              <a:t>of system (environment)</a:t>
            </a:r>
          </a:p>
          <a:p>
            <a:pPr lvl="1"/>
            <a:r>
              <a:rPr lang="en-US" sz="2000" dirty="0" smtClean="0"/>
              <a:t>Normal </a:t>
            </a:r>
            <a:r>
              <a:rPr lang="en-US" sz="2000" dirty="0"/>
              <a:t>/ degraded operation, overloaded system</a:t>
            </a:r>
          </a:p>
          <a:p>
            <a:r>
              <a:rPr lang="en-NZ" sz="2400" dirty="0" smtClean="0"/>
              <a:t>Affected </a:t>
            </a:r>
            <a:r>
              <a:rPr lang="en-NZ" sz="2400" dirty="0"/>
              <a:t>resources (</a:t>
            </a:r>
            <a:r>
              <a:rPr lang="en-NZ" sz="2400" dirty="0" err="1"/>
              <a:t>artifacts</a:t>
            </a:r>
            <a:r>
              <a:rPr lang="en-NZ" sz="2400" dirty="0"/>
              <a:t>)</a:t>
            </a:r>
          </a:p>
          <a:p>
            <a:pPr lvl="1"/>
            <a:r>
              <a:rPr lang="en-US" sz="2000" dirty="0" smtClean="0"/>
              <a:t>Process</a:t>
            </a:r>
            <a:r>
              <a:rPr lang="en-US" sz="2000" dirty="0"/>
              <a:t>, processor, storage, communication… or entire system</a:t>
            </a:r>
          </a:p>
          <a:p>
            <a:r>
              <a:rPr lang="en-NZ" sz="2400" dirty="0" smtClean="0"/>
              <a:t>Response </a:t>
            </a:r>
            <a:r>
              <a:rPr lang="en-NZ" sz="2400" dirty="0"/>
              <a:t>&amp; tactics</a:t>
            </a:r>
          </a:p>
          <a:p>
            <a:pPr lvl="1"/>
            <a:r>
              <a:rPr lang="en-NZ" sz="2000" dirty="0" smtClean="0"/>
              <a:t>log</a:t>
            </a:r>
            <a:r>
              <a:rPr lang="en-NZ" sz="2000" dirty="0"/>
              <a:t>, notify, disable, continue (normal/degraded), replicate, ...</a:t>
            </a:r>
          </a:p>
          <a:p>
            <a:r>
              <a:rPr lang="en-NZ" sz="2400" dirty="0" smtClean="0"/>
              <a:t>Response </a:t>
            </a:r>
            <a:r>
              <a:rPr lang="en-NZ" sz="2400" dirty="0"/>
              <a:t>measure</a:t>
            </a:r>
          </a:p>
          <a:p>
            <a:pPr lvl="1"/>
            <a:r>
              <a:rPr lang="en-US" sz="2000" dirty="0" smtClean="0"/>
              <a:t>Repair </a:t>
            </a:r>
            <a:r>
              <a:rPr lang="en-US" sz="2000" dirty="0"/>
              <a:t>time, availability, available/degraded time interval...</a:t>
            </a:r>
            <a:endParaRPr lang="en-NZ" sz="2000"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29</a:t>
            </a:fld>
            <a:endParaRPr lang="en-NZ"/>
          </a:p>
        </p:txBody>
      </p:sp>
    </p:spTree>
    <p:extLst>
      <p:ext uri="{BB962C8B-B14F-4D97-AF65-F5344CB8AC3E}">
        <p14:creationId xmlns:p14="http://schemas.microsoft.com/office/powerpoint/2010/main" val="4055207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571500"/>
            <a:ext cx="8229600" cy="857250"/>
          </a:xfrm>
        </p:spPr>
        <p:txBody>
          <a:bodyPr/>
          <a:lstStyle/>
          <a:p>
            <a:pPr eaLnBrk="1" hangingPunct="1"/>
            <a:r>
              <a:rPr lang="en-NZ" sz="3600" smtClean="0"/>
              <a:t>Outline</a:t>
            </a:r>
            <a:endParaRPr lang="en-NZ" smtClean="0"/>
          </a:p>
        </p:txBody>
      </p:sp>
      <p:sp>
        <p:nvSpPr>
          <p:cNvPr id="3075" name="Content Placeholder 2"/>
          <p:cNvSpPr>
            <a:spLocks noGrp="1"/>
          </p:cNvSpPr>
          <p:nvPr>
            <p:ph idx="1"/>
          </p:nvPr>
        </p:nvSpPr>
        <p:spPr/>
        <p:txBody>
          <a:bodyPr/>
          <a:lstStyle/>
          <a:p>
            <a:pPr eaLnBrk="1" hangingPunct="1"/>
            <a:r>
              <a:rPr lang="en-NZ" sz="2800" smtClean="0"/>
              <a:t>Principles of architecture design</a:t>
            </a:r>
          </a:p>
          <a:p>
            <a:pPr eaLnBrk="1" hangingPunct="1"/>
            <a:r>
              <a:rPr lang="en-NZ" sz="2800" smtClean="0"/>
              <a:t>Relationships between other development activities</a:t>
            </a:r>
          </a:p>
          <a:p>
            <a:pPr eaLnBrk="1" hangingPunct="1"/>
            <a:r>
              <a:rPr lang="en-NZ" sz="2800" smtClean="0"/>
              <a:t>Supporting activities</a:t>
            </a:r>
          </a:p>
          <a:p>
            <a:pPr eaLnBrk="1" hangingPunct="1"/>
            <a:r>
              <a:rPr lang="en-NZ" sz="2800" smtClean="0"/>
              <a:t>Functionality and quality attributes</a:t>
            </a:r>
          </a:p>
          <a:p>
            <a:pPr eaLnBrk="1" hangingPunct="1"/>
            <a:r>
              <a:rPr lang="en-NZ" sz="2800" smtClean="0"/>
              <a:t>Tactics for achieving quality attributes</a:t>
            </a:r>
          </a:p>
          <a:p>
            <a:pPr eaLnBrk="1" hangingPunct="1">
              <a:buFont typeface="Arial" charset="0"/>
              <a:buNone/>
            </a:pPr>
            <a:endParaRPr lang="en-NZ" sz="2400" smtClean="0"/>
          </a:p>
          <a:p>
            <a:pPr eaLnBrk="1" hangingPunct="1"/>
            <a:endParaRPr lang="en-NZ" sz="2800" smtClean="0"/>
          </a:p>
          <a:p>
            <a:pPr eaLnBrk="1" hangingPunct="1"/>
            <a:endParaRPr lang="en-NZ" sz="2800" smtClean="0"/>
          </a:p>
          <a:p>
            <a:pPr eaLnBrk="1" hangingPunct="1"/>
            <a:endParaRPr lang="en-NZ" sz="2800" smtClean="0"/>
          </a:p>
          <a:p>
            <a:pPr eaLnBrk="1" hangingPunct="1">
              <a:buFont typeface="Arial" charset="0"/>
              <a:buNone/>
            </a:pPr>
            <a:endParaRPr lang="en-NZ" sz="2800" smtClean="0"/>
          </a:p>
        </p:txBody>
      </p:sp>
      <p:sp>
        <p:nvSpPr>
          <p:cNvPr id="5" name="Footer Placeholder 4"/>
          <p:cNvSpPr>
            <a:spLocks noGrp="1"/>
          </p:cNvSpPr>
          <p:nvPr>
            <p:ph type="ftr" sz="quarter" idx="11"/>
          </p:nvPr>
        </p:nvSpPr>
        <p:spPr/>
        <p:txBody>
          <a:bodyPr/>
          <a:lstStyle/>
          <a:p>
            <a:pPr>
              <a:defRPr/>
            </a:pPr>
            <a:r>
              <a:rPr lang="en-NZ" dirty="0" smtClean="0"/>
              <a:t>Software </a:t>
            </a:r>
            <a:r>
              <a:rPr lang="en-NZ" dirty="0"/>
              <a:t>Architecture </a:t>
            </a:r>
          </a:p>
        </p:txBody>
      </p:sp>
      <p:sp>
        <p:nvSpPr>
          <p:cNvPr id="30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8F88243-3118-412E-9DED-913AAD7C7F2D}" type="slidenum">
              <a:rPr lang="en-NZ" smtClean="0">
                <a:solidFill>
                  <a:srgbClr val="898989"/>
                </a:solidFill>
                <a:latin typeface="Calibri" pitchFamily="34" charset="0"/>
              </a:rPr>
              <a:pPr eaLnBrk="1" hangingPunct="1"/>
              <a:t>3</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30</a:t>
            </a:fld>
            <a:endParaRPr lang="en-NZ"/>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20688"/>
            <a:ext cx="65436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788024" y="3861048"/>
            <a:ext cx="4066222" cy="923330"/>
          </a:xfrm>
          <a:prstGeom prst="rect">
            <a:avLst/>
          </a:prstGeom>
          <a:solidFill>
            <a:schemeClr val="tx2">
              <a:lumMod val="40000"/>
              <a:lumOff val="60000"/>
            </a:schemeClr>
          </a:solidFill>
        </p:spPr>
        <p:txBody>
          <a:bodyPr wrap="square" rtlCol="0">
            <a:spAutoFit/>
          </a:bodyPr>
          <a:lstStyle/>
          <a:p>
            <a:r>
              <a:rPr lang="en-NZ" dirty="0" smtClean="0"/>
              <a:t>Required </a:t>
            </a:r>
            <a:r>
              <a:rPr lang="en-NZ" dirty="0"/>
              <a:t>outputs:</a:t>
            </a:r>
          </a:p>
          <a:p>
            <a:pPr marL="285750" indent="-285750">
              <a:buFont typeface="Arial" pitchFamily="34" charset="0"/>
              <a:buChar char="•"/>
            </a:pPr>
            <a:r>
              <a:rPr lang="en-NZ" dirty="0" smtClean="0"/>
              <a:t>Response</a:t>
            </a:r>
            <a:r>
              <a:rPr lang="en-NZ" dirty="0"/>
              <a:t>: continue</a:t>
            </a:r>
          </a:p>
          <a:p>
            <a:pPr marL="285750" indent="-285750">
              <a:buFont typeface="Arial" pitchFamily="34" charset="0"/>
              <a:buChar char="•"/>
            </a:pPr>
            <a:r>
              <a:rPr lang="en-NZ" dirty="0" smtClean="0"/>
              <a:t>Response </a:t>
            </a:r>
            <a:r>
              <a:rPr lang="en-NZ" dirty="0"/>
              <a:t>measure: no downtime</a:t>
            </a:r>
          </a:p>
        </p:txBody>
      </p:sp>
      <p:sp>
        <p:nvSpPr>
          <p:cNvPr id="8" name="TextBox 7"/>
          <p:cNvSpPr txBox="1"/>
          <p:nvPr/>
        </p:nvSpPr>
        <p:spPr>
          <a:xfrm>
            <a:off x="2413978" y="5385990"/>
            <a:ext cx="6118462" cy="923330"/>
          </a:xfrm>
          <a:prstGeom prst="rect">
            <a:avLst/>
          </a:prstGeom>
          <a:solidFill>
            <a:schemeClr val="tx2">
              <a:lumMod val="40000"/>
              <a:lumOff val="60000"/>
            </a:schemeClr>
          </a:solidFill>
        </p:spPr>
        <p:txBody>
          <a:bodyPr wrap="square" rtlCol="0">
            <a:spAutoFit/>
          </a:bodyPr>
          <a:lstStyle/>
          <a:p>
            <a:r>
              <a:rPr lang="en-NZ" dirty="0" smtClean="0"/>
              <a:t>Preconditions</a:t>
            </a:r>
            <a:r>
              <a:rPr lang="en-NZ" dirty="0"/>
              <a:t>:</a:t>
            </a:r>
          </a:p>
          <a:p>
            <a:pPr marL="285750" indent="-285750">
              <a:buFont typeface="Arial" pitchFamily="34" charset="0"/>
              <a:buChar char="•"/>
            </a:pPr>
            <a:r>
              <a:rPr lang="en-US" dirty="0"/>
              <a:t> </a:t>
            </a:r>
            <a:r>
              <a:rPr lang="en-US" dirty="0" smtClean="0"/>
              <a:t>State </a:t>
            </a:r>
            <a:r>
              <a:rPr lang="en-US" dirty="0"/>
              <a:t>of system: normal operation</a:t>
            </a:r>
          </a:p>
          <a:p>
            <a:pPr marL="285750" indent="-285750">
              <a:buFont typeface="Arial" pitchFamily="34" charset="0"/>
              <a:buChar char="•"/>
            </a:pPr>
            <a:r>
              <a:rPr lang="en-US" dirty="0"/>
              <a:t> </a:t>
            </a:r>
            <a:r>
              <a:rPr lang="en-US" dirty="0" smtClean="0"/>
              <a:t>Affected </a:t>
            </a:r>
            <a:r>
              <a:rPr lang="en-US" dirty="0"/>
              <a:t>resource: process that handles messages</a:t>
            </a:r>
            <a:endParaRPr lang="en-NZ" dirty="0"/>
          </a:p>
        </p:txBody>
      </p:sp>
      <p:sp>
        <p:nvSpPr>
          <p:cNvPr id="9" name="TextBox 8"/>
          <p:cNvSpPr txBox="1"/>
          <p:nvPr/>
        </p:nvSpPr>
        <p:spPr>
          <a:xfrm>
            <a:off x="233561" y="3861048"/>
            <a:ext cx="3330327" cy="1200329"/>
          </a:xfrm>
          <a:prstGeom prst="rect">
            <a:avLst/>
          </a:prstGeom>
          <a:solidFill>
            <a:schemeClr val="tx2">
              <a:lumMod val="40000"/>
              <a:lumOff val="60000"/>
            </a:schemeClr>
          </a:solidFill>
        </p:spPr>
        <p:txBody>
          <a:bodyPr wrap="square" rtlCol="0">
            <a:spAutoFit/>
          </a:bodyPr>
          <a:lstStyle/>
          <a:p>
            <a:r>
              <a:rPr lang="en-NZ" dirty="0" smtClean="0"/>
              <a:t>Inputs:</a:t>
            </a:r>
          </a:p>
          <a:p>
            <a:pPr marL="285750" indent="-285750">
              <a:buFont typeface="Arial" pitchFamily="34" charset="0"/>
              <a:buChar char="•"/>
            </a:pPr>
            <a:r>
              <a:rPr lang="en-NZ" dirty="0" smtClean="0"/>
              <a:t>Stimulus</a:t>
            </a:r>
            <a:r>
              <a:rPr lang="en-NZ" dirty="0"/>
              <a:t>: unanticipated message</a:t>
            </a:r>
          </a:p>
          <a:p>
            <a:pPr marL="285750" indent="-285750">
              <a:buFont typeface="Arial" pitchFamily="34" charset="0"/>
              <a:buChar char="•"/>
            </a:pPr>
            <a:r>
              <a:rPr lang="en-NZ" dirty="0" smtClean="0"/>
              <a:t>Source</a:t>
            </a:r>
            <a:r>
              <a:rPr lang="en-NZ" dirty="0"/>
              <a:t>: external</a:t>
            </a:r>
          </a:p>
        </p:txBody>
      </p:sp>
    </p:spTree>
    <p:extLst>
      <p:ext uri="{BB962C8B-B14F-4D97-AF65-F5344CB8AC3E}">
        <p14:creationId xmlns:p14="http://schemas.microsoft.com/office/powerpoint/2010/main" val="3479575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68313" y="1167953"/>
            <a:ext cx="8229600" cy="2405063"/>
          </a:xfrm>
        </p:spPr>
        <p:txBody>
          <a:bodyPr/>
          <a:lstStyle/>
          <a:p>
            <a:r>
              <a:rPr lang="en-NZ" sz="2400" i="1" dirty="0" smtClean="0">
                <a:solidFill>
                  <a:schemeClr val="tx2"/>
                </a:solidFill>
              </a:rPr>
              <a:t>Voting</a:t>
            </a:r>
            <a:r>
              <a:rPr lang="en-NZ" sz="2400" dirty="0" smtClean="0"/>
              <a:t>: processes running on redundant processors each take equivalent input and generate an output value that is sent to a voter. If the voter detects deviant behaviour from a single processor, it fails it. </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FB5B19-9415-40B1-84E3-3D01E360954E}" type="slidenum">
              <a:rPr lang="en-NZ" smtClean="0">
                <a:solidFill>
                  <a:srgbClr val="898989"/>
                </a:solidFill>
                <a:latin typeface="Calibri" pitchFamily="34" charset="0"/>
              </a:rPr>
              <a:pPr eaLnBrk="1" hangingPunct="1"/>
              <a:t>31</a:t>
            </a:fld>
            <a:endParaRPr lang="en-NZ" smtClean="0">
              <a:solidFill>
                <a:srgbClr val="898989"/>
              </a:solidFill>
              <a:latin typeface="Calibri" pitchFamily="34" charset="0"/>
            </a:endParaRPr>
          </a:p>
        </p:txBody>
      </p:sp>
      <p:sp>
        <p:nvSpPr>
          <p:cNvPr id="7" name="TextBox 6"/>
          <p:cNvSpPr txBox="1">
            <a:spLocks noChangeArrowheads="1"/>
          </p:cNvSpPr>
          <p:nvPr/>
        </p:nvSpPr>
        <p:spPr bwMode="auto">
          <a:xfrm>
            <a:off x="179388" y="2679700"/>
            <a:ext cx="143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sz="2400" i="1">
                <a:solidFill>
                  <a:srgbClr val="C00000"/>
                </a:solidFill>
              </a:rPr>
              <a:t>log(x)=?</a:t>
            </a:r>
          </a:p>
        </p:txBody>
      </p:sp>
      <p:sp>
        <p:nvSpPr>
          <p:cNvPr id="23" name="TextBox 22"/>
          <p:cNvSpPr txBox="1">
            <a:spLocks noChangeArrowheads="1"/>
          </p:cNvSpPr>
          <p:nvPr/>
        </p:nvSpPr>
        <p:spPr bwMode="auto">
          <a:xfrm>
            <a:off x="3348038" y="3132138"/>
            <a:ext cx="1439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0, </a:t>
            </a:r>
            <a:r>
              <a:rPr lang="en-NZ" i="1"/>
              <a:t>invalid</a:t>
            </a:r>
            <a:r>
              <a:rPr lang="en-NZ"/>
              <a:t>, 1</a:t>
            </a:r>
          </a:p>
        </p:txBody>
      </p:sp>
      <p:sp>
        <p:nvSpPr>
          <p:cNvPr id="27" name="TextBox 26"/>
          <p:cNvSpPr txBox="1">
            <a:spLocks noChangeArrowheads="1"/>
          </p:cNvSpPr>
          <p:nvPr/>
        </p:nvSpPr>
        <p:spPr bwMode="auto">
          <a:xfrm>
            <a:off x="3419475" y="3851275"/>
            <a:ext cx="115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0, 0.78, 1</a:t>
            </a:r>
          </a:p>
        </p:txBody>
      </p:sp>
      <p:sp>
        <p:nvSpPr>
          <p:cNvPr id="33" name="TextBox 32"/>
          <p:cNvSpPr txBox="1">
            <a:spLocks noChangeArrowheads="1"/>
          </p:cNvSpPr>
          <p:nvPr/>
        </p:nvSpPr>
        <p:spPr bwMode="auto">
          <a:xfrm>
            <a:off x="3348038" y="4932363"/>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0, </a:t>
            </a:r>
            <a:r>
              <a:rPr lang="en-NZ" i="1"/>
              <a:t>invalid</a:t>
            </a:r>
            <a:r>
              <a:rPr lang="en-NZ"/>
              <a:t>, 1</a:t>
            </a:r>
          </a:p>
        </p:txBody>
      </p:sp>
      <p:sp>
        <p:nvSpPr>
          <p:cNvPr id="35" name="Oval 34"/>
          <p:cNvSpPr/>
          <p:nvPr/>
        </p:nvSpPr>
        <p:spPr>
          <a:xfrm>
            <a:off x="1187450" y="3860800"/>
            <a:ext cx="2663825" cy="792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17418" name="TextBox 35"/>
          <p:cNvSpPr txBox="1">
            <a:spLocks noChangeArrowheads="1"/>
          </p:cNvSpPr>
          <p:nvPr/>
        </p:nvSpPr>
        <p:spPr bwMode="auto">
          <a:xfrm>
            <a:off x="5543550" y="2328863"/>
            <a:ext cx="360045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600"/>
              </a:spcBef>
              <a:buFont typeface="Arial" charset="0"/>
              <a:buChar char="•"/>
            </a:pPr>
            <a:r>
              <a:rPr lang="en-NZ">
                <a:solidFill>
                  <a:schemeClr val="tx2"/>
                </a:solidFill>
              </a:rPr>
              <a:t>If the processors are using the same algorithm, only processor faults can be detected</a:t>
            </a:r>
          </a:p>
          <a:p>
            <a:pPr eaLnBrk="1" hangingPunct="1">
              <a:spcBef>
                <a:spcPts val="600"/>
              </a:spcBef>
              <a:buFont typeface="Arial" charset="0"/>
              <a:buChar char="•"/>
            </a:pPr>
            <a:r>
              <a:rPr lang="en-NZ">
                <a:solidFill>
                  <a:schemeClr val="tx2"/>
                </a:solidFill>
              </a:rPr>
              <a:t>If different algorithms are applied in different processors, the faults can be from the processor or/and the algorithm</a:t>
            </a:r>
          </a:p>
        </p:txBody>
      </p:sp>
      <p:sp>
        <p:nvSpPr>
          <p:cNvPr id="37" name="Rectangle 36"/>
          <p:cNvSpPr/>
          <p:nvPr/>
        </p:nvSpPr>
        <p:spPr>
          <a:xfrm>
            <a:off x="2700338" y="5661025"/>
            <a:ext cx="5543550" cy="11255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3038" indent="-173038">
              <a:buFont typeface="Arial" pitchFamily="34" charset="0"/>
              <a:buChar char="•"/>
              <a:defRPr/>
            </a:pPr>
            <a:r>
              <a:rPr lang="en-NZ" dirty="0">
                <a:solidFill>
                  <a:schemeClr val="tx1"/>
                </a:solidFill>
              </a:rPr>
              <a:t>Can be used for both fault detection &amp; recovery</a:t>
            </a:r>
          </a:p>
          <a:p>
            <a:pPr marL="173038" indent="-173038">
              <a:buFont typeface="Arial" pitchFamily="34" charset="0"/>
              <a:buChar char="•"/>
              <a:defRPr/>
            </a:pPr>
            <a:r>
              <a:rPr lang="en-NZ" dirty="0">
                <a:solidFill>
                  <a:schemeClr val="tx1"/>
                </a:solidFill>
              </a:rPr>
              <a:t>Has no down time</a:t>
            </a:r>
          </a:p>
          <a:p>
            <a:pPr marL="173038" indent="-173038">
              <a:buFont typeface="Arial" pitchFamily="34" charset="0"/>
              <a:buChar char="•"/>
              <a:defRPr/>
            </a:pPr>
            <a:r>
              <a:rPr lang="en-NZ" dirty="0">
                <a:solidFill>
                  <a:schemeClr val="tx1"/>
                </a:solidFill>
              </a:rPr>
              <a:t>Expensive to develop and maintain</a:t>
            </a:r>
          </a:p>
          <a:p>
            <a:pPr marL="173038" indent="-173038">
              <a:buFont typeface="Arial" pitchFamily="34" charset="0"/>
              <a:buChar char="•"/>
              <a:defRPr/>
            </a:pPr>
            <a:r>
              <a:rPr lang="en-NZ" dirty="0">
                <a:solidFill>
                  <a:schemeClr val="tx1"/>
                </a:solidFill>
              </a:rPr>
              <a:t>Used for control systems</a:t>
            </a:r>
          </a:p>
        </p:txBody>
      </p:sp>
      <p:grpSp>
        <p:nvGrpSpPr>
          <p:cNvPr id="2" name="Group 55"/>
          <p:cNvGrpSpPr>
            <a:grpSpLocks/>
          </p:cNvGrpSpPr>
          <p:nvPr/>
        </p:nvGrpSpPr>
        <p:grpSpPr bwMode="auto">
          <a:xfrm>
            <a:off x="5292725" y="4652963"/>
            <a:ext cx="1727200" cy="369887"/>
            <a:chOff x="5292080" y="4653136"/>
            <a:chExt cx="1728192" cy="369332"/>
          </a:xfrm>
        </p:grpSpPr>
        <p:sp>
          <p:nvSpPr>
            <p:cNvPr id="22558" name="TextBox 46"/>
            <p:cNvSpPr txBox="1">
              <a:spLocks noChangeArrowheads="1"/>
            </p:cNvSpPr>
            <p:nvPr/>
          </p:nvSpPr>
          <p:spPr bwMode="auto">
            <a:xfrm>
              <a:off x="5580112" y="4653136"/>
              <a:ext cx="144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0, </a:t>
              </a:r>
              <a:r>
                <a:rPr lang="en-NZ" i="1"/>
                <a:t>invalid</a:t>
              </a:r>
              <a:r>
                <a:rPr lang="en-NZ"/>
                <a:t>, 1</a:t>
              </a:r>
            </a:p>
          </p:txBody>
        </p:sp>
        <p:sp>
          <p:nvSpPr>
            <p:cNvPr id="53" name="Right Arrow 52"/>
            <p:cNvSpPr/>
            <p:nvPr/>
          </p:nvSpPr>
          <p:spPr>
            <a:xfrm>
              <a:off x="5292080" y="4724466"/>
              <a:ext cx="360570" cy="288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grpSp>
      <p:grpSp>
        <p:nvGrpSpPr>
          <p:cNvPr id="22541" name="Group 54"/>
          <p:cNvGrpSpPr>
            <a:grpSpLocks/>
          </p:cNvGrpSpPr>
          <p:nvPr/>
        </p:nvGrpSpPr>
        <p:grpSpPr bwMode="auto">
          <a:xfrm>
            <a:off x="827088" y="3213100"/>
            <a:ext cx="4321175" cy="2376488"/>
            <a:chOff x="898897" y="3212415"/>
            <a:chExt cx="4321175" cy="2376825"/>
          </a:xfrm>
        </p:grpSpPr>
        <p:cxnSp>
          <p:nvCxnSpPr>
            <p:cNvPr id="55" name="Straight Arrow Connector 54"/>
            <p:cNvCxnSpPr>
              <a:stCxn id="60" idx="3"/>
            </p:cNvCxnSpPr>
            <p:nvPr/>
          </p:nvCxnSpPr>
          <p:spPr>
            <a:xfrm>
              <a:off x="3419847" y="3501381"/>
              <a:ext cx="122396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1" idx="3"/>
            </p:cNvCxnSpPr>
            <p:nvPr/>
          </p:nvCxnSpPr>
          <p:spPr>
            <a:xfrm>
              <a:off x="3419847" y="4220621"/>
              <a:ext cx="1223962"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22548" name="Group 53"/>
            <p:cNvGrpSpPr>
              <a:grpSpLocks/>
            </p:cNvGrpSpPr>
            <p:nvPr/>
          </p:nvGrpSpPr>
          <p:grpSpPr bwMode="auto">
            <a:xfrm>
              <a:off x="898897" y="3212415"/>
              <a:ext cx="2520950" cy="2376825"/>
              <a:chOff x="898897" y="3212415"/>
              <a:chExt cx="2520950" cy="2376825"/>
            </a:xfrm>
          </p:grpSpPr>
          <p:sp>
            <p:nvSpPr>
              <p:cNvPr id="60" name="Rounded Rectangle 59"/>
              <p:cNvSpPr/>
              <p:nvPr/>
            </p:nvSpPr>
            <p:spPr>
              <a:xfrm>
                <a:off x="1835522" y="3212415"/>
                <a:ext cx="1584325" cy="576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Processor 1</a:t>
                </a:r>
              </a:p>
            </p:txBody>
          </p:sp>
          <p:sp>
            <p:nvSpPr>
              <p:cNvPr id="61" name="Rounded Rectangle 60"/>
              <p:cNvSpPr/>
              <p:nvPr/>
            </p:nvSpPr>
            <p:spPr>
              <a:xfrm>
                <a:off x="1835522" y="3933242"/>
                <a:ext cx="1584325" cy="576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Processor 2</a:t>
                </a:r>
              </a:p>
            </p:txBody>
          </p:sp>
          <p:sp>
            <p:nvSpPr>
              <p:cNvPr id="62" name="Rounded Rectangle 61"/>
              <p:cNvSpPr/>
              <p:nvPr/>
            </p:nvSpPr>
            <p:spPr>
              <a:xfrm>
                <a:off x="1835522" y="5012895"/>
                <a:ext cx="1584325" cy="576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Processor N</a:t>
                </a:r>
              </a:p>
            </p:txBody>
          </p:sp>
          <p:cxnSp>
            <p:nvCxnSpPr>
              <p:cNvPr id="63" name="Straight Arrow Connector 62"/>
              <p:cNvCxnSpPr>
                <a:endCxn id="60" idx="1"/>
              </p:cNvCxnSpPr>
              <p:nvPr/>
            </p:nvCxnSpPr>
            <p:spPr>
              <a:xfrm>
                <a:off x="898897" y="3501381"/>
                <a:ext cx="936625"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1" idx="1"/>
              </p:cNvCxnSpPr>
              <p:nvPr/>
            </p:nvCxnSpPr>
            <p:spPr>
              <a:xfrm>
                <a:off x="898897" y="4220621"/>
                <a:ext cx="936625"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2" idx="1"/>
              </p:cNvCxnSpPr>
              <p:nvPr/>
            </p:nvCxnSpPr>
            <p:spPr>
              <a:xfrm>
                <a:off x="898897" y="5301861"/>
                <a:ext cx="936625"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2411764" y="4796966"/>
                <a:ext cx="288966" cy="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stCxn id="62" idx="3"/>
            </p:cNvCxnSpPr>
            <p:nvPr/>
          </p:nvCxnSpPr>
          <p:spPr>
            <a:xfrm>
              <a:off x="3419847" y="5301861"/>
              <a:ext cx="122396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666034" y="3285450"/>
              <a:ext cx="554038" cy="2159306"/>
            </a:xfrm>
            <a:prstGeom prst="rect">
              <a:avLst/>
            </a:prstGeom>
            <a:solidFill>
              <a:schemeClr val="accent6">
                <a:lumMod val="75000"/>
              </a:schemeClr>
            </a:solidFill>
            <a:ln>
              <a:solidFill>
                <a:schemeClr val="tx1"/>
              </a:solidFill>
            </a:ln>
          </p:spPr>
          <p:txBody>
            <a:bodyPr vert="eaVert">
              <a:spAutoFit/>
            </a:bodyPr>
            <a:lstStyle/>
            <a:p>
              <a:pPr algn="ctr">
                <a:defRPr/>
              </a:pPr>
              <a:r>
                <a:rPr lang="en-NZ" sz="2400" b="1" dirty="0">
                  <a:solidFill>
                    <a:schemeClr val="bg1"/>
                  </a:solidFill>
                </a:rPr>
                <a:t>voter</a:t>
              </a:r>
            </a:p>
          </p:txBody>
        </p:sp>
      </p:grpSp>
      <p:grpSp>
        <p:nvGrpSpPr>
          <p:cNvPr id="6" name="Group 69"/>
          <p:cNvGrpSpPr>
            <a:grpSpLocks/>
          </p:cNvGrpSpPr>
          <p:nvPr/>
        </p:nvGrpSpPr>
        <p:grpSpPr bwMode="auto">
          <a:xfrm>
            <a:off x="684213" y="3141663"/>
            <a:ext cx="1439862" cy="2168525"/>
            <a:chOff x="683568" y="3141663"/>
            <a:chExt cx="1440532" cy="2168785"/>
          </a:xfrm>
        </p:grpSpPr>
        <p:sp>
          <p:nvSpPr>
            <p:cNvPr id="22543" name="TextBox 16"/>
            <p:cNvSpPr txBox="1">
              <a:spLocks noChangeArrowheads="1"/>
            </p:cNvSpPr>
            <p:nvPr/>
          </p:nvSpPr>
          <p:spPr bwMode="auto">
            <a:xfrm>
              <a:off x="683568" y="3141663"/>
              <a:ext cx="1440160"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1, -6, 10</a:t>
              </a:r>
            </a:p>
          </p:txBody>
        </p:sp>
        <p:sp>
          <p:nvSpPr>
            <p:cNvPr id="22544" name="TextBox 20"/>
            <p:cNvSpPr txBox="1">
              <a:spLocks noChangeArrowheads="1"/>
            </p:cNvSpPr>
            <p:nvPr/>
          </p:nvSpPr>
          <p:spPr bwMode="auto">
            <a:xfrm>
              <a:off x="683568" y="4941168"/>
              <a:ext cx="1440160"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1, -6, 10</a:t>
              </a:r>
            </a:p>
          </p:txBody>
        </p:sp>
        <p:sp>
          <p:nvSpPr>
            <p:cNvPr id="22545" name="TextBox 20"/>
            <p:cNvSpPr txBox="1">
              <a:spLocks noChangeArrowheads="1"/>
            </p:cNvSpPr>
            <p:nvPr/>
          </p:nvSpPr>
          <p:spPr bwMode="auto">
            <a:xfrm>
              <a:off x="683940" y="3933056"/>
              <a:ext cx="1440160"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t>1, -6, 10</a:t>
              </a:r>
            </a:p>
          </p:txBody>
        </p:sp>
      </p:grpSp>
      <p:sp>
        <p:nvSpPr>
          <p:cNvPr id="32" name="Title 1"/>
          <p:cNvSpPr>
            <a:spLocks noGrp="1"/>
          </p:cNvSpPr>
          <p:nvPr>
            <p:ph type="title"/>
          </p:nvPr>
        </p:nvSpPr>
        <p:spPr>
          <a:xfrm>
            <a:off x="457200" y="260648"/>
            <a:ext cx="8229600" cy="857248"/>
          </a:xfrm>
        </p:spPr>
        <p:txBody>
          <a:bodyPr/>
          <a:lstStyle/>
          <a:p>
            <a:r>
              <a:rPr lang="en-NZ" sz="3200" b="1" dirty="0"/>
              <a:t>Availability </a:t>
            </a:r>
            <a:r>
              <a:rPr lang="en-NZ" sz="3200" b="1" dirty="0" smtClean="0"/>
              <a:t>tactics- </a:t>
            </a:r>
            <a:r>
              <a:rPr lang="en-NZ" sz="3200" b="1" dirty="0"/>
              <a:t>QA </a:t>
            </a:r>
            <a:r>
              <a:rPr lang="en-NZ" sz="3200" b="1" dirty="0" smtClean="0"/>
              <a:t>tactics example</a:t>
            </a:r>
            <a:endParaRPr lang="en-NZ"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ox(in)">
                                      <p:cBhvr>
                                        <p:cTn id="31" dur="500"/>
                                        <p:tgtEl>
                                          <p:spTgt spid="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418"/>
                                        </p:tgtEl>
                                        <p:attrNameLst>
                                          <p:attrName>style.visibility</p:attrName>
                                        </p:attrNameLst>
                                      </p:cBhvr>
                                      <p:to>
                                        <p:strVal val="visible"/>
                                      </p:to>
                                    </p:set>
                                    <p:animEffect transition="in" filter="blinds(horizontal)">
                                      <p:cBhvr>
                                        <p:cTn id="41" dur="500"/>
                                        <p:tgtEl>
                                          <p:spTgt spid="174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linds(horizontal)">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p:bldP spid="27" grpId="0"/>
      <p:bldP spid="33" grpId="0"/>
      <p:bldP spid="35" grpId="0" animBg="1"/>
      <p:bldP spid="1741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323850" y="692150"/>
            <a:ext cx="8229600" cy="2808288"/>
          </a:xfrm>
        </p:spPr>
        <p:txBody>
          <a:bodyPr/>
          <a:lstStyle/>
          <a:p>
            <a:r>
              <a:rPr lang="en-NZ" sz="2400" dirty="0" smtClean="0"/>
              <a:t>Redundancy: include redundant components respond to events</a:t>
            </a:r>
          </a:p>
          <a:p>
            <a:pPr lvl="1"/>
            <a:r>
              <a:rPr lang="en-NZ" sz="2000" dirty="0" smtClean="0"/>
              <a:t>Active redundancy: respond to events in parallel</a:t>
            </a:r>
          </a:p>
          <a:p>
            <a:pPr lvl="1"/>
            <a:r>
              <a:rPr lang="en-NZ" sz="2000" dirty="0" smtClean="0"/>
              <a:t>Passive redundancy: One primary component responds to events and informs the other standbys of state updates they must make</a:t>
            </a:r>
          </a:p>
          <a:p>
            <a:pPr lvl="1"/>
            <a:r>
              <a:rPr lang="en-NZ" sz="2000" dirty="0" smtClean="0"/>
              <a:t>Also no downtime</a:t>
            </a:r>
          </a:p>
          <a:p>
            <a:pPr lvl="1"/>
            <a:r>
              <a:rPr lang="en-NZ" sz="2000" dirty="0" smtClean="0"/>
              <a:t>Expensive </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D36B60A-32C8-4129-BE84-F38EF44E419B}" type="slidenum">
              <a:rPr lang="en-NZ" smtClean="0">
                <a:solidFill>
                  <a:srgbClr val="898989"/>
                </a:solidFill>
                <a:latin typeface="Calibri" pitchFamily="34" charset="0"/>
              </a:rPr>
              <a:pPr eaLnBrk="1" hangingPunct="1"/>
              <a:t>32</a:t>
            </a:fld>
            <a:endParaRPr lang="en-NZ" smtClean="0">
              <a:solidFill>
                <a:srgbClr val="898989"/>
              </a:solidFill>
              <a:latin typeface="Calibri" pitchFamily="34" charset="0"/>
            </a:endParaRPr>
          </a:p>
        </p:txBody>
      </p:sp>
      <p:grpSp>
        <p:nvGrpSpPr>
          <p:cNvPr id="2" name="Group 18"/>
          <p:cNvGrpSpPr>
            <a:grpSpLocks/>
          </p:cNvGrpSpPr>
          <p:nvPr/>
        </p:nvGrpSpPr>
        <p:grpSpPr bwMode="auto">
          <a:xfrm>
            <a:off x="827088" y="3644900"/>
            <a:ext cx="3384550" cy="2305050"/>
            <a:chOff x="971600" y="4077072"/>
            <a:chExt cx="3384376" cy="2304256"/>
          </a:xfrm>
        </p:grpSpPr>
        <p:sp>
          <p:nvSpPr>
            <p:cNvPr id="15" name="Rectangle 14"/>
            <p:cNvSpPr/>
            <p:nvPr/>
          </p:nvSpPr>
          <p:spPr>
            <a:xfrm>
              <a:off x="971600" y="4077072"/>
              <a:ext cx="3384376"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r>
                <a:rPr lang="en-NZ" dirty="0">
                  <a:solidFill>
                    <a:schemeClr val="tx1"/>
                  </a:solidFill>
                </a:rPr>
                <a:t>Active redundancy  </a:t>
              </a:r>
            </a:p>
          </p:txBody>
        </p:sp>
        <p:pic>
          <p:nvPicPr>
            <p:cNvPr id="23567" name="Picture 8" descr="http://api.ning.com/files/o6Qr1tePja8OjfwZjd1Ame6mSr6UfAVqitXJnnMmqpI2GURhshIfzBe4gZJ4nyqo0y3HiEWCpTKoIpCdmm4-cZTcinQ7fgTU/Garfield20Run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22348" y="4221088"/>
              <a:ext cx="864096" cy="127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8" name="TextBox 15"/>
            <p:cNvSpPr txBox="1">
              <a:spLocks noChangeArrowheads="1"/>
            </p:cNvSpPr>
            <p:nvPr/>
          </p:nvSpPr>
          <p:spPr bwMode="auto">
            <a:xfrm>
              <a:off x="1043608" y="5445224"/>
              <a:ext cx="1440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sz="1600"/>
                <a:t>Processor 1</a:t>
              </a:r>
            </a:p>
          </p:txBody>
        </p:sp>
        <p:pic>
          <p:nvPicPr>
            <p:cNvPr id="23569" name="Picture 8" descr="http://api.ning.com/files/o6Qr1tePja8OjfwZjd1Ame6mSr6UfAVqitXJnnMmqpI2GURhshIfzBe4gZJ4nyqo0y3HiEWCpTKoIpCdmm4-cZTcinQ7fgTU/Garfield20Run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293096"/>
              <a:ext cx="864096" cy="127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TextBox 17"/>
            <p:cNvSpPr txBox="1">
              <a:spLocks noChangeArrowheads="1"/>
            </p:cNvSpPr>
            <p:nvPr/>
          </p:nvSpPr>
          <p:spPr bwMode="auto">
            <a:xfrm>
              <a:off x="2843808" y="5517232"/>
              <a:ext cx="1440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sz="1600"/>
                <a:t>Processor 2</a:t>
              </a:r>
            </a:p>
          </p:txBody>
        </p:sp>
      </p:grpSp>
      <p:grpSp>
        <p:nvGrpSpPr>
          <p:cNvPr id="3" name="Group 32"/>
          <p:cNvGrpSpPr>
            <a:grpSpLocks/>
          </p:cNvGrpSpPr>
          <p:nvPr/>
        </p:nvGrpSpPr>
        <p:grpSpPr bwMode="auto">
          <a:xfrm>
            <a:off x="5076825" y="3644900"/>
            <a:ext cx="3408363" cy="2305050"/>
            <a:chOff x="5076056" y="3645024"/>
            <a:chExt cx="3408379" cy="2304256"/>
          </a:xfrm>
        </p:grpSpPr>
        <p:pic>
          <p:nvPicPr>
            <p:cNvPr id="23560" name="Picture 10" descr="http://4.bp.blogspot.com/-x_1vpSvmlQA/Th-WbxDl1cI/AAAAAAAABDY/OHBqHjjeoKs/s1600/sleep+garfiel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3717032"/>
              <a:ext cx="1824203"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61" name="Group 26"/>
            <p:cNvGrpSpPr>
              <a:grpSpLocks/>
            </p:cNvGrpSpPr>
            <p:nvPr/>
          </p:nvGrpSpPr>
          <p:grpSpPr bwMode="auto">
            <a:xfrm>
              <a:off x="5076056" y="3645024"/>
              <a:ext cx="3384376" cy="2304256"/>
              <a:chOff x="971600" y="4077072"/>
              <a:chExt cx="3384376" cy="2304256"/>
            </a:xfrm>
          </p:grpSpPr>
          <p:sp>
            <p:nvSpPr>
              <p:cNvPr id="28" name="Rectangle 27"/>
              <p:cNvSpPr/>
              <p:nvPr/>
            </p:nvSpPr>
            <p:spPr>
              <a:xfrm>
                <a:off x="971600" y="4077072"/>
                <a:ext cx="3384566"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endParaRPr lang="en-NZ" dirty="0">
                  <a:solidFill>
                    <a:schemeClr val="tx1"/>
                  </a:solidFill>
                </a:endParaRPr>
              </a:p>
              <a:p>
                <a:pPr algn="ctr">
                  <a:defRPr/>
                </a:pPr>
                <a:r>
                  <a:rPr lang="en-NZ" dirty="0">
                    <a:solidFill>
                      <a:schemeClr val="tx1"/>
                    </a:solidFill>
                  </a:rPr>
                  <a:t>Passive redundancy  </a:t>
                </a:r>
              </a:p>
            </p:txBody>
          </p:sp>
          <p:pic>
            <p:nvPicPr>
              <p:cNvPr id="23563" name="Picture 8" descr="http://api.ning.com/files/o6Qr1tePja8OjfwZjd1Ame6mSr6UfAVqitXJnnMmqpI2GURhshIfzBe4gZJ4nyqo0y3HiEWCpTKoIpCdmm4-cZTcinQ7fgTU/Garfield20Run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22348" y="4221088"/>
                <a:ext cx="864096" cy="127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TextBox 29"/>
              <p:cNvSpPr txBox="1">
                <a:spLocks noChangeArrowheads="1"/>
              </p:cNvSpPr>
              <p:nvPr/>
            </p:nvSpPr>
            <p:spPr bwMode="auto">
              <a:xfrm>
                <a:off x="1043608" y="5445224"/>
                <a:ext cx="1440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sz="1600"/>
                  <a:t>Processor 1</a:t>
                </a:r>
              </a:p>
            </p:txBody>
          </p:sp>
          <p:sp>
            <p:nvSpPr>
              <p:cNvPr id="23565" name="TextBox 31"/>
              <p:cNvSpPr txBox="1">
                <a:spLocks noChangeArrowheads="1"/>
              </p:cNvSpPr>
              <p:nvPr/>
            </p:nvSpPr>
            <p:spPr bwMode="auto">
              <a:xfrm>
                <a:off x="2843808" y="5445224"/>
                <a:ext cx="1440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sz="1600"/>
                  <a:t>Processor 2</a:t>
                </a:r>
              </a:p>
            </p:txBody>
          </p:sp>
        </p:grpSp>
      </p:grpSp>
      <p:sp>
        <p:nvSpPr>
          <p:cNvPr id="34" name="Multiply 33"/>
          <p:cNvSpPr/>
          <p:nvPr/>
        </p:nvSpPr>
        <p:spPr>
          <a:xfrm>
            <a:off x="1042988" y="3789363"/>
            <a:ext cx="1152525" cy="12239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ox(in)">
                                      <p:cBhvr>
                                        <p:cTn id="15" dur="500"/>
                                        <p:tgtEl>
                                          <p:spTgt spid="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8434">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518864" y="1340768"/>
            <a:ext cx="8229600" cy="1873250"/>
          </a:xfrm>
        </p:spPr>
        <p:txBody>
          <a:bodyPr/>
          <a:lstStyle/>
          <a:p>
            <a:r>
              <a:rPr lang="en-NZ" sz="2400" dirty="0" smtClean="0"/>
              <a:t>Spare: a standby spare computing platform for different failed components</a:t>
            </a:r>
          </a:p>
          <a:p>
            <a:pPr lvl="1"/>
            <a:r>
              <a:rPr lang="en-NZ" sz="2000" dirty="0" smtClean="0"/>
              <a:t>Needs reboot and re-configuration</a:t>
            </a:r>
          </a:p>
          <a:p>
            <a:pPr lvl="1"/>
            <a:r>
              <a:rPr lang="en-NZ" sz="2000" dirty="0" smtClean="0"/>
              <a:t>Has down time, but much cheaper</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245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D40D69-0D55-450E-82E3-B2B69AAA3FA0}" type="slidenum">
              <a:rPr lang="en-NZ" smtClean="0">
                <a:solidFill>
                  <a:srgbClr val="898989"/>
                </a:solidFill>
                <a:latin typeface="Calibri" pitchFamily="34" charset="0"/>
              </a:rPr>
              <a:pPr eaLnBrk="1" hangingPunct="1"/>
              <a:t>33</a:t>
            </a:fld>
            <a:endParaRPr lang="en-NZ" smtClean="0">
              <a:solidFill>
                <a:srgbClr val="898989"/>
              </a:solidFill>
              <a:latin typeface="Calibri" pitchFamily="34" charset="0"/>
            </a:endParaRPr>
          </a:p>
        </p:txBody>
      </p:sp>
      <p:pic>
        <p:nvPicPr>
          <p:cNvPr id="24581" name="Picture 2" descr="http://t2.gstatic.com/images?q=tbn:ANd9GcSRQuU24WHZdh0Z3ajTnLUN26z1gon-UmUpp8AP18s-pZKEFS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3789363"/>
            <a:ext cx="303053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512"/>
            <a:ext cx="8229600" cy="857248"/>
          </a:xfrm>
        </p:spPr>
        <p:txBody>
          <a:bodyPr/>
          <a:lstStyle/>
          <a:p>
            <a:r>
              <a:rPr lang="en-NZ" sz="3200" b="1" dirty="0"/>
              <a:t>Example: Primary backup</a:t>
            </a:r>
            <a:endParaRPr lang="en-NZ" sz="3200"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34</a:t>
            </a:fld>
            <a:endParaRPr lang="en-NZ"/>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66267"/>
            <a:ext cx="7584770" cy="4366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398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857248"/>
          </a:xfrm>
        </p:spPr>
        <p:txBody>
          <a:bodyPr/>
          <a:lstStyle/>
          <a:p>
            <a:r>
              <a:rPr lang="en-NZ" sz="3600" b="1" dirty="0" smtClean="0"/>
              <a:t>Improving modifiability </a:t>
            </a:r>
            <a:endParaRPr lang="en-NZ" sz="3600" b="1" dirty="0"/>
          </a:p>
        </p:txBody>
      </p:sp>
      <p:sp>
        <p:nvSpPr>
          <p:cNvPr id="3" name="Content Placeholder 2"/>
          <p:cNvSpPr>
            <a:spLocks noGrp="1"/>
          </p:cNvSpPr>
          <p:nvPr>
            <p:ph idx="1"/>
          </p:nvPr>
        </p:nvSpPr>
        <p:spPr>
          <a:xfrm>
            <a:off x="457200" y="1063277"/>
            <a:ext cx="8229600" cy="4525963"/>
          </a:xfrm>
        </p:spPr>
        <p:txBody>
          <a:bodyPr/>
          <a:lstStyle/>
          <a:p>
            <a:r>
              <a:rPr lang="en-US" sz="2400" dirty="0"/>
              <a:t>Modifiability is concerned with the cost of system change</a:t>
            </a:r>
            <a:r>
              <a:rPr lang="en-US" sz="2400" dirty="0" smtClean="0"/>
              <a:t>....</a:t>
            </a:r>
          </a:p>
          <a:p>
            <a:r>
              <a:rPr lang="en-NZ" sz="2400" dirty="0" smtClean="0"/>
              <a:t>Affected by the responsibilities and relationships of system modules</a:t>
            </a:r>
            <a:endParaRPr lang="en-NZ" sz="2400" dirty="0"/>
          </a:p>
          <a:p>
            <a:r>
              <a:rPr lang="en-US" sz="2400" dirty="0" smtClean="0"/>
              <a:t>Also affected by the </a:t>
            </a:r>
            <a:r>
              <a:rPr lang="en-US" sz="2400" dirty="0"/>
              <a:t>time and effort to do </a:t>
            </a:r>
            <a:r>
              <a:rPr lang="en-US" sz="2400" dirty="0" smtClean="0"/>
              <a:t>modification:</a:t>
            </a:r>
            <a:endParaRPr lang="en-US" sz="2400" dirty="0"/>
          </a:p>
          <a:p>
            <a:pPr lvl="1"/>
            <a:r>
              <a:rPr lang="en-US" sz="2000" dirty="0" smtClean="0"/>
              <a:t>Modification </a:t>
            </a:r>
            <a:r>
              <a:rPr lang="en-US" sz="2000" dirty="0"/>
              <a:t>done by developer requires testing and distribution process</a:t>
            </a:r>
          </a:p>
          <a:p>
            <a:pPr lvl="1"/>
            <a:r>
              <a:rPr lang="en-US" sz="2000" dirty="0" smtClean="0"/>
              <a:t>Time </a:t>
            </a:r>
            <a:r>
              <a:rPr lang="en-US" sz="2000" dirty="0"/>
              <a:t>lag between making change and making it available to the user</a:t>
            </a:r>
          </a:p>
          <a:p>
            <a:pPr lvl="1"/>
            <a:r>
              <a:rPr lang="en-US" sz="2000" dirty="0" smtClean="0"/>
              <a:t>Allow </a:t>
            </a:r>
            <a:r>
              <a:rPr lang="en-US" sz="2000" dirty="0"/>
              <a:t>late change or even non-developers to make changes</a:t>
            </a:r>
            <a:endParaRPr lang="en-NZ" sz="2000"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35</a:t>
            </a:fld>
            <a:endParaRPr lang="en-NZ"/>
          </a:p>
        </p:txBody>
      </p:sp>
    </p:spTree>
    <p:extLst>
      <p:ext uri="{BB962C8B-B14F-4D97-AF65-F5344CB8AC3E}">
        <p14:creationId xmlns:p14="http://schemas.microsoft.com/office/powerpoint/2010/main" val="1449366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857248"/>
          </a:xfrm>
        </p:spPr>
        <p:txBody>
          <a:bodyPr/>
          <a:lstStyle/>
          <a:p>
            <a:r>
              <a:rPr lang="en-NZ" sz="3200" b="1" dirty="0"/>
              <a:t>Modifiability - QA </a:t>
            </a:r>
            <a:r>
              <a:rPr lang="en-NZ" sz="3200" b="1" dirty="0" smtClean="0"/>
              <a:t>scenario example</a:t>
            </a:r>
            <a:endParaRPr lang="en-NZ" sz="3200" dirty="0"/>
          </a:p>
        </p:txBody>
      </p:sp>
      <p:sp>
        <p:nvSpPr>
          <p:cNvPr id="3" name="Content Placeholder 2"/>
          <p:cNvSpPr>
            <a:spLocks noGrp="1"/>
          </p:cNvSpPr>
          <p:nvPr>
            <p:ph idx="1"/>
          </p:nvPr>
        </p:nvSpPr>
        <p:spPr>
          <a:xfrm>
            <a:off x="457200" y="908720"/>
            <a:ext cx="8229600" cy="5760640"/>
          </a:xfrm>
        </p:spPr>
        <p:txBody>
          <a:bodyPr/>
          <a:lstStyle/>
          <a:p>
            <a:r>
              <a:rPr lang="en-NZ" sz="2400" dirty="0"/>
              <a:t>Source</a:t>
            </a:r>
          </a:p>
          <a:p>
            <a:pPr lvl="1"/>
            <a:r>
              <a:rPr lang="en-NZ" sz="2000" dirty="0" smtClean="0"/>
              <a:t>End </a:t>
            </a:r>
            <a:r>
              <a:rPr lang="en-NZ" sz="2000" dirty="0"/>
              <a:t>user / developer / operator</a:t>
            </a:r>
          </a:p>
          <a:p>
            <a:r>
              <a:rPr lang="en-NZ" sz="2400" dirty="0" smtClean="0"/>
              <a:t>Stimulus</a:t>
            </a:r>
            <a:endParaRPr lang="en-NZ" sz="2400" dirty="0"/>
          </a:p>
          <a:p>
            <a:pPr lvl="1"/>
            <a:r>
              <a:rPr lang="en-US" sz="2000" dirty="0" smtClean="0"/>
              <a:t>Change </a:t>
            </a:r>
            <a:r>
              <a:rPr lang="en-US" sz="2000" dirty="0"/>
              <a:t>request concerning function / quality / capacity</a:t>
            </a:r>
          </a:p>
          <a:p>
            <a:r>
              <a:rPr lang="en-NZ" sz="2400" dirty="0" smtClean="0"/>
              <a:t>State </a:t>
            </a:r>
            <a:r>
              <a:rPr lang="en-NZ" sz="2400" dirty="0"/>
              <a:t>of system (environment)</a:t>
            </a:r>
          </a:p>
          <a:p>
            <a:pPr lvl="1"/>
            <a:r>
              <a:rPr lang="en-US" sz="2000" dirty="0"/>
              <a:t>During analysis / at design time / </a:t>
            </a:r>
            <a:r>
              <a:rPr lang="en-US" sz="2000" dirty="0" smtClean="0"/>
              <a:t>implementation time, …</a:t>
            </a:r>
          </a:p>
          <a:p>
            <a:r>
              <a:rPr lang="en-NZ" sz="2400" dirty="0" smtClean="0"/>
              <a:t>Affected resources (</a:t>
            </a:r>
            <a:r>
              <a:rPr lang="en-NZ" sz="2400" dirty="0" err="1" smtClean="0"/>
              <a:t>artifacts</a:t>
            </a:r>
            <a:r>
              <a:rPr lang="en-NZ" sz="2400" dirty="0" smtClean="0"/>
              <a:t>)</a:t>
            </a:r>
          </a:p>
          <a:p>
            <a:pPr lvl="1"/>
            <a:r>
              <a:rPr lang="en-NZ" sz="2000" dirty="0" smtClean="0"/>
              <a:t>Functionality </a:t>
            </a:r>
            <a:r>
              <a:rPr lang="en-NZ" sz="2000" dirty="0"/>
              <a:t>/ platform / user interface / environment…</a:t>
            </a:r>
          </a:p>
          <a:p>
            <a:r>
              <a:rPr lang="en-NZ" sz="2400" dirty="0" smtClean="0"/>
              <a:t>Response </a:t>
            </a:r>
            <a:r>
              <a:rPr lang="en-NZ" sz="2400" dirty="0"/>
              <a:t>&amp; tactics</a:t>
            </a:r>
          </a:p>
          <a:p>
            <a:pPr lvl="1"/>
            <a:r>
              <a:rPr lang="en-US" sz="2000" dirty="0" smtClean="0"/>
              <a:t>Normal </a:t>
            </a:r>
            <a:r>
              <a:rPr lang="en-US" sz="2000" dirty="0"/>
              <a:t>design sequence of specify, change, test, deploy</a:t>
            </a:r>
          </a:p>
          <a:p>
            <a:pPr lvl="1"/>
            <a:r>
              <a:rPr lang="en-NZ" sz="2000" dirty="0" smtClean="0"/>
              <a:t>Limit </a:t>
            </a:r>
            <a:r>
              <a:rPr lang="en-NZ" sz="2000" dirty="0"/>
              <a:t>dependencies, select appropriate </a:t>
            </a:r>
            <a:r>
              <a:rPr lang="en-NZ" sz="2000" dirty="0" smtClean="0"/>
              <a:t>styles</a:t>
            </a:r>
          </a:p>
          <a:p>
            <a:r>
              <a:rPr lang="en-NZ" sz="2400" dirty="0" smtClean="0"/>
              <a:t>Response measure</a:t>
            </a:r>
          </a:p>
          <a:p>
            <a:pPr lvl="1"/>
            <a:r>
              <a:rPr lang="en-US" sz="2000" dirty="0"/>
              <a:t>All response activities cost time and money which can be measured (manpower spec e.g. 3 man-years )...</a:t>
            </a:r>
            <a:endParaRPr lang="en-NZ" sz="2000"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36</a:t>
            </a:fld>
            <a:endParaRPr lang="en-NZ"/>
          </a:p>
        </p:txBody>
      </p:sp>
    </p:spTree>
    <p:extLst>
      <p:ext uri="{BB962C8B-B14F-4D97-AF65-F5344CB8AC3E}">
        <p14:creationId xmlns:p14="http://schemas.microsoft.com/office/powerpoint/2010/main" val="3347438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txBox="1">
            <a:spLocks noGrp="1" noChangeArrowheads="1"/>
          </p:cNvSpPr>
          <p:nvPr>
            <p:ph type="title"/>
          </p:nvPr>
        </p:nvSpPr>
        <p:spPr>
          <a:xfrm>
            <a:off x="457200" y="332656"/>
            <a:ext cx="8229600" cy="857248"/>
          </a:xfrm>
        </p:spPr>
        <p:txBody>
          <a:bodyPr/>
          <a:lstStyle/>
          <a:p>
            <a:r>
              <a:rPr lang="de-DE" sz="2500" b="1" dirty="0" smtClean="0">
                <a:latin typeface="Albany"/>
                <a:cs typeface="Tahoma" pitchFamily="34" charset="0"/>
              </a:rPr>
              <a:t>Modifiability tactics</a:t>
            </a:r>
            <a:endParaRPr lang="de-DE" sz="2500" b="1" dirty="0">
              <a:latin typeface="Albany"/>
              <a:cs typeface="Tahoma" pitchFamily="34" charset="0"/>
            </a:endParaRPr>
          </a:p>
        </p:txBody>
      </p:sp>
      <p:sp>
        <p:nvSpPr>
          <p:cNvPr id="41987" name="Text Placeholder 2"/>
          <p:cNvSpPr txBox="1">
            <a:spLocks/>
          </p:cNvSpPr>
          <p:nvPr/>
        </p:nvSpPr>
        <p:spPr bwMode="auto">
          <a:xfrm>
            <a:off x="326880" y="1385425"/>
            <a:ext cx="5224320"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3050" indent="-273050" eaLnBrk="0" hangingPunct="0">
              <a:defRPr>
                <a:solidFill>
                  <a:schemeClr val="tx1"/>
                </a:solidFill>
                <a:latin typeface="Arial" pitchFamily="34" charset="0"/>
                <a:cs typeface="Arial" pitchFamily="34" charset="0"/>
              </a:defRPr>
            </a:lvl1pPr>
            <a:lvl2pPr marL="730250" indent="-2730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n-NZ" sz="2000" b="1" dirty="0" smtClean="0">
                <a:latin typeface="+mj-lt"/>
              </a:rPr>
              <a:t>Using MVC model:</a:t>
            </a:r>
          </a:p>
          <a:p>
            <a:pPr lvl="1" eaLnBrk="1" hangingPunct="1">
              <a:buFont typeface="Arial" pitchFamily="34" charset="0"/>
              <a:buChar char="•"/>
            </a:pPr>
            <a:r>
              <a:rPr lang="en-NZ" sz="2000" b="1" dirty="0" smtClean="0">
                <a:latin typeface="+mj-lt"/>
              </a:rPr>
              <a:t>Model</a:t>
            </a:r>
            <a:r>
              <a:rPr lang="en-NZ" sz="2000" dirty="0">
                <a:latin typeface="+mj-lt"/>
              </a:rPr>
              <a:t>: represents data and the rules that govern access to and updates of this data. </a:t>
            </a:r>
          </a:p>
          <a:p>
            <a:pPr lvl="1" eaLnBrk="1" hangingPunct="1">
              <a:buFont typeface="Arial" pitchFamily="34" charset="0"/>
              <a:buChar char="•"/>
            </a:pPr>
            <a:r>
              <a:rPr lang="en-NZ" sz="2000" b="1" dirty="0" smtClean="0">
                <a:latin typeface="+mj-lt"/>
              </a:rPr>
              <a:t>View</a:t>
            </a:r>
            <a:r>
              <a:rPr lang="en-NZ" sz="2000" dirty="0">
                <a:latin typeface="+mj-lt"/>
              </a:rPr>
              <a:t>: renders the contents of a model. It specifies exactly how the model data should be presented. If the model data changes, the view must update its presentation as needed.</a:t>
            </a:r>
          </a:p>
          <a:p>
            <a:pPr lvl="1" eaLnBrk="1" hangingPunct="1">
              <a:buFont typeface="Arial" pitchFamily="34" charset="0"/>
              <a:buChar char="•"/>
            </a:pPr>
            <a:r>
              <a:rPr lang="en-NZ" sz="2000" b="1" dirty="0" smtClean="0">
                <a:latin typeface="+mj-lt"/>
              </a:rPr>
              <a:t>Controller</a:t>
            </a:r>
            <a:r>
              <a:rPr lang="en-NZ" sz="2000" dirty="0">
                <a:latin typeface="+mj-lt"/>
              </a:rPr>
              <a:t>: translates the user's interactions with the view into actions that the model will perform. </a:t>
            </a:r>
          </a:p>
        </p:txBody>
      </p:sp>
      <p:pic>
        <p:nvPicPr>
          <p:cNvPr id="41988" name="Picture 2" descr="File:MVC-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351" y="1731062"/>
            <a:ext cx="3659649" cy="400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013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571500"/>
            <a:ext cx="8229600" cy="857250"/>
          </a:xfrm>
        </p:spPr>
        <p:txBody>
          <a:bodyPr/>
          <a:lstStyle/>
          <a:p>
            <a:r>
              <a:rPr lang="en-NZ" sz="3200" b="1" dirty="0" smtClean="0"/>
              <a:t>Performance tactics</a:t>
            </a:r>
          </a:p>
        </p:txBody>
      </p:sp>
      <p:sp>
        <p:nvSpPr>
          <p:cNvPr id="19459" name="Content Placeholder 2"/>
          <p:cNvSpPr>
            <a:spLocks noGrp="1"/>
          </p:cNvSpPr>
          <p:nvPr>
            <p:ph idx="1"/>
          </p:nvPr>
        </p:nvSpPr>
        <p:spPr>
          <a:xfrm>
            <a:off x="457200" y="1600200"/>
            <a:ext cx="8229600" cy="4852988"/>
          </a:xfrm>
        </p:spPr>
        <p:txBody>
          <a:bodyPr/>
          <a:lstStyle/>
          <a:p>
            <a:r>
              <a:rPr lang="en-NZ" sz="2400" dirty="0" smtClean="0"/>
              <a:t>Performance contributors:</a:t>
            </a:r>
          </a:p>
          <a:p>
            <a:pPr lvl="1"/>
            <a:r>
              <a:rPr lang="en-NZ" sz="2000" dirty="0" smtClean="0"/>
              <a:t>Resources:</a:t>
            </a:r>
          </a:p>
          <a:p>
            <a:pPr lvl="2"/>
            <a:r>
              <a:rPr lang="en-NZ" sz="1800" dirty="0" smtClean="0"/>
              <a:t>CPU, data stores, network bandwidth and memory</a:t>
            </a:r>
          </a:p>
          <a:p>
            <a:pPr lvl="2"/>
            <a:r>
              <a:rPr lang="en-NZ" sz="1800" dirty="0" smtClean="0"/>
              <a:t>Entities defined by system design, e.g., sequential buffer management, information/data flow</a:t>
            </a:r>
          </a:p>
          <a:p>
            <a:pPr lvl="1"/>
            <a:r>
              <a:rPr lang="en-NZ" sz="2000" dirty="0" smtClean="0"/>
              <a:t>Blocked time: a computation can be blocked from using a resources because:</a:t>
            </a:r>
          </a:p>
          <a:p>
            <a:pPr lvl="2"/>
            <a:r>
              <a:rPr lang="en-NZ" sz="1800" dirty="0" smtClean="0"/>
              <a:t>Availability of resources</a:t>
            </a:r>
          </a:p>
          <a:p>
            <a:pPr lvl="2"/>
            <a:r>
              <a:rPr lang="en-NZ" sz="1800" dirty="0" smtClean="0"/>
              <a:t>Dependency on other computation</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25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5E7059-A262-49FA-B9B1-4E33978A2C7E}" type="slidenum">
              <a:rPr lang="en-NZ" smtClean="0">
                <a:solidFill>
                  <a:srgbClr val="898989"/>
                </a:solidFill>
                <a:latin typeface="Calibri" pitchFamily="34" charset="0"/>
              </a:rPr>
              <a:pPr eaLnBrk="1" hangingPunct="1"/>
              <a:t>38</a:t>
            </a:fld>
            <a:endParaRPr lang="en-NZ" smtClean="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7" dur="500"/>
                                        <p:tgtEl>
                                          <p:spTgt spid="1945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10" dur="500"/>
                                        <p:tgtEl>
                                          <p:spTgt spid="1945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13"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571500"/>
            <a:ext cx="8229600" cy="857250"/>
          </a:xfrm>
        </p:spPr>
        <p:txBody>
          <a:bodyPr/>
          <a:lstStyle/>
          <a:p>
            <a:endParaRPr lang="en-NZ" smtClean="0"/>
          </a:p>
        </p:txBody>
      </p:sp>
      <p:sp>
        <p:nvSpPr>
          <p:cNvPr id="20483" name="Content Placeholder 2"/>
          <p:cNvSpPr>
            <a:spLocks noGrp="1"/>
          </p:cNvSpPr>
          <p:nvPr>
            <p:ph idx="1"/>
          </p:nvPr>
        </p:nvSpPr>
        <p:spPr/>
        <p:txBody>
          <a:bodyPr/>
          <a:lstStyle/>
          <a:p>
            <a:r>
              <a:rPr lang="en-NZ" sz="2800" smtClean="0"/>
              <a:t>Performance tactics:</a:t>
            </a:r>
          </a:p>
          <a:p>
            <a:pPr lvl="1"/>
            <a:r>
              <a:rPr lang="en-NZ" sz="2400" smtClean="0"/>
              <a:t>Increase available resources: faster processors, additional processors, additional memory, faster networks…</a:t>
            </a:r>
          </a:p>
          <a:p>
            <a:pPr lvl="1"/>
            <a:r>
              <a:rPr lang="en-NZ" sz="2400" smtClean="0"/>
              <a:t>Introduce concurrency</a:t>
            </a:r>
          </a:p>
          <a:p>
            <a:pPr lvl="1"/>
            <a:r>
              <a:rPr lang="en-NZ" sz="2400" smtClean="0"/>
              <a:t> Maintain multiple copies of data</a:t>
            </a:r>
          </a:p>
          <a:p>
            <a:pPr lvl="1"/>
            <a:r>
              <a:rPr lang="en-NZ" sz="2400" smtClean="0"/>
              <a:t>Task division and scheduling</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12D7BE4-A2E4-41F9-BEFB-018B7298E2D6}" type="slidenum">
              <a:rPr lang="en-NZ" smtClean="0">
                <a:solidFill>
                  <a:srgbClr val="898989"/>
                </a:solidFill>
                <a:latin typeface="Calibri" pitchFamily="34" charset="0"/>
              </a:rPr>
              <a:pPr eaLnBrk="1" hangingPunct="1"/>
              <a:t>39</a:t>
            </a:fld>
            <a:endParaRPr lang="en-NZ" smtClean="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0" dur="500"/>
                                        <p:tgtEl>
                                          <p:spTgt spid="2048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3"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Related Course Outcomes</a:t>
            </a:r>
            <a:endParaRPr lang="en-NZ" dirty="0"/>
          </a:p>
        </p:txBody>
      </p:sp>
      <p:sp>
        <p:nvSpPr>
          <p:cNvPr id="3" name="Content Placeholder 2"/>
          <p:cNvSpPr>
            <a:spLocks noGrp="1"/>
          </p:cNvSpPr>
          <p:nvPr>
            <p:ph idx="1"/>
          </p:nvPr>
        </p:nvSpPr>
        <p:spPr/>
        <p:txBody>
          <a:bodyPr/>
          <a:lstStyle/>
          <a:p>
            <a:pPr marL="571500" indent="-514350" eaLnBrk="1" hangingPunct="1"/>
            <a:r>
              <a:rPr lang="en-NZ" altLang="en-US" dirty="0"/>
              <a:t>Explain the factors and issues that come into play in the development of large-scale software systems.</a:t>
            </a:r>
          </a:p>
          <a:p>
            <a:pPr marL="571500" indent="-514350" eaLnBrk="1" hangingPunct="1"/>
            <a:r>
              <a:rPr lang="en-NZ" altLang="en-US" dirty="0" smtClean="0"/>
              <a:t>Evaluate </a:t>
            </a:r>
            <a:r>
              <a:rPr lang="en-NZ" altLang="en-US" dirty="0"/>
              <a:t>and discuss the properties of different software architectures. 	</a:t>
            </a:r>
          </a:p>
          <a:p>
            <a:endParaRPr lang="en-NZ"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a:t>
            </a:fld>
            <a:endParaRPr lang="en-NZ"/>
          </a:p>
        </p:txBody>
      </p:sp>
    </p:spTree>
    <p:extLst>
      <p:ext uri="{BB962C8B-B14F-4D97-AF65-F5344CB8AC3E}">
        <p14:creationId xmlns:p14="http://schemas.microsoft.com/office/powerpoint/2010/main" val="12287887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exam question</a:t>
            </a:r>
            <a:endParaRPr lang="en-NZ" dirty="0"/>
          </a:p>
        </p:txBody>
      </p:sp>
      <p:sp>
        <p:nvSpPr>
          <p:cNvPr id="3" name="Content Placeholder 2"/>
          <p:cNvSpPr>
            <a:spLocks noGrp="1"/>
          </p:cNvSpPr>
          <p:nvPr>
            <p:ph idx="1"/>
          </p:nvPr>
        </p:nvSpPr>
        <p:spPr/>
        <p:txBody>
          <a:bodyPr/>
          <a:lstStyle/>
          <a:p>
            <a:r>
              <a:rPr lang="en-NZ" dirty="0" smtClean="0"/>
              <a:t>What is ____</a:t>
            </a:r>
            <a:r>
              <a:rPr lang="en-NZ" dirty="0" err="1" smtClean="0"/>
              <a:t>ility</a:t>
            </a:r>
            <a:r>
              <a:rPr lang="en-NZ" dirty="0" smtClean="0"/>
              <a:t>? How can you capture it using architecture design?</a:t>
            </a:r>
          </a:p>
          <a:p>
            <a:r>
              <a:rPr lang="en-NZ" dirty="0" smtClean="0"/>
              <a:t>Describe 3 QAs and justify why these are very important for a </a:t>
            </a:r>
            <a:r>
              <a:rPr lang="en-NZ" smtClean="0"/>
              <a:t>given system.</a:t>
            </a:r>
            <a:endParaRPr lang="en-NZ"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40</a:t>
            </a:fld>
            <a:endParaRPr lang="en-NZ"/>
          </a:p>
        </p:txBody>
      </p:sp>
    </p:spTree>
    <p:extLst>
      <p:ext uri="{BB962C8B-B14F-4D97-AF65-F5344CB8AC3E}">
        <p14:creationId xmlns:p14="http://schemas.microsoft.com/office/powerpoint/2010/main" val="1010499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Readings</a:t>
            </a:r>
            <a:endParaRPr lang="en-NZ" dirty="0"/>
          </a:p>
        </p:txBody>
      </p:sp>
      <p:sp>
        <p:nvSpPr>
          <p:cNvPr id="3" name="Content Placeholder 2"/>
          <p:cNvSpPr>
            <a:spLocks noGrp="1"/>
          </p:cNvSpPr>
          <p:nvPr>
            <p:ph idx="1"/>
          </p:nvPr>
        </p:nvSpPr>
        <p:spPr/>
        <p:txBody>
          <a:bodyPr/>
          <a:lstStyle/>
          <a:p>
            <a:r>
              <a:rPr lang="en-NZ" dirty="0"/>
              <a:t>Shaw, Mary, and Paul Clements. "The golden age of software </a:t>
            </a:r>
            <a:r>
              <a:rPr lang="en-NZ" dirty="0" err="1"/>
              <a:t>architecture."</a:t>
            </a:r>
            <a:r>
              <a:rPr lang="en-NZ" i="1" dirty="0" err="1"/>
              <a:t>Software</a:t>
            </a:r>
            <a:r>
              <a:rPr lang="en-NZ" i="1" dirty="0"/>
              <a:t>, IEEE</a:t>
            </a:r>
            <a:r>
              <a:rPr lang="en-NZ" dirty="0"/>
              <a:t> 23.2 (2006): 31-39</a:t>
            </a:r>
            <a:r>
              <a:rPr lang="en-NZ" dirty="0" smtClean="0"/>
              <a:t>.</a:t>
            </a:r>
          </a:p>
          <a:p>
            <a:r>
              <a:rPr lang="en-NZ" dirty="0" err="1"/>
              <a:t>Svahnberg</a:t>
            </a:r>
            <a:r>
              <a:rPr lang="en-NZ" dirty="0"/>
              <a:t>, Mikael, et al. "A method for understanding quality attributes in software architecture structures." </a:t>
            </a:r>
            <a:r>
              <a:rPr lang="en-NZ" i="1" dirty="0"/>
              <a:t>Proceedings of the 14th international conference on Software engineering and knowledge engineering</a:t>
            </a:r>
            <a:r>
              <a:rPr lang="en-NZ" dirty="0"/>
              <a:t>. ACM, 2002</a:t>
            </a:r>
            <a:r>
              <a:rPr lang="en-NZ" dirty="0" smtClean="0"/>
              <a:t>.</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41</a:t>
            </a:fld>
            <a:endParaRPr lang="en-NZ"/>
          </a:p>
        </p:txBody>
      </p:sp>
    </p:spTree>
    <p:extLst>
      <p:ext uri="{BB962C8B-B14F-4D97-AF65-F5344CB8AC3E}">
        <p14:creationId xmlns:p14="http://schemas.microsoft.com/office/powerpoint/2010/main" val="20847816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Readings</a:t>
            </a:r>
            <a:endParaRPr lang="en-NZ" dirty="0"/>
          </a:p>
        </p:txBody>
      </p:sp>
      <p:sp>
        <p:nvSpPr>
          <p:cNvPr id="3" name="Content Placeholder 2"/>
          <p:cNvSpPr>
            <a:spLocks noGrp="1"/>
          </p:cNvSpPr>
          <p:nvPr>
            <p:ph idx="1"/>
          </p:nvPr>
        </p:nvSpPr>
        <p:spPr/>
        <p:txBody>
          <a:bodyPr/>
          <a:lstStyle/>
          <a:p>
            <a:r>
              <a:rPr lang="en-NZ" dirty="0"/>
              <a:t>O'Brien, Liam, Paulo </a:t>
            </a:r>
            <a:r>
              <a:rPr lang="en-NZ" dirty="0" err="1"/>
              <a:t>Merson</a:t>
            </a:r>
            <a:r>
              <a:rPr lang="en-NZ" dirty="0"/>
              <a:t>, and Len Bass. "Quality attributes for service-oriented architectures." </a:t>
            </a:r>
            <a:r>
              <a:rPr lang="en-NZ" i="1" dirty="0"/>
              <a:t>Proceedings of the international Workshop on Systems Development in SOA Environments</a:t>
            </a:r>
            <a:r>
              <a:rPr lang="en-NZ" dirty="0"/>
              <a:t>. IEEE Computer Society, 2007.</a:t>
            </a:r>
          </a:p>
          <a:p>
            <a:endParaRPr lang="en-NZ" dirty="0"/>
          </a:p>
        </p:txBody>
      </p:sp>
      <p:sp>
        <p:nvSpPr>
          <p:cNvPr id="4" name="Footer Placeholder 3"/>
          <p:cNvSpPr>
            <a:spLocks noGrp="1"/>
          </p:cNvSpPr>
          <p:nvPr>
            <p:ph type="ftr" sz="quarter" idx="11"/>
          </p:nvPr>
        </p:nvSpPr>
        <p:spPr/>
        <p:txBody>
          <a:bodyPr/>
          <a:lstStyle/>
          <a:p>
            <a:pPr>
              <a:defRPr/>
            </a:pPr>
            <a:r>
              <a:rPr lang="en-NZ" dirty="0" smtClean="0"/>
              <a:t>Software 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42</a:t>
            </a:fld>
            <a:endParaRPr lang="en-NZ"/>
          </a:p>
        </p:txBody>
      </p:sp>
    </p:spTree>
    <p:extLst>
      <p:ext uri="{BB962C8B-B14F-4D97-AF65-F5344CB8AC3E}">
        <p14:creationId xmlns:p14="http://schemas.microsoft.com/office/powerpoint/2010/main" val="2875467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Homework</a:t>
            </a:r>
            <a:endParaRPr lang="en-NZ" dirty="0"/>
          </a:p>
        </p:txBody>
      </p:sp>
      <p:sp>
        <p:nvSpPr>
          <p:cNvPr id="3" name="Content Placeholder 2"/>
          <p:cNvSpPr>
            <a:spLocks noGrp="1"/>
          </p:cNvSpPr>
          <p:nvPr>
            <p:ph idx="1"/>
          </p:nvPr>
        </p:nvSpPr>
        <p:spPr/>
        <p:txBody>
          <a:bodyPr/>
          <a:lstStyle/>
          <a:p>
            <a:r>
              <a:rPr lang="en-NZ" dirty="0" smtClean="0"/>
              <a:t>Finish the readings.</a:t>
            </a:r>
          </a:p>
          <a:p>
            <a:r>
              <a:rPr lang="en-NZ" dirty="0" smtClean="0"/>
              <a:t>Complete </a:t>
            </a:r>
            <a:r>
              <a:rPr lang="en-NZ" dirty="0" smtClean="0"/>
              <a:t>your proposal – </a:t>
            </a:r>
            <a:r>
              <a:rPr lang="en-NZ" dirty="0" smtClean="0"/>
              <a:t>due </a:t>
            </a:r>
            <a:r>
              <a:rPr lang="en-NZ" dirty="0" smtClean="0"/>
              <a:t>next </a:t>
            </a:r>
            <a:r>
              <a:rPr lang="en-NZ" dirty="0" smtClean="0"/>
              <a:t>week!</a:t>
            </a:r>
            <a:endParaRPr lang="en-NZ" dirty="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 name="Slide Number Placeholder 4"/>
          <p:cNvSpPr>
            <a:spLocks noGrp="1"/>
          </p:cNvSpPr>
          <p:nvPr>
            <p:ph type="sldNum" sz="quarter" idx="12"/>
          </p:nvPr>
        </p:nvSpPr>
        <p:spPr/>
        <p:txBody>
          <a:bodyPr/>
          <a:lstStyle/>
          <a:p>
            <a:pPr>
              <a:defRPr/>
            </a:pPr>
            <a:fld id="{E51934CD-533C-4C3A-A7BC-256040AF7FE6}" type="slidenum">
              <a:rPr lang="en-NZ" smtClean="0"/>
              <a:pPr>
                <a:defRPr/>
              </a:pPr>
              <a:t>43</a:t>
            </a:fld>
            <a:endParaRPr lang="en-NZ"/>
          </a:p>
        </p:txBody>
      </p:sp>
    </p:spTree>
    <p:extLst>
      <p:ext uri="{BB962C8B-B14F-4D97-AF65-F5344CB8AC3E}">
        <p14:creationId xmlns:p14="http://schemas.microsoft.com/office/powerpoint/2010/main" val="864814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79613" y="3500438"/>
            <a:ext cx="4895850" cy="857250"/>
          </a:xfrm>
        </p:spPr>
        <p:txBody>
          <a:bodyPr/>
          <a:lstStyle/>
          <a:p>
            <a:r>
              <a:rPr lang="en-NZ" smtClean="0"/>
              <a:t>Questions?</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6A443E-404F-409A-AC92-155E42FCA788}" type="slidenum">
              <a:rPr lang="en-NZ" smtClean="0">
                <a:solidFill>
                  <a:srgbClr val="898989"/>
                </a:solidFill>
                <a:latin typeface="Calibri" pitchFamily="34" charset="0"/>
              </a:rPr>
              <a:pPr eaLnBrk="1" hangingPunct="1"/>
              <a:t>44</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571500"/>
            <a:ext cx="8229600" cy="857250"/>
          </a:xfrm>
        </p:spPr>
        <p:txBody>
          <a:bodyPr/>
          <a:lstStyle/>
          <a:p>
            <a:r>
              <a:rPr lang="en-NZ" sz="3200" b="1" smtClean="0"/>
              <a:t>What is design about?</a:t>
            </a:r>
          </a:p>
        </p:txBody>
      </p:sp>
      <p:sp>
        <p:nvSpPr>
          <p:cNvPr id="3" name="Content Placeholder 2"/>
          <p:cNvSpPr>
            <a:spLocks noGrp="1"/>
          </p:cNvSpPr>
          <p:nvPr>
            <p:ph idx="1"/>
          </p:nvPr>
        </p:nvSpPr>
        <p:spPr>
          <a:xfrm>
            <a:off x="457200" y="1600200"/>
            <a:ext cx="5194300" cy="4060825"/>
          </a:xfrm>
        </p:spPr>
        <p:txBody>
          <a:bodyPr/>
          <a:lstStyle/>
          <a:p>
            <a:r>
              <a:rPr lang="en-NZ" sz="2400" b="1" smtClean="0"/>
              <a:t>Design</a:t>
            </a:r>
            <a:r>
              <a:rPr lang="en-NZ" sz="2400" smtClean="0"/>
              <a:t>: an activity of finding or creating solutions to problems given a set of obstacles to overcome</a:t>
            </a:r>
          </a:p>
          <a:p>
            <a:pPr>
              <a:buFont typeface="Arial" charset="0"/>
              <a:buNone/>
            </a:pPr>
            <a:endParaRPr lang="en-NZ" sz="2400" smtClean="0"/>
          </a:p>
          <a:p>
            <a:r>
              <a:rPr lang="en-NZ" sz="2400" smtClean="0"/>
              <a:t>Fundamental to good design is a grasp of the problem being solved</a:t>
            </a:r>
          </a:p>
          <a:p>
            <a:endParaRPr lang="en-NZ" sz="2400" smtClean="0"/>
          </a:p>
          <a:p>
            <a:r>
              <a:rPr lang="en-NZ" sz="2400" smtClean="0"/>
              <a:t>Design without context is unpredictable and dangerous </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41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335416-070C-4ED0-88E6-961A4B839938}" type="slidenum">
              <a:rPr lang="en-NZ" smtClean="0">
                <a:solidFill>
                  <a:srgbClr val="898989"/>
                </a:solidFill>
                <a:latin typeface="Calibri" pitchFamily="34" charset="0"/>
              </a:rPr>
              <a:pPr eaLnBrk="1" hangingPunct="1"/>
              <a:t>5</a:t>
            </a:fld>
            <a:endParaRPr lang="en-NZ" smtClean="0">
              <a:solidFill>
                <a:srgbClr val="898989"/>
              </a:solidFill>
              <a:latin typeface="Calibri" pitchFamily="34" charset="0"/>
            </a:endParaRPr>
          </a:p>
        </p:txBody>
      </p:sp>
      <p:grpSp>
        <p:nvGrpSpPr>
          <p:cNvPr id="2" name="Group 12"/>
          <p:cNvGrpSpPr>
            <a:grpSpLocks/>
          </p:cNvGrpSpPr>
          <p:nvPr/>
        </p:nvGrpSpPr>
        <p:grpSpPr bwMode="auto">
          <a:xfrm>
            <a:off x="5940425" y="1916113"/>
            <a:ext cx="2879725" cy="2881312"/>
            <a:chOff x="4572000" y="2924944"/>
            <a:chExt cx="2880320" cy="2880320"/>
          </a:xfrm>
        </p:grpSpPr>
        <p:sp>
          <p:nvSpPr>
            <p:cNvPr id="7" name="Rectangle 6"/>
            <p:cNvSpPr/>
            <p:nvPr/>
          </p:nvSpPr>
          <p:spPr>
            <a:xfrm>
              <a:off x="4716493" y="2924944"/>
              <a:ext cx="1656104" cy="504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Problem</a:t>
              </a:r>
            </a:p>
          </p:txBody>
        </p:sp>
        <p:sp>
          <p:nvSpPr>
            <p:cNvPr id="8" name="Rectangle 7"/>
            <p:cNvSpPr/>
            <p:nvPr/>
          </p:nvSpPr>
          <p:spPr>
            <a:xfrm>
              <a:off x="5796216" y="4221484"/>
              <a:ext cx="1656104" cy="503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Obstacles </a:t>
              </a:r>
            </a:p>
          </p:txBody>
        </p:sp>
        <p:sp>
          <p:nvSpPr>
            <p:cNvPr id="9" name="Rectangle 8"/>
            <p:cNvSpPr/>
            <p:nvPr/>
          </p:nvSpPr>
          <p:spPr>
            <a:xfrm>
              <a:off x="4572000" y="5300613"/>
              <a:ext cx="1656105" cy="50465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Solution</a:t>
              </a:r>
            </a:p>
          </p:txBody>
        </p:sp>
        <p:sp>
          <p:nvSpPr>
            <p:cNvPr id="10" name="Down Arrow 9"/>
            <p:cNvSpPr/>
            <p:nvPr/>
          </p:nvSpPr>
          <p:spPr>
            <a:xfrm>
              <a:off x="4932437" y="3572421"/>
              <a:ext cx="360436" cy="1656779"/>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11" name="Down Arrow 10"/>
            <p:cNvSpPr/>
            <p:nvPr/>
          </p:nvSpPr>
          <p:spPr>
            <a:xfrm>
              <a:off x="5796216" y="3501008"/>
              <a:ext cx="360436" cy="720477"/>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12" name="Down Arrow 11"/>
            <p:cNvSpPr/>
            <p:nvPr/>
          </p:nvSpPr>
          <p:spPr>
            <a:xfrm>
              <a:off x="5867668" y="4797549"/>
              <a:ext cx="360437" cy="431651"/>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288" y="333375"/>
            <a:ext cx="8229600" cy="857250"/>
          </a:xfrm>
        </p:spPr>
        <p:txBody>
          <a:bodyPr/>
          <a:lstStyle/>
          <a:p>
            <a:r>
              <a:rPr lang="en-NZ" sz="3600" smtClean="0"/>
              <a:t>Design principles </a:t>
            </a:r>
          </a:p>
        </p:txBody>
      </p:sp>
      <p:sp>
        <p:nvSpPr>
          <p:cNvPr id="5123" name="Content Placeholder 2"/>
          <p:cNvSpPr>
            <a:spLocks noGrp="1"/>
          </p:cNvSpPr>
          <p:nvPr>
            <p:ph idx="1"/>
          </p:nvPr>
        </p:nvSpPr>
        <p:spPr>
          <a:xfrm>
            <a:off x="250825" y="1268413"/>
            <a:ext cx="8353425" cy="5184775"/>
          </a:xfrm>
        </p:spPr>
        <p:txBody>
          <a:bodyPr/>
          <a:lstStyle/>
          <a:p>
            <a:r>
              <a:rPr lang="en-NZ" sz="2800" smtClean="0"/>
              <a:t>Principles of successful architecture definition:</a:t>
            </a:r>
          </a:p>
          <a:p>
            <a:pPr lvl="1"/>
            <a:r>
              <a:rPr lang="en-NZ" sz="2400" smtClean="0">
                <a:solidFill>
                  <a:srgbClr val="002060"/>
                </a:solidFill>
              </a:rPr>
              <a:t>Encourage effective communication of architectural decisions, principles and the solution itself to stakeholders</a:t>
            </a:r>
          </a:p>
          <a:p>
            <a:pPr lvl="1"/>
            <a:r>
              <a:rPr lang="en-NZ" sz="2400" smtClean="0">
                <a:solidFill>
                  <a:srgbClr val="002060"/>
                </a:solidFill>
              </a:rPr>
              <a:t>Pragmatic (consider real-world issues)</a:t>
            </a:r>
          </a:p>
          <a:p>
            <a:pPr lvl="1"/>
            <a:r>
              <a:rPr lang="en-NZ" sz="2400" smtClean="0">
                <a:solidFill>
                  <a:srgbClr val="002060"/>
                </a:solidFill>
              </a:rPr>
              <a:t>Flexible (technology-neutral, do not stick on particular tools, frameworks…)</a:t>
            </a:r>
            <a:r>
              <a:rPr lang="en-NZ" sz="2400" smtClean="0">
                <a:solidFill>
                  <a:srgbClr val="003300"/>
                </a:solidFill>
              </a:rPr>
              <a:t> </a:t>
            </a:r>
          </a:p>
          <a:p>
            <a:pPr lvl="1"/>
            <a:r>
              <a:rPr lang="en-NZ" sz="2400" smtClean="0">
                <a:solidFill>
                  <a:srgbClr val="003300"/>
                </a:solidFill>
              </a:rPr>
              <a:t>Ensure the architectural decisions and principles are adhered to throughout the lifecycle up to the final deployment </a:t>
            </a:r>
          </a:p>
          <a:p>
            <a:pPr lvl="1"/>
            <a:r>
              <a:rPr lang="en-NZ" sz="2400" smtClean="0">
                <a:solidFill>
                  <a:srgbClr val="003300"/>
                </a:solidFill>
              </a:rPr>
              <a:t>Structured (clear definition of objectives, inputs and outputs of each steps)</a:t>
            </a:r>
          </a:p>
          <a:p>
            <a:pPr lvl="1"/>
            <a:endParaRPr lang="en-NZ" sz="2400" smtClean="0">
              <a:solidFill>
                <a:srgbClr val="002060"/>
              </a:solidFill>
            </a:endParaRPr>
          </a:p>
          <a:p>
            <a:pPr lvl="1"/>
            <a:endParaRPr lang="en-NZ" sz="2400" smtClean="0"/>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5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FA015C-CA7B-4F8A-AD1F-40809E946FE1}" type="slidenum">
              <a:rPr lang="en-NZ" smtClean="0">
                <a:solidFill>
                  <a:srgbClr val="898989"/>
                </a:solidFill>
                <a:latin typeface="Calibri" pitchFamily="34" charset="0"/>
              </a:rPr>
              <a:pPr eaLnBrk="1" hangingPunct="1"/>
              <a:t>6</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79388" y="333375"/>
            <a:ext cx="8785225" cy="857250"/>
          </a:xfrm>
        </p:spPr>
        <p:txBody>
          <a:bodyPr/>
          <a:lstStyle/>
          <a:p>
            <a:r>
              <a:rPr lang="en-NZ" sz="2800" b="1" smtClean="0"/>
              <a:t>Architecture design and other process activities </a:t>
            </a:r>
          </a:p>
        </p:txBody>
      </p:sp>
      <p:sp>
        <p:nvSpPr>
          <p:cNvPr id="5123" name="Content Placeholder 2"/>
          <p:cNvSpPr>
            <a:spLocks noGrp="1"/>
          </p:cNvSpPr>
          <p:nvPr>
            <p:ph idx="1"/>
          </p:nvPr>
        </p:nvSpPr>
        <p:spPr>
          <a:xfrm>
            <a:off x="395288" y="1173163"/>
            <a:ext cx="8229600" cy="3270250"/>
          </a:xfrm>
        </p:spPr>
        <p:txBody>
          <a:bodyPr/>
          <a:lstStyle/>
          <a:p>
            <a:r>
              <a:rPr lang="en-NZ" sz="2400" smtClean="0"/>
              <a:t>Requirements analysis, architecture design and software construction have a strong, interconnected set of relationships</a:t>
            </a:r>
          </a:p>
          <a:p>
            <a:pPr lvl="1"/>
            <a:r>
              <a:rPr lang="en-NZ" sz="2000" smtClean="0"/>
              <a:t>Requirements analysis provides an initial context for architecture design but is then itself affected by architecture design as requirements are understood more fully</a:t>
            </a:r>
          </a:p>
          <a:p>
            <a:pPr lvl="1"/>
            <a:r>
              <a:rPr lang="en-NZ" sz="2000" smtClean="0"/>
              <a:t>Architecture design drives the implementation process, but each piece of construction performed provides feedback about the effectiveness and utility of the architecture use</a:t>
            </a:r>
          </a:p>
        </p:txBody>
      </p:sp>
      <p:sp>
        <p:nvSpPr>
          <p:cNvPr id="6148" name="Slide Number Placeholder 4"/>
          <p:cNvSpPr>
            <a:spLocks noGrp="1"/>
          </p:cNvSpPr>
          <p:nvPr>
            <p:ph type="sldNum" sz="quarter" idx="12"/>
          </p:nvPr>
        </p:nvSpPr>
        <p:spPr bwMode="auto">
          <a:xfrm>
            <a:off x="8172450" y="6356350"/>
            <a:ext cx="514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BA0BE5B-25A3-40FF-9B68-334C3DA59337}" type="slidenum">
              <a:rPr lang="en-NZ" smtClean="0">
                <a:solidFill>
                  <a:srgbClr val="898989"/>
                </a:solidFill>
                <a:latin typeface="Calibri" pitchFamily="34" charset="0"/>
              </a:rPr>
              <a:pPr eaLnBrk="1" hangingPunct="1"/>
              <a:t>7</a:t>
            </a:fld>
            <a:endParaRPr lang="en-NZ" smtClean="0">
              <a:solidFill>
                <a:srgbClr val="898989"/>
              </a:solidFill>
              <a:latin typeface="Calibri" pitchFamily="34" charset="0"/>
            </a:endParaRPr>
          </a:p>
        </p:txBody>
      </p:sp>
      <p:sp>
        <p:nvSpPr>
          <p:cNvPr id="7" name="Rectangle 6"/>
          <p:cNvSpPr/>
          <p:nvPr/>
        </p:nvSpPr>
        <p:spPr>
          <a:xfrm>
            <a:off x="1835150" y="5084763"/>
            <a:ext cx="1152525"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Problem</a:t>
            </a:r>
          </a:p>
        </p:txBody>
      </p:sp>
      <p:sp>
        <p:nvSpPr>
          <p:cNvPr id="9" name="Rectangle 8"/>
          <p:cNvSpPr/>
          <p:nvPr/>
        </p:nvSpPr>
        <p:spPr>
          <a:xfrm>
            <a:off x="6300788" y="5084763"/>
            <a:ext cx="1150937" cy="5048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000" dirty="0"/>
              <a:t>Solution</a:t>
            </a:r>
          </a:p>
        </p:txBody>
      </p:sp>
      <p:sp>
        <p:nvSpPr>
          <p:cNvPr id="13" name="Plaque 12"/>
          <p:cNvSpPr/>
          <p:nvPr/>
        </p:nvSpPr>
        <p:spPr>
          <a:xfrm>
            <a:off x="4067175" y="5013325"/>
            <a:ext cx="1368425" cy="647700"/>
          </a:xfrm>
          <a:prstGeom prst="plaqu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Design</a:t>
            </a:r>
          </a:p>
        </p:txBody>
      </p:sp>
      <p:sp>
        <p:nvSpPr>
          <p:cNvPr id="14" name="Right Arrow 13"/>
          <p:cNvSpPr/>
          <p:nvPr/>
        </p:nvSpPr>
        <p:spPr>
          <a:xfrm>
            <a:off x="3348038" y="5157788"/>
            <a:ext cx="503237" cy="28733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
        <p:nvSpPr>
          <p:cNvPr id="15" name="Right Arrow 14"/>
          <p:cNvSpPr/>
          <p:nvPr/>
        </p:nvSpPr>
        <p:spPr>
          <a:xfrm>
            <a:off x="5508625" y="5157788"/>
            <a:ext cx="503238" cy="28733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cxnSp>
        <p:nvCxnSpPr>
          <p:cNvPr id="29" name="Straight Arrow Connector 28"/>
          <p:cNvCxnSpPr>
            <a:stCxn id="24" idx="1"/>
            <a:endCxn id="7" idx="2"/>
          </p:cNvCxnSpPr>
          <p:nvPr/>
        </p:nvCxnSpPr>
        <p:spPr>
          <a:xfrm rot="10800000">
            <a:off x="2411413" y="5589588"/>
            <a:ext cx="3673475" cy="528637"/>
          </a:xfrm>
          <a:prstGeom prst="bent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a:grpSpLocks/>
          </p:cNvGrpSpPr>
          <p:nvPr/>
        </p:nvGrpSpPr>
        <p:grpSpPr bwMode="auto">
          <a:xfrm>
            <a:off x="1258888" y="4437063"/>
            <a:ext cx="2305050" cy="647700"/>
            <a:chOff x="1259632" y="4437112"/>
            <a:chExt cx="2304256" cy="648072"/>
          </a:xfrm>
        </p:grpSpPr>
        <p:sp>
          <p:nvSpPr>
            <p:cNvPr id="16" name="TextBox 15"/>
            <p:cNvSpPr txBox="1"/>
            <p:nvPr/>
          </p:nvSpPr>
          <p:spPr>
            <a:xfrm>
              <a:off x="1259632" y="4437112"/>
              <a:ext cx="2304256" cy="338331"/>
            </a:xfrm>
            <a:prstGeom prst="rect">
              <a:avLst/>
            </a:prstGeom>
            <a:solidFill>
              <a:schemeClr val="accent2">
                <a:lumMod val="60000"/>
                <a:lumOff val="40000"/>
              </a:schemeClr>
            </a:solidFill>
          </p:spPr>
          <p:txBody>
            <a:bodyPr>
              <a:spAutoFit/>
            </a:bodyPr>
            <a:lstStyle/>
            <a:p>
              <a:pPr>
                <a:defRPr/>
              </a:pPr>
              <a:r>
                <a:rPr lang="en-NZ" sz="1600" dirty="0"/>
                <a:t>Requirement analysis</a:t>
              </a:r>
            </a:p>
          </p:txBody>
        </p:sp>
        <p:cxnSp>
          <p:nvCxnSpPr>
            <p:cNvPr id="32" name="Straight Arrow Connector 31"/>
            <p:cNvCxnSpPr>
              <a:stCxn id="16" idx="2"/>
              <a:endCxn id="7" idx="0"/>
            </p:cNvCxnSpPr>
            <p:nvPr/>
          </p:nvCxnSpPr>
          <p:spPr>
            <a:xfrm>
              <a:off x="2411760" y="4775443"/>
              <a:ext cx="0" cy="30974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6"/>
          <p:cNvGrpSpPr>
            <a:grpSpLocks/>
          </p:cNvGrpSpPr>
          <p:nvPr/>
        </p:nvGrpSpPr>
        <p:grpSpPr bwMode="auto">
          <a:xfrm>
            <a:off x="6084888" y="5589588"/>
            <a:ext cx="1655762" cy="698500"/>
            <a:chOff x="6084168" y="5589240"/>
            <a:chExt cx="1656184" cy="698594"/>
          </a:xfrm>
        </p:grpSpPr>
        <p:sp>
          <p:nvSpPr>
            <p:cNvPr id="24" name="TextBox 23"/>
            <p:cNvSpPr txBox="1"/>
            <p:nvPr/>
          </p:nvSpPr>
          <p:spPr>
            <a:xfrm>
              <a:off x="6084168" y="5949650"/>
              <a:ext cx="1656184" cy="338184"/>
            </a:xfrm>
            <a:prstGeom prst="rect">
              <a:avLst/>
            </a:prstGeom>
            <a:solidFill>
              <a:schemeClr val="accent2">
                <a:lumMod val="60000"/>
                <a:lumOff val="40000"/>
              </a:schemeClr>
            </a:solidFill>
          </p:spPr>
          <p:txBody>
            <a:bodyPr>
              <a:spAutoFit/>
            </a:bodyPr>
            <a:lstStyle/>
            <a:p>
              <a:pPr>
                <a:defRPr/>
              </a:pPr>
              <a:r>
                <a:rPr lang="en-NZ" sz="1600" dirty="0"/>
                <a:t>Construction</a:t>
              </a:r>
            </a:p>
          </p:txBody>
        </p:sp>
        <p:cxnSp>
          <p:nvCxnSpPr>
            <p:cNvPr id="33" name="Straight Arrow Connector 32"/>
            <p:cNvCxnSpPr>
              <a:stCxn id="9" idx="2"/>
              <a:endCxn id="24" idx="0"/>
            </p:cNvCxnSpPr>
            <p:nvPr/>
          </p:nvCxnSpPr>
          <p:spPr>
            <a:xfrm>
              <a:off x="6876532" y="5589240"/>
              <a:ext cx="36522" cy="36041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par>
                          <p:cTn id="9" fill="hold" nodeType="afterGroup">
                            <p:stCondLst>
                              <p:cond delay="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linds(horizontal)">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71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FD93441-F377-41EB-B0E9-2F26452A47D2}" type="slidenum">
              <a:rPr lang="en-NZ" smtClean="0">
                <a:solidFill>
                  <a:srgbClr val="898989"/>
                </a:solidFill>
                <a:latin typeface="Calibri" pitchFamily="34" charset="0"/>
              </a:rPr>
              <a:pPr eaLnBrk="1" hangingPunct="1"/>
              <a:t>8</a:t>
            </a:fld>
            <a:endParaRPr lang="en-NZ" smtClean="0">
              <a:solidFill>
                <a:srgbClr val="898989"/>
              </a:solidFill>
              <a:latin typeface="Calibri" pitchFamily="34" charset="0"/>
            </a:endParaRPr>
          </a:p>
        </p:txBody>
      </p:sp>
      <p:grpSp>
        <p:nvGrpSpPr>
          <p:cNvPr id="7172" name="Group 17"/>
          <p:cNvGrpSpPr>
            <a:grpSpLocks/>
          </p:cNvGrpSpPr>
          <p:nvPr/>
        </p:nvGrpSpPr>
        <p:grpSpPr bwMode="auto">
          <a:xfrm>
            <a:off x="0" y="1566863"/>
            <a:ext cx="8820150" cy="3176587"/>
            <a:chOff x="0" y="1566863"/>
            <a:chExt cx="8820150" cy="3176587"/>
          </a:xfrm>
        </p:grpSpPr>
        <p:sp>
          <p:nvSpPr>
            <p:cNvPr id="6" name="Isosceles Triangle 5"/>
            <p:cNvSpPr/>
            <p:nvPr/>
          </p:nvSpPr>
          <p:spPr>
            <a:xfrm>
              <a:off x="1258888" y="2141538"/>
              <a:ext cx="2376487" cy="20891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7174" name="TextBox 11"/>
            <p:cNvSpPr txBox="1">
              <a:spLocks noChangeArrowheads="1"/>
            </p:cNvSpPr>
            <p:nvPr/>
          </p:nvSpPr>
          <p:spPr bwMode="auto">
            <a:xfrm>
              <a:off x="1403350" y="3798888"/>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bg1"/>
                  </a:solidFill>
                </a:rPr>
                <a:t>Requirements</a:t>
              </a:r>
            </a:p>
          </p:txBody>
        </p:sp>
        <p:sp>
          <p:nvSpPr>
            <p:cNvPr id="13" name="Isosceles Triangle 12"/>
            <p:cNvSpPr/>
            <p:nvPr/>
          </p:nvSpPr>
          <p:spPr>
            <a:xfrm>
              <a:off x="3851275" y="2141538"/>
              <a:ext cx="2376488" cy="2089150"/>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7176" name="TextBox 13"/>
            <p:cNvSpPr txBox="1">
              <a:spLocks noChangeArrowheads="1"/>
            </p:cNvSpPr>
            <p:nvPr/>
          </p:nvSpPr>
          <p:spPr bwMode="auto">
            <a:xfrm>
              <a:off x="3995738" y="3798888"/>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bg1"/>
                  </a:solidFill>
                </a:rPr>
                <a:t>Architecture</a:t>
              </a:r>
            </a:p>
          </p:txBody>
        </p:sp>
        <p:sp>
          <p:nvSpPr>
            <p:cNvPr id="15" name="Isosceles Triangle 14"/>
            <p:cNvSpPr/>
            <p:nvPr/>
          </p:nvSpPr>
          <p:spPr>
            <a:xfrm>
              <a:off x="6443663" y="2141538"/>
              <a:ext cx="2376487" cy="2089150"/>
            </a:xfrm>
            <a:prstGeom prst="triangl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7178" name="TextBox 15"/>
            <p:cNvSpPr txBox="1">
              <a:spLocks noChangeArrowheads="1"/>
            </p:cNvSpPr>
            <p:nvPr/>
          </p:nvSpPr>
          <p:spPr bwMode="auto">
            <a:xfrm>
              <a:off x="6588125" y="3798888"/>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bg1"/>
                  </a:solidFill>
                </a:rPr>
                <a:t>Construction</a:t>
              </a:r>
            </a:p>
          </p:txBody>
        </p:sp>
        <p:sp>
          <p:nvSpPr>
            <p:cNvPr id="22" name="Freeform 21"/>
            <p:cNvSpPr/>
            <p:nvPr/>
          </p:nvSpPr>
          <p:spPr>
            <a:xfrm>
              <a:off x="2933700" y="2357438"/>
              <a:ext cx="1782763" cy="1441450"/>
            </a:xfrm>
            <a:custGeom>
              <a:avLst/>
              <a:gdLst>
                <a:gd name="connsiteX0" fmla="*/ 0 w 1782502"/>
                <a:gd name="connsiteY0" fmla="*/ 86667 h 1728850"/>
                <a:gd name="connsiteX1" fmla="*/ 138897 w 1782502"/>
                <a:gd name="connsiteY1" fmla="*/ 63518 h 1728850"/>
                <a:gd name="connsiteX2" fmla="*/ 613459 w 1782502"/>
                <a:gd name="connsiteY2" fmla="*/ 40369 h 1728850"/>
                <a:gd name="connsiteX3" fmla="*/ 1226917 w 1782502"/>
                <a:gd name="connsiteY3" fmla="*/ 40369 h 1728850"/>
                <a:gd name="connsiteX4" fmla="*/ 1331089 w 1782502"/>
                <a:gd name="connsiteY4" fmla="*/ 63518 h 1728850"/>
                <a:gd name="connsiteX5" fmla="*/ 1388962 w 1782502"/>
                <a:gd name="connsiteY5" fmla="*/ 75093 h 1728850"/>
                <a:gd name="connsiteX6" fmla="*/ 1458410 w 1782502"/>
                <a:gd name="connsiteY6" fmla="*/ 98242 h 1728850"/>
                <a:gd name="connsiteX7" fmla="*/ 1493134 w 1782502"/>
                <a:gd name="connsiteY7" fmla="*/ 109817 h 1728850"/>
                <a:gd name="connsiteX8" fmla="*/ 1539433 w 1782502"/>
                <a:gd name="connsiteY8" fmla="*/ 121391 h 1728850"/>
                <a:gd name="connsiteX9" fmla="*/ 1562583 w 1782502"/>
                <a:gd name="connsiteY9" fmla="*/ 144541 h 1728850"/>
                <a:gd name="connsiteX10" fmla="*/ 1597307 w 1782502"/>
                <a:gd name="connsiteY10" fmla="*/ 156115 h 1728850"/>
                <a:gd name="connsiteX11" fmla="*/ 1643605 w 1782502"/>
                <a:gd name="connsiteY11" fmla="*/ 179265 h 1728850"/>
                <a:gd name="connsiteX12" fmla="*/ 1666755 w 1782502"/>
                <a:gd name="connsiteY12" fmla="*/ 202414 h 1728850"/>
                <a:gd name="connsiteX13" fmla="*/ 1701479 w 1782502"/>
                <a:gd name="connsiteY13" fmla="*/ 225564 h 1728850"/>
                <a:gd name="connsiteX14" fmla="*/ 1747778 w 1782502"/>
                <a:gd name="connsiteY14" fmla="*/ 295012 h 1728850"/>
                <a:gd name="connsiteX15" fmla="*/ 1782502 w 1782502"/>
                <a:gd name="connsiteY15" fmla="*/ 364460 h 1728850"/>
                <a:gd name="connsiteX16" fmla="*/ 1759352 w 1782502"/>
                <a:gd name="connsiteY16" fmla="*/ 468632 h 1728850"/>
                <a:gd name="connsiteX17" fmla="*/ 1689904 w 1782502"/>
                <a:gd name="connsiteY17" fmla="*/ 526505 h 1728850"/>
                <a:gd name="connsiteX18" fmla="*/ 1643605 w 1782502"/>
                <a:gd name="connsiteY18" fmla="*/ 538080 h 1728850"/>
                <a:gd name="connsiteX19" fmla="*/ 1597307 w 1782502"/>
                <a:gd name="connsiteY19" fmla="*/ 561229 h 1728850"/>
                <a:gd name="connsiteX20" fmla="*/ 1527859 w 1782502"/>
                <a:gd name="connsiteY20" fmla="*/ 584379 h 1728850"/>
                <a:gd name="connsiteX21" fmla="*/ 1493134 w 1782502"/>
                <a:gd name="connsiteY21" fmla="*/ 607528 h 1728850"/>
                <a:gd name="connsiteX22" fmla="*/ 1435261 w 1782502"/>
                <a:gd name="connsiteY22" fmla="*/ 619103 h 1728850"/>
                <a:gd name="connsiteX23" fmla="*/ 1400537 w 1782502"/>
                <a:gd name="connsiteY23" fmla="*/ 630678 h 1728850"/>
                <a:gd name="connsiteX24" fmla="*/ 1342664 w 1782502"/>
                <a:gd name="connsiteY24" fmla="*/ 642252 h 1728850"/>
                <a:gd name="connsiteX25" fmla="*/ 1296365 w 1782502"/>
                <a:gd name="connsiteY25" fmla="*/ 653827 h 1728850"/>
                <a:gd name="connsiteX26" fmla="*/ 1238491 w 1782502"/>
                <a:gd name="connsiteY26" fmla="*/ 665402 h 1728850"/>
                <a:gd name="connsiteX27" fmla="*/ 1203767 w 1782502"/>
                <a:gd name="connsiteY27" fmla="*/ 676976 h 1728850"/>
                <a:gd name="connsiteX28" fmla="*/ 1157469 w 1782502"/>
                <a:gd name="connsiteY28" fmla="*/ 688551 h 1728850"/>
                <a:gd name="connsiteX29" fmla="*/ 1088021 w 1782502"/>
                <a:gd name="connsiteY29" fmla="*/ 711700 h 1728850"/>
                <a:gd name="connsiteX30" fmla="*/ 902826 w 1782502"/>
                <a:gd name="connsiteY30" fmla="*/ 734850 h 1728850"/>
                <a:gd name="connsiteX31" fmla="*/ 370390 w 1782502"/>
                <a:gd name="connsiteY31" fmla="*/ 723275 h 1728850"/>
                <a:gd name="connsiteX32" fmla="*/ 254643 w 1782502"/>
                <a:gd name="connsiteY32" fmla="*/ 700126 h 1728850"/>
                <a:gd name="connsiteX33" fmla="*/ 127322 w 1782502"/>
                <a:gd name="connsiteY33" fmla="*/ 665402 h 1728850"/>
                <a:gd name="connsiteX34" fmla="*/ 92598 w 1782502"/>
                <a:gd name="connsiteY34" fmla="*/ 653827 h 1728850"/>
                <a:gd name="connsiteX35" fmla="*/ 57874 w 1782502"/>
                <a:gd name="connsiteY35" fmla="*/ 642252 h 1728850"/>
                <a:gd name="connsiteX36" fmla="*/ 0 w 1782502"/>
                <a:gd name="connsiteY36" fmla="*/ 595953 h 1728850"/>
                <a:gd name="connsiteX37" fmla="*/ 11575 w 1782502"/>
                <a:gd name="connsiteY37" fmla="*/ 480207 h 1728850"/>
                <a:gd name="connsiteX38" fmla="*/ 34724 w 1782502"/>
                <a:gd name="connsiteY38" fmla="*/ 457057 h 1728850"/>
                <a:gd name="connsiteX39" fmla="*/ 138897 w 1782502"/>
                <a:gd name="connsiteY39" fmla="*/ 399184 h 1728850"/>
                <a:gd name="connsiteX40" fmla="*/ 532436 w 1782502"/>
                <a:gd name="connsiteY40" fmla="*/ 387609 h 1728850"/>
                <a:gd name="connsiteX41" fmla="*/ 613459 w 1782502"/>
                <a:gd name="connsiteY41" fmla="*/ 399184 h 1728850"/>
                <a:gd name="connsiteX42" fmla="*/ 740780 w 1782502"/>
                <a:gd name="connsiteY42" fmla="*/ 410759 h 1728850"/>
                <a:gd name="connsiteX43" fmla="*/ 925975 w 1782502"/>
                <a:gd name="connsiteY43" fmla="*/ 433908 h 1728850"/>
                <a:gd name="connsiteX44" fmla="*/ 983848 w 1782502"/>
                <a:gd name="connsiteY44" fmla="*/ 445483 h 1728850"/>
                <a:gd name="connsiteX45" fmla="*/ 1122745 w 1782502"/>
                <a:gd name="connsiteY45" fmla="*/ 457057 h 1728850"/>
                <a:gd name="connsiteX46" fmla="*/ 1203767 w 1782502"/>
                <a:gd name="connsiteY46" fmla="*/ 468632 h 1728850"/>
                <a:gd name="connsiteX47" fmla="*/ 1342664 w 1782502"/>
                <a:gd name="connsiteY47" fmla="*/ 491781 h 1728850"/>
                <a:gd name="connsiteX48" fmla="*/ 1412112 w 1782502"/>
                <a:gd name="connsiteY48" fmla="*/ 538080 h 1728850"/>
                <a:gd name="connsiteX49" fmla="*/ 1435261 w 1782502"/>
                <a:gd name="connsiteY49" fmla="*/ 572804 h 1728850"/>
                <a:gd name="connsiteX50" fmla="*/ 1469985 w 1782502"/>
                <a:gd name="connsiteY50" fmla="*/ 584379 h 1728850"/>
                <a:gd name="connsiteX51" fmla="*/ 1504709 w 1782502"/>
                <a:gd name="connsiteY51" fmla="*/ 607528 h 1728850"/>
                <a:gd name="connsiteX52" fmla="*/ 1527859 w 1782502"/>
                <a:gd name="connsiteY52" fmla="*/ 642252 h 1728850"/>
                <a:gd name="connsiteX53" fmla="*/ 1551008 w 1782502"/>
                <a:gd name="connsiteY53" fmla="*/ 665402 h 1728850"/>
                <a:gd name="connsiteX54" fmla="*/ 1574157 w 1782502"/>
                <a:gd name="connsiteY54" fmla="*/ 734850 h 1728850"/>
                <a:gd name="connsiteX55" fmla="*/ 1562583 w 1782502"/>
                <a:gd name="connsiteY55" fmla="*/ 896895 h 1728850"/>
                <a:gd name="connsiteX56" fmla="*/ 1504709 w 1782502"/>
                <a:gd name="connsiteY56" fmla="*/ 954769 h 1728850"/>
                <a:gd name="connsiteX57" fmla="*/ 1469985 w 1782502"/>
                <a:gd name="connsiteY57" fmla="*/ 989493 h 1728850"/>
                <a:gd name="connsiteX58" fmla="*/ 1400537 w 1782502"/>
                <a:gd name="connsiteY58" fmla="*/ 1012642 h 1728850"/>
                <a:gd name="connsiteX59" fmla="*/ 1365813 w 1782502"/>
                <a:gd name="connsiteY59" fmla="*/ 1024217 h 1728850"/>
                <a:gd name="connsiteX60" fmla="*/ 1284790 w 1782502"/>
                <a:gd name="connsiteY60" fmla="*/ 1058941 h 1728850"/>
                <a:gd name="connsiteX61" fmla="*/ 1203767 w 1782502"/>
                <a:gd name="connsiteY61" fmla="*/ 1105240 h 1728850"/>
                <a:gd name="connsiteX62" fmla="*/ 1088021 w 1782502"/>
                <a:gd name="connsiteY62" fmla="*/ 1139964 h 1728850"/>
                <a:gd name="connsiteX63" fmla="*/ 1018572 w 1782502"/>
                <a:gd name="connsiteY63" fmla="*/ 1163113 h 1728850"/>
                <a:gd name="connsiteX64" fmla="*/ 983848 w 1782502"/>
                <a:gd name="connsiteY64" fmla="*/ 1174688 h 1728850"/>
                <a:gd name="connsiteX65" fmla="*/ 925975 w 1782502"/>
                <a:gd name="connsiteY65" fmla="*/ 1186262 h 1728850"/>
                <a:gd name="connsiteX66" fmla="*/ 486137 w 1782502"/>
                <a:gd name="connsiteY66" fmla="*/ 1174688 h 1728850"/>
                <a:gd name="connsiteX67" fmla="*/ 277793 w 1782502"/>
                <a:gd name="connsiteY67" fmla="*/ 1151538 h 1728850"/>
                <a:gd name="connsiteX68" fmla="*/ 231494 w 1782502"/>
                <a:gd name="connsiteY68" fmla="*/ 1128389 h 1728850"/>
                <a:gd name="connsiteX69" fmla="*/ 208345 w 1782502"/>
                <a:gd name="connsiteY69" fmla="*/ 1058941 h 1728850"/>
                <a:gd name="connsiteX70" fmla="*/ 219919 w 1782502"/>
                <a:gd name="connsiteY70" fmla="*/ 1001067 h 1728850"/>
                <a:gd name="connsiteX71" fmla="*/ 324091 w 1782502"/>
                <a:gd name="connsiteY71" fmla="*/ 943194 h 1728850"/>
                <a:gd name="connsiteX72" fmla="*/ 416689 w 1782502"/>
                <a:gd name="connsiteY72" fmla="*/ 920045 h 1728850"/>
                <a:gd name="connsiteX73" fmla="*/ 671332 w 1782502"/>
                <a:gd name="connsiteY73" fmla="*/ 931619 h 1728850"/>
                <a:gd name="connsiteX74" fmla="*/ 740780 w 1782502"/>
                <a:gd name="connsiteY74" fmla="*/ 943194 h 1728850"/>
                <a:gd name="connsiteX75" fmla="*/ 844952 w 1782502"/>
                <a:gd name="connsiteY75" fmla="*/ 954769 h 1728850"/>
                <a:gd name="connsiteX76" fmla="*/ 879676 w 1782502"/>
                <a:gd name="connsiteY76" fmla="*/ 966343 h 1728850"/>
                <a:gd name="connsiteX77" fmla="*/ 1053297 w 1782502"/>
                <a:gd name="connsiteY77" fmla="*/ 989493 h 1728850"/>
                <a:gd name="connsiteX78" fmla="*/ 1157469 w 1782502"/>
                <a:gd name="connsiteY78" fmla="*/ 1012642 h 1728850"/>
                <a:gd name="connsiteX79" fmla="*/ 1203767 w 1782502"/>
                <a:gd name="connsiteY79" fmla="*/ 1024217 h 1728850"/>
                <a:gd name="connsiteX80" fmla="*/ 1261641 w 1782502"/>
                <a:gd name="connsiteY80" fmla="*/ 1035791 h 1728850"/>
                <a:gd name="connsiteX81" fmla="*/ 1296365 w 1782502"/>
                <a:gd name="connsiteY81" fmla="*/ 1047366 h 1728850"/>
                <a:gd name="connsiteX82" fmla="*/ 1377388 w 1782502"/>
                <a:gd name="connsiteY82" fmla="*/ 1058941 h 1728850"/>
                <a:gd name="connsiteX83" fmla="*/ 1412112 w 1782502"/>
                <a:gd name="connsiteY83" fmla="*/ 1070515 h 1728850"/>
                <a:gd name="connsiteX84" fmla="*/ 1458410 w 1782502"/>
                <a:gd name="connsiteY84" fmla="*/ 1128389 h 1728850"/>
                <a:gd name="connsiteX85" fmla="*/ 1458410 w 1782502"/>
                <a:gd name="connsiteY85" fmla="*/ 1267285 h 1728850"/>
                <a:gd name="connsiteX86" fmla="*/ 1423686 w 1782502"/>
                <a:gd name="connsiteY86" fmla="*/ 1290434 h 1728850"/>
                <a:gd name="connsiteX87" fmla="*/ 1400537 w 1782502"/>
                <a:gd name="connsiteY87" fmla="*/ 1313584 h 1728850"/>
                <a:gd name="connsiteX88" fmla="*/ 1331089 w 1782502"/>
                <a:gd name="connsiteY88" fmla="*/ 1336733 h 1728850"/>
                <a:gd name="connsiteX89" fmla="*/ 1261641 w 1782502"/>
                <a:gd name="connsiteY89" fmla="*/ 1371457 h 1728850"/>
                <a:gd name="connsiteX90" fmla="*/ 1192193 w 1782502"/>
                <a:gd name="connsiteY90" fmla="*/ 1406181 h 1728850"/>
                <a:gd name="connsiteX91" fmla="*/ 1134319 w 1782502"/>
                <a:gd name="connsiteY91" fmla="*/ 1464055 h 1728850"/>
                <a:gd name="connsiteX92" fmla="*/ 1099595 w 1782502"/>
                <a:gd name="connsiteY92" fmla="*/ 1487204 h 1728850"/>
                <a:gd name="connsiteX93" fmla="*/ 995423 w 1782502"/>
                <a:gd name="connsiteY93" fmla="*/ 1568227 h 1728850"/>
                <a:gd name="connsiteX94" fmla="*/ 960699 w 1782502"/>
                <a:gd name="connsiteY94" fmla="*/ 1591376 h 1728850"/>
                <a:gd name="connsiteX95" fmla="*/ 937550 w 1782502"/>
                <a:gd name="connsiteY95" fmla="*/ 1614526 h 1728850"/>
                <a:gd name="connsiteX96" fmla="*/ 902826 w 1782502"/>
                <a:gd name="connsiteY96" fmla="*/ 1626100 h 1728850"/>
                <a:gd name="connsiteX97" fmla="*/ 844952 w 1782502"/>
                <a:gd name="connsiteY97" fmla="*/ 1672399 h 1728850"/>
                <a:gd name="connsiteX98" fmla="*/ 810228 w 1782502"/>
                <a:gd name="connsiteY98" fmla="*/ 1683974 h 1728850"/>
                <a:gd name="connsiteX99" fmla="*/ 740780 w 1782502"/>
                <a:gd name="connsiteY99" fmla="*/ 1718698 h 1728850"/>
                <a:gd name="connsiteX100" fmla="*/ 520861 w 1782502"/>
                <a:gd name="connsiteY100" fmla="*/ 1707123 h 17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782502" h="1728850">
                  <a:moveTo>
                    <a:pt x="0" y="86667"/>
                  </a:moveTo>
                  <a:cubicBezTo>
                    <a:pt x="46299" y="78951"/>
                    <a:pt x="92122" y="67416"/>
                    <a:pt x="138897" y="63518"/>
                  </a:cubicBezTo>
                  <a:cubicBezTo>
                    <a:pt x="389361" y="42645"/>
                    <a:pt x="231361" y="53544"/>
                    <a:pt x="613459" y="40369"/>
                  </a:cubicBezTo>
                  <a:cubicBezTo>
                    <a:pt x="855666" y="0"/>
                    <a:pt x="706980" y="20372"/>
                    <a:pt x="1226917" y="40369"/>
                  </a:cubicBezTo>
                  <a:cubicBezTo>
                    <a:pt x="1248030" y="41181"/>
                    <a:pt x="1308043" y="58396"/>
                    <a:pt x="1331089" y="63518"/>
                  </a:cubicBezTo>
                  <a:cubicBezTo>
                    <a:pt x="1350294" y="67786"/>
                    <a:pt x="1369982" y="69917"/>
                    <a:pt x="1388962" y="75093"/>
                  </a:cubicBezTo>
                  <a:cubicBezTo>
                    <a:pt x="1412504" y="81513"/>
                    <a:pt x="1435261" y="90526"/>
                    <a:pt x="1458410" y="98242"/>
                  </a:cubicBezTo>
                  <a:cubicBezTo>
                    <a:pt x="1469985" y="102100"/>
                    <a:pt x="1481297" y="106858"/>
                    <a:pt x="1493134" y="109817"/>
                  </a:cubicBezTo>
                  <a:lnTo>
                    <a:pt x="1539433" y="121391"/>
                  </a:lnTo>
                  <a:cubicBezTo>
                    <a:pt x="1547150" y="129108"/>
                    <a:pt x="1553225" y="138926"/>
                    <a:pt x="1562583" y="144541"/>
                  </a:cubicBezTo>
                  <a:cubicBezTo>
                    <a:pt x="1573045" y="150818"/>
                    <a:pt x="1586093" y="151309"/>
                    <a:pt x="1597307" y="156115"/>
                  </a:cubicBezTo>
                  <a:cubicBezTo>
                    <a:pt x="1613166" y="162912"/>
                    <a:pt x="1629249" y="169694"/>
                    <a:pt x="1643605" y="179265"/>
                  </a:cubicBezTo>
                  <a:cubicBezTo>
                    <a:pt x="1652685" y="185318"/>
                    <a:pt x="1658234" y="195597"/>
                    <a:pt x="1666755" y="202414"/>
                  </a:cubicBezTo>
                  <a:cubicBezTo>
                    <a:pt x="1677618" y="211104"/>
                    <a:pt x="1689904" y="217847"/>
                    <a:pt x="1701479" y="225564"/>
                  </a:cubicBezTo>
                  <a:cubicBezTo>
                    <a:pt x="1716912" y="248713"/>
                    <a:pt x="1738980" y="268617"/>
                    <a:pt x="1747778" y="295012"/>
                  </a:cubicBezTo>
                  <a:cubicBezTo>
                    <a:pt x="1763751" y="342933"/>
                    <a:pt x="1752584" y="319584"/>
                    <a:pt x="1782502" y="364460"/>
                  </a:cubicBezTo>
                  <a:cubicBezTo>
                    <a:pt x="1781101" y="372865"/>
                    <a:pt x="1772017" y="449635"/>
                    <a:pt x="1759352" y="468632"/>
                  </a:cubicBezTo>
                  <a:cubicBezTo>
                    <a:pt x="1748227" y="485319"/>
                    <a:pt x="1709833" y="517964"/>
                    <a:pt x="1689904" y="526505"/>
                  </a:cubicBezTo>
                  <a:cubicBezTo>
                    <a:pt x="1675282" y="532771"/>
                    <a:pt x="1658500" y="532494"/>
                    <a:pt x="1643605" y="538080"/>
                  </a:cubicBezTo>
                  <a:cubicBezTo>
                    <a:pt x="1627449" y="544138"/>
                    <a:pt x="1613327" y="554821"/>
                    <a:pt x="1597307" y="561229"/>
                  </a:cubicBezTo>
                  <a:cubicBezTo>
                    <a:pt x="1574651" y="570292"/>
                    <a:pt x="1548163" y="570844"/>
                    <a:pt x="1527859" y="584379"/>
                  </a:cubicBezTo>
                  <a:cubicBezTo>
                    <a:pt x="1516284" y="592095"/>
                    <a:pt x="1506160" y="602643"/>
                    <a:pt x="1493134" y="607528"/>
                  </a:cubicBezTo>
                  <a:cubicBezTo>
                    <a:pt x="1474714" y="614436"/>
                    <a:pt x="1454347" y="614331"/>
                    <a:pt x="1435261" y="619103"/>
                  </a:cubicBezTo>
                  <a:cubicBezTo>
                    <a:pt x="1423425" y="622062"/>
                    <a:pt x="1412374" y="627719"/>
                    <a:pt x="1400537" y="630678"/>
                  </a:cubicBezTo>
                  <a:cubicBezTo>
                    <a:pt x="1381451" y="635449"/>
                    <a:pt x="1361869" y="637984"/>
                    <a:pt x="1342664" y="642252"/>
                  </a:cubicBezTo>
                  <a:cubicBezTo>
                    <a:pt x="1327135" y="645703"/>
                    <a:pt x="1311894" y="650376"/>
                    <a:pt x="1296365" y="653827"/>
                  </a:cubicBezTo>
                  <a:cubicBezTo>
                    <a:pt x="1277160" y="658095"/>
                    <a:pt x="1257577" y="660631"/>
                    <a:pt x="1238491" y="665402"/>
                  </a:cubicBezTo>
                  <a:cubicBezTo>
                    <a:pt x="1226655" y="668361"/>
                    <a:pt x="1215498" y="673624"/>
                    <a:pt x="1203767" y="676976"/>
                  </a:cubicBezTo>
                  <a:cubicBezTo>
                    <a:pt x="1188471" y="681346"/>
                    <a:pt x="1172706" y="683980"/>
                    <a:pt x="1157469" y="688551"/>
                  </a:cubicBezTo>
                  <a:cubicBezTo>
                    <a:pt x="1134097" y="695563"/>
                    <a:pt x="1112273" y="709005"/>
                    <a:pt x="1088021" y="711700"/>
                  </a:cubicBezTo>
                  <a:cubicBezTo>
                    <a:pt x="956733" y="726288"/>
                    <a:pt x="1018435" y="718334"/>
                    <a:pt x="902826" y="734850"/>
                  </a:cubicBezTo>
                  <a:lnTo>
                    <a:pt x="370390" y="723275"/>
                  </a:lnTo>
                  <a:cubicBezTo>
                    <a:pt x="270203" y="719494"/>
                    <a:pt x="318418" y="716070"/>
                    <a:pt x="254643" y="700126"/>
                  </a:cubicBezTo>
                  <a:cubicBezTo>
                    <a:pt x="123777" y="667410"/>
                    <a:pt x="276292" y="715059"/>
                    <a:pt x="127322" y="665402"/>
                  </a:cubicBezTo>
                  <a:lnTo>
                    <a:pt x="92598" y="653827"/>
                  </a:lnTo>
                  <a:cubicBezTo>
                    <a:pt x="81023" y="649969"/>
                    <a:pt x="68026" y="649020"/>
                    <a:pt x="57874" y="642252"/>
                  </a:cubicBezTo>
                  <a:cubicBezTo>
                    <a:pt x="14070" y="613050"/>
                    <a:pt x="32987" y="628940"/>
                    <a:pt x="0" y="595953"/>
                  </a:cubicBezTo>
                  <a:cubicBezTo>
                    <a:pt x="3858" y="557371"/>
                    <a:pt x="2171" y="517824"/>
                    <a:pt x="11575" y="480207"/>
                  </a:cubicBezTo>
                  <a:cubicBezTo>
                    <a:pt x="14222" y="469620"/>
                    <a:pt x="25994" y="463605"/>
                    <a:pt x="34724" y="457057"/>
                  </a:cubicBezTo>
                  <a:cubicBezTo>
                    <a:pt x="98402" y="409299"/>
                    <a:pt x="84760" y="417230"/>
                    <a:pt x="138897" y="399184"/>
                  </a:cubicBezTo>
                  <a:cubicBezTo>
                    <a:pt x="271962" y="310471"/>
                    <a:pt x="170274" y="368547"/>
                    <a:pt x="532436" y="387609"/>
                  </a:cubicBezTo>
                  <a:cubicBezTo>
                    <a:pt x="559680" y="389043"/>
                    <a:pt x="586344" y="396171"/>
                    <a:pt x="613459" y="399184"/>
                  </a:cubicBezTo>
                  <a:cubicBezTo>
                    <a:pt x="655814" y="403890"/>
                    <a:pt x="698340" y="406901"/>
                    <a:pt x="740780" y="410759"/>
                  </a:cubicBezTo>
                  <a:cubicBezTo>
                    <a:pt x="845891" y="437035"/>
                    <a:pt x="731099" y="410981"/>
                    <a:pt x="925975" y="433908"/>
                  </a:cubicBezTo>
                  <a:cubicBezTo>
                    <a:pt x="945513" y="436207"/>
                    <a:pt x="964310" y="443184"/>
                    <a:pt x="983848" y="445483"/>
                  </a:cubicBezTo>
                  <a:cubicBezTo>
                    <a:pt x="1029989" y="450911"/>
                    <a:pt x="1076541" y="452193"/>
                    <a:pt x="1122745" y="457057"/>
                  </a:cubicBezTo>
                  <a:cubicBezTo>
                    <a:pt x="1149877" y="459913"/>
                    <a:pt x="1176725" y="465026"/>
                    <a:pt x="1203767" y="468632"/>
                  </a:cubicBezTo>
                  <a:cubicBezTo>
                    <a:pt x="1319894" y="484116"/>
                    <a:pt x="1262227" y="471673"/>
                    <a:pt x="1342664" y="491781"/>
                  </a:cubicBezTo>
                  <a:cubicBezTo>
                    <a:pt x="1365813" y="507214"/>
                    <a:pt x="1396679" y="514931"/>
                    <a:pt x="1412112" y="538080"/>
                  </a:cubicBezTo>
                  <a:cubicBezTo>
                    <a:pt x="1419828" y="549655"/>
                    <a:pt x="1424398" y="564114"/>
                    <a:pt x="1435261" y="572804"/>
                  </a:cubicBezTo>
                  <a:cubicBezTo>
                    <a:pt x="1444788" y="580426"/>
                    <a:pt x="1459072" y="578923"/>
                    <a:pt x="1469985" y="584379"/>
                  </a:cubicBezTo>
                  <a:cubicBezTo>
                    <a:pt x="1482427" y="590600"/>
                    <a:pt x="1493134" y="599812"/>
                    <a:pt x="1504709" y="607528"/>
                  </a:cubicBezTo>
                  <a:cubicBezTo>
                    <a:pt x="1512426" y="619103"/>
                    <a:pt x="1519169" y="631389"/>
                    <a:pt x="1527859" y="642252"/>
                  </a:cubicBezTo>
                  <a:cubicBezTo>
                    <a:pt x="1534676" y="650773"/>
                    <a:pt x="1546128" y="655641"/>
                    <a:pt x="1551008" y="665402"/>
                  </a:cubicBezTo>
                  <a:cubicBezTo>
                    <a:pt x="1561920" y="687227"/>
                    <a:pt x="1574157" y="734850"/>
                    <a:pt x="1574157" y="734850"/>
                  </a:cubicBezTo>
                  <a:cubicBezTo>
                    <a:pt x="1570299" y="788865"/>
                    <a:pt x="1578890" y="845256"/>
                    <a:pt x="1562583" y="896895"/>
                  </a:cubicBezTo>
                  <a:cubicBezTo>
                    <a:pt x="1554368" y="922911"/>
                    <a:pt x="1524000" y="935478"/>
                    <a:pt x="1504709" y="954769"/>
                  </a:cubicBezTo>
                  <a:cubicBezTo>
                    <a:pt x="1493134" y="966344"/>
                    <a:pt x="1485514" y="984317"/>
                    <a:pt x="1469985" y="989493"/>
                  </a:cubicBezTo>
                  <a:lnTo>
                    <a:pt x="1400537" y="1012642"/>
                  </a:lnTo>
                  <a:cubicBezTo>
                    <a:pt x="1388962" y="1016500"/>
                    <a:pt x="1375965" y="1017449"/>
                    <a:pt x="1365813" y="1024217"/>
                  </a:cubicBezTo>
                  <a:cubicBezTo>
                    <a:pt x="1295444" y="1071129"/>
                    <a:pt x="1370210" y="1026909"/>
                    <a:pt x="1284790" y="1058941"/>
                  </a:cubicBezTo>
                  <a:cubicBezTo>
                    <a:pt x="1136965" y="1114375"/>
                    <a:pt x="1324669" y="1051505"/>
                    <a:pt x="1203767" y="1105240"/>
                  </a:cubicBezTo>
                  <a:cubicBezTo>
                    <a:pt x="1147117" y="1130418"/>
                    <a:pt x="1139810" y="1124427"/>
                    <a:pt x="1088021" y="1139964"/>
                  </a:cubicBezTo>
                  <a:cubicBezTo>
                    <a:pt x="1064648" y="1146976"/>
                    <a:pt x="1041722" y="1155397"/>
                    <a:pt x="1018572" y="1163113"/>
                  </a:cubicBezTo>
                  <a:cubicBezTo>
                    <a:pt x="1006997" y="1166971"/>
                    <a:pt x="995812" y="1172295"/>
                    <a:pt x="983848" y="1174688"/>
                  </a:cubicBezTo>
                  <a:lnTo>
                    <a:pt x="925975" y="1186262"/>
                  </a:lnTo>
                  <a:cubicBezTo>
                    <a:pt x="779362" y="1182404"/>
                    <a:pt x="632590" y="1182534"/>
                    <a:pt x="486137" y="1174688"/>
                  </a:cubicBezTo>
                  <a:cubicBezTo>
                    <a:pt x="416362" y="1170950"/>
                    <a:pt x="277793" y="1151538"/>
                    <a:pt x="277793" y="1151538"/>
                  </a:cubicBezTo>
                  <a:cubicBezTo>
                    <a:pt x="262360" y="1143822"/>
                    <a:pt x="241847" y="1142193"/>
                    <a:pt x="231494" y="1128389"/>
                  </a:cubicBezTo>
                  <a:cubicBezTo>
                    <a:pt x="216853" y="1108868"/>
                    <a:pt x="208345" y="1058941"/>
                    <a:pt x="208345" y="1058941"/>
                  </a:cubicBezTo>
                  <a:cubicBezTo>
                    <a:pt x="212203" y="1039650"/>
                    <a:pt x="207841" y="1016596"/>
                    <a:pt x="219919" y="1001067"/>
                  </a:cubicBezTo>
                  <a:cubicBezTo>
                    <a:pt x="242534" y="971991"/>
                    <a:pt x="287963" y="953047"/>
                    <a:pt x="324091" y="943194"/>
                  </a:cubicBezTo>
                  <a:cubicBezTo>
                    <a:pt x="354786" y="934823"/>
                    <a:pt x="416689" y="920045"/>
                    <a:pt x="416689" y="920045"/>
                  </a:cubicBezTo>
                  <a:cubicBezTo>
                    <a:pt x="501570" y="923903"/>
                    <a:pt x="586579" y="925565"/>
                    <a:pt x="671332" y="931619"/>
                  </a:cubicBezTo>
                  <a:cubicBezTo>
                    <a:pt x="694741" y="933291"/>
                    <a:pt x="717517" y="940092"/>
                    <a:pt x="740780" y="943194"/>
                  </a:cubicBezTo>
                  <a:cubicBezTo>
                    <a:pt x="775411" y="947812"/>
                    <a:pt x="810228" y="950911"/>
                    <a:pt x="844952" y="954769"/>
                  </a:cubicBezTo>
                  <a:cubicBezTo>
                    <a:pt x="856527" y="958627"/>
                    <a:pt x="867712" y="963950"/>
                    <a:pt x="879676" y="966343"/>
                  </a:cubicBezTo>
                  <a:cubicBezTo>
                    <a:pt x="906302" y="971668"/>
                    <a:pt x="1030760" y="986676"/>
                    <a:pt x="1053297" y="989493"/>
                  </a:cubicBezTo>
                  <a:cubicBezTo>
                    <a:pt x="1120878" y="1012019"/>
                    <a:pt x="1055610" y="992270"/>
                    <a:pt x="1157469" y="1012642"/>
                  </a:cubicBezTo>
                  <a:cubicBezTo>
                    <a:pt x="1173068" y="1015762"/>
                    <a:pt x="1188238" y="1020766"/>
                    <a:pt x="1203767" y="1024217"/>
                  </a:cubicBezTo>
                  <a:cubicBezTo>
                    <a:pt x="1222972" y="1028485"/>
                    <a:pt x="1242555" y="1031020"/>
                    <a:pt x="1261641" y="1035791"/>
                  </a:cubicBezTo>
                  <a:cubicBezTo>
                    <a:pt x="1273478" y="1038750"/>
                    <a:pt x="1284401" y="1044973"/>
                    <a:pt x="1296365" y="1047366"/>
                  </a:cubicBezTo>
                  <a:cubicBezTo>
                    <a:pt x="1323117" y="1052717"/>
                    <a:pt x="1350380" y="1055083"/>
                    <a:pt x="1377388" y="1058941"/>
                  </a:cubicBezTo>
                  <a:cubicBezTo>
                    <a:pt x="1388963" y="1062799"/>
                    <a:pt x="1401650" y="1064238"/>
                    <a:pt x="1412112" y="1070515"/>
                  </a:cubicBezTo>
                  <a:cubicBezTo>
                    <a:pt x="1430436" y="1081509"/>
                    <a:pt x="1447897" y="1112619"/>
                    <a:pt x="1458410" y="1128389"/>
                  </a:cubicBezTo>
                  <a:cubicBezTo>
                    <a:pt x="1468553" y="1179100"/>
                    <a:pt x="1482174" y="1213817"/>
                    <a:pt x="1458410" y="1267285"/>
                  </a:cubicBezTo>
                  <a:cubicBezTo>
                    <a:pt x="1452760" y="1279997"/>
                    <a:pt x="1434549" y="1281744"/>
                    <a:pt x="1423686" y="1290434"/>
                  </a:cubicBezTo>
                  <a:cubicBezTo>
                    <a:pt x="1415165" y="1297251"/>
                    <a:pt x="1410298" y="1308704"/>
                    <a:pt x="1400537" y="1313584"/>
                  </a:cubicBezTo>
                  <a:cubicBezTo>
                    <a:pt x="1378712" y="1324497"/>
                    <a:pt x="1331089" y="1336733"/>
                    <a:pt x="1331089" y="1336733"/>
                  </a:cubicBezTo>
                  <a:cubicBezTo>
                    <a:pt x="1231574" y="1403078"/>
                    <a:pt x="1357484" y="1323536"/>
                    <a:pt x="1261641" y="1371457"/>
                  </a:cubicBezTo>
                  <a:cubicBezTo>
                    <a:pt x="1171890" y="1416333"/>
                    <a:pt x="1279472" y="1377090"/>
                    <a:pt x="1192193" y="1406181"/>
                  </a:cubicBezTo>
                  <a:cubicBezTo>
                    <a:pt x="1172902" y="1425472"/>
                    <a:pt x="1157019" y="1448922"/>
                    <a:pt x="1134319" y="1464055"/>
                  </a:cubicBezTo>
                  <a:cubicBezTo>
                    <a:pt x="1122744" y="1471771"/>
                    <a:pt x="1110282" y="1478298"/>
                    <a:pt x="1099595" y="1487204"/>
                  </a:cubicBezTo>
                  <a:cubicBezTo>
                    <a:pt x="990799" y="1577867"/>
                    <a:pt x="1170951" y="1451208"/>
                    <a:pt x="995423" y="1568227"/>
                  </a:cubicBezTo>
                  <a:cubicBezTo>
                    <a:pt x="983848" y="1575943"/>
                    <a:pt x="970535" y="1581539"/>
                    <a:pt x="960699" y="1591376"/>
                  </a:cubicBezTo>
                  <a:cubicBezTo>
                    <a:pt x="952983" y="1599093"/>
                    <a:pt x="946908" y="1608911"/>
                    <a:pt x="937550" y="1614526"/>
                  </a:cubicBezTo>
                  <a:cubicBezTo>
                    <a:pt x="927088" y="1620803"/>
                    <a:pt x="914401" y="1622242"/>
                    <a:pt x="902826" y="1626100"/>
                  </a:cubicBezTo>
                  <a:cubicBezTo>
                    <a:pt x="881293" y="1647633"/>
                    <a:pt x="874156" y="1657797"/>
                    <a:pt x="844952" y="1672399"/>
                  </a:cubicBezTo>
                  <a:cubicBezTo>
                    <a:pt x="834039" y="1677855"/>
                    <a:pt x="821141" y="1678518"/>
                    <a:pt x="810228" y="1683974"/>
                  </a:cubicBezTo>
                  <a:cubicBezTo>
                    <a:pt x="720477" y="1728850"/>
                    <a:pt x="828060" y="1689604"/>
                    <a:pt x="740780" y="1718698"/>
                  </a:cubicBezTo>
                  <a:lnTo>
                    <a:pt x="520861" y="1707123"/>
                  </a:lnTo>
                </a:path>
              </a:pathLst>
            </a:cu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sp>
          <p:nvSpPr>
            <p:cNvPr id="23" name="Freeform 22"/>
            <p:cNvSpPr/>
            <p:nvPr/>
          </p:nvSpPr>
          <p:spPr>
            <a:xfrm>
              <a:off x="5508625" y="2357438"/>
              <a:ext cx="1782763" cy="1512887"/>
            </a:xfrm>
            <a:custGeom>
              <a:avLst/>
              <a:gdLst>
                <a:gd name="connsiteX0" fmla="*/ 0 w 1782502"/>
                <a:gd name="connsiteY0" fmla="*/ 86667 h 1728850"/>
                <a:gd name="connsiteX1" fmla="*/ 138897 w 1782502"/>
                <a:gd name="connsiteY1" fmla="*/ 63518 h 1728850"/>
                <a:gd name="connsiteX2" fmla="*/ 613459 w 1782502"/>
                <a:gd name="connsiteY2" fmla="*/ 40369 h 1728850"/>
                <a:gd name="connsiteX3" fmla="*/ 1226917 w 1782502"/>
                <a:gd name="connsiteY3" fmla="*/ 40369 h 1728850"/>
                <a:gd name="connsiteX4" fmla="*/ 1331089 w 1782502"/>
                <a:gd name="connsiteY4" fmla="*/ 63518 h 1728850"/>
                <a:gd name="connsiteX5" fmla="*/ 1388962 w 1782502"/>
                <a:gd name="connsiteY5" fmla="*/ 75093 h 1728850"/>
                <a:gd name="connsiteX6" fmla="*/ 1458410 w 1782502"/>
                <a:gd name="connsiteY6" fmla="*/ 98242 h 1728850"/>
                <a:gd name="connsiteX7" fmla="*/ 1493134 w 1782502"/>
                <a:gd name="connsiteY7" fmla="*/ 109817 h 1728850"/>
                <a:gd name="connsiteX8" fmla="*/ 1539433 w 1782502"/>
                <a:gd name="connsiteY8" fmla="*/ 121391 h 1728850"/>
                <a:gd name="connsiteX9" fmla="*/ 1562583 w 1782502"/>
                <a:gd name="connsiteY9" fmla="*/ 144541 h 1728850"/>
                <a:gd name="connsiteX10" fmla="*/ 1597307 w 1782502"/>
                <a:gd name="connsiteY10" fmla="*/ 156115 h 1728850"/>
                <a:gd name="connsiteX11" fmla="*/ 1643605 w 1782502"/>
                <a:gd name="connsiteY11" fmla="*/ 179265 h 1728850"/>
                <a:gd name="connsiteX12" fmla="*/ 1666755 w 1782502"/>
                <a:gd name="connsiteY12" fmla="*/ 202414 h 1728850"/>
                <a:gd name="connsiteX13" fmla="*/ 1701479 w 1782502"/>
                <a:gd name="connsiteY13" fmla="*/ 225564 h 1728850"/>
                <a:gd name="connsiteX14" fmla="*/ 1747778 w 1782502"/>
                <a:gd name="connsiteY14" fmla="*/ 295012 h 1728850"/>
                <a:gd name="connsiteX15" fmla="*/ 1782502 w 1782502"/>
                <a:gd name="connsiteY15" fmla="*/ 364460 h 1728850"/>
                <a:gd name="connsiteX16" fmla="*/ 1759352 w 1782502"/>
                <a:gd name="connsiteY16" fmla="*/ 468632 h 1728850"/>
                <a:gd name="connsiteX17" fmla="*/ 1689904 w 1782502"/>
                <a:gd name="connsiteY17" fmla="*/ 526505 h 1728850"/>
                <a:gd name="connsiteX18" fmla="*/ 1643605 w 1782502"/>
                <a:gd name="connsiteY18" fmla="*/ 538080 h 1728850"/>
                <a:gd name="connsiteX19" fmla="*/ 1597307 w 1782502"/>
                <a:gd name="connsiteY19" fmla="*/ 561229 h 1728850"/>
                <a:gd name="connsiteX20" fmla="*/ 1527859 w 1782502"/>
                <a:gd name="connsiteY20" fmla="*/ 584379 h 1728850"/>
                <a:gd name="connsiteX21" fmla="*/ 1493134 w 1782502"/>
                <a:gd name="connsiteY21" fmla="*/ 607528 h 1728850"/>
                <a:gd name="connsiteX22" fmla="*/ 1435261 w 1782502"/>
                <a:gd name="connsiteY22" fmla="*/ 619103 h 1728850"/>
                <a:gd name="connsiteX23" fmla="*/ 1400537 w 1782502"/>
                <a:gd name="connsiteY23" fmla="*/ 630678 h 1728850"/>
                <a:gd name="connsiteX24" fmla="*/ 1342664 w 1782502"/>
                <a:gd name="connsiteY24" fmla="*/ 642252 h 1728850"/>
                <a:gd name="connsiteX25" fmla="*/ 1296365 w 1782502"/>
                <a:gd name="connsiteY25" fmla="*/ 653827 h 1728850"/>
                <a:gd name="connsiteX26" fmla="*/ 1238491 w 1782502"/>
                <a:gd name="connsiteY26" fmla="*/ 665402 h 1728850"/>
                <a:gd name="connsiteX27" fmla="*/ 1203767 w 1782502"/>
                <a:gd name="connsiteY27" fmla="*/ 676976 h 1728850"/>
                <a:gd name="connsiteX28" fmla="*/ 1157469 w 1782502"/>
                <a:gd name="connsiteY28" fmla="*/ 688551 h 1728850"/>
                <a:gd name="connsiteX29" fmla="*/ 1088021 w 1782502"/>
                <a:gd name="connsiteY29" fmla="*/ 711700 h 1728850"/>
                <a:gd name="connsiteX30" fmla="*/ 902826 w 1782502"/>
                <a:gd name="connsiteY30" fmla="*/ 734850 h 1728850"/>
                <a:gd name="connsiteX31" fmla="*/ 370390 w 1782502"/>
                <a:gd name="connsiteY31" fmla="*/ 723275 h 1728850"/>
                <a:gd name="connsiteX32" fmla="*/ 254643 w 1782502"/>
                <a:gd name="connsiteY32" fmla="*/ 700126 h 1728850"/>
                <a:gd name="connsiteX33" fmla="*/ 127322 w 1782502"/>
                <a:gd name="connsiteY33" fmla="*/ 665402 h 1728850"/>
                <a:gd name="connsiteX34" fmla="*/ 92598 w 1782502"/>
                <a:gd name="connsiteY34" fmla="*/ 653827 h 1728850"/>
                <a:gd name="connsiteX35" fmla="*/ 57874 w 1782502"/>
                <a:gd name="connsiteY35" fmla="*/ 642252 h 1728850"/>
                <a:gd name="connsiteX36" fmla="*/ 0 w 1782502"/>
                <a:gd name="connsiteY36" fmla="*/ 595953 h 1728850"/>
                <a:gd name="connsiteX37" fmla="*/ 11575 w 1782502"/>
                <a:gd name="connsiteY37" fmla="*/ 480207 h 1728850"/>
                <a:gd name="connsiteX38" fmla="*/ 34724 w 1782502"/>
                <a:gd name="connsiteY38" fmla="*/ 457057 h 1728850"/>
                <a:gd name="connsiteX39" fmla="*/ 138897 w 1782502"/>
                <a:gd name="connsiteY39" fmla="*/ 399184 h 1728850"/>
                <a:gd name="connsiteX40" fmla="*/ 532436 w 1782502"/>
                <a:gd name="connsiteY40" fmla="*/ 387609 h 1728850"/>
                <a:gd name="connsiteX41" fmla="*/ 613459 w 1782502"/>
                <a:gd name="connsiteY41" fmla="*/ 399184 h 1728850"/>
                <a:gd name="connsiteX42" fmla="*/ 740780 w 1782502"/>
                <a:gd name="connsiteY42" fmla="*/ 410759 h 1728850"/>
                <a:gd name="connsiteX43" fmla="*/ 925975 w 1782502"/>
                <a:gd name="connsiteY43" fmla="*/ 433908 h 1728850"/>
                <a:gd name="connsiteX44" fmla="*/ 983848 w 1782502"/>
                <a:gd name="connsiteY44" fmla="*/ 445483 h 1728850"/>
                <a:gd name="connsiteX45" fmla="*/ 1122745 w 1782502"/>
                <a:gd name="connsiteY45" fmla="*/ 457057 h 1728850"/>
                <a:gd name="connsiteX46" fmla="*/ 1203767 w 1782502"/>
                <a:gd name="connsiteY46" fmla="*/ 468632 h 1728850"/>
                <a:gd name="connsiteX47" fmla="*/ 1342664 w 1782502"/>
                <a:gd name="connsiteY47" fmla="*/ 491781 h 1728850"/>
                <a:gd name="connsiteX48" fmla="*/ 1412112 w 1782502"/>
                <a:gd name="connsiteY48" fmla="*/ 538080 h 1728850"/>
                <a:gd name="connsiteX49" fmla="*/ 1435261 w 1782502"/>
                <a:gd name="connsiteY49" fmla="*/ 572804 h 1728850"/>
                <a:gd name="connsiteX50" fmla="*/ 1469985 w 1782502"/>
                <a:gd name="connsiteY50" fmla="*/ 584379 h 1728850"/>
                <a:gd name="connsiteX51" fmla="*/ 1504709 w 1782502"/>
                <a:gd name="connsiteY51" fmla="*/ 607528 h 1728850"/>
                <a:gd name="connsiteX52" fmla="*/ 1527859 w 1782502"/>
                <a:gd name="connsiteY52" fmla="*/ 642252 h 1728850"/>
                <a:gd name="connsiteX53" fmla="*/ 1551008 w 1782502"/>
                <a:gd name="connsiteY53" fmla="*/ 665402 h 1728850"/>
                <a:gd name="connsiteX54" fmla="*/ 1574157 w 1782502"/>
                <a:gd name="connsiteY54" fmla="*/ 734850 h 1728850"/>
                <a:gd name="connsiteX55" fmla="*/ 1562583 w 1782502"/>
                <a:gd name="connsiteY55" fmla="*/ 896895 h 1728850"/>
                <a:gd name="connsiteX56" fmla="*/ 1504709 w 1782502"/>
                <a:gd name="connsiteY56" fmla="*/ 954769 h 1728850"/>
                <a:gd name="connsiteX57" fmla="*/ 1469985 w 1782502"/>
                <a:gd name="connsiteY57" fmla="*/ 989493 h 1728850"/>
                <a:gd name="connsiteX58" fmla="*/ 1400537 w 1782502"/>
                <a:gd name="connsiteY58" fmla="*/ 1012642 h 1728850"/>
                <a:gd name="connsiteX59" fmla="*/ 1365813 w 1782502"/>
                <a:gd name="connsiteY59" fmla="*/ 1024217 h 1728850"/>
                <a:gd name="connsiteX60" fmla="*/ 1284790 w 1782502"/>
                <a:gd name="connsiteY60" fmla="*/ 1058941 h 1728850"/>
                <a:gd name="connsiteX61" fmla="*/ 1203767 w 1782502"/>
                <a:gd name="connsiteY61" fmla="*/ 1105240 h 1728850"/>
                <a:gd name="connsiteX62" fmla="*/ 1088021 w 1782502"/>
                <a:gd name="connsiteY62" fmla="*/ 1139964 h 1728850"/>
                <a:gd name="connsiteX63" fmla="*/ 1018572 w 1782502"/>
                <a:gd name="connsiteY63" fmla="*/ 1163113 h 1728850"/>
                <a:gd name="connsiteX64" fmla="*/ 983848 w 1782502"/>
                <a:gd name="connsiteY64" fmla="*/ 1174688 h 1728850"/>
                <a:gd name="connsiteX65" fmla="*/ 925975 w 1782502"/>
                <a:gd name="connsiteY65" fmla="*/ 1186262 h 1728850"/>
                <a:gd name="connsiteX66" fmla="*/ 486137 w 1782502"/>
                <a:gd name="connsiteY66" fmla="*/ 1174688 h 1728850"/>
                <a:gd name="connsiteX67" fmla="*/ 277793 w 1782502"/>
                <a:gd name="connsiteY67" fmla="*/ 1151538 h 1728850"/>
                <a:gd name="connsiteX68" fmla="*/ 231494 w 1782502"/>
                <a:gd name="connsiteY68" fmla="*/ 1128389 h 1728850"/>
                <a:gd name="connsiteX69" fmla="*/ 208345 w 1782502"/>
                <a:gd name="connsiteY69" fmla="*/ 1058941 h 1728850"/>
                <a:gd name="connsiteX70" fmla="*/ 219919 w 1782502"/>
                <a:gd name="connsiteY70" fmla="*/ 1001067 h 1728850"/>
                <a:gd name="connsiteX71" fmla="*/ 324091 w 1782502"/>
                <a:gd name="connsiteY71" fmla="*/ 943194 h 1728850"/>
                <a:gd name="connsiteX72" fmla="*/ 416689 w 1782502"/>
                <a:gd name="connsiteY72" fmla="*/ 920045 h 1728850"/>
                <a:gd name="connsiteX73" fmla="*/ 671332 w 1782502"/>
                <a:gd name="connsiteY73" fmla="*/ 931619 h 1728850"/>
                <a:gd name="connsiteX74" fmla="*/ 740780 w 1782502"/>
                <a:gd name="connsiteY74" fmla="*/ 943194 h 1728850"/>
                <a:gd name="connsiteX75" fmla="*/ 844952 w 1782502"/>
                <a:gd name="connsiteY75" fmla="*/ 954769 h 1728850"/>
                <a:gd name="connsiteX76" fmla="*/ 879676 w 1782502"/>
                <a:gd name="connsiteY76" fmla="*/ 966343 h 1728850"/>
                <a:gd name="connsiteX77" fmla="*/ 1053297 w 1782502"/>
                <a:gd name="connsiteY77" fmla="*/ 989493 h 1728850"/>
                <a:gd name="connsiteX78" fmla="*/ 1157469 w 1782502"/>
                <a:gd name="connsiteY78" fmla="*/ 1012642 h 1728850"/>
                <a:gd name="connsiteX79" fmla="*/ 1203767 w 1782502"/>
                <a:gd name="connsiteY79" fmla="*/ 1024217 h 1728850"/>
                <a:gd name="connsiteX80" fmla="*/ 1261641 w 1782502"/>
                <a:gd name="connsiteY80" fmla="*/ 1035791 h 1728850"/>
                <a:gd name="connsiteX81" fmla="*/ 1296365 w 1782502"/>
                <a:gd name="connsiteY81" fmla="*/ 1047366 h 1728850"/>
                <a:gd name="connsiteX82" fmla="*/ 1377388 w 1782502"/>
                <a:gd name="connsiteY82" fmla="*/ 1058941 h 1728850"/>
                <a:gd name="connsiteX83" fmla="*/ 1412112 w 1782502"/>
                <a:gd name="connsiteY83" fmla="*/ 1070515 h 1728850"/>
                <a:gd name="connsiteX84" fmla="*/ 1458410 w 1782502"/>
                <a:gd name="connsiteY84" fmla="*/ 1128389 h 1728850"/>
                <a:gd name="connsiteX85" fmla="*/ 1458410 w 1782502"/>
                <a:gd name="connsiteY85" fmla="*/ 1267285 h 1728850"/>
                <a:gd name="connsiteX86" fmla="*/ 1423686 w 1782502"/>
                <a:gd name="connsiteY86" fmla="*/ 1290434 h 1728850"/>
                <a:gd name="connsiteX87" fmla="*/ 1400537 w 1782502"/>
                <a:gd name="connsiteY87" fmla="*/ 1313584 h 1728850"/>
                <a:gd name="connsiteX88" fmla="*/ 1331089 w 1782502"/>
                <a:gd name="connsiteY88" fmla="*/ 1336733 h 1728850"/>
                <a:gd name="connsiteX89" fmla="*/ 1261641 w 1782502"/>
                <a:gd name="connsiteY89" fmla="*/ 1371457 h 1728850"/>
                <a:gd name="connsiteX90" fmla="*/ 1192193 w 1782502"/>
                <a:gd name="connsiteY90" fmla="*/ 1406181 h 1728850"/>
                <a:gd name="connsiteX91" fmla="*/ 1134319 w 1782502"/>
                <a:gd name="connsiteY91" fmla="*/ 1464055 h 1728850"/>
                <a:gd name="connsiteX92" fmla="*/ 1099595 w 1782502"/>
                <a:gd name="connsiteY92" fmla="*/ 1487204 h 1728850"/>
                <a:gd name="connsiteX93" fmla="*/ 995423 w 1782502"/>
                <a:gd name="connsiteY93" fmla="*/ 1568227 h 1728850"/>
                <a:gd name="connsiteX94" fmla="*/ 960699 w 1782502"/>
                <a:gd name="connsiteY94" fmla="*/ 1591376 h 1728850"/>
                <a:gd name="connsiteX95" fmla="*/ 937550 w 1782502"/>
                <a:gd name="connsiteY95" fmla="*/ 1614526 h 1728850"/>
                <a:gd name="connsiteX96" fmla="*/ 902826 w 1782502"/>
                <a:gd name="connsiteY96" fmla="*/ 1626100 h 1728850"/>
                <a:gd name="connsiteX97" fmla="*/ 844952 w 1782502"/>
                <a:gd name="connsiteY97" fmla="*/ 1672399 h 1728850"/>
                <a:gd name="connsiteX98" fmla="*/ 810228 w 1782502"/>
                <a:gd name="connsiteY98" fmla="*/ 1683974 h 1728850"/>
                <a:gd name="connsiteX99" fmla="*/ 740780 w 1782502"/>
                <a:gd name="connsiteY99" fmla="*/ 1718698 h 1728850"/>
                <a:gd name="connsiteX100" fmla="*/ 520861 w 1782502"/>
                <a:gd name="connsiteY100" fmla="*/ 1707123 h 17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782502" h="1728850">
                  <a:moveTo>
                    <a:pt x="0" y="86667"/>
                  </a:moveTo>
                  <a:cubicBezTo>
                    <a:pt x="46299" y="78951"/>
                    <a:pt x="92122" y="67416"/>
                    <a:pt x="138897" y="63518"/>
                  </a:cubicBezTo>
                  <a:cubicBezTo>
                    <a:pt x="389361" y="42645"/>
                    <a:pt x="231361" y="53544"/>
                    <a:pt x="613459" y="40369"/>
                  </a:cubicBezTo>
                  <a:cubicBezTo>
                    <a:pt x="855666" y="0"/>
                    <a:pt x="706980" y="20372"/>
                    <a:pt x="1226917" y="40369"/>
                  </a:cubicBezTo>
                  <a:cubicBezTo>
                    <a:pt x="1248030" y="41181"/>
                    <a:pt x="1308043" y="58396"/>
                    <a:pt x="1331089" y="63518"/>
                  </a:cubicBezTo>
                  <a:cubicBezTo>
                    <a:pt x="1350294" y="67786"/>
                    <a:pt x="1369982" y="69917"/>
                    <a:pt x="1388962" y="75093"/>
                  </a:cubicBezTo>
                  <a:cubicBezTo>
                    <a:pt x="1412504" y="81513"/>
                    <a:pt x="1435261" y="90526"/>
                    <a:pt x="1458410" y="98242"/>
                  </a:cubicBezTo>
                  <a:cubicBezTo>
                    <a:pt x="1469985" y="102100"/>
                    <a:pt x="1481297" y="106858"/>
                    <a:pt x="1493134" y="109817"/>
                  </a:cubicBezTo>
                  <a:lnTo>
                    <a:pt x="1539433" y="121391"/>
                  </a:lnTo>
                  <a:cubicBezTo>
                    <a:pt x="1547150" y="129108"/>
                    <a:pt x="1553225" y="138926"/>
                    <a:pt x="1562583" y="144541"/>
                  </a:cubicBezTo>
                  <a:cubicBezTo>
                    <a:pt x="1573045" y="150818"/>
                    <a:pt x="1586093" y="151309"/>
                    <a:pt x="1597307" y="156115"/>
                  </a:cubicBezTo>
                  <a:cubicBezTo>
                    <a:pt x="1613166" y="162912"/>
                    <a:pt x="1629249" y="169694"/>
                    <a:pt x="1643605" y="179265"/>
                  </a:cubicBezTo>
                  <a:cubicBezTo>
                    <a:pt x="1652685" y="185318"/>
                    <a:pt x="1658234" y="195597"/>
                    <a:pt x="1666755" y="202414"/>
                  </a:cubicBezTo>
                  <a:cubicBezTo>
                    <a:pt x="1677618" y="211104"/>
                    <a:pt x="1689904" y="217847"/>
                    <a:pt x="1701479" y="225564"/>
                  </a:cubicBezTo>
                  <a:cubicBezTo>
                    <a:pt x="1716912" y="248713"/>
                    <a:pt x="1738980" y="268617"/>
                    <a:pt x="1747778" y="295012"/>
                  </a:cubicBezTo>
                  <a:cubicBezTo>
                    <a:pt x="1763751" y="342933"/>
                    <a:pt x="1752584" y="319584"/>
                    <a:pt x="1782502" y="364460"/>
                  </a:cubicBezTo>
                  <a:cubicBezTo>
                    <a:pt x="1781101" y="372865"/>
                    <a:pt x="1772017" y="449635"/>
                    <a:pt x="1759352" y="468632"/>
                  </a:cubicBezTo>
                  <a:cubicBezTo>
                    <a:pt x="1748227" y="485319"/>
                    <a:pt x="1709833" y="517964"/>
                    <a:pt x="1689904" y="526505"/>
                  </a:cubicBezTo>
                  <a:cubicBezTo>
                    <a:pt x="1675282" y="532771"/>
                    <a:pt x="1658500" y="532494"/>
                    <a:pt x="1643605" y="538080"/>
                  </a:cubicBezTo>
                  <a:cubicBezTo>
                    <a:pt x="1627449" y="544138"/>
                    <a:pt x="1613327" y="554821"/>
                    <a:pt x="1597307" y="561229"/>
                  </a:cubicBezTo>
                  <a:cubicBezTo>
                    <a:pt x="1574651" y="570292"/>
                    <a:pt x="1548163" y="570844"/>
                    <a:pt x="1527859" y="584379"/>
                  </a:cubicBezTo>
                  <a:cubicBezTo>
                    <a:pt x="1516284" y="592095"/>
                    <a:pt x="1506160" y="602643"/>
                    <a:pt x="1493134" y="607528"/>
                  </a:cubicBezTo>
                  <a:cubicBezTo>
                    <a:pt x="1474714" y="614436"/>
                    <a:pt x="1454347" y="614331"/>
                    <a:pt x="1435261" y="619103"/>
                  </a:cubicBezTo>
                  <a:cubicBezTo>
                    <a:pt x="1423425" y="622062"/>
                    <a:pt x="1412374" y="627719"/>
                    <a:pt x="1400537" y="630678"/>
                  </a:cubicBezTo>
                  <a:cubicBezTo>
                    <a:pt x="1381451" y="635449"/>
                    <a:pt x="1361869" y="637984"/>
                    <a:pt x="1342664" y="642252"/>
                  </a:cubicBezTo>
                  <a:cubicBezTo>
                    <a:pt x="1327135" y="645703"/>
                    <a:pt x="1311894" y="650376"/>
                    <a:pt x="1296365" y="653827"/>
                  </a:cubicBezTo>
                  <a:cubicBezTo>
                    <a:pt x="1277160" y="658095"/>
                    <a:pt x="1257577" y="660631"/>
                    <a:pt x="1238491" y="665402"/>
                  </a:cubicBezTo>
                  <a:cubicBezTo>
                    <a:pt x="1226655" y="668361"/>
                    <a:pt x="1215498" y="673624"/>
                    <a:pt x="1203767" y="676976"/>
                  </a:cubicBezTo>
                  <a:cubicBezTo>
                    <a:pt x="1188471" y="681346"/>
                    <a:pt x="1172706" y="683980"/>
                    <a:pt x="1157469" y="688551"/>
                  </a:cubicBezTo>
                  <a:cubicBezTo>
                    <a:pt x="1134097" y="695563"/>
                    <a:pt x="1112273" y="709005"/>
                    <a:pt x="1088021" y="711700"/>
                  </a:cubicBezTo>
                  <a:cubicBezTo>
                    <a:pt x="956733" y="726288"/>
                    <a:pt x="1018435" y="718334"/>
                    <a:pt x="902826" y="734850"/>
                  </a:cubicBezTo>
                  <a:lnTo>
                    <a:pt x="370390" y="723275"/>
                  </a:lnTo>
                  <a:cubicBezTo>
                    <a:pt x="270203" y="719494"/>
                    <a:pt x="318418" y="716070"/>
                    <a:pt x="254643" y="700126"/>
                  </a:cubicBezTo>
                  <a:cubicBezTo>
                    <a:pt x="123777" y="667410"/>
                    <a:pt x="276292" y="715059"/>
                    <a:pt x="127322" y="665402"/>
                  </a:cubicBezTo>
                  <a:lnTo>
                    <a:pt x="92598" y="653827"/>
                  </a:lnTo>
                  <a:cubicBezTo>
                    <a:pt x="81023" y="649969"/>
                    <a:pt x="68026" y="649020"/>
                    <a:pt x="57874" y="642252"/>
                  </a:cubicBezTo>
                  <a:cubicBezTo>
                    <a:pt x="14070" y="613050"/>
                    <a:pt x="32987" y="628940"/>
                    <a:pt x="0" y="595953"/>
                  </a:cubicBezTo>
                  <a:cubicBezTo>
                    <a:pt x="3858" y="557371"/>
                    <a:pt x="2171" y="517824"/>
                    <a:pt x="11575" y="480207"/>
                  </a:cubicBezTo>
                  <a:cubicBezTo>
                    <a:pt x="14222" y="469620"/>
                    <a:pt x="25994" y="463605"/>
                    <a:pt x="34724" y="457057"/>
                  </a:cubicBezTo>
                  <a:cubicBezTo>
                    <a:pt x="98402" y="409299"/>
                    <a:pt x="84760" y="417230"/>
                    <a:pt x="138897" y="399184"/>
                  </a:cubicBezTo>
                  <a:cubicBezTo>
                    <a:pt x="271962" y="310471"/>
                    <a:pt x="170274" y="368547"/>
                    <a:pt x="532436" y="387609"/>
                  </a:cubicBezTo>
                  <a:cubicBezTo>
                    <a:pt x="559680" y="389043"/>
                    <a:pt x="586344" y="396171"/>
                    <a:pt x="613459" y="399184"/>
                  </a:cubicBezTo>
                  <a:cubicBezTo>
                    <a:pt x="655814" y="403890"/>
                    <a:pt x="698340" y="406901"/>
                    <a:pt x="740780" y="410759"/>
                  </a:cubicBezTo>
                  <a:cubicBezTo>
                    <a:pt x="845891" y="437035"/>
                    <a:pt x="731099" y="410981"/>
                    <a:pt x="925975" y="433908"/>
                  </a:cubicBezTo>
                  <a:cubicBezTo>
                    <a:pt x="945513" y="436207"/>
                    <a:pt x="964310" y="443184"/>
                    <a:pt x="983848" y="445483"/>
                  </a:cubicBezTo>
                  <a:cubicBezTo>
                    <a:pt x="1029989" y="450911"/>
                    <a:pt x="1076541" y="452193"/>
                    <a:pt x="1122745" y="457057"/>
                  </a:cubicBezTo>
                  <a:cubicBezTo>
                    <a:pt x="1149877" y="459913"/>
                    <a:pt x="1176725" y="465026"/>
                    <a:pt x="1203767" y="468632"/>
                  </a:cubicBezTo>
                  <a:cubicBezTo>
                    <a:pt x="1319894" y="484116"/>
                    <a:pt x="1262227" y="471673"/>
                    <a:pt x="1342664" y="491781"/>
                  </a:cubicBezTo>
                  <a:cubicBezTo>
                    <a:pt x="1365813" y="507214"/>
                    <a:pt x="1396679" y="514931"/>
                    <a:pt x="1412112" y="538080"/>
                  </a:cubicBezTo>
                  <a:cubicBezTo>
                    <a:pt x="1419828" y="549655"/>
                    <a:pt x="1424398" y="564114"/>
                    <a:pt x="1435261" y="572804"/>
                  </a:cubicBezTo>
                  <a:cubicBezTo>
                    <a:pt x="1444788" y="580426"/>
                    <a:pt x="1459072" y="578923"/>
                    <a:pt x="1469985" y="584379"/>
                  </a:cubicBezTo>
                  <a:cubicBezTo>
                    <a:pt x="1482427" y="590600"/>
                    <a:pt x="1493134" y="599812"/>
                    <a:pt x="1504709" y="607528"/>
                  </a:cubicBezTo>
                  <a:cubicBezTo>
                    <a:pt x="1512426" y="619103"/>
                    <a:pt x="1519169" y="631389"/>
                    <a:pt x="1527859" y="642252"/>
                  </a:cubicBezTo>
                  <a:cubicBezTo>
                    <a:pt x="1534676" y="650773"/>
                    <a:pt x="1546128" y="655641"/>
                    <a:pt x="1551008" y="665402"/>
                  </a:cubicBezTo>
                  <a:cubicBezTo>
                    <a:pt x="1561920" y="687227"/>
                    <a:pt x="1574157" y="734850"/>
                    <a:pt x="1574157" y="734850"/>
                  </a:cubicBezTo>
                  <a:cubicBezTo>
                    <a:pt x="1570299" y="788865"/>
                    <a:pt x="1578890" y="845256"/>
                    <a:pt x="1562583" y="896895"/>
                  </a:cubicBezTo>
                  <a:cubicBezTo>
                    <a:pt x="1554368" y="922911"/>
                    <a:pt x="1524000" y="935478"/>
                    <a:pt x="1504709" y="954769"/>
                  </a:cubicBezTo>
                  <a:cubicBezTo>
                    <a:pt x="1493134" y="966344"/>
                    <a:pt x="1485514" y="984317"/>
                    <a:pt x="1469985" y="989493"/>
                  </a:cubicBezTo>
                  <a:lnTo>
                    <a:pt x="1400537" y="1012642"/>
                  </a:lnTo>
                  <a:cubicBezTo>
                    <a:pt x="1388962" y="1016500"/>
                    <a:pt x="1375965" y="1017449"/>
                    <a:pt x="1365813" y="1024217"/>
                  </a:cubicBezTo>
                  <a:cubicBezTo>
                    <a:pt x="1295444" y="1071129"/>
                    <a:pt x="1370210" y="1026909"/>
                    <a:pt x="1284790" y="1058941"/>
                  </a:cubicBezTo>
                  <a:cubicBezTo>
                    <a:pt x="1136965" y="1114375"/>
                    <a:pt x="1324669" y="1051505"/>
                    <a:pt x="1203767" y="1105240"/>
                  </a:cubicBezTo>
                  <a:cubicBezTo>
                    <a:pt x="1147117" y="1130418"/>
                    <a:pt x="1139810" y="1124427"/>
                    <a:pt x="1088021" y="1139964"/>
                  </a:cubicBezTo>
                  <a:cubicBezTo>
                    <a:pt x="1064648" y="1146976"/>
                    <a:pt x="1041722" y="1155397"/>
                    <a:pt x="1018572" y="1163113"/>
                  </a:cubicBezTo>
                  <a:cubicBezTo>
                    <a:pt x="1006997" y="1166971"/>
                    <a:pt x="995812" y="1172295"/>
                    <a:pt x="983848" y="1174688"/>
                  </a:cubicBezTo>
                  <a:lnTo>
                    <a:pt x="925975" y="1186262"/>
                  </a:lnTo>
                  <a:cubicBezTo>
                    <a:pt x="779362" y="1182404"/>
                    <a:pt x="632590" y="1182534"/>
                    <a:pt x="486137" y="1174688"/>
                  </a:cubicBezTo>
                  <a:cubicBezTo>
                    <a:pt x="416362" y="1170950"/>
                    <a:pt x="277793" y="1151538"/>
                    <a:pt x="277793" y="1151538"/>
                  </a:cubicBezTo>
                  <a:cubicBezTo>
                    <a:pt x="262360" y="1143822"/>
                    <a:pt x="241847" y="1142193"/>
                    <a:pt x="231494" y="1128389"/>
                  </a:cubicBezTo>
                  <a:cubicBezTo>
                    <a:pt x="216853" y="1108868"/>
                    <a:pt x="208345" y="1058941"/>
                    <a:pt x="208345" y="1058941"/>
                  </a:cubicBezTo>
                  <a:cubicBezTo>
                    <a:pt x="212203" y="1039650"/>
                    <a:pt x="207841" y="1016596"/>
                    <a:pt x="219919" y="1001067"/>
                  </a:cubicBezTo>
                  <a:cubicBezTo>
                    <a:pt x="242534" y="971991"/>
                    <a:pt x="287963" y="953047"/>
                    <a:pt x="324091" y="943194"/>
                  </a:cubicBezTo>
                  <a:cubicBezTo>
                    <a:pt x="354786" y="934823"/>
                    <a:pt x="416689" y="920045"/>
                    <a:pt x="416689" y="920045"/>
                  </a:cubicBezTo>
                  <a:cubicBezTo>
                    <a:pt x="501570" y="923903"/>
                    <a:pt x="586579" y="925565"/>
                    <a:pt x="671332" y="931619"/>
                  </a:cubicBezTo>
                  <a:cubicBezTo>
                    <a:pt x="694741" y="933291"/>
                    <a:pt x="717517" y="940092"/>
                    <a:pt x="740780" y="943194"/>
                  </a:cubicBezTo>
                  <a:cubicBezTo>
                    <a:pt x="775411" y="947812"/>
                    <a:pt x="810228" y="950911"/>
                    <a:pt x="844952" y="954769"/>
                  </a:cubicBezTo>
                  <a:cubicBezTo>
                    <a:pt x="856527" y="958627"/>
                    <a:pt x="867712" y="963950"/>
                    <a:pt x="879676" y="966343"/>
                  </a:cubicBezTo>
                  <a:cubicBezTo>
                    <a:pt x="906302" y="971668"/>
                    <a:pt x="1030760" y="986676"/>
                    <a:pt x="1053297" y="989493"/>
                  </a:cubicBezTo>
                  <a:cubicBezTo>
                    <a:pt x="1120878" y="1012019"/>
                    <a:pt x="1055610" y="992270"/>
                    <a:pt x="1157469" y="1012642"/>
                  </a:cubicBezTo>
                  <a:cubicBezTo>
                    <a:pt x="1173068" y="1015762"/>
                    <a:pt x="1188238" y="1020766"/>
                    <a:pt x="1203767" y="1024217"/>
                  </a:cubicBezTo>
                  <a:cubicBezTo>
                    <a:pt x="1222972" y="1028485"/>
                    <a:pt x="1242555" y="1031020"/>
                    <a:pt x="1261641" y="1035791"/>
                  </a:cubicBezTo>
                  <a:cubicBezTo>
                    <a:pt x="1273478" y="1038750"/>
                    <a:pt x="1284401" y="1044973"/>
                    <a:pt x="1296365" y="1047366"/>
                  </a:cubicBezTo>
                  <a:cubicBezTo>
                    <a:pt x="1323117" y="1052717"/>
                    <a:pt x="1350380" y="1055083"/>
                    <a:pt x="1377388" y="1058941"/>
                  </a:cubicBezTo>
                  <a:cubicBezTo>
                    <a:pt x="1388963" y="1062799"/>
                    <a:pt x="1401650" y="1064238"/>
                    <a:pt x="1412112" y="1070515"/>
                  </a:cubicBezTo>
                  <a:cubicBezTo>
                    <a:pt x="1430436" y="1081509"/>
                    <a:pt x="1447897" y="1112619"/>
                    <a:pt x="1458410" y="1128389"/>
                  </a:cubicBezTo>
                  <a:cubicBezTo>
                    <a:pt x="1468553" y="1179100"/>
                    <a:pt x="1482174" y="1213817"/>
                    <a:pt x="1458410" y="1267285"/>
                  </a:cubicBezTo>
                  <a:cubicBezTo>
                    <a:pt x="1452760" y="1279997"/>
                    <a:pt x="1434549" y="1281744"/>
                    <a:pt x="1423686" y="1290434"/>
                  </a:cubicBezTo>
                  <a:cubicBezTo>
                    <a:pt x="1415165" y="1297251"/>
                    <a:pt x="1410298" y="1308704"/>
                    <a:pt x="1400537" y="1313584"/>
                  </a:cubicBezTo>
                  <a:cubicBezTo>
                    <a:pt x="1378712" y="1324497"/>
                    <a:pt x="1331089" y="1336733"/>
                    <a:pt x="1331089" y="1336733"/>
                  </a:cubicBezTo>
                  <a:cubicBezTo>
                    <a:pt x="1231574" y="1403078"/>
                    <a:pt x="1357484" y="1323536"/>
                    <a:pt x="1261641" y="1371457"/>
                  </a:cubicBezTo>
                  <a:cubicBezTo>
                    <a:pt x="1171890" y="1416333"/>
                    <a:pt x="1279472" y="1377090"/>
                    <a:pt x="1192193" y="1406181"/>
                  </a:cubicBezTo>
                  <a:cubicBezTo>
                    <a:pt x="1172902" y="1425472"/>
                    <a:pt x="1157019" y="1448922"/>
                    <a:pt x="1134319" y="1464055"/>
                  </a:cubicBezTo>
                  <a:cubicBezTo>
                    <a:pt x="1122744" y="1471771"/>
                    <a:pt x="1110282" y="1478298"/>
                    <a:pt x="1099595" y="1487204"/>
                  </a:cubicBezTo>
                  <a:cubicBezTo>
                    <a:pt x="990799" y="1577867"/>
                    <a:pt x="1170951" y="1451208"/>
                    <a:pt x="995423" y="1568227"/>
                  </a:cubicBezTo>
                  <a:cubicBezTo>
                    <a:pt x="983848" y="1575943"/>
                    <a:pt x="970535" y="1581539"/>
                    <a:pt x="960699" y="1591376"/>
                  </a:cubicBezTo>
                  <a:cubicBezTo>
                    <a:pt x="952983" y="1599093"/>
                    <a:pt x="946908" y="1608911"/>
                    <a:pt x="937550" y="1614526"/>
                  </a:cubicBezTo>
                  <a:cubicBezTo>
                    <a:pt x="927088" y="1620803"/>
                    <a:pt x="914401" y="1622242"/>
                    <a:pt x="902826" y="1626100"/>
                  </a:cubicBezTo>
                  <a:cubicBezTo>
                    <a:pt x="881293" y="1647633"/>
                    <a:pt x="874156" y="1657797"/>
                    <a:pt x="844952" y="1672399"/>
                  </a:cubicBezTo>
                  <a:cubicBezTo>
                    <a:pt x="834039" y="1677855"/>
                    <a:pt x="821141" y="1678518"/>
                    <a:pt x="810228" y="1683974"/>
                  </a:cubicBezTo>
                  <a:cubicBezTo>
                    <a:pt x="720477" y="1728850"/>
                    <a:pt x="828060" y="1689604"/>
                    <a:pt x="740780" y="1718698"/>
                  </a:cubicBezTo>
                  <a:lnTo>
                    <a:pt x="520861" y="1707123"/>
                  </a:lnTo>
                </a:path>
              </a:pathLst>
            </a:cu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sp>
          <p:nvSpPr>
            <p:cNvPr id="7181" name="TextBox 23"/>
            <p:cNvSpPr txBox="1">
              <a:spLocks noChangeArrowheads="1"/>
            </p:cNvSpPr>
            <p:nvPr/>
          </p:nvSpPr>
          <p:spPr bwMode="auto">
            <a:xfrm>
              <a:off x="2843213" y="1916113"/>
              <a:ext cx="1728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tx2"/>
                  </a:solidFill>
                </a:rPr>
                <a:t>Specification</a:t>
              </a:r>
            </a:p>
          </p:txBody>
        </p:sp>
        <p:sp>
          <p:nvSpPr>
            <p:cNvPr id="7182" name="TextBox 24"/>
            <p:cNvSpPr txBox="1">
              <a:spLocks noChangeArrowheads="1"/>
            </p:cNvSpPr>
            <p:nvPr/>
          </p:nvSpPr>
          <p:spPr bwMode="auto">
            <a:xfrm>
              <a:off x="5435600" y="1925638"/>
              <a:ext cx="172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NZ">
                  <a:solidFill>
                    <a:schemeClr val="tx2"/>
                  </a:solidFill>
                </a:rPr>
                <a:t>Design</a:t>
              </a:r>
            </a:p>
          </p:txBody>
        </p:sp>
        <p:cxnSp>
          <p:nvCxnSpPr>
            <p:cNvPr id="26" name="Straight Arrow Connector 25"/>
            <p:cNvCxnSpPr/>
            <p:nvPr/>
          </p:nvCxnSpPr>
          <p:spPr>
            <a:xfrm rot="5400000">
              <a:off x="-254000" y="3149600"/>
              <a:ext cx="259238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4" name="TextBox 34"/>
            <p:cNvSpPr txBox="1">
              <a:spLocks noChangeArrowheads="1"/>
            </p:cNvSpPr>
            <p:nvPr/>
          </p:nvSpPr>
          <p:spPr bwMode="auto">
            <a:xfrm>
              <a:off x="0" y="2501900"/>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b="1">
                  <a:solidFill>
                    <a:schemeClr val="tx2"/>
                  </a:solidFill>
                </a:rPr>
                <a:t>Level of detail</a:t>
              </a:r>
            </a:p>
          </p:txBody>
        </p:sp>
        <p:sp>
          <p:nvSpPr>
            <p:cNvPr id="7185" name="TextBox 35"/>
            <p:cNvSpPr txBox="1">
              <a:spLocks noChangeArrowheads="1"/>
            </p:cNvSpPr>
            <p:nvPr/>
          </p:nvSpPr>
          <p:spPr bwMode="auto">
            <a:xfrm>
              <a:off x="539750" y="1566863"/>
              <a:ext cx="1152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solidFill>
                    <a:schemeClr val="tx2"/>
                  </a:solidFill>
                </a:rPr>
                <a:t>General</a:t>
              </a:r>
            </a:p>
          </p:txBody>
        </p:sp>
        <p:sp>
          <p:nvSpPr>
            <p:cNvPr id="7186" name="TextBox 36"/>
            <p:cNvSpPr txBox="1">
              <a:spLocks noChangeArrowheads="1"/>
            </p:cNvSpPr>
            <p:nvPr/>
          </p:nvSpPr>
          <p:spPr bwMode="auto">
            <a:xfrm>
              <a:off x="468313" y="4375150"/>
              <a:ext cx="1150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NZ">
                  <a:solidFill>
                    <a:schemeClr val="tx2"/>
                  </a:solidFill>
                </a:rPr>
                <a:t>Detailed</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571500"/>
            <a:ext cx="8229600" cy="857250"/>
          </a:xfrm>
        </p:spPr>
        <p:txBody>
          <a:bodyPr/>
          <a:lstStyle/>
          <a:p>
            <a:r>
              <a:rPr lang="en-NZ" sz="3200" dirty="0" smtClean="0"/>
              <a:t>Supporting activities for architecture design</a:t>
            </a:r>
          </a:p>
        </p:txBody>
      </p:sp>
      <p:sp>
        <p:nvSpPr>
          <p:cNvPr id="8195" name="Content Placeholder 2"/>
          <p:cNvSpPr>
            <a:spLocks noGrp="1"/>
          </p:cNvSpPr>
          <p:nvPr>
            <p:ph idx="1"/>
          </p:nvPr>
        </p:nvSpPr>
        <p:spPr>
          <a:xfrm>
            <a:off x="457200" y="1600200"/>
            <a:ext cx="8218488" cy="4421188"/>
          </a:xfrm>
        </p:spPr>
        <p:txBody>
          <a:bodyPr/>
          <a:lstStyle/>
          <a:p>
            <a:r>
              <a:rPr lang="en-NZ" sz="2800" smtClean="0"/>
              <a:t>Before the architecture design process, the following will be available and accepted by the sponsor:</a:t>
            </a:r>
          </a:p>
          <a:p>
            <a:pPr lvl="1"/>
            <a:r>
              <a:rPr lang="en-NZ" sz="2400" smtClean="0"/>
              <a:t>A definition of the system’s baseline scope and context</a:t>
            </a:r>
          </a:p>
          <a:p>
            <a:pPr lvl="1"/>
            <a:r>
              <a:rPr lang="en-NZ" sz="2400" smtClean="0"/>
              <a:t>A definition of key stakeholder concerns </a:t>
            </a:r>
          </a:p>
        </p:txBody>
      </p:sp>
      <p:sp>
        <p:nvSpPr>
          <p:cNvPr id="4" name="Footer Placeholder 3"/>
          <p:cNvSpPr>
            <a:spLocks noGrp="1"/>
          </p:cNvSpPr>
          <p:nvPr>
            <p:ph type="ftr" sz="quarter" idx="11"/>
          </p:nvPr>
        </p:nvSpPr>
        <p:spPr/>
        <p:txBody>
          <a:bodyPr/>
          <a:lstStyle/>
          <a:p>
            <a:pPr>
              <a:defRPr/>
            </a:pPr>
            <a:r>
              <a:rPr lang="en-NZ" dirty="0" smtClean="0"/>
              <a:t>Software </a:t>
            </a:r>
            <a:r>
              <a:rPr lang="en-NZ" dirty="0" smtClean="0"/>
              <a:t>Architecture </a:t>
            </a:r>
            <a:endParaRPr lang="en-NZ" dirty="0"/>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D31D8A-0BDB-44D6-8EB3-F5043BAB3354}" type="slidenum">
              <a:rPr lang="en-NZ" smtClean="0">
                <a:solidFill>
                  <a:srgbClr val="898989"/>
                </a:solidFill>
                <a:latin typeface="Calibri" pitchFamily="34" charset="0"/>
              </a:rPr>
              <a:pPr eaLnBrk="1" hangingPunct="1"/>
              <a:t>9</a:t>
            </a:fld>
            <a:endParaRPr lang="en-NZ" smtClean="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4559</TotalTime>
  <Words>2030</Words>
  <Application>Microsoft Office PowerPoint</Application>
  <PresentationFormat>On-screen Show (4:3)</PresentationFormat>
  <Paragraphs>439</Paragraphs>
  <Slides>44</Slides>
  <Notes>1</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SimSun</vt:lpstr>
      <vt:lpstr>SimSun</vt:lpstr>
      <vt:lpstr>Albany</vt:lpstr>
      <vt:lpstr>Arial</vt:lpstr>
      <vt:lpstr>Calibri</vt:lpstr>
      <vt:lpstr>Mangal</vt:lpstr>
      <vt:lpstr>StarSymbol</vt:lpstr>
      <vt:lpstr>Tahoma</vt:lpstr>
      <vt:lpstr>AUT</vt:lpstr>
      <vt:lpstr>Software Architecture Architecture Design  Dr Roopak Sinha and Dr Quan Bai</vt:lpstr>
      <vt:lpstr>Last Week</vt:lpstr>
      <vt:lpstr>Outline</vt:lpstr>
      <vt:lpstr>Related Course Outcomes</vt:lpstr>
      <vt:lpstr>What is design about?</vt:lpstr>
      <vt:lpstr>Design principles </vt:lpstr>
      <vt:lpstr>Architecture design and other process activities </vt:lpstr>
      <vt:lpstr>PowerPoint Presentation</vt:lpstr>
      <vt:lpstr>Supporting activities for architecture design</vt:lpstr>
      <vt:lpstr>PowerPoint Presentation</vt:lpstr>
      <vt:lpstr>Functionality and quality attributes</vt:lpstr>
      <vt:lpstr>Ariane Explosion</vt:lpstr>
      <vt:lpstr>Software quality is very important!</vt:lpstr>
      <vt:lpstr>PowerPoint Presentation</vt:lpstr>
      <vt:lpstr>PowerPoint Presentation</vt:lpstr>
      <vt:lpstr>Discussion</vt:lpstr>
      <vt:lpstr>PowerPoint Presentation</vt:lpstr>
      <vt:lpstr>PowerPoint Presentation</vt:lpstr>
      <vt:lpstr>PowerPoint Presentation</vt:lpstr>
      <vt:lpstr>Some other things you also need to consider</vt:lpstr>
      <vt:lpstr>PowerPoint Presentation</vt:lpstr>
      <vt:lpstr>Example</vt:lpstr>
      <vt:lpstr>PowerPoint Presentation</vt:lpstr>
      <vt:lpstr>QAs in development process</vt:lpstr>
      <vt:lpstr>Understanding quality attributes </vt:lpstr>
      <vt:lpstr>Tactics for achieving quality</vt:lpstr>
      <vt:lpstr>Improving availability </vt:lpstr>
      <vt:lpstr>PowerPoint Presentation</vt:lpstr>
      <vt:lpstr>Availability - QA scenarios example</vt:lpstr>
      <vt:lpstr>PowerPoint Presentation</vt:lpstr>
      <vt:lpstr>Availability tactics- QA tactics example</vt:lpstr>
      <vt:lpstr>PowerPoint Presentation</vt:lpstr>
      <vt:lpstr>PowerPoint Presentation</vt:lpstr>
      <vt:lpstr>Example: Primary backup</vt:lpstr>
      <vt:lpstr>Improving modifiability </vt:lpstr>
      <vt:lpstr>Modifiability - QA scenario example</vt:lpstr>
      <vt:lpstr>Modifiability tactics</vt:lpstr>
      <vt:lpstr>Performance tactics</vt:lpstr>
      <vt:lpstr>PowerPoint Presentation</vt:lpstr>
      <vt:lpstr>Sample exam question</vt:lpstr>
      <vt:lpstr>Readings</vt:lpstr>
      <vt:lpstr>Readings</vt:lpstr>
      <vt:lpstr>Homework</vt:lpstr>
      <vt:lpstr>Questions?</vt:lpstr>
    </vt:vector>
  </TitlesOfParts>
  <Company>AUT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406704: Program Design and Construction Lecture 1: Introduction</dc:title>
  <dc:creator>AUT</dc:creator>
  <cp:lastModifiedBy>Roopak Sinha</cp:lastModifiedBy>
  <cp:revision>720</cp:revision>
  <cp:lastPrinted>2011-07-19T03:14:26Z</cp:lastPrinted>
  <dcterms:created xsi:type="dcterms:W3CDTF">2010-06-28T02:03:47Z</dcterms:created>
  <dcterms:modified xsi:type="dcterms:W3CDTF">2015-07-27T00:06:45Z</dcterms:modified>
</cp:coreProperties>
</file>