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1" r:id="rId9"/>
    <p:sldId id="282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83" r:id="rId21"/>
    <p:sldId id="275" r:id="rId22"/>
    <p:sldId id="284" r:id="rId23"/>
    <p:sldId id="278" r:id="rId24"/>
    <p:sldId id="276" r:id="rId25"/>
    <p:sldId id="279" r:id="rId26"/>
    <p:sldId id="280" r:id="rId27"/>
    <p:sldId id="277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33" autoAdjust="0"/>
  </p:normalViewPr>
  <p:slideViewPr>
    <p:cSldViewPr snapToGrid="0" snapToObjects="1">
      <p:cViewPr varScale="1">
        <p:scale>
          <a:sx n="102" d="100"/>
          <a:sy n="102" d="100"/>
        </p:scale>
        <p:origin x="-104" y="-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image" Target="../media/image13.png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25264406044488"/>
          <c:y val="0.0556295793244826"/>
          <c:w val="0.495297016424982"/>
          <c:h val="0.8533144931210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dPt>
            <c:idx val="0"/>
            <c:bubble3D val="0"/>
            <c:spPr>
              <a:solidFill>
                <a:srgbClr val="FF2E0D"/>
              </a:solidFill>
            </c:spPr>
          </c:dPt>
          <c:dPt>
            <c:idx val="1"/>
            <c:bubble3D val="0"/>
            <c:spPr>
              <a:solidFill>
                <a:srgbClr val="FB7337"/>
              </a:solidFill>
            </c:spPr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blipFill rotWithShape="1">
                <a:blip xmlns:r="http://schemas.openxmlformats.org/officeDocument/2006/relationships" r:embed="rId2"/>
                <a:tile tx="0" ty="0" sx="100000" sy="100000" flip="none" algn="tl"/>
              </a:blip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DSSR &gt; R = 12</c:v>
                </c:pt>
                <c:pt idx="1">
                  <c:v>DSSR &gt; R+ =10</c:v>
                </c:pt>
                <c:pt idx="2">
                  <c:v>DSSR = R = 5</c:v>
                </c:pt>
                <c:pt idx="3">
                  <c:v>DSSR = R+ = 7</c:v>
                </c:pt>
                <c:pt idx="4">
                  <c:v>DSSR &lt; R = 0</c:v>
                </c:pt>
                <c:pt idx="5">
                  <c:v>DSSR &lt; R+ = 0</c:v>
                </c:pt>
                <c:pt idx="6">
                  <c:v>R+ &gt; R = 10</c:v>
                </c:pt>
                <c:pt idx="7">
                  <c:v>R+ &lt; R = 5</c:v>
                </c:pt>
                <c:pt idx="8">
                  <c:v>R+ = R = 2</c:v>
                </c:pt>
                <c:pt idx="9">
                  <c:v>R &gt; R+ = 4</c:v>
                </c:pt>
                <c:pt idx="10">
                  <c:v>DSSR = R = R+ = 43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10.0</c:v>
                </c:pt>
                <c:pt idx="2">
                  <c:v>5.0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5.0</c:v>
                </c:pt>
                <c:pt idx="8">
                  <c:v>2.0</c:v>
                </c:pt>
                <c:pt idx="9">
                  <c:v>4.0</c:v>
                </c:pt>
                <c:pt idx="10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200">
                <a:solidFill>
                  <a:srgbClr val="FF2E0D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32984071956751"/>
          <c:y val="0.0682919456658526"/>
          <c:w val="0.448538193373731"/>
          <c:h val="0.84443087607560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0362744"/>
        <c:axId val="1800365784"/>
      </c:lineChart>
      <c:catAx>
        <c:axId val="180036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00365784"/>
        <c:crosses val="autoZero"/>
        <c:auto val="1"/>
        <c:lblAlgn val="ctr"/>
        <c:lblOffset val="100"/>
        <c:noMultiLvlLbl val="0"/>
      </c:catAx>
      <c:valAx>
        <c:axId val="1800365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18003627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9523256"/>
        <c:axId val="1799526040"/>
      </c:lineChart>
      <c:catAx>
        <c:axId val="1799523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99526040"/>
        <c:crosses val="autoZero"/>
        <c:auto val="1"/>
        <c:lblAlgn val="ctr"/>
        <c:lblOffset val="100"/>
        <c:noMultiLvlLbl val="0"/>
      </c:catAx>
      <c:valAx>
        <c:axId val="1799526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179952325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n-US"/>
          </a:p>
        </c:txPr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7847-25F0-7448-9E96-DB87D15DD748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E9D0F-7A70-BC4D-AA54-0D13179C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/>
              <a:t>Yeti is a random testing tool, strategy used is random testing</a:t>
            </a:r>
          </a:p>
          <a:p>
            <a:r>
              <a:rPr lang="en-GB"/>
              <a:t>Coded in Java</a:t>
            </a:r>
          </a:p>
          <a:p>
            <a:r>
              <a:rPr lang="en-GB"/>
              <a:t>Decoupling ?</a:t>
            </a:r>
          </a:p>
          <a:p>
            <a:r>
              <a:rPr lang="en-GB"/>
              <a:t>Language agnostic ?</a:t>
            </a:r>
          </a:p>
          <a:p>
            <a:r>
              <a:rPr lang="en-GB"/>
              <a:t>High speed of processing</a:t>
            </a:r>
          </a:p>
          <a:p>
            <a:r>
              <a:rPr lang="en-GB"/>
              <a:t>Yeti can be operated from both CLI and GUI</a:t>
            </a:r>
          </a:p>
          <a:p>
            <a:r>
              <a:rPr lang="en-GB"/>
              <a:t>Testing can be changed at run time</a:t>
            </a:r>
          </a:p>
          <a:p>
            <a:endParaRPr lang="en-GB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B3AA75-F341-6143-B286-6371A9302880}" type="slidenum">
              <a:rPr lang="en-GB">
                <a:latin typeface="Arial" charset="0"/>
              </a:rPr>
              <a:pPr eaLnBrk="1" hangingPunct="1"/>
              <a:t>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0758-6489-CF4D-BEB3-FD09930D1791}" type="datetimeFigureOut">
              <a:rPr lang="en-US" smtClean="0"/>
              <a:t>23/01/2013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ups.csail.mit.edu/pag/daikon/download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/>
              </a:rPr>
              <a:t>New Strategies for Finding Failures and its Domains</a:t>
            </a:r>
            <a:endParaRPr lang="en-US" dirty="0"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728"/>
            <a:ext cx="6400800" cy="98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Times New Roman"/>
              </a:rPr>
              <a:t>Mian Asbat Ahmad</a:t>
            </a:r>
          </a:p>
          <a:p>
            <a:r>
              <a:rPr lang="en-US" sz="2200" dirty="0" smtClean="0">
                <a:latin typeface="+mj-lt"/>
                <a:cs typeface="Times New Roman"/>
              </a:rPr>
              <a:t>24-01-2013</a:t>
            </a:r>
            <a:endParaRPr lang="en-US" sz="2200" dirty="0">
              <a:latin typeface="+mj-lt"/>
              <a:cs typeface="Times New Roman"/>
            </a:endParaRPr>
          </a:p>
        </p:txBody>
      </p:sp>
      <p:pic>
        <p:nvPicPr>
          <p:cNvPr id="4" name="Picture 3" descr="shapeimage_4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6" y="250636"/>
            <a:ext cx="1258519" cy="4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797483"/>
            <a:ext cx="6400800" cy="98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j-lt"/>
                <a:cs typeface="Times New Roman"/>
              </a:rPr>
              <a:t>Welcome to my Thesis Seminar on</a:t>
            </a:r>
            <a:endParaRPr lang="en-US" sz="22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6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Fault Domains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/>
              </a:rPr>
              <a:t>Point Fault Domain: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scattered across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  <a:p>
            <a:pPr>
              <a:defRPr/>
            </a:pPr>
            <a:r>
              <a:rPr lang="en-US" dirty="0">
                <a:cs typeface="Times New Roman"/>
              </a:rPr>
              <a:t>Block Fault Domain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in a block across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  <a:p>
            <a:pPr>
              <a:defRPr/>
            </a:pPr>
            <a:r>
              <a:rPr lang="en-US" dirty="0">
                <a:cs typeface="Times New Roman"/>
              </a:rPr>
              <a:t>Strip Fault Domain 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lies in a strip across the input </a:t>
            </a:r>
            <a:r>
              <a:rPr lang="en-US" sz="2400" dirty="0" smtClean="0">
                <a:cs typeface="Times New Roman"/>
              </a:rPr>
              <a:t>domain</a:t>
            </a:r>
            <a:endParaRPr lang="en-US" sz="2400" dirty="0">
              <a:cs typeface="Times New Roman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904098" y="4955337"/>
            <a:ext cx="17907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6088873" y="4955337"/>
            <a:ext cx="1766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3567923" y="4955337"/>
            <a:ext cx="17541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Need of Improvement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To increase coverage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increase efficiency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decrease over-head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generate friendly output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introduce </a:t>
            </a:r>
            <a:r>
              <a:rPr lang="en-US" sz="2800" dirty="0" smtClean="0">
                <a:cs typeface="Times New Roman"/>
              </a:rPr>
              <a:t>automation</a:t>
            </a:r>
            <a:endParaRPr lang="en-US" sz="2800" dirty="0"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Enhanced versions of Random Testing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Adaptive Random Testing (ART)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Quasi Random Testing (QRT)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Mirror Adaptive Random Testing (MART)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Restricted Random Testing (RRT)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Feedback-Directed Random Testing (FDRT)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Random+ Testing (R+</a:t>
            </a:r>
            <a:r>
              <a:rPr lang="en-US" sz="2800" dirty="0" smtClean="0">
                <a:cs typeface="Times New Roman"/>
              </a:rPr>
              <a:t>)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Picture 3" descr="casual-dress-varia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7" y="5142722"/>
            <a:ext cx="1534072" cy="115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274638"/>
            <a:ext cx="83663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Dirt Spot Sweeping Random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Based on three strategies</a:t>
            </a:r>
            <a:endParaRPr lang="en-US" sz="2800" dirty="0">
              <a:solidFill>
                <a:srgbClr val="FC0128"/>
              </a:solidFill>
              <a:cs typeface="Times New Roman"/>
            </a:endParaRPr>
          </a:p>
          <a:p>
            <a:pPr lvl="1">
              <a:defRPr/>
            </a:pPr>
            <a:r>
              <a:rPr lang="en-US" sz="2400" dirty="0">
                <a:cs typeface="Times New Roman"/>
              </a:rPr>
              <a:t>Random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Random Plus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Spot </a:t>
            </a:r>
            <a:r>
              <a:rPr lang="en-US" sz="2400" dirty="0" smtClean="0">
                <a:cs typeface="Times New Roman"/>
              </a:rPr>
              <a:t>Sweeping</a:t>
            </a:r>
            <a:endParaRPr lang="en-US" sz="2400" dirty="0">
              <a:cs typeface="Times New Roman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89363"/>
            <a:ext cx="393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Working Mechanism of DSSR Strategy</a:t>
            </a:r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2" y="1600200"/>
            <a:ext cx="4125114" cy="49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Example to illustrate working of DSSR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Calculate square of given number and verify results.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The code contain 3 faults.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 @author (</a:t>
            </a:r>
            <a:r>
              <a:rPr lang="en-US" u="sng" dirty="0">
                <a:solidFill>
                  <a:srgbClr val="0000FF"/>
                </a:solidFill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public class Math1{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public void </a:t>
            </a:r>
            <a:r>
              <a:rPr lang="en-US" dirty="0" err="1">
                <a:cs typeface="Times New Roman"/>
              </a:rPr>
              <a:t>calc</a:t>
            </a:r>
            <a:r>
              <a:rPr lang="en-US" dirty="0">
                <a:cs typeface="Times New Roman"/>
              </a:rPr>
              <a:t> (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num1) {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// Square num1 and store result.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result1 = num1 * num1;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</a:t>
            </a:r>
            <a:r>
              <a:rPr lang="en-US" dirty="0" err="1">
                <a:cs typeface="Times New Roman"/>
              </a:rPr>
              <a:t>int</a:t>
            </a:r>
            <a:r>
              <a:rPr lang="en-US" dirty="0">
                <a:cs typeface="Times New Roman"/>
              </a:rPr>
              <a:t> result2 = result1 / num1; 		</a:t>
            </a:r>
            <a:r>
              <a:rPr lang="en-US" dirty="0" smtClean="0">
                <a:cs typeface="Times New Roman"/>
              </a:rPr>
              <a:t>	</a:t>
            </a:r>
            <a:r>
              <a:rPr lang="en-US" dirty="0" smtClean="0">
                <a:solidFill>
                  <a:srgbClr val="0B52FC"/>
                </a:solidFill>
                <a:cs typeface="Times New Roman"/>
              </a:rPr>
              <a:t>/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 1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cs typeface="Times New Roman"/>
              </a:rPr>
              <a:t>		assert </a:t>
            </a:r>
            <a:r>
              <a:rPr lang="en-US" dirty="0" err="1">
                <a:cs typeface="Times New Roman"/>
              </a:rPr>
              <a:t>Math.sqrt</a:t>
            </a:r>
            <a:r>
              <a:rPr lang="en-US" dirty="0">
                <a:cs typeface="Times New Roman"/>
              </a:rPr>
              <a:t>(result1) == num1; 	</a:t>
            </a:r>
            <a:r>
              <a:rPr lang="en-US" dirty="0">
                <a:solidFill>
                  <a:srgbClr val="0B52FC"/>
                </a:solidFill>
                <a:cs typeface="Times New Roman"/>
              </a:rPr>
              <a:t>// 2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		</a:t>
            </a:r>
            <a:r>
              <a:rPr lang="nb-NO" dirty="0" err="1">
                <a:cs typeface="Times New Roman"/>
              </a:rPr>
              <a:t>assert</a:t>
            </a:r>
            <a:r>
              <a:rPr lang="nb-NO" dirty="0">
                <a:cs typeface="Times New Roman"/>
              </a:rPr>
              <a:t> result1 &gt;= num1; 			</a:t>
            </a:r>
            <a:r>
              <a:rPr lang="nb-NO" dirty="0" smtClean="0">
                <a:cs typeface="Times New Roman"/>
              </a:rPr>
              <a:t>	</a:t>
            </a:r>
            <a:r>
              <a:rPr lang="nb-NO" dirty="0" smtClean="0">
                <a:solidFill>
                  <a:srgbClr val="0B52FC"/>
                </a:solidFill>
                <a:cs typeface="Times New Roman"/>
              </a:rPr>
              <a:t>/</a:t>
            </a:r>
            <a:r>
              <a:rPr lang="nb-NO" dirty="0">
                <a:solidFill>
                  <a:srgbClr val="0B52FC"/>
                </a:solidFill>
                <a:cs typeface="Times New Roman"/>
              </a:rPr>
              <a:t>/ 3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	} </a:t>
            </a:r>
          </a:p>
          <a:p>
            <a:pPr marL="0" indent="0">
              <a:buFontTx/>
              <a:buNone/>
              <a:defRPr/>
            </a:pPr>
            <a:r>
              <a:rPr lang="nb-NO" dirty="0">
                <a:cs typeface="Times New Roman"/>
              </a:rPr>
              <a:t>}</a:t>
            </a:r>
            <a:endParaRPr lang="en-US" dirty="0">
              <a:cs typeface="Times New Roman"/>
            </a:endParaRPr>
          </a:p>
          <a:p>
            <a:pPr marL="0" indent="0">
              <a:buNone/>
            </a:pP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37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8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cs typeface="Times New Roman"/>
              </a:rPr>
              <a:t>Performance of DSSR compared to R and R+</a:t>
            </a:r>
            <a:endParaRPr lang="en-US" sz="3200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40" y="1242359"/>
            <a:ext cx="7873513" cy="4525963"/>
          </a:xfrm>
        </p:spPr>
        <p:txBody>
          <a:bodyPr/>
          <a:lstStyle/>
          <a:p>
            <a:pPr lvl="1">
              <a:defRPr/>
            </a:pPr>
            <a:r>
              <a:rPr lang="en-US" sz="2000" dirty="0">
                <a:cs typeface="Times New Roman"/>
              </a:rPr>
              <a:t>60 classes </a:t>
            </a:r>
            <a:r>
              <a:rPr lang="en-US" sz="2000" dirty="0" smtClean="0">
                <a:cs typeface="Times New Roman"/>
              </a:rPr>
              <a:t>from </a:t>
            </a:r>
            <a:r>
              <a:rPr lang="en-US" sz="2000" dirty="0">
                <a:cs typeface="Times New Roman"/>
              </a:rPr>
              <a:t>32 </a:t>
            </a:r>
            <a:r>
              <a:rPr lang="en-US" sz="2000" dirty="0" smtClean="0">
                <a:cs typeface="Times New Roman"/>
              </a:rPr>
              <a:t>projects </a:t>
            </a:r>
            <a:r>
              <a:rPr lang="en-US" sz="2000" dirty="0">
                <a:cs typeface="Times New Roman"/>
              </a:rPr>
              <a:t>were tested by R, R+ and DSSR strategy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In 43 classes all the strategies found same number of faults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In 17 classes, the performance varied</a:t>
            </a:r>
          </a:p>
          <a:p>
            <a:pPr lvl="1">
              <a:defRPr/>
            </a:pPr>
            <a:r>
              <a:rPr lang="en-US" sz="2000" dirty="0">
                <a:cs typeface="Times New Roman"/>
              </a:rPr>
              <a:t>DSSR strategy found the highest </a:t>
            </a:r>
            <a:r>
              <a:rPr lang="en-US" sz="2000" dirty="0" smtClean="0">
                <a:cs typeface="Times New Roman"/>
              </a:rPr>
              <a:t>number of </a:t>
            </a:r>
            <a:r>
              <a:rPr lang="en-US" sz="2000" dirty="0">
                <a:cs typeface="Times New Roman"/>
              </a:rPr>
              <a:t>unique </a:t>
            </a:r>
            <a:r>
              <a:rPr lang="en-US" sz="2000" dirty="0" smtClean="0">
                <a:cs typeface="Times New Roman"/>
              </a:rPr>
              <a:t>failures </a:t>
            </a:r>
            <a:r>
              <a:rPr lang="en-US" sz="2000" dirty="0">
                <a:cs typeface="Times New Roman"/>
              </a:rPr>
              <a:t>() </a:t>
            </a:r>
            <a:r>
              <a:rPr lang="en-US" sz="2000" dirty="0" smtClean="0">
                <a:cs typeface="Times New Roman"/>
              </a:rPr>
              <a:t>followed by </a:t>
            </a:r>
            <a:r>
              <a:rPr lang="en-US" sz="2000" dirty="0">
                <a:cs typeface="Times New Roman"/>
              </a:rPr>
              <a:t>R+ () and </a:t>
            </a:r>
            <a:r>
              <a:rPr lang="en-US" sz="2000" dirty="0" smtClean="0">
                <a:cs typeface="Times New Roman"/>
              </a:rPr>
              <a:t>R </a:t>
            </a:r>
            <a:r>
              <a:rPr lang="en-US" sz="2000" dirty="0">
                <a:cs typeface="Times New Roman"/>
              </a:rPr>
              <a:t>found the lowest number (</a:t>
            </a:r>
            <a:r>
              <a:rPr lang="en-US" sz="2000" dirty="0" smtClean="0">
                <a:cs typeface="Times New Roman"/>
              </a:rPr>
              <a:t>)</a:t>
            </a:r>
          </a:p>
          <a:p>
            <a:pPr lvl="1">
              <a:defRPr/>
            </a:pPr>
            <a:r>
              <a:rPr lang="en-US" sz="2000" dirty="0" smtClean="0">
                <a:cs typeface="Times New Roman"/>
              </a:rPr>
              <a:t>On </a:t>
            </a:r>
            <a:r>
              <a:rPr lang="en-US" sz="2000" dirty="0">
                <a:cs typeface="Times New Roman"/>
              </a:rPr>
              <a:t>overall basis DSSR </a:t>
            </a:r>
            <a:r>
              <a:rPr lang="en-US" sz="2000" dirty="0" smtClean="0">
                <a:cs typeface="Times New Roman"/>
              </a:rPr>
              <a:t>strategy</a:t>
            </a:r>
            <a:br>
              <a:rPr lang="en-US" sz="2000" dirty="0" smtClean="0">
                <a:cs typeface="Times New Roman"/>
              </a:rPr>
            </a:br>
            <a:r>
              <a:rPr lang="en-US" sz="2000" dirty="0" smtClean="0">
                <a:cs typeface="Times New Roman"/>
              </a:rPr>
              <a:t>performed </a:t>
            </a:r>
            <a:r>
              <a:rPr lang="en-US" sz="2000" dirty="0">
                <a:cs typeface="Times New Roman"/>
              </a:rPr>
              <a:t>better than R and R+.</a:t>
            </a:r>
          </a:p>
          <a:p>
            <a:pPr lvl="1"/>
            <a:endParaRPr lang="en-US" dirty="0">
              <a:cs typeface="Times New Roman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0006"/>
              </p:ext>
            </p:extLst>
          </p:nvPr>
        </p:nvGraphicFramePr>
        <p:xfrm>
          <a:off x="3719618" y="3525445"/>
          <a:ext cx="6077206" cy="348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cs typeface="Times New Roman"/>
              </a:rPr>
              <a:t>Test Results of 17/60 classes</a:t>
            </a:r>
            <a:endParaRPr lang="en-US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660" y="1547706"/>
            <a:ext cx="790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DSSR </a:t>
            </a:r>
            <a:r>
              <a:rPr lang="en-US" sz="2400" dirty="0" smtClean="0"/>
              <a:t>strategy better </a:t>
            </a:r>
            <a:r>
              <a:rPr lang="en-US" sz="2400" dirty="0"/>
              <a:t>up to 33% than R and up to 17% than R+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864756" y="5043141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08652"/>
              </p:ext>
            </p:extLst>
          </p:nvPr>
        </p:nvGraphicFramePr>
        <p:xfrm>
          <a:off x="457200" y="2153919"/>
          <a:ext cx="8384544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0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cs typeface="Times New Roman"/>
              </a:rPr>
              <a:t>Limitations of DSSR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Lake of improvement for point fault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Excess time involved to find first fault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5% over-head than R and 2% than R</a:t>
            </a:r>
            <a:r>
              <a:rPr lang="en-US" sz="2800" dirty="0" smtClean="0">
                <a:cs typeface="Times New Roman"/>
              </a:rPr>
              <a:t>+</a:t>
            </a:r>
            <a:endParaRPr lang="en-US" sz="2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787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274638"/>
            <a:ext cx="8288867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cs typeface="Times New Roman"/>
              </a:rPr>
              <a:t>Development of new improved strategy 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Automated Method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Fault </a:t>
            </a:r>
            <a:r>
              <a:rPr lang="en-US" sz="2400" dirty="0">
                <a:cs typeface="Times New Roman"/>
              </a:rPr>
              <a:t>finding ability 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Fault Domain finding ability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Plot Domain Graphing ability</a:t>
            </a:r>
          </a:p>
          <a:p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352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Times New Roman"/>
              </a:rPr>
              <a:t>Development of new automated </a:t>
            </a:r>
            <a:br>
              <a:rPr lang="en-US" sz="2800" dirty="0" smtClean="0">
                <a:cs typeface="Times New Roman"/>
              </a:rPr>
            </a:br>
            <a:r>
              <a:rPr lang="en-US" sz="2800" dirty="0" smtClean="0">
                <a:cs typeface="Times New Roman"/>
              </a:rPr>
              <a:t>strategies with the following Goals:</a:t>
            </a:r>
          </a:p>
          <a:p>
            <a:pPr lvl="1">
              <a:defRPr/>
            </a:pPr>
            <a:endParaRPr lang="en-US" sz="2000" dirty="0" smtClean="0">
              <a:cs typeface="Times New Roman"/>
            </a:endParaRPr>
          </a:p>
          <a:p>
            <a:pPr>
              <a:defRPr/>
            </a:pPr>
            <a:r>
              <a:rPr lang="en-US" sz="2800" dirty="0" smtClean="0">
                <a:cs typeface="Times New Roman"/>
              </a:rPr>
              <a:t>To </a:t>
            </a:r>
            <a:r>
              <a:rPr lang="en-US" sz="2800" dirty="0">
                <a:cs typeface="Times New Roman"/>
              </a:rPr>
              <a:t>Find maximum faults and also its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use minimum </a:t>
            </a:r>
            <a:r>
              <a:rPr lang="en-US" sz="2800" dirty="0" smtClean="0">
                <a:cs typeface="Times New Roman"/>
              </a:rPr>
              <a:t>test </a:t>
            </a:r>
            <a:r>
              <a:rPr lang="en-US" sz="2800" dirty="0">
                <a:cs typeface="Times New Roman"/>
              </a:rPr>
              <a:t>calls and time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require minimum resources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To give comprehensive results and regressive test </a:t>
            </a:r>
            <a:r>
              <a:rPr lang="en-US" sz="2800" dirty="0" smtClean="0">
                <a:cs typeface="Times New Roman"/>
              </a:rPr>
              <a:t>suite</a:t>
            </a:r>
            <a:br>
              <a:rPr lang="en-US" sz="2800" dirty="0" smtClean="0">
                <a:cs typeface="Times New Roman"/>
              </a:rPr>
            </a:br>
            <a:endParaRPr lang="en-US" sz="2800" dirty="0" smtClean="0">
              <a:cs typeface="Times New Roman"/>
            </a:endParaRPr>
          </a:p>
        </p:txBody>
      </p:sp>
      <p:pic>
        <p:nvPicPr>
          <p:cNvPr id="4" name="Picture 3" descr="Research-Objectiv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763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Objectives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Discovery of Failure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a new strategy based on YETI Tool</a:t>
            </a:r>
          </a:p>
          <a:p>
            <a:pPr marL="0" indent="0">
              <a:buNone/>
            </a:pPr>
            <a:r>
              <a:rPr lang="en-US" dirty="0" smtClean="0"/>
              <a:t>It provides GUI interface for simplicity</a:t>
            </a:r>
          </a:p>
          <a:p>
            <a:pPr marL="0" indent="0">
              <a:buNone/>
            </a:pPr>
            <a:r>
              <a:rPr lang="en-US" dirty="0" smtClean="0"/>
              <a:t>It allow User to control lower and upper bound</a:t>
            </a:r>
          </a:p>
          <a:p>
            <a:pPr marL="0" indent="0">
              <a:buNone/>
            </a:pPr>
            <a:r>
              <a:rPr lang="en-US" dirty="0" smtClean="0"/>
              <a:t>It finds the fault and its domain</a:t>
            </a:r>
          </a:p>
          <a:p>
            <a:pPr marL="0" indent="0">
              <a:buNone/>
            </a:pPr>
            <a:r>
              <a:rPr lang="en-US" dirty="0" smtClean="0"/>
              <a:t>It present the test results using Graphs</a:t>
            </a:r>
          </a:p>
        </p:txBody>
      </p:sp>
    </p:spTree>
    <p:extLst>
      <p:ext uri="{BB962C8B-B14F-4D97-AF65-F5344CB8AC3E}">
        <p14:creationId xmlns:p14="http://schemas.microsoft.com/office/powerpoint/2010/main" val="189672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/>
              </a:rPr>
              <a:t>Steps of Testing SUT by ADFD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cs typeface="Times New Roman"/>
              </a:rPr>
              <a:t>Launch ADFD front-end</a:t>
            </a:r>
          </a:p>
          <a:p>
            <a:pPr>
              <a:defRPr/>
            </a:pPr>
            <a:r>
              <a:rPr lang="en-US" sz="2800" dirty="0" smtClean="0">
                <a:cs typeface="Times New Roman"/>
              </a:rPr>
              <a:t>Starts </a:t>
            </a:r>
            <a:r>
              <a:rPr lang="en-US" sz="2800" dirty="0">
                <a:cs typeface="Times New Roman"/>
              </a:rPr>
              <a:t>Testing of SUT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Finds Fault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Generates program Dynamically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Compiles the program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Executes the program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Generates data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Presents data in Graphical </a:t>
            </a:r>
            <a:br>
              <a:rPr lang="en-US" sz="2800" dirty="0">
                <a:cs typeface="Times New Roman"/>
              </a:rPr>
            </a:br>
            <a:r>
              <a:rPr lang="en-US" sz="2800" dirty="0" smtClean="0">
                <a:cs typeface="Times New Roman"/>
              </a:rPr>
              <a:t>format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Cog_Wheel_Rack_Locher_100_43.gif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64" y="40052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7"/>
            <a:ext cx="8229600" cy="1143000"/>
          </a:xfrm>
        </p:spPr>
        <p:txBody>
          <a:bodyPr/>
          <a:lstStyle/>
          <a:p>
            <a:r>
              <a:rPr lang="en-US" dirty="0" smtClean="0"/>
              <a:t>Front-end of ADFD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004" b="4004"/>
          <a:stretch>
            <a:fillRect/>
          </a:stretch>
        </p:blipFill>
        <p:spPr>
          <a:xfrm>
            <a:off x="0" y="1182951"/>
            <a:ext cx="9238942" cy="5675049"/>
          </a:xfrm>
        </p:spPr>
      </p:pic>
    </p:spTree>
    <p:extLst>
      <p:ext uri="{BB962C8B-B14F-4D97-AF65-F5344CB8AC3E}">
        <p14:creationId xmlns:p14="http://schemas.microsoft.com/office/powerpoint/2010/main" val="358447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3200"/>
            <a:ext cx="8229600" cy="30310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Example to illustrate working of ADFD strategy on one </a:t>
            </a:r>
            <a:r>
              <a:rPr lang="en-US" sz="4000" dirty="0" smtClean="0">
                <a:latin typeface="Times New Roman"/>
                <a:cs typeface="Times New Roman"/>
              </a:rPr>
              <a:t>and two argument programs with point, block and strip fault domains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18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Point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 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</a:t>
            </a: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>
                <a:latin typeface="Times New Roman"/>
                <a:cs typeface="Times New Roman"/>
              </a:rPr>
              <a:t>PointDomainOneArgument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pointErrors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x, 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y){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   	</a:t>
            </a:r>
            <a:r>
              <a:rPr lang="en-US" sz="1200" dirty="0">
                <a:latin typeface="Times New Roman"/>
                <a:cs typeface="Times New Roman"/>
              </a:rPr>
              <a:t>	</a:t>
            </a:r>
            <a:r>
              <a:rPr lang="pl-PL" sz="1200" dirty="0" err="1">
                <a:latin typeface="Times New Roman"/>
                <a:cs typeface="Times New Roman"/>
              </a:rPr>
              <a:t>int</a:t>
            </a:r>
            <a:r>
              <a:rPr lang="pl-PL" sz="1200" dirty="0">
                <a:latin typeface="Times New Roman"/>
                <a:cs typeface="Times New Roman"/>
              </a:rPr>
              <a:t> z = x/y;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>
                <a:latin typeface="Times New Roman"/>
                <a:cs typeface="Times New Roman"/>
              </a:rPr>
              <a:t>PointDomainOneArgument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pointErrors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</a:t>
            </a:r>
            <a:r>
              <a:rPr lang="en-US" sz="1200" dirty="0" smtClean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     		if </a:t>
            </a:r>
            <a:r>
              <a:rPr lang="en-US" sz="1200" dirty="0">
                <a:latin typeface="Times New Roman"/>
                <a:cs typeface="Times New Roman"/>
              </a:rPr>
              <a:t>(x == -66 )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  	</a:t>
            </a:r>
            <a:r>
              <a:rPr lang="en-US" sz="1200" dirty="0" smtClean="0">
                <a:latin typeface="Times New Roman"/>
                <a:cs typeface="Times New Roman"/>
              </a:rPr>
              <a:t>		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-2 )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51 )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</a:t>
            </a:r>
            <a:r>
              <a:rPr lang="en-US" sz="1200" dirty="0" smtClean="0">
                <a:latin typeface="Times New Roman"/>
                <a:cs typeface="Times New Roman"/>
              </a:rPr>
              <a:t>		if </a:t>
            </a:r>
            <a:r>
              <a:rPr lang="en-US" sz="1200" dirty="0">
                <a:latin typeface="Times New Roman"/>
                <a:cs typeface="Times New Roman"/>
              </a:rPr>
              <a:t>(x == 23 )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  	</a:t>
            </a:r>
            <a:r>
              <a:rPr lang="en-US" sz="1200" dirty="0" smtClean="0">
                <a:latin typeface="Times New Roman"/>
                <a:cs typeface="Times New Roman"/>
              </a:rPr>
              <a:t>		</a:t>
            </a:r>
            <a:r>
              <a:rPr lang="en-US" sz="1200" dirty="0">
                <a:latin typeface="Times New Roman"/>
                <a:cs typeface="Times New Roman"/>
              </a:rPr>
              <a:t>abort();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7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7993803" y="274638"/>
            <a:ext cx="937747" cy="7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2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Block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 </a:t>
            </a:r>
            <a:r>
              <a:rPr lang="en-US"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None/>
            </a:pPr>
            <a:r>
              <a:rPr lang="en-US" sz="1100" dirty="0" smtClean="0"/>
              <a:t> public </a:t>
            </a:r>
            <a:r>
              <a:rPr lang="en-US" sz="1100" dirty="0"/>
              <a:t>class </a:t>
            </a:r>
            <a:r>
              <a:rPr lang="en-US" sz="1100" dirty="0" err="1" smtClean="0"/>
              <a:t>BlockDomain</a:t>
            </a:r>
            <a:r>
              <a:rPr lang="en-US" sz="11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Two</a:t>
            </a:r>
            <a:r>
              <a:rPr lang="en-US" sz="1100" dirty="0" err="1" smtClean="0"/>
              <a:t>Argument</a:t>
            </a:r>
            <a:r>
              <a:rPr lang="en-US" sz="1100" dirty="0"/>
              <a:t>{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	public </a:t>
            </a:r>
            <a:r>
              <a:rPr lang="en-US" sz="1100" dirty="0"/>
              <a:t>static void </a:t>
            </a:r>
            <a:r>
              <a:rPr lang="en-US" sz="1100" dirty="0" err="1" smtClean="0"/>
              <a:t>blockErrors</a:t>
            </a:r>
            <a:r>
              <a:rPr lang="en-US" sz="1100" dirty="0" smtClean="0"/>
              <a:t> 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x, </a:t>
            </a:r>
            <a:r>
              <a:rPr lang="en-US" sz="1100" dirty="0" err="1"/>
              <a:t>int</a:t>
            </a:r>
            <a:r>
              <a:rPr lang="en-US" sz="1100" dirty="0"/>
              <a:t> y){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fr-FR" sz="1200" dirty="0"/>
              <a:t>	</a:t>
            </a:r>
            <a:r>
              <a:rPr lang="fr-FR" sz="1200" dirty="0" smtClean="0"/>
              <a:t>	if</a:t>
            </a:r>
            <a:r>
              <a:rPr lang="fr-FR" sz="1200" dirty="0"/>
              <a:t>((x &gt; 0)&amp;&amp;(x &lt; 20) || (y &gt; 0) &amp;&amp; (y &lt; 20)){</a:t>
            </a:r>
          </a:p>
          <a:p>
            <a:pPr marL="0" indent="0">
              <a:buNone/>
            </a:pPr>
            <a:r>
              <a:rPr lang="pl-PL" sz="1200" dirty="0"/>
              <a:t>	</a:t>
            </a:r>
            <a:r>
              <a:rPr lang="pl-PL" sz="1200" dirty="0" smtClean="0"/>
              <a:t>		abort();</a:t>
            </a:r>
            <a:endParaRPr lang="pl-PL" sz="1200" dirty="0"/>
          </a:p>
          <a:p>
            <a:pPr marL="457200" lvl="1" indent="0">
              <a:buNone/>
            </a:pPr>
            <a:r>
              <a:rPr lang="pl-PL" sz="1200" dirty="0"/>
              <a:t>	}</a:t>
            </a:r>
          </a:p>
          <a:p>
            <a:pPr marL="0" indent="0">
              <a:buNone/>
            </a:pPr>
            <a:endParaRPr lang="pl-PL" sz="1200" dirty="0"/>
          </a:p>
          <a:p>
            <a:pPr marL="457200" lvl="1" indent="0">
              <a:buNone/>
            </a:pPr>
            <a:r>
              <a:rPr lang="pl-PL" sz="1200" dirty="0" smtClean="0"/>
              <a:t>}</a:t>
            </a:r>
            <a:endParaRPr lang="pl-PL" sz="1200" dirty="0"/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 smtClean="0"/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Block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 smtClean="0">
                <a:latin typeface="Times New Roman"/>
                <a:cs typeface="Times New Roman"/>
              </a:rPr>
              <a:t>BlockDomain</a:t>
            </a:r>
            <a:r>
              <a:rPr lang="en-US" sz="1200" b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One</a:t>
            </a:r>
            <a:r>
              <a:rPr lang="en-US" sz="1200" dirty="0" err="1" smtClean="0">
                <a:latin typeface="Times New Roman"/>
                <a:cs typeface="Times New Roman"/>
              </a:rPr>
              <a:t>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static void </a:t>
            </a:r>
            <a:r>
              <a:rPr lang="en-US" sz="1200" dirty="0" err="1">
                <a:latin typeface="Times New Roman"/>
                <a:cs typeface="Times New Roman"/>
              </a:rPr>
              <a:t>blockErrors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x){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-2) &amp;&amp; (x &lt; 2))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-30) &amp;&amp; (x &lt; -25))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if((x &gt; 50) &amp;&amp; (x &lt; 55))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}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7939492" y="274638"/>
            <a:ext cx="967931" cy="7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0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Strip Fault Domain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134" y="1591734"/>
            <a:ext cx="3835400" cy="45719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Strip Fault Domain example for two arguments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</a:t>
            </a: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author (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None/>
            </a:pPr>
            <a:r>
              <a:rPr lang="en-US" sz="1200" dirty="0"/>
              <a:t> public class </a:t>
            </a:r>
            <a:r>
              <a:rPr lang="en-US" sz="1200" dirty="0" err="1" smtClean="0"/>
              <a:t>StripDomainTwoArgument</a:t>
            </a:r>
            <a:r>
              <a:rPr lang="en-US" sz="1200" dirty="0"/>
              <a:t>{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static void </a:t>
            </a:r>
            <a:r>
              <a:rPr lang="en-US" sz="1200" dirty="0" err="1" smtClean="0"/>
              <a:t>stripErrors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x, </a:t>
            </a:r>
            <a:r>
              <a:rPr lang="en-US" sz="1200" dirty="0" err="1"/>
              <a:t>int</a:t>
            </a:r>
            <a:r>
              <a:rPr lang="en-US" sz="1200" dirty="0"/>
              <a:t> y){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fr-FR" sz="1200" dirty="0"/>
              <a:t>		if((x </a:t>
            </a:r>
            <a:r>
              <a:rPr lang="fr-FR" sz="1200" dirty="0" smtClean="0"/>
              <a:t>&gt;-40</a:t>
            </a:r>
            <a:r>
              <a:rPr lang="fr-FR" sz="1200" dirty="0"/>
              <a:t>)&amp;&amp;(x &lt; </a:t>
            </a:r>
            <a:r>
              <a:rPr lang="fr-FR" sz="1200" dirty="0" smtClean="0"/>
              <a:t>40) </a:t>
            </a:r>
            <a:r>
              <a:rPr lang="fr-FR" sz="1200" dirty="0"/>
              <a:t>|| (y &gt; </a:t>
            </a:r>
            <a:r>
              <a:rPr lang="fr-FR" sz="1200" dirty="0" smtClean="0"/>
              <a:t>-40) </a:t>
            </a:r>
            <a:r>
              <a:rPr lang="fr-FR" sz="1200" dirty="0"/>
              <a:t>&amp;&amp; (y &lt; </a:t>
            </a:r>
            <a:r>
              <a:rPr lang="fr-FR" sz="1200" dirty="0" smtClean="0"/>
              <a:t>40</a:t>
            </a:r>
            <a:r>
              <a:rPr lang="fr-FR" sz="1200" dirty="0"/>
              <a:t>)</a:t>
            </a:r>
            <a:r>
              <a:rPr lang="fr-FR" sz="1200" dirty="0" smtClean="0"/>
              <a:t>)</a:t>
            </a:r>
            <a:endParaRPr lang="fr-FR" sz="1200" dirty="0"/>
          </a:p>
          <a:p>
            <a:pPr marL="0" indent="0">
              <a:buNone/>
            </a:pPr>
            <a:r>
              <a:rPr lang="pl-PL" sz="1200" dirty="0"/>
              <a:t>			abort(</a:t>
            </a:r>
            <a:r>
              <a:rPr lang="pl-PL" sz="1200" dirty="0" smtClean="0"/>
              <a:t>)</a:t>
            </a:r>
            <a:r>
              <a:rPr lang="pl-PL" sz="1200" dirty="0"/>
              <a:t>;</a:t>
            </a:r>
          </a:p>
          <a:p>
            <a:pPr marL="0" indent="0">
              <a:buNone/>
            </a:pPr>
            <a:endParaRPr lang="pl-PL" sz="1200" dirty="0"/>
          </a:p>
          <a:p>
            <a:pPr marL="457200" lvl="1" indent="0">
              <a:buNone/>
            </a:pPr>
            <a:r>
              <a:rPr lang="pl-PL" sz="1200" dirty="0"/>
              <a:t>}</a:t>
            </a:r>
          </a:p>
          <a:p>
            <a:pPr marL="0" indent="0">
              <a:buNone/>
            </a:pPr>
            <a:endParaRPr lang="pl-PL" sz="1200" dirty="0"/>
          </a:p>
          <a:p>
            <a:pPr marL="0" indent="0">
              <a:buNone/>
            </a:pPr>
            <a:r>
              <a:rPr lang="pl-PL" sz="1200" dirty="0"/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591733"/>
            <a:ext cx="3496734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</a:t>
            </a:r>
            <a:r>
              <a:rPr lang="en-US" sz="12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Strip Fault Domain example for one argument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 @author (</a:t>
            </a:r>
            <a:r>
              <a:rPr lang="en-US" sz="1200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*/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public class </a:t>
            </a:r>
            <a:r>
              <a:rPr lang="en-US" sz="1200" dirty="0" err="1" smtClean="0">
                <a:latin typeface="Times New Roman"/>
                <a:cs typeface="Times New Roman"/>
              </a:rPr>
              <a:t>StripDomainOneArgument</a:t>
            </a:r>
            <a:r>
              <a:rPr lang="en-US" sz="1200" dirty="0">
                <a:latin typeface="Times New Roman"/>
                <a:cs typeface="Times New Roman"/>
              </a:rPr>
              <a:t>{</a:t>
            </a:r>
          </a:p>
          <a:p>
            <a:pPr marL="0" indent="0">
              <a:buFontTx/>
              <a:buNone/>
              <a:defRPr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	public </a:t>
            </a:r>
            <a:r>
              <a:rPr lang="en-US" sz="1200" dirty="0">
                <a:latin typeface="Times New Roman"/>
                <a:cs typeface="Times New Roman"/>
              </a:rPr>
              <a:t>static void </a:t>
            </a:r>
            <a:r>
              <a:rPr lang="en-US" sz="1200" dirty="0" err="1">
                <a:latin typeface="Times New Roman"/>
                <a:cs typeface="Times New Roman"/>
              </a:rPr>
              <a:t>stripErrors</a:t>
            </a:r>
            <a:r>
              <a:rPr lang="en-US" sz="1200" dirty="0">
                <a:latin typeface="Times New Roman"/>
                <a:cs typeface="Times New Roman"/>
              </a:rPr>
              <a:t> (</a:t>
            </a:r>
            <a:r>
              <a:rPr lang="en-US" sz="1200" dirty="0" err="1">
                <a:latin typeface="Times New Roman"/>
                <a:cs typeface="Times New Roman"/>
              </a:rPr>
              <a:t>int</a:t>
            </a:r>
            <a:r>
              <a:rPr lang="en-US" sz="1200" dirty="0">
                <a:latin typeface="Times New Roman"/>
                <a:cs typeface="Times New Roman"/>
              </a:rPr>
              <a:t> x){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</a:t>
            </a:r>
            <a:r>
              <a:rPr lang="en-US" sz="1200" dirty="0" smtClean="0">
                <a:latin typeface="Times New Roman"/>
                <a:cs typeface="Times New Roman"/>
              </a:rPr>
              <a:t>	if</a:t>
            </a:r>
            <a:r>
              <a:rPr lang="en-US" sz="1200" dirty="0">
                <a:latin typeface="Times New Roman"/>
                <a:cs typeface="Times New Roman"/>
              </a:rPr>
              <a:t>((x &gt; </a:t>
            </a:r>
            <a:r>
              <a:rPr lang="en-US" sz="1200" dirty="0" smtClean="0">
                <a:latin typeface="Times New Roman"/>
                <a:cs typeface="Times New Roman"/>
              </a:rPr>
              <a:t>-15</a:t>
            </a:r>
            <a:r>
              <a:rPr lang="en-US" sz="1200" dirty="0">
                <a:latin typeface="Times New Roman"/>
                <a:cs typeface="Times New Roman"/>
              </a:rPr>
              <a:t>) &amp;&amp; (x &lt; 15))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		</a:t>
            </a:r>
            <a:r>
              <a:rPr lang="en-US" sz="1200" dirty="0" smtClean="0">
                <a:latin typeface="Times New Roman"/>
                <a:cs typeface="Times New Roman"/>
              </a:rPr>
              <a:t>	abort();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Times New Roman"/>
                <a:cs typeface="Times New Roman"/>
              </a:rPr>
              <a:t>  </a:t>
            </a:r>
            <a:r>
              <a:rPr lang="en-US" sz="1200" dirty="0" smtClean="0">
                <a:latin typeface="Times New Roman"/>
                <a:cs typeface="Times New Roman"/>
              </a:rPr>
              <a:t>	}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sz="1200" dirty="0" smtClean="0">
                <a:latin typeface="Times New Roman"/>
                <a:cs typeface="Times New Roman"/>
              </a:rPr>
              <a:t>}</a:t>
            </a:r>
            <a:endParaRPr lang="en-US" sz="1200" dirty="0"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7925623" y="274638"/>
            <a:ext cx="944445" cy="7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0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cs typeface="Times New Roman"/>
              </a:rPr>
              <a:t>Development of DSSR with Daikon strategy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cs typeface="Times New Roman"/>
              </a:rPr>
              <a:t>Salient Features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execute SUT by Daikon to generate invariants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add data to the list of interesting values from invariants</a:t>
            </a:r>
          </a:p>
          <a:p>
            <a:pPr lvl="1">
              <a:defRPr/>
            </a:pPr>
            <a:r>
              <a:rPr lang="en-US" sz="2400" dirty="0">
                <a:cs typeface="Times New Roman"/>
              </a:rPr>
              <a:t>Capability to Execute DSSR strategy at this stage </a:t>
            </a:r>
          </a:p>
        </p:txBody>
      </p:sp>
    </p:spTree>
    <p:extLst>
      <p:ext uri="{BB962C8B-B14F-4D97-AF65-F5344CB8AC3E}">
        <p14:creationId xmlns:p14="http://schemas.microsoft.com/office/powerpoint/2010/main" val="19941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Daikon Invariant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by MIT Program Analysis Group</a:t>
            </a:r>
          </a:p>
          <a:p>
            <a:r>
              <a:rPr lang="en-US" dirty="0" smtClean="0"/>
              <a:t>Automated tool</a:t>
            </a:r>
          </a:p>
          <a:p>
            <a:r>
              <a:rPr lang="en-US" dirty="0" smtClean="0"/>
              <a:t>Dynamically reports likely program invariants</a:t>
            </a:r>
          </a:p>
          <a:p>
            <a:r>
              <a:rPr lang="en-US" dirty="0" smtClean="0"/>
              <a:t>Detect C, C++, Eiffel, IOA, Java and Perl programs.</a:t>
            </a:r>
          </a:p>
          <a:p>
            <a:r>
              <a:rPr lang="en-US" dirty="0"/>
              <a:t>freely </a:t>
            </a:r>
            <a:r>
              <a:rPr lang="en-US" dirty="0" smtClean="0"/>
              <a:t>available: </a:t>
            </a:r>
            <a:r>
              <a:rPr lang="en-US" sz="1600" dirty="0">
                <a:solidFill>
                  <a:srgbClr val="3366FF"/>
                </a:solidFill>
                <a:hlinkClick r:id="rId2"/>
              </a:rPr>
              <a:t>http://groups.csail.mit.edu/pag/daikon/download</a:t>
            </a:r>
            <a:r>
              <a:rPr lang="en-US" sz="1600" dirty="0" smtClean="0">
                <a:solidFill>
                  <a:srgbClr val="3366FF"/>
                </a:solidFill>
                <a:hlinkClick r:id="rId2"/>
              </a:rPr>
              <a:t>/</a:t>
            </a:r>
            <a:endParaRPr lang="en-US" sz="16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0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Daikon with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to utilize daikon invariants as:</a:t>
            </a:r>
          </a:p>
          <a:p>
            <a:pPr lvl="1"/>
            <a:r>
              <a:rPr lang="en-US" dirty="0" smtClean="0"/>
              <a:t>Oracle for comparing test results</a:t>
            </a:r>
          </a:p>
          <a:p>
            <a:pPr lvl="1"/>
            <a:r>
              <a:rPr lang="en-US" dirty="0" smtClean="0"/>
              <a:t>To find border also called interesting value </a:t>
            </a:r>
          </a:p>
          <a:p>
            <a:pPr lvl="1"/>
            <a:r>
              <a:rPr lang="en-US" dirty="0" smtClean="0"/>
              <a:t>Remove the dependence of DSSR on R+</a:t>
            </a:r>
          </a:p>
          <a:p>
            <a:pPr lvl="1"/>
            <a:r>
              <a:rPr lang="en-US" dirty="0" smtClean="0"/>
              <a:t>Increase test performance by restricting the the upper and lower bound.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417638"/>
            <a:ext cx="8170606" cy="51355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Dirt Spot Sweeping Random Strategy</a:t>
            </a: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is up to 33% better than Random</a:t>
            </a: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is up to 17% better than Random</a:t>
            </a:r>
            <a:r>
              <a:rPr lang="en-US" sz="2200" dirty="0" smtClean="0">
                <a:cs typeface="Times New Roman"/>
              </a:rPr>
              <a:t>+</a:t>
            </a:r>
            <a:r>
              <a:rPr lang="en-US" sz="3000" dirty="0" smtClean="0">
                <a:cs typeface="Times New Roman"/>
              </a:rPr>
              <a:t/>
            </a:r>
            <a:br>
              <a:rPr lang="en-US" sz="3000" dirty="0" smtClean="0">
                <a:cs typeface="Times New Roman"/>
              </a:rPr>
            </a:br>
            <a:endParaRPr lang="en-US" sz="3000" dirty="0"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Automated Discovery of Failure Domain Strategy</a:t>
            </a:r>
          </a:p>
          <a:p>
            <a:pPr marL="722313" indent="-273050">
              <a:defRPr/>
            </a:pPr>
            <a:r>
              <a:rPr lang="en-US" sz="2200" dirty="0" smtClean="0">
                <a:cs typeface="Times New Roman"/>
              </a:rPr>
              <a:t>It </a:t>
            </a:r>
            <a:r>
              <a:rPr lang="en-US" sz="2200" dirty="0">
                <a:cs typeface="Times New Roman"/>
              </a:rPr>
              <a:t>finds &amp; Plots fault domain of program</a:t>
            </a:r>
          </a:p>
          <a:p>
            <a:pPr marL="722313" indent="-273050">
              <a:defRPr/>
            </a:pPr>
            <a:r>
              <a:rPr lang="en-US" sz="2200" dirty="0">
                <a:cs typeface="Times New Roman"/>
              </a:rPr>
              <a:t>It makes GUI Front-End for </a:t>
            </a:r>
            <a:r>
              <a:rPr lang="en-US" sz="2200" dirty="0" smtClean="0">
                <a:cs typeface="Times New Roman"/>
              </a:rPr>
              <a:t>YETI</a:t>
            </a:r>
            <a:br>
              <a:rPr lang="en-US" sz="2200" dirty="0" smtClean="0">
                <a:cs typeface="Times New Roman"/>
              </a:rPr>
            </a:br>
            <a:endParaRPr lang="en-US" sz="2200" dirty="0"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dirty="0">
                <a:cs typeface="Times New Roman"/>
              </a:rPr>
              <a:t>DSSR with Daikon Strategy</a:t>
            </a:r>
          </a:p>
          <a:p>
            <a:pPr marL="722313" indent="-273050">
              <a:tabLst>
                <a:tab pos="719138" algn="l"/>
              </a:tabLst>
              <a:defRPr/>
            </a:pPr>
            <a:r>
              <a:rPr lang="en-US" sz="2000" dirty="0">
                <a:cs typeface="Times New Roman"/>
              </a:rPr>
              <a:t>Implementation of DSSR strategy with Daikon</a:t>
            </a:r>
          </a:p>
          <a:p>
            <a:pPr marL="722313" indent="-273050">
              <a:tabLst>
                <a:tab pos="719138" algn="l"/>
              </a:tabLst>
              <a:defRPr/>
            </a:pPr>
            <a:r>
              <a:rPr lang="en-US" sz="2000" dirty="0">
                <a:cs typeface="Times New Roman"/>
              </a:rPr>
              <a:t>Work in Progress</a:t>
            </a:r>
          </a:p>
          <a:p>
            <a:endParaRPr lang="en-US" dirty="0">
              <a:cs typeface="Times New Roman"/>
            </a:endParaRPr>
          </a:p>
        </p:txBody>
      </p:sp>
      <p:pic>
        <p:nvPicPr>
          <p:cNvPr id="4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2225"/>
            <a:ext cx="15160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Achievements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1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Why random testing?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Testing of all values is </a:t>
            </a:r>
            <a:r>
              <a:rPr lang="en-US" sz="2800" dirty="0" smtClean="0">
                <a:cs typeface="Times New Roman"/>
              </a:rPr>
              <a:t>impossible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Infinite values between 0 and 1</a:t>
            </a:r>
            <a:endParaRPr lang="en-US" sz="2400" dirty="0" smtClean="0">
              <a:cs typeface="Times New Roman"/>
            </a:endParaRPr>
          </a:p>
          <a:p>
            <a:pPr>
              <a:defRPr/>
            </a:pPr>
            <a:r>
              <a:rPr lang="en-US" sz="2800" dirty="0" smtClean="0">
                <a:cs typeface="Times New Roman"/>
              </a:rPr>
              <a:t>Limited </a:t>
            </a:r>
            <a:r>
              <a:rPr lang="en-US" sz="2800" dirty="0">
                <a:cs typeface="Times New Roman"/>
              </a:rPr>
              <a:t>Time and Resources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Simple but practical selection approach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Easy implementation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Free from human bias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Quick and effective in finding faults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Code </a:t>
            </a:r>
            <a:r>
              <a:rPr lang="en-US" sz="2800" dirty="0" smtClean="0">
                <a:cs typeface="Times New Roman"/>
              </a:rPr>
              <a:t>Privacy</a:t>
            </a:r>
            <a:endParaRPr lang="en-US" sz="2800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What is Random Testing?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 New Roman"/>
              </a:rPr>
              <a:t>Black-box testing technique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Dynamic testing process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Input Domain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Random Selection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Execution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Evaluation</a:t>
            </a:r>
          </a:p>
          <a:p>
            <a:pPr>
              <a:defRPr/>
            </a:pPr>
            <a:r>
              <a:rPr lang="en-US" sz="2800" dirty="0">
                <a:cs typeface="Times New Roman"/>
              </a:rPr>
              <a:t>Test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78" y="1"/>
            <a:ext cx="935521" cy="10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66" y="4208813"/>
            <a:ext cx="3701512" cy="12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Times New Roman"/>
              </a:rPr>
              <a:t>Automated Random Testing</a:t>
            </a:r>
            <a:endParaRPr lang="en-US" dirty="0"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Times New Roman"/>
              </a:rPr>
              <a:t>Automating the process of random testing </a:t>
            </a:r>
            <a:endParaRPr lang="en-US" sz="2800" dirty="0" smtClean="0">
              <a:cs typeface="Times New Roman"/>
            </a:endParaRP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Test data generation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Test execution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Test oracle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Evaluation Report</a:t>
            </a:r>
          </a:p>
          <a:p>
            <a:pPr lvl="1">
              <a:defRPr/>
            </a:pPr>
            <a:r>
              <a:rPr lang="en-US" sz="2400" dirty="0" smtClean="0">
                <a:cs typeface="Times New Roman"/>
              </a:rPr>
              <a:t>Regression Test cases</a:t>
            </a:r>
            <a:endParaRPr lang="en-US" sz="2400" dirty="0">
              <a:cs typeface="Times New Roman"/>
            </a:endParaRPr>
          </a:p>
          <a:p>
            <a:pPr marL="0" indent="0">
              <a:buNone/>
            </a:pPr>
            <a:endParaRPr lang="en-US" dirty="0"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02" y="4552755"/>
            <a:ext cx="2680047" cy="20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imes New Roman"/>
              </a:rPr>
              <a:t>Automated Random Testing </a:t>
            </a:r>
            <a:r>
              <a:rPr lang="en-US" dirty="0" smtClean="0">
                <a:cs typeface="Times New Roman"/>
              </a:rPr>
              <a:t>Tools</a:t>
            </a:r>
            <a:endParaRPr lang="en-US" dirty="0">
              <a:cs typeface="Times New Roman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1" y="1232759"/>
            <a:ext cx="8944778" cy="54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50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  <a:ea typeface="+mj-ea"/>
              </a:rPr>
              <a:t>York Extensible Testing Infrastructure</a:t>
            </a:r>
            <a:endParaRPr lang="en-GB" dirty="0">
              <a:solidFill>
                <a:schemeClr val="bg2">
                  <a:lumMod val="10000"/>
                </a:schemeClr>
              </a:solidFill>
              <a:ea typeface="+mj-ea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3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Random Testing Tool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Implemented in Java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Strong decoupling between strategies and object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YETI engine is language agnostic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Supports multiple language like (Java, JML,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.Net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High performance 10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6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calls per minute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It have both CLI and GUI interfaces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Interactive testing of software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Verified experimentally by testing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java.lang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 and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iText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  <a:ea typeface="+mn-ea"/>
              </a:rPr>
              <a:t>Cloud enable version of YETI is also developed now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CB474F-D149-1D46-B07E-2353E85EEC59}" type="slidenum">
              <a:rPr lang="en-GB">
                <a:solidFill>
                  <a:srgbClr val="99B3E0"/>
                </a:solidFill>
              </a:rPr>
              <a:pPr eaLnBrk="1" hangingPunct="1"/>
              <a:t>8</a:t>
            </a:fld>
            <a:endParaRPr lang="en-GB">
              <a:solidFill>
                <a:srgbClr val="99B3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61"/>
            <a:ext cx="8229600" cy="1143000"/>
          </a:xfrm>
        </p:spPr>
        <p:txBody>
          <a:bodyPr/>
          <a:lstStyle/>
          <a:p>
            <a:r>
              <a:rPr lang="en-US" dirty="0" smtClean="0"/>
              <a:t>YETI Front-end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10" y="1070882"/>
            <a:ext cx="9363456" cy="60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ca.pot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1002</Words>
  <Application>Microsoft Macintosh PowerPoint</Application>
  <PresentationFormat>On-screen Show (4:3)</PresentationFormat>
  <Paragraphs>258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New Strategies for Finding Failures and its Domains</vt:lpstr>
      <vt:lpstr>Objectives</vt:lpstr>
      <vt:lpstr>Achievements</vt:lpstr>
      <vt:lpstr>Why random testing?</vt:lpstr>
      <vt:lpstr>What is Random Testing?</vt:lpstr>
      <vt:lpstr>Automated Random Testing</vt:lpstr>
      <vt:lpstr>Automated Random Testing Tools</vt:lpstr>
      <vt:lpstr>York Extensible Testing Infrastructure</vt:lpstr>
      <vt:lpstr>YETI Front-end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Automated Discovery of Failure Domain</vt:lpstr>
      <vt:lpstr>Steps of Testing SUT by ADFD strategy</vt:lpstr>
      <vt:lpstr>Front-end of ADFD strategy</vt:lpstr>
      <vt:lpstr>Example to illustrate working of ADFD strategy on one and two argument programs with point, block and strip fault domains</vt:lpstr>
      <vt:lpstr>Point Fault Domain</vt:lpstr>
      <vt:lpstr>Block Fault Domain</vt:lpstr>
      <vt:lpstr>Strip Fault Domain</vt:lpstr>
      <vt:lpstr>Development of DSSR with Daikon strategy</vt:lpstr>
      <vt:lpstr>Daikon Invariant Detector</vt:lpstr>
      <vt:lpstr>Daikon with DSSR strategy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121</cp:revision>
  <dcterms:created xsi:type="dcterms:W3CDTF">2013-01-19T19:04:38Z</dcterms:created>
  <dcterms:modified xsi:type="dcterms:W3CDTF">2013-01-23T15:23:53Z</dcterms:modified>
</cp:coreProperties>
</file>