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7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5" autoAdjust="0"/>
    <p:restoredTop sz="86418" autoAdjust="0"/>
  </p:normalViewPr>
  <p:slideViewPr>
    <p:cSldViewPr snapToGrid="0" snapToObjects="1">
      <p:cViewPr varScale="1">
        <p:scale>
          <a:sx n="141" d="100"/>
          <a:sy n="141" d="100"/>
        </p:scale>
        <p:origin x="-8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image" Target="../media/image9.png"/><Relationship Id="rId3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ianMac:Users:mian:git:yeti-test:papers:ISSTA_DSSR:temp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ianMac:Users:mian:git:yeti-test:papers:ISSTA_DSSR:temp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25264406044488"/>
          <c:y val="0.0556295793244826"/>
          <c:w val="0.495297016424982"/>
          <c:h val="0.85331449312104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Results</c:v>
                </c:pt>
              </c:strCache>
            </c:strRef>
          </c:tx>
          <c:dPt>
            <c:idx val="0"/>
            <c:bubble3D val="0"/>
            <c:spPr>
              <a:solidFill>
                <a:srgbClr val="FF2E0D"/>
              </a:solidFill>
            </c:spPr>
          </c:dPt>
          <c:dPt>
            <c:idx val="1"/>
            <c:bubble3D val="0"/>
            <c:spPr>
              <a:solidFill>
                <a:srgbClr val="FB7337"/>
              </a:solidFill>
            </c:spPr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blipFill rotWithShape="1">
                <a:blip xmlns:r="http://schemas.openxmlformats.org/officeDocument/2006/relationships" r:embed="rId2"/>
                <a:tile tx="0" ty="0" sx="100000" sy="100000" flip="none" algn="tl"/>
              </a:blip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Sheet1!$A$2:$A$12</c:f>
              <c:strCache>
                <c:ptCount val="11"/>
                <c:pt idx="0">
                  <c:v>DSSR &gt; R = 12</c:v>
                </c:pt>
                <c:pt idx="1">
                  <c:v>DSSR &gt; R+ =10</c:v>
                </c:pt>
                <c:pt idx="2">
                  <c:v>DSSR = R = 5</c:v>
                </c:pt>
                <c:pt idx="3">
                  <c:v>DSSR = R+ = 7</c:v>
                </c:pt>
                <c:pt idx="4">
                  <c:v>DSSR &lt; R = 0</c:v>
                </c:pt>
                <c:pt idx="5">
                  <c:v>DSSR &lt; R+ = 0</c:v>
                </c:pt>
                <c:pt idx="6">
                  <c:v>R+ &gt; R = 10</c:v>
                </c:pt>
                <c:pt idx="7">
                  <c:v>R+ &lt; R = 5</c:v>
                </c:pt>
                <c:pt idx="8">
                  <c:v>R+ = R = 2</c:v>
                </c:pt>
                <c:pt idx="9">
                  <c:v>R &gt; R+ = 4</c:v>
                </c:pt>
                <c:pt idx="10">
                  <c:v>DSSR = R = R+ = 43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12.0</c:v>
                </c:pt>
                <c:pt idx="1">
                  <c:v>10.0</c:v>
                </c:pt>
                <c:pt idx="2">
                  <c:v>5.0</c:v>
                </c:pt>
                <c:pt idx="3">
                  <c:v>7.0</c:v>
                </c:pt>
                <c:pt idx="4">
                  <c:v>0.0</c:v>
                </c:pt>
                <c:pt idx="5">
                  <c:v>0.0</c:v>
                </c:pt>
                <c:pt idx="6">
                  <c:v>10.0</c:v>
                </c:pt>
                <c:pt idx="7">
                  <c:v>5.0</c:v>
                </c:pt>
                <c:pt idx="8">
                  <c:v>2.0</c:v>
                </c:pt>
                <c:pt idx="9">
                  <c:v>4.0</c:v>
                </c:pt>
                <c:pt idx="10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200">
                <a:solidFill>
                  <a:srgbClr val="FF0000"/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200">
                <a:solidFill>
                  <a:srgbClr val="FF2E0D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32984071956751"/>
          <c:y val="0.0682919456658526"/>
          <c:w val="0.448538193373731"/>
          <c:h val="0.84443087607560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798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2220039292731"/>
          <c:y val="0.0292134831460674"/>
          <c:w val="0.952494237581795"/>
          <c:h val="0.824330000884721"/>
        </c:manualLayout>
      </c:layout>
      <c:lineChart>
        <c:grouping val="standard"/>
        <c:varyColors val="0"/>
        <c:ser>
          <c:idx val="0"/>
          <c:order val="0"/>
          <c:tx>
            <c:strRef>
              <c:f>Sheet84!$G$8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Sheet84!$G$9:$G$26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Sheet84!$H$8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Sheet84!$H$9:$H$26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239048"/>
        <c:axId val="2146314984"/>
      </c:lineChart>
      <c:catAx>
        <c:axId val="214623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46314984"/>
        <c:crosses val="autoZero"/>
        <c:auto val="1"/>
        <c:lblAlgn val="ctr"/>
        <c:lblOffset val="100"/>
        <c:noMultiLvlLbl val="0"/>
      </c:catAx>
      <c:valAx>
        <c:axId val="21463149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  <a:r>
                  <a:rPr lang="en-US" sz="1400" baseline="0"/>
                  <a:t> of DSSR over R and R+</a:t>
                </a:r>
                <a:endParaRPr lang="en-US" sz="1400"/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21462390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  <a:prstDash val="solid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2220039292731"/>
          <c:y val="0.0292134831460674"/>
          <c:w val="0.952494237581795"/>
          <c:h val="0.824330000884721"/>
        </c:manualLayout>
      </c:layout>
      <c:lineChart>
        <c:grouping val="standard"/>
        <c:varyColors val="0"/>
        <c:ser>
          <c:idx val="0"/>
          <c:order val="0"/>
          <c:tx>
            <c:strRef>
              <c:f>Sheet84!$G$8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Sheet84!$G$9:$G$26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Sheet84!$H$8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Sheet84!$H$9:$H$26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379080"/>
        <c:axId val="2146382136"/>
      </c:lineChart>
      <c:catAx>
        <c:axId val="214637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46382136"/>
        <c:crosses val="autoZero"/>
        <c:auto val="1"/>
        <c:lblAlgn val="ctr"/>
        <c:lblOffset val="100"/>
        <c:noMultiLvlLbl val="0"/>
      </c:catAx>
      <c:valAx>
        <c:axId val="2146382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  <a:r>
                  <a:rPr lang="en-US" sz="1400" baseline="0"/>
                  <a:t> of DSSR over R and R+</a:t>
                </a:r>
                <a:endParaRPr lang="en-US" sz="140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21463790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en-US"/>
          </a:p>
        </c:txPr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  <a:prstDash val="solid"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New Strategies for Finding </a:t>
            </a:r>
            <a:r>
              <a:rPr lang="en-US" dirty="0" smtClean="0">
                <a:latin typeface="Times New Roman"/>
                <a:cs typeface="Times New Roman"/>
              </a:rPr>
              <a:t>Failures </a:t>
            </a:r>
            <a:r>
              <a:rPr lang="en-US" dirty="0" smtClean="0">
                <a:latin typeface="Times New Roman"/>
                <a:cs typeface="Times New Roman"/>
              </a:rPr>
              <a:t>and its </a:t>
            </a:r>
            <a:r>
              <a:rPr lang="en-US" dirty="0" smtClean="0">
                <a:latin typeface="Times New Roman"/>
                <a:cs typeface="Times New Roman"/>
              </a:rPr>
              <a:t>Domains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728"/>
            <a:ext cx="6400800" cy="9870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Mian Asbat Ahmad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24-01-2013</a:t>
            </a:r>
            <a:endParaRPr lang="en-US" sz="22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hapeimage_4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6" y="250636"/>
            <a:ext cx="1258519" cy="40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797483"/>
            <a:ext cx="6400800" cy="98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/>
                <a:cs typeface="Times New Roman"/>
              </a:rPr>
              <a:t>Welcome to my Thesis Seminar on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6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8" y="274638"/>
            <a:ext cx="83663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Dirt Spot Sweeping Random Strategy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Based on three strategies</a:t>
            </a:r>
            <a:endParaRPr lang="en-US" sz="2800" dirty="0">
              <a:solidFill>
                <a:srgbClr val="FC0128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Random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Random Plus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Spot </a:t>
            </a:r>
            <a:r>
              <a:rPr lang="en-US" sz="2400" dirty="0" smtClean="0">
                <a:latin typeface="Times New Roman"/>
                <a:cs typeface="Times New Roman"/>
              </a:rPr>
              <a:t>Sweeping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89363"/>
            <a:ext cx="393541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Working Mechanism of DSSR Strategy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32" y="1600200"/>
            <a:ext cx="4125114" cy="496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3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Example to illustrate working of DSSR strategy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 * Calculate square of given number and verify results.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 * The code contain 3 faults.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u="sng" dirty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public class Math1{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	public void </a:t>
            </a:r>
            <a:r>
              <a:rPr lang="en-US" dirty="0" err="1">
                <a:latin typeface="Times New Roman"/>
                <a:cs typeface="Times New Roman"/>
              </a:rPr>
              <a:t>calc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dirty="0" err="1">
                <a:latin typeface="Times New Roman"/>
                <a:cs typeface="Times New Roman"/>
              </a:rPr>
              <a:t>int</a:t>
            </a:r>
            <a:r>
              <a:rPr lang="en-US" dirty="0">
                <a:latin typeface="Times New Roman"/>
                <a:cs typeface="Times New Roman"/>
              </a:rPr>
              <a:t> num1) {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		</a:t>
            </a:r>
            <a:r>
              <a:rPr lang="en-US" dirty="0">
                <a:solidFill>
                  <a:srgbClr val="0B52FC"/>
                </a:solidFill>
                <a:latin typeface="Times New Roman"/>
                <a:cs typeface="Times New Roman"/>
              </a:rPr>
              <a:t>// Square num1 and store result.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		</a:t>
            </a:r>
            <a:r>
              <a:rPr lang="en-US" dirty="0" err="1">
                <a:latin typeface="Times New Roman"/>
                <a:cs typeface="Times New Roman"/>
              </a:rPr>
              <a:t>int</a:t>
            </a:r>
            <a:r>
              <a:rPr lang="en-US" dirty="0">
                <a:latin typeface="Times New Roman"/>
                <a:cs typeface="Times New Roman"/>
              </a:rPr>
              <a:t> result1 = num1 * num1;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		</a:t>
            </a:r>
            <a:r>
              <a:rPr lang="en-US" dirty="0" err="1">
                <a:latin typeface="Times New Roman"/>
                <a:cs typeface="Times New Roman"/>
              </a:rPr>
              <a:t>int</a:t>
            </a:r>
            <a:r>
              <a:rPr lang="en-US" dirty="0">
                <a:latin typeface="Times New Roman"/>
                <a:cs typeface="Times New Roman"/>
              </a:rPr>
              <a:t> result2 = result1 / num1; 		</a:t>
            </a: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dirty="0" smtClean="0">
                <a:solidFill>
                  <a:srgbClr val="0B52FC"/>
                </a:solidFill>
                <a:latin typeface="Times New Roman"/>
                <a:cs typeface="Times New Roman"/>
              </a:rPr>
              <a:t>/</a:t>
            </a:r>
            <a:r>
              <a:rPr lang="en-US" dirty="0">
                <a:solidFill>
                  <a:srgbClr val="0B52FC"/>
                </a:solidFill>
                <a:latin typeface="Times New Roman"/>
                <a:cs typeface="Times New Roman"/>
              </a:rPr>
              <a:t>/ 1 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		assert </a:t>
            </a:r>
            <a:r>
              <a:rPr lang="en-US" dirty="0" err="1">
                <a:latin typeface="Times New Roman"/>
                <a:cs typeface="Times New Roman"/>
              </a:rPr>
              <a:t>Math.sqrt</a:t>
            </a:r>
            <a:r>
              <a:rPr lang="en-US" dirty="0">
                <a:latin typeface="Times New Roman"/>
                <a:cs typeface="Times New Roman"/>
              </a:rPr>
              <a:t>(result1) == num1; 	</a:t>
            </a:r>
            <a:r>
              <a:rPr lang="en-US" dirty="0">
                <a:solidFill>
                  <a:srgbClr val="0B52FC"/>
                </a:solidFill>
                <a:latin typeface="Times New Roman"/>
                <a:cs typeface="Times New Roman"/>
              </a:rPr>
              <a:t>// 2 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latin typeface="Times New Roman"/>
                <a:cs typeface="Times New Roman"/>
              </a:rPr>
              <a:t>		</a:t>
            </a:r>
            <a:r>
              <a:rPr lang="nb-NO" dirty="0" err="1">
                <a:latin typeface="Times New Roman"/>
                <a:cs typeface="Times New Roman"/>
              </a:rPr>
              <a:t>assert</a:t>
            </a:r>
            <a:r>
              <a:rPr lang="nb-NO" dirty="0">
                <a:latin typeface="Times New Roman"/>
                <a:cs typeface="Times New Roman"/>
              </a:rPr>
              <a:t> result1 &gt;= num1; 			</a:t>
            </a:r>
            <a:r>
              <a:rPr lang="nb-NO" dirty="0" smtClean="0">
                <a:latin typeface="Times New Roman"/>
                <a:cs typeface="Times New Roman"/>
              </a:rPr>
              <a:t>	</a:t>
            </a:r>
            <a:r>
              <a:rPr lang="nb-NO" dirty="0" smtClean="0">
                <a:solidFill>
                  <a:srgbClr val="0B52FC"/>
                </a:solidFill>
                <a:latin typeface="Times New Roman"/>
                <a:cs typeface="Times New Roman"/>
              </a:rPr>
              <a:t>/</a:t>
            </a:r>
            <a:r>
              <a:rPr lang="nb-NO" dirty="0">
                <a:solidFill>
                  <a:srgbClr val="0B52FC"/>
                </a:solidFill>
                <a:latin typeface="Times New Roman"/>
                <a:cs typeface="Times New Roman"/>
              </a:rPr>
              <a:t>/ 3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latin typeface="Times New Roman"/>
                <a:cs typeface="Times New Roman"/>
              </a:rPr>
              <a:t>	} 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37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38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/>
                <a:cs typeface="Times New Roman"/>
              </a:rPr>
              <a:t>Performance of DSSR compared to R and R+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4" y="1403451"/>
            <a:ext cx="7873513" cy="4525963"/>
          </a:xfrm>
        </p:spPr>
        <p:txBody>
          <a:bodyPr/>
          <a:lstStyle/>
          <a:p>
            <a:pPr lvl="1">
              <a:defRPr/>
            </a:pPr>
            <a:r>
              <a:rPr lang="en-US" sz="2000" dirty="0">
                <a:latin typeface="Times New Roman"/>
                <a:cs typeface="Times New Roman"/>
              </a:rPr>
              <a:t>60 classes </a:t>
            </a:r>
            <a:r>
              <a:rPr lang="en-US" sz="2000" dirty="0" smtClean="0">
                <a:latin typeface="Times New Roman"/>
                <a:cs typeface="Times New Roman"/>
              </a:rPr>
              <a:t>from </a:t>
            </a:r>
            <a:r>
              <a:rPr lang="en-US" sz="2000" dirty="0">
                <a:latin typeface="Times New Roman"/>
                <a:cs typeface="Times New Roman"/>
              </a:rPr>
              <a:t>32 </a:t>
            </a:r>
            <a:r>
              <a:rPr lang="en-US" sz="2000" dirty="0" smtClean="0">
                <a:latin typeface="Times New Roman"/>
                <a:cs typeface="Times New Roman"/>
              </a:rPr>
              <a:t>projects </a:t>
            </a:r>
            <a:r>
              <a:rPr lang="en-US" sz="2000" dirty="0">
                <a:latin typeface="Times New Roman"/>
                <a:cs typeface="Times New Roman"/>
              </a:rPr>
              <a:t>were tested by R, R+ and DSSR strategy</a:t>
            </a:r>
          </a:p>
          <a:p>
            <a:pPr lvl="1">
              <a:defRPr/>
            </a:pPr>
            <a:r>
              <a:rPr lang="en-US" sz="2000" dirty="0">
                <a:latin typeface="Times New Roman"/>
                <a:cs typeface="Times New Roman"/>
              </a:rPr>
              <a:t>In 43 classes all the strategies found same number of faults</a:t>
            </a:r>
          </a:p>
          <a:p>
            <a:pPr lvl="1">
              <a:defRPr/>
            </a:pPr>
            <a:r>
              <a:rPr lang="en-US" sz="2000" dirty="0">
                <a:latin typeface="Times New Roman"/>
                <a:cs typeface="Times New Roman"/>
              </a:rPr>
              <a:t>In 17 classes, the performance varied</a:t>
            </a:r>
          </a:p>
          <a:p>
            <a:pPr lvl="1">
              <a:defRPr/>
            </a:pPr>
            <a:r>
              <a:rPr lang="en-US" sz="2000" dirty="0">
                <a:latin typeface="Times New Roman"/>
                <a:cs typeface="Times New Roman"/>
              </a:rPr>
              <a:t>DSSR strategy found the highest </a:t>
            </a:r>
            <a:r>
              <a:rPr lang="en-US" sz="2000" dirty="0" smtClean="0">
                <a:latin typeface="Times New Roman"/>
                <a:cs typeface="Times New Roman"/>
              </a:rPr>
              <a:t>number of </a:t>
            </a:r>
            <a:r>
              <a:rPr lang="en-US" sz="2000" dirty="0">
                <a:latin typeface="Times New Roman"/>
                <a:cs typeface="Times New Roman"/>
              </a:rPr>
              <a:t>unique </a:t>
            </a:r>
            <a:r>
              <a:rPr lang="en-US" sz="2000" dirty="0" smtClean="0">
                <a:latin typeface="Times New Roman"/>
                <a:cs typeface="Times New Roman"/>
              </a:rPr>
              <a:t>failures </a:t>
            </a:r>
            <a:r>
              <a:rPr lang="en-US" sz="2000" dirty="0">
                <a:latin typeface="Times New Roman"/>
                <a:cs typeface="Times New Roman"/>
              </a:rPr>
              <a:t>() </a:t>
            </a:r>
            <a:r>
              <a:rPr lang="en-US" sz="2000" dirty="0" smtClean="0">
                <a:latin typeface="Times New Roman"/>
                <a:cs typeface="Times New Roman"/>
              </a:rPr>
              <a:t>followed by </a:t>
            </a:r>
            <a:r>
              <a:rPr lang="en-US" sz="2000" dirty="0">
                <a:latin typeface="Times New Roman"/>
                <a:cs typeface="Times New Roman"/>
              </a:rPr>
              <a:t>R+ () and </a:t>
            </a:r>
            <a:r>
              <a:rPr lang="en-US" sz="2000" dirty="0" smtClean="0">
                <a:latin typeface="Times New Roman"/>
                <a:cs typeface="Times New Roman"/>
              </a:rPr>
              <a:t>R </a:t>
            </a:r>
            <a:r>
              <a:rPr lang="en-US" sz="2000" dirty="0">
                <a:latin typeface="Times New Roman"/>
                <a:cs typeface="Times New Roman"/>
              </a:rPr>
              <a:t>found the lowest number (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lvl="1"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On </a:t>
            </a:r>
            <a:r>
              <a:rPr lang="en-US" sz="2000" dirty="0">
                <a:latin typeface="Times New Roman"/>
                <a:cs typeface="Times New Roman"/>
              </a:rPr>
              <a:t>overall basis DSSR </a:t>
            </a:r>
            <a:r>
              <a:rPr lang="en-US" sz="2000" dirty="0" smtClean="0">
                <a:latin typeface="Times New Roman"/>
                <a:cs typeface="Times New Roman"/>
              </a:rPr>
              <a:t>strategy</a:t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performed </a:t>
            </a:r>
            <a:r>
              <a:rPr lang="en-US" sz="2000" dirty="0">
                <a:latin typeface="Times New Roman"/>
                <a:cs typeface="Times New Roman"/>
              </a:rPr>
              <a:t>better than R and R+.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0006"/>
              </p:ext>
            </p:extLst>
          </p:nvPr>
        </p:nvGraphicFramePr>
        <p:xfrm>
          <a:off x="3719618" y="3525445"/>
          <a:ext cx="6077206" cy="348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32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Test Results of 17/60 classes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660" y="1547706"/>
            <a:ext cx="790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DSSR </a:t>
            </a:r>
            <a:r>
              <a:rPr lang="en-US" sz="2400" dirty="0" smtClean="0"/>
              <a:t>strategy better </a:t>
            </a:r>
            <a:r>
              <a:rPr lang="en-US" sz="2400" dirty="0"/>
              <a:t>up to 33% than R and up to 17% than R+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7864756" y="5043141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608652"/>
              </p:ext>
            </p:extLst>
          </p:nvPr>
        </p:nvGraphicFramePr>
        <p:xfrm>
          <a:off x="457200" y="2153919"/>
          <a:ext cx="8384544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103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Limitations of DSSR strategy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Lake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dirty="0">
                <a:latin typeface="Times New Roman"/>
                <a:cs typeface="Times New Roman"/>
              </a:rPr>
              <a:t> improvement for point fault domain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Excess time involved to find first fault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5% over-head than R and 2% than R</a:t>
            </a:r>
            <a:r>
              <a:rPr lang="en-US" sz="2800" dirty="0" smtClean="0">
                <a:latin typeface="Times New Roman"/>
                <a:cs typeface="Times New Roman"/>
              </a:rPr>
              <a:t>+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87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Development of new improved strategy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Salient Features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Automated Method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Find finding ability 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Fault Domain finding ability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Plot Domain Graphing ability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352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Development of DSSR with Daikon strategy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>
                <a:latin typeface="Times New Roman"/>
                <a:cs typeface="Times New Roman"/>
              </a:rPr>
              <a:t>Salient Features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Capability to execute SUT by Daikon to generate invariants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Capability to add data to the list of interesting values from invariants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Capability to Execute DSSR strategy at this stage 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11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Steps of Testing SUT by ADFD strategy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Starts Testing of SUT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Finds Fault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Generates program Dynamically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Compiles the program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Executes the program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Generates data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Presents data in Graphical 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format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Cog_Wheel_Rack_Locher_100_43.gif">
            <a:hlinkClick r:id="" action="ppaction://media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64" y="4005263"/>
            <a:ext cx="32956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8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Example to illustrate working of ADFD strategy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Development of new automated </a:t>
            </a:r>
            <a:br>
              <a:rPr lang="en-US" sz="2800" dirty="0" smtClean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strategies with the following Goals:</a:t>
            </a:r>
          </a:p>
          <a:p>
            <a:pPr lvl="1">
              <a:defRPr/>
            </a:pP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To </a:t>
            </a:r>
            <a:r>
              <a:rPr lang="en-US" sz="2400" dirty="0">
                <a:latin typeface="Times New Roman"/>
                <a:cs typeface="Times New Roman"/>
              </a:rPr>
              <a:t>Find maximum faults and also its domain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use minimum </a:t>
            </a:r>
            <a:r>
              <a:rPr lang="en-US" sz="2400" dirty="0" smtClean="0">
                <a:latin typeface="Times New Roman"/>
                <a:cs typeface="Times New Roman"/>
              </a:rPr>
              <a:t>test </a:t>
            </a:r>
            <a:r>
              <a:rPr lang="en-US" sz="2400" dirty="0">
                <a:latin typeface="Times New Roman"/>
                <a:cs typeface="Times New Roman"/>
              </a:rPr>
              <a:t>calls and time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require minimum resources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give comprehensive results and regressive test </a:t>
            </a:r>
            <a:r>
              <a:rPr lang="en-US" sz="2400" dirty="0" smtClean="0">
                <a:latin typeface="Times New Roman"/>
                <a:cs typeface="Times New Roman"/>
              </a:rPr>
              <a:t>suite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Research-Objectiv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4763"/>
            <a:ext cx="2349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Objectives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Searching for Fault Patterns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559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4" y="1202943"/>
            <a:ext cx="8170606" cy="492207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latin typeface="Times New Roman"/>
                <a:cs typeface="Times New Roman"/>
              </a:rPr>
              <a:t>Dirt Spot Sweeping Random </a:t>
            </a:r>
            <a:r>
              <a:rPr lang="en-US" sz="2800" dirty="0">
                <a:latin typeface="Times New Roman"/>
                <a:cs typeface="Times New Roman"/>
              </a:rPr>
              <a:t>Strategy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is up to 33% better than Random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is up to 17% better than Random</a:t>
            </a:r>
            <a:r>
              <a:rPr lang="en-US" sz="2400" dirty="0" smtClean="0">
                <a:latin typeface="Times New Roman"/>
                <a:cs typeface="Times New Roman"/>
              </a:rPr>
              <a:t>+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Times New Roman"/>
                <a:cs typeface="Times New Roman"/>
              </a:rPr>
              <a:t>Automated Discovery of Failure Domain Strategy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It </a:t>
            </a:r>
            <a:r>
              <a:rPr lang="en-US" sz="2400" dirty="0">
                <a:latin typeface="Times New Roman"/>
                <a:cs typeface="Times New Roman"/>
              </a:rPr>
              <a:t>finds &amp; Plots fault domain of program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makes GUI Front-End for </a:t>
            </a:r>
            <a:r>
              <a:rPr lang="en-US" sz="2400" dirty="0" smtClean="0">
                <a:latin typeface="Times New Roman"/>
                <a:cs typeface="Times New Roman"/>
              </a:rPr>
              <a:t>YETI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Times New Roman"/>
                <a:cs typeface="Times New Roman"/>
              </a:rPr>
              <a:t>DSSR with Daikon Strategy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Implementation of DSSR strategy with Daikon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Work in Progress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22225"/>
            <a:ext cx="151606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Achievements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10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Why random testing?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Testing of all </a:t>
            </a:r>
            <a:r>
              <a:rPr lang="en-US" sz="2800" dirty="0">
                <a:latin typeface="Times New Roman"/>
                <a:cs typeface="Times New Roman"/>
              </a:rPr>
              <a:t>values</a:t>
            </a:r>
            <a:r>
              <a:rPr lang="en-US" sz="2800" dirty="0">
                <a:latin typeface="Times New Roman"/>
                <a:cs typeface="Times New Roman"/>
              </a:rPr>
              <a:t> is impossible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Limited Time and Resources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Simple but practical selection approach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Easy </a:t>
            </a:r>
            <a:r>
              <a:rPr lang="en-US" sz="2800" dirty="0">
                <a:latin typeface="Times New Roman"/>
                <a:cs typeface="Times New Roman"/>
              </a:rPr>
              <a:t>implementation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Free from human bias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Quick and effective in finding faults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Code </a:t>
            </a:r>
            <a:r>
              <a:rPr lang="en-US" sz="2800" dirty="0" smtClean="0">
                <a:latin typeface="Times New Roman"/>
                <a:cs typeface="Times New Roman"/>
              </a:rPr>
              <a:t>Privacy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26" y="1"/>
            <a:ext cx="1035274" cy="117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3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What is Random Testing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Black-box </a:t>
            </a:r>
            <a:r>
              <a:rPr lang="en-US" sz="2800" dirty="0">
                <a:latin typeface="Times New Roman"/>
                <a:cs typeface="Times New Roman"/>
              </a:rPr>
              <a:t>testing</a:t>
            </a:r>
            <a:r>
              <a:rPr lang="en-US" sz="2800" dirty="0">
                <a:latin typeface="Times New Roman"/>
                <a:cs typeface="Times New Roman"/>
              </a:rPr>
              <a:t> technique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Dynamic </a:t>
            </a:r>
            <a:r>
              <a:rPr lang="en-US" sz="2800" dirty="0">
                <a:latin typeface="Times New Roman"/>
                <a:cs typeface="Times New Roman"/>
              </a:rPr>
              <a:t>testing</a:t>
            </a:r>
            <a:r>
              <a:rPr lang="en-US" sz="2800" dirty="0">
                <a:latin typeface="Times New Roman"/>
                <a:cs typeface="Times New Roman"/>
              </a:rPr>
              <a:t> process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Input Domain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Random Selection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Test </a:t>
            </a:r>
            <a:r>
              <a:rPr lang="en-US" sz="2800" dirty="0">
                <a:latin typeface="Times New Roman"/>
                <a:cs typeface="Times New Roman"/>
              </a:rPr>
              <a:t>Execution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Test </a:t>
            </a:r>
            <a:r>
              <a:rPr lang="en-US" sz="2800" dirty="0">
                <a:latin typeface="Times New Roman"/>
                <a:cs typeface="Times New Roman"/>
              </a:rPr>
              <a:t>Evaluation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Test Output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000" y="1"/>
            <a:ext cx="1093600" cy="1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43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Automated Random Testing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Automating the process of random testing 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Automated Random Testing Tools: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YETI</a:t>
            </a:r>
          </a:p>
          <a:p>
            <a:pPr lvl="1">
              <a:defRPr/>
            </a:pPr>
            <a:r>
              <a:rPr lang="en-US" sz="2400" dirty="0" err="1">
                <a:latin typeface="Times New Roman"/>
                <a:cs typeface="Times New Roman"/>
              </a:rPr>
              <a:t>JCrasher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 err="1">
                <a:latin typeface="Times New Roman"/>
                <a:cs typeface="Times New Roman"/>
              </a:rPr>
              <a:t>JUnit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 err="1">
                <a:latin typeface="Times New Roman"/>
                <a:cs typeface="Times New Roman"/>
              </a:rPr>
              <a:t>Haskel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02" y="4552755"/>
            <a:ext cx="2680047" cy="200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Fault Domains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Point Fault Domain: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Fault lies scattered across input </a:t>
            </a:r>
            <a:r>
              <a:rPr lang="en-US" sz="2400" dirty="0" smtClean="0">
                <a:latin typeface="Times New Roman"/>
                <a:cs typeface="Times New Roman"/>
              </a:rPr>
              <a:t>domain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Block Fault Domain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Fault lies in a block across input </a:t>
            </a:r>
            <a:r>
              <a:rPr lang="en-US" sz="2400" dirty="0" smtClean="0">
                <a:latin typeface="Times New Roman"/>
                <a:cs typeface="Times New Roman"/>
              </a:rPr>
              <a:t>domain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Strip Fault Domain 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Fault lies in a strip across the input </a:t>
            </a:r>
            <a:r>
              <a:rPr lang="en-US" sz="2400" dirty="0" smtClean="0">
                <a:latin typeface="Times New Roman"/>
                <a:cs typeface="Times New Roman"/>
              </a:rPr>
              <a:t>domain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00" b="16647"/>
          <a:stretch>
            <a:fillRect/>
          </a:stretch>
        </p:blipFill>
        <p:spPr bwMode="auto">
          <a:xfrm>
            <a:off x="904098" y="4955337"/>
            <a:ext cx="17907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4" r="2100" b="16647"/>
          <a:stretch>
            <a:fillRect/>
          </a:stretch>
        </p:blipFill>
        <p:spPr bwMode="auto">
          <a:xfrm>
            <a:off x="6088873" y="4955337"/>
            <a:ext cx="17668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9" r="37151" b="16647"/>
          <a:stretch>
            <a:fillRect/>
          </a:stretch>
        </p:blipFill>
        <p:spPr bwMode="auto">
          <a:xfrm>
            <a:off x="3567923" y="4955337"/>
            <a:ext cx="17541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00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Need of Improvement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To increase coverage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To increase efficiency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To decrease over-head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To generate friendly output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To introduce </a:t>
            </a:r>
            <a:r>
              <a:rPr lang="en-US" sz="2800" dirty="0" smtClean="0">
                <a:latin typeface="Times New Roman"/>
                <a:cs typeface="Times New Roman"/>
              </a:rPr>
              <a:t>automation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33487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8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Enhanced versions of Random Testing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Adaptive Random Testing (ART)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Quasi Random Testing (QRT)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Mirror Adaptive Random Testing (MART)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Restricted Random Testing (RRT)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Feedback-Directed Random Testing (FDRT)</a:t>
            </a: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Random+ Testing (R+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95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ca.pot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529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New Strategies for Finding Failures and its Domains</vt:lpstr>
      <vt:lpstr>Objectives</vt:lpstr>
      <vt:lpstr>Achievements</vt:lpstr>
      <vt:lpstr>Why random testing?</vt:lpstr>
      <vt:lpstr>What is Random Testing</vt:lpstr>
      <vt:lpstr>Automated Random Testing</vt:lpstr>
      <vt:lpstr>Fault Domains</vt:lpstr>
      <vt:lpstr>Need of Improvement</vt:lpstr>
      <vt:lpstr>Enhanced versions of Random Testing</vt:lpstr>
      <vt:lpstr>Dirt Spot Sweeping Random Strategy</vt:lpstr>
      <vt:lpstr>Working Mechanism of DSSR Strategy</vt:lpstr>
      <vt:lpstr>Example to illustrate working of DSSR strategy</vt:lpstr>
      <vt:lpstr>Performance of DSSR compared to R and R+</vt:lpstr>
      <vt:lpstr>Test Results of 17/60 classes</vt:lpstr>
      <vt:lpstr>Limitations of DSSR strategy</vt:lpstr>
      <vt:lpstr>Development of new improved strategy </vt:lpstr>
      <vt:lpstr>Development of DSSR with Daikon strategy</vt:lpstr>
      <vt:lpstr>Steps of Testing SUT by ADFD strategy</vt:lpstr>
      <vt:lpstr>Example to illustrate working of ADFD strategy</vt:lpstr>
      <vt:lpstr>Searching for Fault Patterns</vt:lpstr>
    </vt:vector>
  </TitlesOfParts>
  <Company>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Strategies for Finding failures and its domains</dc:title>
  <dc:creator>Mian Asbat Ahmad</dc:creator>
  <cp:lastModifiedBy>Mian Asbat Ahmad</cp:lastModifiedBy>
  <cp:revision>43</cp:revision>
  <dcterms:created xsi:type="dcterms:W3CDTF">2013-01-19T19:04:38Z</dcterms:created>
  <dcterms:modified xsi:type="dcterms:W3CDTF">2013-01-21T12:23:16Z</dcterms:modified>
</cp:coreProperties>
</file>