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xlsm" ContentType="application/vnd.ms-excel.sheet.macroEnabled.12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7" r:id="rId18"/>
    <p:sldId id="275" r:id="rId19"/>
    <p:sldId id="27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 snapToGrid="0" snapToObjects="1">
      <p:cViewPr varScale="1">
        <p:scale>
          <a:sx n="120" d="100"/>
          <a:sy n="120" d="100"/>
        </p:scale>
        <p:origin x="-13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image" Target="../media/image9.png"/><Relationship Id="rId3" Type="http://schemas.openxmlformats.org/officeDocument/2006/relationships/package" Target="../embeddings/Microsoft_Excel_Macro-Enabled_Worksheet1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ianMac:Users:mian:git:yeti-test:papers:ISSTA_DSSR:temp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ianMac:Users:mian:git:yeti-test:papers:ISSTA_DSSR:temp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525264406044488"/>
          <c:y val="0.0556295793244826"/>
          <c:w val="0.495297016424982"/>
          <c:h val="0.85331449312104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Results</c:v>
                </c:pt>
              </c:strCache>
            </c:strRef>
          </c:tx>
          <c:dPt>
            <c:idx val="0"/>
            <c:bubble3D val="0"/>
            <c:spPr>
              <a:solidFill>
                <a:srgbClr val="FF2E0D"/>
              </a:solidFill>
            </c:spPr>
          </c:dPt>
          <c:dPt>
            <c:idx val="1"/>
            <c:bubble3D val="0"/>
            <c:spPr>
              <a:solidFill>
                <a:srgbClr val="FB7337"/>
              </a:solidFill>
            </c:spPr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  <c:spPr>
              <a:blipFill rotWithShape="1">
                <a:blip xmlns:r="http://schemas.openxmlformats.org/officeDocument/2006/relationships" r:embed="rId2"/>
                <a:tile tx="0" ty="0" sx="100000" sy="100000" flip="none" algn="tl"/>
              </a:blipFill>
            </c:spPr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Sheet1!$A$2:$A$12</c:f>
              <c:strCache>
                <c:ptCount val="11"/>
                <c:pt idx="0">
                  <c:v>DSSR &gt; R = 12</c:v>
                </c:pt>
                <c:pt idx="1">
                  <c:v>DSSR &gt; R+ =10</c:v>
                </c:pt>
                <c:pt idx="2">
                  <c:v>DSSR = R = 5</c:v>
                </c:pt>
                <c:pt idx="3">
                  <c:v>DSSR = R+ = 7</c:v>
                </c:pt>
                <c:pt idx="4">
                  <c:v>DSSR &lt; R = 0</c:v>
                </c:pt>
                <c:pt idx="5">
                  <c:v>DSSR &lt; R+ = 0</c:v>
                </c:pt>
                <c:pt idx="6">
                  <c:v>R+ &gt; R = 10</c:v>
                </c:pt>
                <c:pt idx="7">
                  <c:v>R+ &lt; R = 5</c:v>
                </c:pt>
                <c:pt idx="8">
                  <c:v>R+ = R = 2</c:v>
                </c:pt>
                <c:pt idx="9">
                  <c:v>R &gt; R+ = 4</c:v>
                </c:pt>
                <c:pt idx="10">
                  <c:v>DSSR = R = R+ = 43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12.0</c:v>
                </c:pt>
                <c:pt idx="1">
                  <c:v>10.0</c:v>
                </c:pt>
                <c:pt idx="2">
                  <c:v>5.0</c:v>
                </c:pt>
                <c:pt idx="3">
                  <c:v>7.0</c:v>
                </c:pt>
                <c:pt idx="4">
                  <c:v>0.0</c:v>
                </c:pt>
                <c:pt idx="5">
                  <c:v>0.0</c:v>
                </c:pt>
                <c:pt idx="6">
                  <c:v>10.0</c:v>
                </c:pt>
                <c:pt idx="7">
                  <c:v>5.0</c:v>
                </c:pt>
                <c:pt idx="8">
                  <c:v>2.0</c:v>
                </c:pt>
                <c:pt idx="9">
                  <c:v>4.0</c:v>
                </c:pt>
                <c:pt idx="10">
                  <c:v>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7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200">
                <a:solidFill>
                  <a:srgbClr val="2D1CFF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200">
                <a:solidFill>
                  <a:srgbClr val="2D1CFF"/>
                </a:solidFill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200">
                <a:solidFill>
                  <a:srgbClr val="FF0000"/>
                </a:solidFill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200">
                <a:solidFill>
                  <a:srgbClr val="FF2E0D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532984071956751"/>
          <c:y val="0.0682919456658526"/>
          <c:w val="0.448538193373731"/>
          <c:h val="0.844430876075607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798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32220039292731"/>
          <c:y val="0.0292134831460674"/>
          <c:w val="0.952494237581795"/>
          <c:h val="0.824330000884721"/>
        </c:manualLayout>
      </c:layout>
      <c:lineChart>
        <c:grouping val="standard"/>
        <c:varyColors val="0"/>
        <c:ser>
          <c:idx val="0"/>
          <c:order val="0"/>
          <c:tx>
            <c:strRef>
              <c:f>Sheet84!$G$8</c:f>
              <c:strCache>
                <c:ptCount val="1"/>
                <c:pt idx="0">
                  <c:v>DSSR over R</c:v>
                </c:pt>
              </c:strCache>
            </c:strRef>
          </c:tx>
          <c:cat>
            <c:strRef>
              <c:f>Sheet84!$B$9:$B$26</c:f>
              <c:strCache>
                <c:ptCount val="18"/>
                <c:pt idx="0">
                  <c:v>CheckAssociator</c:v>
                </c:pt>
                <c:pt idx="1">
                  <c:v>Debug</c:v>
                </c:pt>
                <c:pt idx="2">
                  <c:v>DirectoryScanner</c:v>
                </c:pt>
                <c:pt idx="3">
                  <c:v>Group</c:v>
                </c:pt>
                <c:pt idx="4">
                  <c:v>Image</c:v>
                </c:pt>
                <c:pt idx="5">
                  <c:v>JavaWrapper</c:v>
                </c:pt>
                <c:pt idx="6">
                  <c:v>List</c:v>
                </c:pt>
                <c:pt idx="7">
                  <c:v>NodeSequence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Scene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StringHelper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Sheet84!$G$9:$G$26</c:f>
              <c:numCache>
                <c:formatCode>0%</c:formatCode>
                <c:ptCount val="18"/>
                <c:pt idx="0">
                  <c:v>0.0</c:v>
                </c:pt>
                <c:pt idx="1">
                  <c:v>0.2</c:v>
                </c:pt>
                <c:pt idx="2">
                  <c:v>0.0833333333333333</c:v>
                </c:pt>
                <c:pt idx="3">
                  <c:v>0.0</c:v>
                </c:pt>
                <c:pt idx="4">
                  <c:v>0.0</c:v>
                </c:pt>
                <c:pt idx="5">
                  <c:v>0.25</c:v>
                </c:pt>
                <c:pt idx="6">
                  <c:v>0.166666666666667</c:v>
                </c:pt>
                <c:pt idx="7">
                  <c:v>0.0</c:v>
                </c:pt>
                <c:pt idx="8">
                  <c:v>0.0579710144927536</c:v>
                </c:pt>
                <c:pt idx="9">
                  <c:v>0.225</c:v>
                </c:pt>
                <c:pt idx="10">
                  <c:v>0.037037037037037</c:v>
                </c:pt>
                <c:pt idx="11">
                  <c:v>0.117647058823529</c:v>
                </c:pt>
                <c:pt idx="12">
                  <c:v>0.333333333333333</c:v>
                </c:pt>
                <c:pt idx="13">
                  <c:v>0.333333333333333</c:v>
                </c:pt>
                <c:pt idx="14">
                  <c:v>0.125</c:v>
                </c:pt>
                <c:pt idx="15">
                  <c:v>0.0227272727272727</c:v>
                </c:pt>
                <c:pt idx="16">
                  <c:v>0.0</c:v>
                </c:pt>
                <c:pt idx="17">
                  <c:v>0.0875331564986737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Sheet84!$H$8</c:f>
              <c:strCache>
                <c:ptCount val="1"/>
                <c:pt idx="0">
                  <c:v>DSSR over R+</c:v>
                </c:pt>
              </c:strCache>
            </c:strRef>
          </c:tx>
          <c:cat>
            <c:strRef>
              <c:f>Sheet84!$B$9:$B$26</c:f>
              <c:strCache>
                <c:ptCount val="18"/>
                <c:pt idx="0">
                  <c:v>CheckAssociator</c:v>
                </c:pt>
                <c:pt idx="1">
                  <c:v>Debug</c:v>
                </c:pt>
                <c:pt idx="2">
                  <c:v>DirectoryScanner</c:v>
                </c:pt>
                <c:pt idx="3">
                  <c:v>Group</c:v>
                </c:pt>
                <c:pt idx="4">
                  <c:v>Image</c:v>
                </c:pt>
                <c:pt idx="5">
                  <c:v>JavaWrapper</c:v>
                </c:pt>
                <c:pt idx="6">
                  <c:v>List</c:v>
                </c:pt>
                <c:pt idx="7">
                  <c:v>NodeSequence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Scene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StringHelper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Sheet84!$H$9:$H$26</c:f>
              <c:numCache>
                <c:formatCode>0%</c:formatCode>
                <c:ptCount val="18"/>
                <c:pt idx="0">
                  <c:v>0.166666666666667</c:v>
                </c:pt>
                <c:pt idx="1">
                  <c:v>0.0</c:v>
                </c:pt>
                <c:pt idx="2">
                  <c:v>0.0285714285714286</c:v>
                </c:pt>
                <c:pt idx="3">
                  <c:v>0.1</c:v>
                </c:pt>
                <c:pt idx="4">
                  <c:v>0.166666666666667</c:v>
                </c:pt>
                <c:pt idx="5">
                  <c:v>0.0</c:v>
                </c:pt>
                <c:pt idx="6">
                  <c:v>0.0</c:v>
                </c:pt>
                <c:pt idx="7">
                  <c:v>0.0555555555555555</c:v>
                </c:pt>
                <c:pt idx="8">
                  <c:v>0.0454545454545454</c:v>
                </c:pt>
                <c:pt idx="9">
                  <c:v>0.0</c:v>
                </c:pt>
                <c:pt idx="10">
                  <c:v>0.0384615384615385</c:v>
                </c:pt>
                <c:pt idx="11">
                  <c:v>0.0</c:v>
                </c:pt>
                <c:pt idx="12">
                  <c:v>0.0</c:v>
                </c:pt>
                <c:pt idx="13">
                  <c:v>0.0434782608695652</c:v>
                </c:pt>
                <c:pt idx="14">
                  <c:v>0.142857142857143</c:v>
                </c:pt>
                <c:pt idx="15">
                  <c:v>0.0</c:v>
                </c:pt>
                <c:pt idx="16">
                  <c:v>0.0434782608695652</c:v>
                </c:pt>
                <c:pt idx="17">
                  <c:v>0.0385674931129477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249144"/>
        <c:axId val="2131525928"/>
      </c:lineChart>
      <c:catAx>
        <c:axId val="2131249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31525928"/>
        <c:crosses val="autoZero"/>
        <c:auto val="1"/>
        <c:lblAlgn val="ctr"/>
        <c:lblOffset val="100"/>
        <c:noMultiLvlLbl val="0"/>
      </c:catAx>
      <c:valAx>
        <c:axId val="21315259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Improvement</a:t>
                </a:r>
                <a:r>
                  <a:rPr lang="en-US" sz="1400" baseline="0"/>
                  <a:t> of DSSR over R and R+</a:t>
                </a:r>
                <a:endParaRPr lang="en-US" sz="1400"/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213124914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  <a:prstDash val="solid"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32220039292731"/>
          <c:y val="0.0292134831460674"/>
          <c:w val="0.952494237581795"/>
          <c:h val="0.824330000884721"/>
        </c:manualLayout>
      </c:layout>
      <c:lineChart>
        <c:grouping val="standard"/>
        <c:varyColors val="0"/>
        <c:ser>
          <c:idx val="0"/>
          <c:order val="0"/>
          <c:tx>
            <c:strRef>
              <c:f>Sheet84!$G$8</c:f>
              <c:strCache>
                <c:ptCount val="1"/>
                <c:pt idx="0">
                  <c:v>DSSR over R</c:v>
                </c:pt>
              </c:strCache>
            </c:strRef>
          </c:tx>
          <c:cat>
            <c:strRef>
              <c:f>Sheet84!$B$9:$B$26</c:f>
              <c:strCache>
                <c:ptCount val="18"/>
                <c:pt idx="0">
                  <c:v>CheckAssociator</c:v>
                </c:pt>
                <c:pt idx="1">
                  <c:v>Debug</c:v>
                </c:pt>
                <c:pt idx="2">
                  <c:v>DirectoryScanner</c:v>
                </c:pt>
                <c:pt idx="3">
                  <c:v>Group</c:v>
                </c:pt>
                <c:pt idx="4">
                  <c:v>Image</c:v>
                </c:pt>
                <c:pt idx="5">
                  <c:v>JavaWrapper</c:v>
                </c:pt>
                <c:pt idx="6">
                  <c:v>List</c:v>
                </c:pt>
                <c:pt idx="7">
                  <c:v>NodeSequence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Scene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StringHelper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Sheet84!$G$9:$G$26</c:f>
              <c:numCache>
                <c:formatCode>0%</c:formatCode>
                <c:ptCount val="18"/>
                <c:pt idx="0">
                  <c:v>0.0</c:v>
                </c:pt>
                <c:pt idx="1">
                  <c:v>0.2</c:v>
                </c:pt>
                <c:pt idx="2">
                  <c:v>0.0833333333333333</c:v>
                </c:pt>
                <c:pt idx="3">
                  <c:v>0.0</c:v>
                </c:pt>
                <c:pt idx="4">
                  <c:v>0.0</c:v>
                </c:pt>
                <c:pt idx="5">
                  <c:v>0.25</c:v>
                </c:pt>
                <c:pt idx="6">
                  <c:v>0.166666666666667</c:v>
                </c:pt>
                <c:pt idx="7">
                  <c:v>0.0</c:v>
                </c:pt>
                <c:pt idx="8">
                  <c:v>0.0579710144927536</c:v>
                </c:pt>
                <c:pt idx="9">
                  <c:v>0.225</c:v>
                </c:pt>
                <c:pt idx="10">
                  <c:v>0.037037037037037</c:v>
                </c:pt>
                <c:pt idx="11">
                  <c:v>0.117647058823529</c:v>
                </c:pt>
                <c:pt idx="12">
                  <c:v>0.333333333333333</c:v>
                </c:pt>
                <c:pt idx="13">
                  <c:v>0.333333333333333</c:v>
                </c:pt>
                <c:pt idx="14">
                  <c:v>0.125</c:v>
                </c:pt>
                <c:pt idx="15">
                  <c:v>0.0227272727272727</c:v>
                </c:pt>
                <c:pt idx="16">
                  <c:v>0.0</c:v>
                </c:pt>
                <c:pt idx="17">
                  <c:v>0.0875331564986737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Sheet84!$H$8</c:f>
              <c:strCache>
                <c:ptCount val="1"/>
                <c:pt idx="0">
                  <c:v>DSSR over R+</c:v>
                </c:pt>
              </c:strCache>
            </c:strRef>
          </c:tx>
          <c:cat>
            <c:strRef>
              <c:f>Sheet84!$B$9:$B$26</c:f>
              <c:strCache>
                <c:ptCount val="18"/>
                <c:pt idx="0">
                  <c:v>CheckAssociator</c:v>
                </c:pt>
                <c:pt idx="1">
                  <c:v>Debug</c:v>
                </c:pt>
                <c:pt idx="2">
                  <c:v>DirectoryScanner</c:v>
                </c:pt>
                <c:pt idx="3">
                  <c:v>Group</c:v>
                </c:pt>
                <c:pt idx="4">
                  <c:v>Image</c:v>
                </c:pt>
                <c:pt idx="5">
                  <c:v>JavaWrapper</c:v>
                </c:pt>
                <c:pt idx="6">
                  <c:v>List</c:v>
                </c:pt>
                <c:pt idx="7">
                  <c:v>NodeSequence</c:v>
                </c:pt>
                <c:pt idx="8">
                  <c:v>Project</c:v>
                </c:pt>
                <c:pt idx="9">
                  <c:v>Repository</c:v>
                </c:pt>
                <c:pt idx="10">
                  <c:v>Scene</c:v>
                </c:pt>
                <c:pt idx="11">
                  <c:v>Server</c:v>
                </c:pt>
                <c:pt idx="12">
                  <c:v>Sorter</c:v>
                </c:pt>
                <c:pt idx="13">
                  <c:v>Statistics</c:v>
                </c:pt>
                <c:pt idx="14">
                  <c:v>Stopwords</c:v>
                </c:pt>
                <c:pt idx="15">
                  <c:v>StringHelper</c:v>
                </c:pt>
                <c:pt idx="16">
                  <c:v>Xstring</c:v>
                </c:pt>
                <c:pt idx="17">
                  <c:v>total</c:v>
                </c:pt>
              </c:strCache>
            </c:strRef>
          </c:cat>
          <c:val>
            <c:numRef>
              <c:f>Sheet84!$H$9:$H$26</c:f>
              <c:numCache>
                <c:formatCode>0%</c:formatCode>
                <c:ptCount val="18"/>
                <c:pt idx="0">
                  <c:v>0.166666666666667</c:v>
                </c:pt>
                <c:pt idx="1">
                  <c:v>0.0</c:v>
                </c:pt>
                <c:pt idx="2">
                  <c:v>0.0285714285714286</c:v>
                </c:pt>
                <c:pt idx="3">
                  <c:v>0.1</c:v>
                </c:pt>
                <c:pt idx="4">
                  <c:v>0.166666666666667</c:v>
                </c:pt>
                <c:pt idx="5">
                  <c:v>0.0</c:v>
                </c:pt>
                <c:pt idx="6">
                  <c:v>0.0</c:v>
                </c:pt>
                <c:pt idx="7">
                  <c:v>0.0555555555555555</c:v>
                </c:pt>
                <c:pt idx="8">
                  <c:v>0.0454545454545454</c:v>
                </c:pt>
                <c:pt idx="9">
                  <c:v>0.0</c:v>
                </c:pt>
                <c:pt idx="10">
                  <c:v>0.0384615384615385</c:v>
                </c:pt>
                <c:pt idx="11">
                  <c:v>0.0</c:v>
                </c:pt>
                <c:pt idx="12">
                  <c:v>0.0</c:v>
                </c:pt>
                <c:pt idx="13">
                  <c:v>0.0434782608695652</c:v>
                </c:pt>
                <c:pt idx="14">
                  <c:v>0.142857142857143</c:v>
                </c:pt>
                <c:pt idx="15">
                  <c:v>0.0</c:v>
                </c:pt>
                <c:pt idx="16">
                  <c:v>0.0434782608695652</c:v>
                </c:pt>
                <c:pt idx="17">
                  <c:v>0.0385674931129477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2514504"/>
        <c:axId val="2132506872"/>
      </c:lineChart>
      <c:catAx>
        <c:axId val="213251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32506872"/>
        <c:crosses val="autoZero"/>
        <c:auto val="1"/>
        <c:lblAlgn val="ctr"/>
        <c:lblOffset val="100"/>
        <c:noMultiLvlLbl val="0"/>
      </c:catAx>
      <c:valAx>
        <c:axId val="21325068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Improvement</a:t>
                </a:r>
                <a:r>
                  <a:rPr lang="en-US" sz="1400" baseline="0"/>
                  <a:t> of DSSR over R and R+</a:t>
                </a:r>
                <a:endParaRPr lang="en-US" sz="1400"/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crossAx val="2132514504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/>
            </a:pPr>
            <a:endParaRPr lang="en-US"/>
          </a:p>
        </c:txPr>
      </c:dTable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  <a:prstDash val="solid"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0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2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5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0758-6489-CF4D-BEB3-FD09930D1791}" type="datetimeFigureOut">
              <a:rPr lang="en-US" smtClean="0"/>
              <a:t>21/01/2013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ADCF-318C-F040-B9D6-B304AAAD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New Strategies for Finding failures and its domains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1728"/>
            <a:ext cx="6400800" cy="9870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Mian Asbat Ahmad</a:t>
            </a:r>
          </a:p>
          <a:p>
            <a:r>
              <a:rPr lang="en-US" sz="2200" dirty="0" smtClean="0">
                <a:latin typeface="Times New Roman"/>
                <a:cs typeface="Times New Roman"/>
              </a:rPr>
              <a:t>24-01-2013</a:t>
            </a:r>
            <a:endParaRPr lang="en-US" sz="2200" dirty="0">
              <a:latin typeface="Times New Roman"/>
              <a:cs typeface="Times New Roman"/>
            </a:endParaRPr>
          </a:p>
        </p:txBody>
      </p:sp>
      <p:pic>
        <p:nvPicPr>
          <p:cNvPr id="4" name="Picture 3" descr="shapeimage_4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16" y="250636"/>
            <a:ext cx="1623317" cy="40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68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78" y="274638"/>
            <a:ext cx="8366322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+mj-cs"/>
              </a:rPr>
              <a:t>Dirt Spot Sweeping Random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Based on three strategies</a:t>
            </a:r>
            <a:endParaRPr lang="en-US" sz="2800" dirty="0">
              <a:solidFill>
                <a:srgbClr val="FC0128"/>
              </a:solidFill>
            </a:endParaRPr>
          </a:p>
          <a:p>
            <a:pPr lvl="1">
              <a:defRPr/>
            </a:pPr>
            <a:r>
              <a:rPr lang="en-US" sz="2400" dirty="0"/>
              <a:t>Random</a:t>
            </a:r>
          </a:p>
          <a:p>
            <a:pPr lvl="1">
              <a:defRPr/>
            </a:pPr>
            <a:r>
              <a:rPr lang="en-US" sz="2400" dirty="0"/>
              <a:t>Random Plus</a:t>
            </a:r>
          </a:p>
          <a:p>
            <a:pPr lvl="1">
              <a:defRPr/>
            </a:pPr>
            <a:r>
              <a:rPr lang="en-US" sz="2400" dirty="0"/>
              <a:t>Spot </a:t>
            </a:r>
            <a:r>
              <a:rPr lang="en-US" sz="2400" dirty="0" smtClean="0"/>
              <a:t>Sweeping</a:t>
            </a:r>
            <a:endParaRPr lang="en-US" sz="2400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89363"/>
            <a:ext cx="3935413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01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+mj-cs"/>
              </a:rPr>
              <a:t>Working Mechanism of DSSR Strategy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632" y="1600200"/>
            <a:ext cx="4125114" cy="496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83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+mj-cs"/>
              </a:rPr>
              <a:t>Example to illustrate working of DSSR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/**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 * Calculate square of given number and verify results.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 * The code contain 3 faults.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 * @author (</a:t>
            </a:r>
            <a:r>
              <a:rPr lang="en-US" u="sng" dirty="0">
                <a:solidFill>
                  <a:srgbClr val="0000FF"/>
                </a:solidFill>
              </a:rPr>
              <a:t>Mian and Manuel)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 */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public class Math1{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public void </a:t>
            </a:r>
            <a:r>
              <a:rPr lang="en-US" dirty="0" err="1"/>
              <a:t>calc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num1) {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	</a:t>
            </a:r>
            <a:r>
              <a:rPr lang="en-US" dirty="0">
                <a:solidFill>
                  <a:srgbClr val="0B52FC"/>
                </a:solidFill>
              </a:rPr>
              <a:t>// Square num1 and store result.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result1 = num1 * num1;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result2 = result1 / num1; 	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B52FC"/>
                </a:solidFill>
              </a:rPr>
              <a:t>/</a:t>
            </a:r>
            <a:r>
              <a:rPr lang="en-US" dirty="0">
                <a:solidFill>
                  <a:srgbClr val="0B52FC"/>
                </a:solidFill>
              </a:rPr>
              <a:t>/ 1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	assert </a:t>
            </a:r>
            <a:r>
              <a:rPr lang="en-US" dirty="0" err="1"/>
              <a:t>Math.sqrt</a:t>
            </a:r>
            <a:r>
              <a:rPr lang="en-US" dirty="0"/>
              <a:t>(result1) == num1; 	</a:t>
            </a:r>
            <a:r>
              <a:rPr lang="en-US" dirty="0">
                <a:solidFill>
                  <a:srgbClr val="0B52FC"/>
                </a:solidFill>
              </a:rPr>
              <a:t>// 2 </a:t>
            </a:r>
          </a:p>
          <a:p>
            <a:pPr marL="0" indent="0">
              <a:buFontTx/>
              <a:buNone/>
              <a:defRPr/>
            </a:pPr>
            <a:r>
              <a:rPr lang="nb-NO" dirty="0"/>
              <a:t>		</a:t>
            </a:r>
            <a:r>
              <a:rPr lang="nb-NO" dirty="0" err="1"/>
              <a:t>assert</a:t>
            </a:r>
            <a:r>
              <a:rPr lang="nb-NO" dirty="0"/>
              <a:t> result1 &gt;= num1; 			</a:t>
            </a:r>
            <a:r>
              <a:rPr lang="nb-NO" dirty="0" smtClean="0"/>
              <a:t>	</a:t>
            </a:r>
            <a:r>
              <a:rPr lang="nb-NO" dirty="0" smtClean="0">
                <a:solidFill>
                  <a:srgbClr val="0B52FC"/>
                </a:solidFill>
              </a:rPr>
              <a:t>/</a:t>
            </a:r>
            <a:r>
              <a:rPr lang="nb-NO" dirty="0">
                <a:solidFill>
                  <a:srgbClr val="0B52FC"/>
                </a:solidFill>
              </a:rPr>
              <a:t>/ 3</a:t>
            </a:r>
          </a:p>
          <a:p>
            <a:pPr marL="0" indent="0">
              <a:buFontTx/>
              <a:buNone/>
              <a:defRPr/>
            </a:pPr>
            <a:r>
              <a:rPr lang="nb-NO" dirty="0"/>
              <a:t>	} </a:t>
            </a:r>
          </a:p>
          <a:p>
            <a:pPr marL="0" indent="0">
              <a:buFontTx/>
              <a:buNone/>
              <a:defRPr/>
            </a:pPr>
            <a:r>
              <a:rPr lang="nb-NO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381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Performance of DSSR compared to R and R+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34" y="1403451"/>
            <a:ext cx="7873513" cy="4525963"/>
          </a:xfrm>
        </p:spPr>
        <p:txBody>
          <a:bodyPr/>
          <a:lstStyle/>
          <a:p>
            <a:pPr lvl="1">
              <a:defRPr/>
            </a:pPr>
            <a:r>
              <a:rPr lang="en-US" sz="2000" dirty="0"/>
              <a:t>60 classes </a:t>
            </a:r>
            <a:r>
              <a:rPr lang="en-US" sz="2000" dirty="0" smtClean="0"/>
              <a:t>from </a:t>
            </a:r>
            <a:r>
              <a:rPr lang="en-US" sz="2000" dirty="0"/>
              <a:t>32 </a:t>
            </a:r>
            <a:r>
              <a:rPr lang="en-US" sz="2000" dirty="0" smtClean="0"/>
              <a:t>projects </a:t>
            </a:r>
            <a:r>
              <a:rPr lang="en-US" sz="2000" dirty="0"/>
              <a:t>were tested by R, R+ and DSSR strategy</a:t>
            </a:r>
          </a:p>
          <a:p>
            <a:pPr lvl="1">
              <a:defRPr/>
            </a:pPr>
            <a:r>
              <a:rPr lang="en-US" sz="2000" dirty="0"/>
              <a:t>In 43 classes all the strategies found same number of faults</a:t>
            </a:r>
          </a:p>
          <a:p>
            <a:pPr lvl="1">
              <a:defRPr/>
            </a:pPr>
            <a:r>
              <a:rPr lang="en-US" sz="2000" dirty="0"/>
              <a:t>In 17 classes, the performance varied</a:t>
            </a:r>
          </a:p>
          <a:p>
            <a:pPr lvl="1">
              <a:defRPr/>
            </a:pPr>
            <a:r>
              <a:rPr lang="en-US" sz="2000" dirty="0"/>
              <a:t>DSSR strategy found the highest </a:t>
            </a:r>
            <a:r>
              <a:rPr lang="en-US" sz="2000" dirty="0" smtClean="0"/>
              <a:t>number of </a:t>
            </a:r>
            <a:r>
              <a:rPr lang="en-US" sz="2000" dirty="0"/>
              <a:t>unique </a:t>
            </a:r>
            <a:r>
              <a:rPr lang="en-US" sz="2000" dirty="0" smtClean="0"/>
              <a:t>failures </a:t>
            </a:r>
            <a:r>
              <a:rPr lang="en-US" sz="2000" dirty="0"/>
              <a:t>() </a:t>
            </a:r>
            <a:r>
              <a:rPr lang="en-US" sz="2000" dirty="0" smtClean="0"/>
              <a:t>followed by </a:t>
            </a:r>
            <a:r>
              <a:rPr lang="en-US" sz="2000" dirty="0"/>
              <a:t>R+ () and </a:t>
            </a:r>
            <a:r>
              <a:rPr lang="en-US" sz="2000" dirty="0" smtClean="0"/>
              <a:t>R </a:t>
            </a:r>
            <a:r>
              <a:rPr lang="en-US" sz="2000" dirty="0"/>
              <a:t>found the lowest number (</a:t>
            </a:r>
            <a:r>
              <a:rPr lang="en-US" sz="2000" dirty="0" smtClean="0"/>
              <a:t>)</a:t>
            </a:r>
          </a:p>
          <a:p>
            <a:pPr lvl="1">
              <a:defRPr/>
            </a:pPr>
            <a:r>
              <a:rPr lang="en-US" sz="2000" dirty="0" smtClean="0"/>
              <a:t>On </a:t>
            </a:r>
            <a:r>
              <a:rPr lang="en-US" sz="2000" dirty="0"/>
              <a:t>overall basis DSSR </a:t>
            </a:r>
            <a:r>
              <a:rPr lang="en-US" sz="2000" dirty="0" smtClean="0"/>
              <a:t>strategy</a:t>
            </a:r>
            <a:br>
              <a:rPr lang="en-US" sz="2000" dirty="0" smtClean="0"/>
            </a:br>
            <a:r>
              <a:rPr lang="en-US" sz="2000" dirty="0" smtClean="0"/>
              <a:t>performed </a:t>
            </a:r>
            <a:r>
              <a:rPr lang="en-US" sz="2000" dirty="0"/>
              <a:t>better than R and R+.</a:t>
            </a:r>
          </a:p>
          <a:p>
            <a:pPr lvl="1"/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80006"/>
              </p:ext>
            </p:extLst>
          </p:nvPr>
        </p:nvGraphicFramePr>
        <p:xfrm>
          <a:off x="3719618" y="3525445"/>
          <a:ext cx="6077206" cy="3486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032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+mj-cs"/>
              </a:rPr>
              <a:t>Test Results of 17/60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2660" y="1547706"/>
            <a:ext cx="7902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DSSR </a:t>
            </a:r>
            <a:r>
              <a:rPr lang="en-US" sz="2400" dirty="0" smtClean="0"/>
              <a:t>strategy better </a:t>
            </a:r>
            <a:r>
              <a:rPr lang="en-US" sz="2400" dirty="0"/>
              <a:t>up to 33% than R and up to 17% than R+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7864756" y="5043141"/>
          <a:ext cx="0" cy="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608652"/>
              </p:ext>
            </p:extLst>
          </p:nvPr>
        </p:nvGraphicFramePr>
        <p:xfrm>
          <a:off x="457200" y="2153919"/>
          <a:ext cx="8384544" cy="450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103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+mj-cs"/>
              </a:rPr>
              <a:t>Limitations of DSSR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Lake of improvement for point fault domain</a:t>
            </a:r>
          </a:p>
          <a:p>
            <a:pPr>
              <a:defRPr/>
            </a:pPr>
            <a:r>
              <a:rPr lang="en-US" sz="2800" dirty="0"/>
              <a:t>Excess time involved to find first fault</a:t>
            </a:r>
          </a:p>
          <a:p>
            <a:pPr>
              <a:defRPr/>
            </a:pPr>
            <a:r>
              <a:rPr lang="en-US" sz="2800" dirty="0"/>
              <a:t>5% over-head than R and 2% than R</a:t>
            </a:r>
            <a:r>
              <a:rPr lang="en-US" sz="2800" dirty="0" smtClean="0"/>
              <a:t>+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787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Development of new improved 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Salient Features</a:t>
            </a:r>
          </a:p>
          <a:p>
            <a:pPr lvl="1">
              <a:defRPr/>
            </a:pPr>
            <a:r>
              <a:rPr lang="en-US" sz="2400" dirty="0"/>
              <a:t>Automated Method</a:t>
            </a:r>
          </a:p>
          <a:p>
            <a:pPr lvl="1">
              <a:defRPr/>
            </a:pPr>
            <a:r>
              <a:rPr lang="en-US" sz="2400" dirty="0"/>
              <a:t>Find finding ability </a:t>
            </a:r>
          </a:p>
          <a:p>
            <a:pPr lvl="1">
              <a:defRPr/>
            </a:pPr>
            <a:r>
              <a:rPr lang="en-US" sz="2400" dirty="0"/>
              <a:t>Fault Domain finding ability</a:t>
            </a:r>
          </a:p>
          <a:p>
            <a:pPr lvl="1">
              <a:defRPr/>
            </a:pPr>
            <a:r>
              <a:rPr lang="en-US" sz="2400" dirty="0"/>
              <a:t>Plot Domain Graphing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2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Development of DSSR with Daikon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/>
              <a:t>Salient Features</a:t>
            </a:r>
          </a:p>
          <a:p>
            <a:pPr lvl="1">
              <a:defRPr/>
            </a:pPr>
            <a:r>
              <a:rPr lang="en-US" sz="2400" dirty="0"/>
              <a:t>Capability to execute SUT by Daikon to generate invariants</a:t>
            </a:r>
          </a:p>
          <a:p>
            <a:pPr lvl="1">
              <a:defRPr/>
            </a:pPr>
            <a:r>
              <a:rPr lang="en-US" sz="2400" dirty="0"/>
              <a:t>Capability to add data to the list of interesting values from invariants</a:t>
            </a:r>
          </a:p>
          <a:p>
            <a:pPr lvl="1">
              <a:defRPr/>
            </a:pPr>
            <a:r>
              <a:rPr lang="en-US" sz="2400" dirty="0"/>
              <a:t>Capability to Execute DSSR strategy at this stage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1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+mj-cs"/>
              </a:rPr>
              <a:t>Steps of Testing SUT by ADFD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Starts Testing of SUT</a:t>
            </a:r>
          </a:p>
          <a:p>
            <a:pPr>
              <a:defRPr/>
            </a:pPr>
            <a:r>
              <a:rPr lang="en-US" sz="2800" dirty="0"/>
              <a:t>Finds Fault</a:t>
            </a:r>
          </a:p>
          <a:p>
            <a:pPr>
              <a:defRPr/>
            </a:pPr>
            <a:r>
              <a:rPr lang="en-US" sz="2800" dirty="0"/>
              <a:t>Generates program Dynamically</a:t>
            </a:r>
          </a:p>
          <a:p>
            <a:pPr>
              <a:defRPr/>
            </a:pPr>
            <a:r>
              <a:rPr lang="en-US" sz="2800" dirty="0"/>
              <a:t>Compiles the program</a:t>
            </a:r>
          </a:p>
          <a:p>
            <a:pPr>
              <a:defRPr/>
            </a:pPr>
            <a:r>
              <a:rPr lang="en-US" sz="2800" dirty="0"/>
              <a:t>Executes the program</a:t>
            </a:r>
          </a:p>
          <a:p>
            <a:pPr>
              <a:defRPr/>
            </a:pPr>
            <a:r>
              <a:rPr lang="en-US" sz="2800" dirty="0"/>
              <a:t>Generates data</a:t>
            </a:r>
          </a:p>
          <a:p>
            <a:pPr>
              <a:defRPr/>
            </a:pPr>
            <a:r>
              <a:rPr lang="en-US" sz="2800" dirty="0"/>
              <a:t>Presents data in Graphical </a:t>
            </a:r>
            <a:br>
              <a:rPr lang="en-US" sz="2800" dirty="0"/>
            </a:br>
            <a:r>
              <a:rPr lang="en-US" sz="2800" dirty="0" smtClean="0"/>
              <a:t>format</a:t>
            </a:r>
            <a:endParaRPr lang="en-US" sz="2800" dirty="0"/>
          </a:p>
        </p:txBody>
      </p:sp>
      <p:pic>
        <p:nvPicPr>
          <p:cNvPr id="4" name="Cog_Wheel_Rack_Locher_100_43.gif">
            <a:hlinkClick r:id="" action="ppaction://media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764" y="4005263"/>
            <a:ext cx="3295650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88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to illustrate working of ADFD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2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Development of new automated </a:t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dirty="0" smtClean="0">
                <a:latin typeface="Times New Roman"/>
                <a:cs typeface="Times New Roman"/>
              </a:rPr>
              <a:t>strategies with the following Goals:</a:t>
            </a:r>
          </a:p>
          <a:p>
            <a:pPr lvl="1">
              <a:defRPr/>
            </a:pPr>
            <a:endParaRPr lang="en-US" sz="2000" dirty="0" smtClean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To </a:t>
            </a:r>
            <a:r>
              <a:rPr lang="en-US" sz="2400" dirty="0">
                <a:latin typeface="Times New Roman"/>
                <a:cs typeface="Times New Roman"/>
              </a:rPr>
              <a:t>Find maximum faults and also its domain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To use minimum </a:t>
            </a:r>
            <a:r>
              <a:rPr lang="en-US" sz="2400" dirty="0" smtClean="0">
                <a:latin typeface="Times New Roman"/>
                <a:cs typeface="Times New Roman"/>
              </a:rPr>
              <a:t>test </a:t>
            </a:r>
            <a:r>
              <a:rPr lang="en-US" sz="2400" dirty="0">
                <a:latin typeface="Times New Roman"/>
                <a:cs typeface="Times New Roman"/>
              </a:rPr>
              <a:t>calls and time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To require minimum resources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To give comprehensive results and regressive test </a:t>
            </a:r>
            <a:r>
              <a:rPr lang="en-US" sz="2400" dirty="0" smtClean="0">
                <a:latin typeface="Times New Roman"/>
                <a:cs typeface="Times New Roman"/>
              </a:rPr>
              <a:t>suite</a:t>
            </a:r>
            <a:br>
              <a:rPr lang="en-US" sz="2400" dirty="0" smtClean="0">
                <a:latin typeface="Times New Roman"/>
                <a:cs typeface="Times New Roman"/>
              </a:rPr>
            </a:br>
            <a:endParaRPr lang="en-US" sz="2400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 descr="Research-Objectiv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4763"/>
            <a:ext cx="23495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+mj-cs"/>
              </a:rPr>
              <a:t>Searching for Fault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69" y="1202943"/>
            <a:ext cx="8401931" cy="4922073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dirty="0">
                <a:latin typeface="Times New Roman"/>
                <a:cs typeface="Times New Roman"/>
              </a:rPr>
              <a:t>Dirt Spot Sweeping Random </a:t>
            </a:r>
            <a:r>
              <a:rPr lang="en-US" dirty="0" smtClean="0">
                <a:latin typeface="Times New Roman"/>
                <a:cs typeface="Times New Roman"/>
              </a:rPr>
              <a:t>Strategy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It is up to 33% better than Random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It is up to 17% better than Random</a:t>
            </a:r>
            <a:r>
              <a:rPr lang="en-US" sz="2400" dirty="0" smtClean="0">
                <a:latin typeface="Times New Roman"/>
                <a:cs typeface="Times New Roman"/>
              </a:rPr>
              <a:t>+</a:t>
            </a:r>
            <a:br>
              <a:rPr lang="en-US" sz="2400" dirty="0" smtClean="0">
                <a:latin typeface="Times New Roman"/>
                <a:cs typeface="Times New Roman"/>
              </a:rPr>
            </a:b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/>
                <a:cs typeface="Times New Roman"/>
              </a:rPr>
              <a:t>Automated Discovery of Failure </a:t>
            </a:r>
            <a:r>
              <a:rPr lang="en-US" dirty="0" smtClean="0">
                <a:latin typeface="Times New Roman"/>
                <a:cs typeface="Times New Roman"/>
              </a:rPr>
              <a:t>Domain Strategy</a:t>
            </a:r>
          </a:p>
          <a:p>
            <a:pPr lvl="1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It </a:t>
            </a:r>
            <a:r>
              <a:rPr lang="en-US" sz="2400" dirty="0">
                <a:latin typeface="Times New Roman"/>
                <a:cs typeface="Times New Roman"/>
              </a:rPr>
              <a:t>finds &amp; Plots fault domain of program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It makes GUI Front-End for </a:t>
            </a:r>
            <a:r>
              <a:rPr lang="en-US" sz="2400" dirty="0" smtClean="0">
                <a:latin typeface="Times New Roman"/>
                <a:cs typeface="Times New Roman"/>
              </a:rPr>
              <a:t>YETI</a:t>
            </a:r>
            <a:br>
              <a:rPr lang="en-US" sz="2400" dirty="0" smtClean="0">
                <a:latin typeface="Times New Roman"/>
                <a:cs typeface="Times New Roman"/>
              </a:rPr>
            </a:b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latin typeface="Times New Roman"/>
                <a:cs typeface="Times New Roman"/>
              </a:rPr>
              <a:t>DSSR with Daikon </a:t>
            </a:r>
            <a:r>
              <a:rPr lang="en-US" dirty="0" smtClean="0">
                <a:latin typeface="Times New Roman"/>
                <a:cs typeface="Times New Roman"/>
              </a:rPr>
              <a:t>Strategy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Implementation of DSSR strategy with Daikon</a:t>
            </a:r>
          </a:p>
          <a:p>
            <a:pPr lvl="1">
              <a:defRPr/>
            </a:pPr>
            <a:r>
              <a:rPr lang="en-US" sz="2400" dirty="0">
                <a:latin typeface="Times New Roman"/>
                <a:cs typeface="Times New Roman"/>
              </a:rPr>
              <a:t>Work in Progress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4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22225"/>
            <a:ext cx="1516062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10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random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Testing of all values is impossible</a:t>
            </a:r>
          </a:p>
          <a:p>
            <a:pPr>
              <a:defRPr/>
            </a:pPr>
            <a:r>
              <a:rPr lang="en-US" sz="2800" dirty="0"/>
              <a:t>Limited Time and Resources</a:t>
            </a:r>
          </a:p>
          <a:p>
            <a:pPr>
              <a:defRPr/>
            </a:pPr>
            <a:r>
              <a:rPr lang="en-US" sz="2800" dirty="0"/>
              <a:t>Simple but practical selection approach</a:t>
            </a:r>
          </a:p>
          <a:p>
            <a:pPr>
              <a:defRPr/>
            </a:pPr>
            <a:r>
              <a:rPr lang="en-US" sz="2800" dirty="0"/>
              <a:t>Easy implementation</a:t>
            </a:r>
          </a:p>
          <a:p>
            <a:pPr>
              <a:defRPr/>
            </a:pPr>
            <a:r>
              <a:rPr lang="en-US" sz="2800" dirty="0"/>
              <a:t>Free from human bias</a:t>
            </a:r>
          </a:p>
          <a:p>
            <a:pPr>
              <a:defRPr/>
            </a:pPr>
            <a:r>
              <a:rPr lang="en-US" sz="2800" dirty="0"/>
              <a:t>Quick and effective in finding faults</a:t>
            </a:r>
          </a:p>
          <a:p>
            <a:pPr>
              <a:defRPr/>
            </a:pPr>
            <a:r>
              <a:rPr lang="en-US" sz="2800" dirty="0"/>
              <a:t>Code </a:t>
            </a:r>
            <a:r>
              <a:rPr lang="en-US" sz="2800" dirty="0" smtClean="0"/>
              <a:t>Privacy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26" y="1"/>
            <a:ext cx="1035274" cy="117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73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+mj-cs"/>
              </a:rPr>
              <a:t>What is Random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Black-box testing technique</a:t>
            </a:r>
          </a:p>
          <a:p>
            <a:pPr>
              <a:defRPr/>
            </a:pPr>
            <a:r>
              <a:rPr lang="en-US" sz="2800" dirty="0"/>
              <a:t>Dynamic testing process</a:t>
            </a:r>
          </a:p>
          <a:p>
            <a:pPr>
              <a:defRPr/>
            </a:pPr>
            <a:r>
              <a:rPr lang="en-US" sz="2800" dirty="0"/>
              <a:t>Input Domain</a:t>
            </a:r>
          </a:p>
          <a:p>
            <a:pPr>
              <a:defRPr/>
            </a:pPr>
            <a:r>
              <a:rPr lang="en-US" sz="2800" dirty="0"/>
              <a:t>Random Selection</a:t>
            </a:r>
          </a:p>
          <a:p>
            <a:pPr>
              <a:defRPr/>
            </a:pPr>
            <a:r>
              <a:rPr lang="en-US" sz="2800" dirty="0"/>
              <a:t>Test Execution</a:t>
            </a:r>
          </a:p>
          <a:p>
            <a:pPr>
              <a:defRPr/>
            </a:pPr>
            <a:r>
              <a:rPr lang="en-US" sz="2800" dirty="0"/>
              <a:t>Test Evaluation</a:t>
            </a:r>
          </a:p>
          <a:p>
            <a:pPr>
              <a:defRPr/>
            </a:pPr>
            <a:r>
              <a:rPr lang="en-US" sz="2800" dirty="0"/>
              <a:t>Test Output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000" y="1"/>
            <a:ext cx="1093600" cy="123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43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+mj-cs"/>
              </a:rPr>
              <a:t>Automated Random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Automating the process of random testing </a:t>
            </a:r>
          </a:p>
          <a:p>
            <a:pPr>
              <a:defRPr/>
            </a:pPr>
            <a:r>
              <a:rPr lang="en-US" sz="2800" dirty="0"/>
              <a:t>Automated Random Testing Tools:</a:t>
            </a:r>
          </a:p>
          <a:p>
            <a:pPr lvl="1">
              <a:defRPr/>
            </a:pPr>
            <a:r>
              <a:rPr lang="en-US" sz="2400" dirty="0"/>
              <a:t>YETI</a:t>
            </a:r>
          </a:p>
          <a:p>
            <a:pPr lvl="1">
              <a:defRPr/>
            </a:pPr>
            <a:r>
              <a:rPr lang="en-US" sz="2400" dirty="0" err="1"/>
              <a:t>JCrasher</a:t>
            </a:r>
            <a:endParaRPr lang="en-US" sz="2400" dirty="0"/>
          </a:p>
          <a:p>
            <a:pPr lvl="1">
              <a:defRPr/>
            </a:pPr>
            <a:r>
              <a:rPr lang="en-US" sz="2400" dirty="0" err="1"/>
              <a:t>JUnit</a:t>
            </a:r>
            <a:endParaRPr lang="en-US" sz="2400" dirty="0"/>
          </a:p>
          <a:p>
            <a:pPr lvl="1">
              <a:defRPr/>
            </a:pPr>
            <a:r>
              <a:rPr lang="en-US" sz="2400" dirty="0" err="1"/>
              <a:t>Haskel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02" y="4552755"/>
            <a:ext cx="2680047" cy="200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63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Fault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Point Fault Domain:</a:t>
            </a:r>
          </a:p>
          <a:p>
            <a:pPr lvl="1">
              <a:defRPr/>
            </a:pPr>
            <a:r>
              <a:rPr lang="en-US" sz="2400" dirty="0"/>
              <a:t>Fault lies scattered across input </a:t>
            </a:r>
            <a:r>
              <a:rPr lang="en-US" sz="2400" dirty="0" smtClean="0"/>
              <a:t>domain</a:t>
            </a:r>
            <a:endParaRPr lang="en-US" sz="2400" dirty="0"/>
          </a:p>
          <a:p>
            <a:pPr>
              <a:defRPr/>
            </a:pPr>
            <a:r>
              <a:rPr lang="en-US" dirty="0"/>
              <a:t>Block Fault Domain</a:t>
            </a:r>
          </a:p>
          <a:p>
            <a:pPr lvl="1">
              <a:defRPr/>
            </a:pPr>
            <a:r>
              <a:rPr lang="en-US" sz="2400" dirty="0"/>
              <a:t>Fault lies in a block across input </a:t>
            </a:r>
            <a:r>
              <a:rPr lang="en-US" sz="2400" dirty="0" smtClean="0"/>
              <a:t>domain</a:t>
            </a:r>
            <a:endParaRPr lang="en-US" sz="2400" dirty="0"/>
          </a:p>
          <a:p>
            <a:pPr>
              <a:defRPr/>
            </a:pPr>
            <a:r>
              <a:rPr lang="en-US" dirty="0"/>
              <a:t>Strip Fault Domain </a:t>
            </a:r>
          </a:p>
          <a:p>
            <a:pPr lvl="1">
              <a:defRPr/>
            </a:pPr>
            <a:r>
              <a:rPr lang="en-US" sz="2400" dirty="0"/>
              <a:t>Fault lies in a strip across the input </a:t>
            </a:r>
            <a:r>
              <a:rPr lang="en-US" sz="2400" dirty="0" smtClean="0"/>
              <a:t>domain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00" b="16647"/>
          <a:stretch>
            <a:fillRect/>
          </a:stretch>
        </p:blipFill>
        <p:spPr bwMode="auto">
          <a:xfrm>
            <a:off x="904098" y="4955337"/>
            <a:ext cx="17907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4" r="2100" b="16647"/>
          <a:stretch>
            <a:fillRect/>
          </a:stretch>
        </p:blipFill>
        <p:spPr bwMode="auto">
          <a:xfrm>
            <a:off x="6088873" y="4955337"/>
            <a:ext cx="1766888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9" r="37151" b="16647"/>
          <a:stretch>
            <a:fillRect/>
          </a:stretch>
        </p:blipFill>
        <p:spPr bwMode="auto">
          <a:xfrm>
            <a:off x="3567923" y="4955337"/>
            <a:ext cx="1754188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00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Need of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To increase coverage</a:t>
            </a:r>
          </a:p>
          <a:p>
            <a:pPr>
              <a:defRPr/>
            </a:pPr>
            <a:r>
              <a:rPr lang="en-US" sz="2800" dirty="0"/>
              <a:t>To increase efficiency</a:t>
            </a:r>
          </a:p>
          <a:p>
            <a:pPr>
              <a:defRPr/>
            </a:pPr>
            <a:r>
              <a:rPr lang="en-US" sz="2800" dirty="0"/>
              <a:t>To decrease over-head</a:t>
            </a:r>
          </a:p>
          <a:p>
            <a:pPr>
              <a:defRPr/>
            </a:pPr>
            <a:r>
              <a:rPr lang="en-US" sz="2800" dirty="0"/>
              <a:t>To generate friendly output</a:t>
            </a:r>
          </a:p>
          <a:p>
            <a:pPr>
              <a:defRPr/>
            </a:pPr>
            <a:r>
              <a:rPr lang="en-US" sz="2800" dirty="0"/>
              <a:t>To introduce </a:t>
            </a:r>
            <a:r>
              <a:rPr lang="en-US" sz="2800" dirty="0" smtClean="0"/>
              <a:t>automation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233487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8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+mj-cs"/>
              </a:rPr>
              <a:t>Enhanced versions of Random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Adaptive Random Testing (ART)</a:t>
            </a:r>
          </a:p>
          <a:p>
            <a:pPr>
              <a:defRPr/>
            </a:pPr>
            <a:r>
              <a:rPr lang="en-US" sz="2800" dirty="0"/>
              <a:t>Quasi Random Testing (QRT)</a:t>
            </a:r>
          </a:p>
          <a:p>
            <a:pPr>
              <a:defRPr/>
            </a:pPr>
            <a:r>
              <a:rPr lang="en-US" sz="2800" dirty="0"/>
              <a:t>Mirror Adaptive Random Testing (MART)</a:t>
            </a:r>
          </a:p>
          <a:p>
            <a:pPr>
              <a:defRPr/>
            </a:pPr>
            <a:r>
              <a:rPr lang="en-US" sz="2800" dirty="0"/>
              <a:t>Restricted Random Testing (RRT)</a:t>
            </a:r>
          </a:p>
          <a:p>
            <a:pPr>
              <a:defRPr/>
            </a:pPr>
            <a:r>
              <a:rPr lang="en-US" sz="2800" dirty="0"/>
              <a:t>Feedback-Directed Random Testing (FDRT)</a:t>
            </a:r>
          </a:p>
          <a:p>
            <a:pPr>
              <a:defRPr/>
            </a:pPr>
            <a:r>
              <a:rPr lang="en-US" sz="2800" dirty="0"/>
              <a:t>Random+ Testing (R+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95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ca.pot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521</Words>
  <Application>Microsoft Macintosh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New Strategies for Finding failures and its domains</vt:lpstr>
      <vt:lpstr>PowerPoint Presentation</vt:lpstr>
      <vt:lpstr>PowerPoint Presentation</vt:lpstr>
      <vt:lpstr>Why random testing?</vt:lpstr>
      <vt:lpstr>What is Random Testing</vt:lpstr>
      <vt:lpstr>Automated Random Testing</vt:lpstr>
      <vt:lpstr>Fault Domains</vt:lpstr>
      <vt:lpstr>Need of Improvement</vt:lpstr>
      <vt:lpstr>Enhanced versions of Random Testing</vt:lpstr>
      <vt:lpstr>Dirt Spot Sweeping Random Strategy</vt:lpstr>
      <vt:lpstr>Working Mechanism of DSSR Strategy</vt:lpstr>
      <vt:lpstr>Example to illustrate working of DSSR strategy</vt:lpstr>
      <vt:lpstr>Performance of DSSR compared to R and R+</vt:lpstr>
      <vt:lpstr>Test Results of 17/60 classes</vt:lpstr>
      <vt:lpstr>Limitations of DSSR strategy</vt:lpstr>
      <vt:lpstr>Development of new improved strategy </vt:lpstr>
      <vt:lpstr>Development of DSSR with Daikon strategy</vt:lpstr>
      <vt:lpstr>Steps of Testing SUT by ADFD strategy</vt:lpstr>
      <vt:lpstr>Example to illustrate working of ADFD strategy</vt:lpstr>
      <vt:lpstr>Searching for Fault Patterns</vt:lpstr>
    </vt:vector>
  </TitlesOfParts>
  <Company>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Strategies for Finding failures and its domains</dc:title>
  <dc:creator>Mian Asbat Ahmad</dc:creator>
  <cp:lastModifiedBy>Mian Asbat Ahmad</cp:lastModifiedBy>
  <cp:revision>28</cp:revision>
  <dcterms:created xsi:type="dcterms:W3CDTF">2013-01-19T19:04:38Z</dcterms:created>
  <dcterms:modified xsi:type="dcterms:W3CDTF">2013-01-21T01:00:15Z</dcterms:modified>
</cp:coreProperties>
</file>