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60E0-04AE-18A0-5C9A-57E82BC5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A07EA-BEFF-F7EF-3FFD-D5DFCAA40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E871-0004-2248-EAC9-08FD1C2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1902F-CFE4-7F00-1DB8-65FBFC83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2652B-5316-DAA6-E8F9-4792389E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D34C-C3E9-B7DE-2721-3A4277E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0364A-8798-43C4-D599-511442A8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8BEAD-13B3-C07F-E4CF-3B5E274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CDB42-98F0-97F8-6B58-AA7B15E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9FB3D-70A2-3E03-DA02-6CC1C02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7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08402-0BAC-B126-C014-AEF950358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899D8B-6056-A1BB-5BC3-9F7D128D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274DB-32A0-7C3F-7553-70BB2A1C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C1706-7BDB-7B5A-DB6F-B87C164A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562C4-92C7-A921-3851-4CC10F37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0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410EA-5FF8-7832-F6DD-75AF1B69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EC109-41C3-8C47-C946-055316CA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83AA8-E6BC-8B92-BD20-4585541D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E5B2-2E47-6BBF-690C-41E00E8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F95C5-CE9C-0ADC-5C8F-ADBBE298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011A-33DA-C397-3C27-AB851ECE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F4572-8094-E670-AC45-328BB45E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FAB07-04FB-BCE3-DFE7-8FB931B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85843-B750-110F-BF0B-CFC137FD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FB7D-432F-3ACB-7A5C-D71E0AD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51CE9-16A2-00EF-D88E-65ABE4D2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56206-BD30-A529-810E-5B9B2808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48ECD-95FC-945B-2CB2-57F4F62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79F92-3018-EAD5-980D-890185CB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D894F-A3B6-D5DF-7315-96094167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A585F-F764-C932-8317-8140E080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5151F-D1FE-7957-8F5C-BC870E8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93A1D-7716-1BFF-4B21-769D3CC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06C45-E78A-2B7A-E59D-D45D32D2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F3A0F-AE5D-3CFC-0AC5-C3DD8C7EF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FDA3D8-3BAE-F5E0-33F0-2AD62FEB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C5444-1BC9-1660-932D-ABDB0D0E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B8759F-0FC5-9D7A-FDC2-31D8C860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80C92-525C-5547-5767-4EE0DAF2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C930-7238-0803-9EEE-9C478281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27142-A28E-72D5-7C89-C5DFD983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3A25B-C347-064E-EC70-4BBF291D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FA934-F863-7E99-60E8-CE2F1101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C2F596-C600-8C39-DFE6-AFD10376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99674-05A8-A797-E27C-CCF8CF9C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DFD7D-D745-733B-62B5-DE8A965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3CFB3-B2A3-374B-4A98-F8D5C428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9E616-6469-779E-23AA-00A64640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D2BF8-1855-F7EE-F4E0-C117514E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808CC-4BB8-5E31-2A7E-11C9908A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13A3C-DF16-9771-DFE6-D6DD2142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7B4F4-53A5-03C8-C11F-D0061CA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994C4-4D27-DEF8-44C8-73346E2A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C18FA-FECB-F4A3-3E33-76FB85AB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34800-928D-E107-11AA-0BD737DC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57821-A1D1-1D58-2DF0-C0F79A0F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B930B-E086-B2E1-14C2-4E0CFA45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ABCD5-2EEA-1861-34B8-147BD726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38C7A-1429-F0E1-CCA7-08EF5C0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CB732-D439-50DA-994B-ADF3025E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9653F-4299-B972-1877-7DAD51248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2DD8-58B6-43DF-83DF-2032CED39200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7C3D-3C14-020A-6CBB-2B2B8302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4FA78-5F32-47D5-A515-70B895A9D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C92A-A646-4920-A6C4-CA2C2E61A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2305-29BB-8268-7354-20C5D7623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去中心化存储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BBD007-B2E6-3BDD-584B-42A919752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毛岱山</a:t>
            </a:r>
          </a:p>
        </p:txBody>
      </p:sp>
    </p:spTree>
    <p:extLst>
      <p:ext uri="{BB962C8B-B14F-4D97-AF65-F5344CB8AC3E}">
        <p14:creationId xmlns:p14="http://schemas.microsoft.com/office/powerpoint/2010/main" val="154627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08751-A76F-7077-F842-FFFAFE9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数据链上可用性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9876F9-1DBF-EAF3-706F-9313A097CBCC}"/>
              </a:ext>
            </a:extLst>
          </p:cNvPr>
          <p:cNvSpPr/>
          <p:nvPr/>
        </p:nvSpPr>
        <p:spPr>
          <a:xfrm>
            <a:off x="720725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4FBEA9-B1AB-27B2-8674-5AA877D4D0A6}"/>
              </a:ext>
            </a:extLst>
          </p:cNvPr>
          <p:cNvSpPr/>
          <p:nvPr/>
        </p:nvSpPr>
        <p:spPr>
          <a:xfrm>
            <a:off x="1421130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31664C-F4B9-6982-26D0-0B0A509EA2B5}"/>
              </a:ext>
            </a:extLst>
          </p:cNvPr>
          <p:cNvSpPr/>
          <p:nvPr/>
        </p:nvSpPr>
        <p:spPr>
          <a:xfrm>
            <a:off x="2121535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6C559-6661-64AE-9415-AF7AA76D0430}"/>
              </a:ext>
            </a:extLst>
          </p:cNvPr>
          <p:cNvSpPr/>
          <p:nvPr/>
        </p:nvSpPr>
        <p:spPr>
          <a:xfrm>
            <a:off x="2821940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8F6388-653B-5187-C870-C97BBA7B9D29}"/>
              </a:ext>
            </a:extLst>
          </p:cNvPr>
          <p:cNvSpPr/>
          <p:nvPr/>
        </p:nvSpPr>
        <p:spPr>
          <a:xfrm>
            <a:off x="3522345" y="4591050"/>
            <a:ext cx="535305" cy="2527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F74C33-9814-C512-513F-AF79DF0A77A1}"/>
              </a:ext>
            </a:extLst>
          </p:cNvPr>
          <p:cNvSpPr/>
          <p:nvPr/>
        </p:nvSpPr>
        <p:spPr>
          <a:xfrm>
            <a:off x="4222750" y="4591050"/>
            <a:ext cx="535305" cy="2527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587D5D-11D9-D2F4-2ABB-FE3AB4C80C09}"/>
              </a:ext>
            </a:extLst>
          </p:cNvPr>
          <p:cNvSpPr/>
          <p:nvPr/>
        </p:nvSpPr>
        <p:spPr>
          <a:xfrm>
            <a:off x="4923155" y="4591050"/>
            <a:ext cx="535305" cy="2527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2C1ABC-DA72-D9CE-7284-2A27BF1F00AB}"/>
              </a:ext>
            </a:extLst>
          </p:cNvPr>
          <p:cNvSpPr/>
          <p:nvPr/>
        </p:nvSpPr>
        <p:spPr>
          <a:xfrm>
            <a:off x="5623560" y="4591050"/>
            <a:ext cx="535305" cy="2527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0D602-0E4D-DEED-3AC0-9F6D02AF10B9}"/>
              </a:ext>
            </a:extLst>
          </p:cNvPr>
          <p:cNvSpPr/>
          <p:nvPr/>
        </p:nvSpPr>
        <p:spPr>
          <a:xfrm>
            <a:off x="6323965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E85DC6-1734-FDCB-9357-7D5DC2126DAD}"/>
              </a:ext>
            </a:extLst>
          </p:cNvPr>
          <p:cNvSpPr/>
          <p:nvPr/>
        </p:nvSpPr>
        <p:spPr>
          <a:xfrm>
            <a:off x="7024370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14D9BF-6CA9-2ED9-74FC-3881AA3CEC88}"/>
              </a:ext>
            </a:extLst>
          </p:cNvPr>
          <p:cNvSpPr/>
          <p:nvPr/>
        </p:nvSpPr>
        <p:spPr>
          <a:xfrm>
            <a:off x="7724775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63F31-A914-DBD8-0020-C4DFCB9F18AD}"/>
              </a:ext>
            </a:extLst>
          </p:cNvPr>
          <p:cNvSpPr/>
          <p:nvPr/>
        </p:nvSpPr>
        <p:spPr>
          <a:xfrm>
            <a:off x="8425180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3DB129-F9E4-B22C-DC2E-9AF64E3FCB70}"/>
              </a:ext>
            </a:extLst>
          </p:cNvPr>
          <p:cNvSpPr/>
          <p:nvPr/>
        </p:nvSpPr>
        <p:spPr>
          <a:xfrm>
            <a:off x="9125585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5A74CB-683E-E09A-D45F-5F871817B83E}"/>
              </a:ext>
            </a:extLst>
          </p:cNvPr>
          <p:cNvSpPr/>
          <p:nvPr/>
        </p:nvSpPr>
        <p:spPr>
          <a:xfrm>
            <a:off x="9825990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677DF7-4CE6-D863-BFBF-8C5E423F3E4A}"/>
              </a:ext>
            </a:extLst>
          </p:cNvPr>
          <p:cNvSpPr/>
          <p:nvPr/>
        </p:nvSpPr>
        <p:spPr>
          <a:xfrm>
            <a:off x="10526395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25997-1383-94C7-049D-AC3A22A3D10F}"/>
              </a:ext>
            </a:extLst>
          </p:cNvPr>
          <p:cNvSpPr/>
          <p:nvPr/>
        </p:nvSpPr>
        <p:spPr>
          <a:xfrm>
            <a:off x="11226800" y="4591050"/>
            <a:ext cx="535305" cy="25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8F01F0-FBE6-6DDF-BE24-1B641C8C16B7}"/>
              </a:ext>
            </a:extLst>
          </p:cNvPr>
          <p:cNvSpPr/>
          <p:nvPr/>
        </p:nvSpPr>
        <p:spPr>
          <a:xfrm>
            <a:off x="5844540" y="2285365"/>
            <a:ext cx="79819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KZG</a:t>
            </a:r>
          </a:p>
          <a:p>
            <a:pPr algn="ctr"/>
            <a:r>
              <a:rPr lang="en-US" altLang="zh-CN" sz="1400"/>
              <a:t>commit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B66E0B-0AA3-5150-0407-72D36C4CC3F3}"/>
              </a:ext>
            </a:extLst>
          </p:cNvPr>
          <p:cNvCxnSpPr>
            <a:stCxn id="8" idx="0"/>
            <a:endCxn id="20" idx="2"/>
          </p:cNvCxnSpPr>
          <p:nvPr/>
        </p:nvCxnSpPr>
        <p:spPr>
          <a:xfrm flipV="1">
            <a:off x="3790315" y="2771140"/>
            <a:ext cx="2453640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C5D543-2E86-7F89-8B1A-CD34F56807ED}"/>
              </a:ext>
            </a:extLst>
          </p:cNvPr>
          <p:cNvCxnSpPr>
            <a:stCxn id="9" idx="0"/>
            <a:endCxn id="20" idx="2"/>
          </p:cNvCxnSpPr>
          <p:nvPr/>
        </p:nvCxnSpPr>
        <p:spPr>
          <a:xfrm flipV="1">
            <a:off x="4490720" y="2771140"/>
            <a:ext cx="1753235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F20092-5AE7-5EE6-A408-6CADF9CB051F}"/>
              </a:ext>
            </a:extLst>
          </p:cNvPr>
          <p:cNvCxnSpPr>
            <a:stCxn id="10" idx="0"/>
            <a:endCxn id="20" idx="2"/>
          </p:cNvCxnSpPr>
          <p:nvPr/>
        </p:nvCxnSpPr>
        <p:spPr>
          <a:xfrm flipV="1">
            <a:off x="5191125" y="2771140"/>
            <a:ext cx="1052830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C16410-8186-4BC5-82B0-E31EB8BFDF85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V="1">
            <a:off x="5891530" y="2771140"/>
            <a:ext cx="352425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5B7393-8EB6-49C9-3D76-4BB6ACF58D43}"/>
              </a:ext>
            </a:extLst>
          </p:cNvPr>
          <p:cNvCxnSpPr>
            <a:stCxn id="12" idx="0"/>
            <a:endCxn id="20" idx="2"/>
          </p:cNvCxnSpPr>
          <p:nvPr/>
        </p:nvCxnSpPr>
        <p:spPr>
          <a:xfrm flipH="1" flipV="1">
            <a:off x="6243955" y="2771140"/>
            <a:ext cx="347980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75CBA0-2F6C-EA90-E137-F94D4F1191DC}"/>
              </a:ext>
            </a:extLst>
          </p:cNvPr>
          <p:cNvCxnSpPr>
            <a:stCxn id="13" idx="0"/>
            <a:endCxn id="20" idx="2"/>
          </p:cNvCxnSpPr>
          <p:nvPr/>
        </p:nvCxnSpPr>
        <p:spPr>
          <a:xfrm flipH="1" flipV="1">
            <a:off x="6243955" y="2771140"/>
            <a:ext cx="1048385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A9D2F7-9DC8-ABCB-26E9-A9CDEDBDA37B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H="1" flipV="1">
            <a:off x="6243955" y="2771140"/>
            <a:ext cx="1748790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9DD474A-20F7-7DAB-4B6C-F1EDA16EFD6B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H="1" flipV="1">
            <a:off x="6243955" y="2771140"/>
            <a:ext cx="2449195" cy="18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667B348-1F83-C3C9-5A3D-901BE84283E5}"/>
              </a:ext>
            </a:extLst>
          </p:cNvPr>
          <p:cNvSpPr txBox="1"/>
          <p:nvPr/>
        </p:nvSpPr>
        <p:spPr>
          <a:xfrm>
            <a:off x="2821940" y="349694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...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B71CC2-0266-E912-63A8-2466DFBA1D7F}"/>
              </a:ext>
            </a:extLst>
          </p:cNvPr>
          <p:cNvSpPr txBox="1"/>
          <p:nvPr/>
        </p:nvSpPr>
        <p:spPr>
          <a:xfrm>
            <a:off x="9411335" y="362394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...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D5E23C6-B60E-983D-C7E6-71188BC5D2BE}"/>
              </a:ext>
            </a:extLst>
          </p:cNvPr>
          <p:cNvSpPr txBox="1"/>
          <p:nvPr/>
        </p:nvSpPr>
        <p:spPr>
          <a:xfrm>
            <a:off x="4488180" y="334835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KZG Proof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DE93B3B-657B-8BE3-22DC-6EF9DBCA86D1}"/>
              </a:ext>
            </a:extLst>
          </p:cNvPr>
          <p:cNvSpPr/>
          <p:nvPr/>
        </p:nvSpPr>
        <p:spPr>
          <a:xfrm>
            <a:off x="4943475" y="3637280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02A708-C694-0305-B81E-85681D2C82F5}"/>
              </a:ext>
            </a:extLst>
          </p:cNvPr>
          <p:cNvSpPr/>
          <p:nvPr/>
        </p:nvSpPr>
        <p:spPr>
          <a:xfrm>
            <a:off x="5332095" y="3623945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7C10212-5715-5A29-C546-1D4DD9263FF0}"/>
              </a:ext>
            </a:extLst>
          </p:cNvPr>
          <p:cNvSpPr/>
          <p:nvPr/>
        </p:nvSpPr>
        <p:spPr>
          <a:xfrm>
            <a:off x="5634355" y="3623945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54AC9BC-6377-872C-90B3-E033BE37A278}"/>
              </a:ext>
            </a:extLst>
          </p:cNvPr>
          <p:cNvSpPr/>
          <p:nvPr/>
        </p:nvSpPr>
        <p:spPr>
          <a:xfrm>
            <a:off x="5993765" y="3637280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6F0C24B-55E2-0123-E986-E8A784440148}"/>
              </a:ext>
            </a:extLst>
          </p:cNvPr>
          <p:cNvSpPr/>
          <p:nvPr/>
        </p:nvSpPr>
        <p:spPr>
          <a:xfrm>
            <a:off x="6353175" y="3622675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2196CD4-F9E5-7D2A-4AEC-8808935340DC}"/>
              </a:ext>
            </a:extLst>
          </p:cNvPr>
          <p:cNvSpPr/>
          <p:nvPr/>
        </p:nvSpPr>
        <p:spPr>
          <a:xfrm>
            <a:off x="6715760" y="3622675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038B50-87C9-9069-2388-B7848A90D328}"/>
              </a:ext>
            </a:extLst>
          </p:cNvPr>
          <p:cNvSpPr/>
          <p:nvPr/>
        </p:nvSpPr>
        <p:spPr>
          <a:xfrm>
            <a:off x="7065645" y="3622675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02B162B-8020-5AA7-6231-20B26B3A1932}"/>
              </a:ext>
            </a:extLst>
          </p:cNvPr>
          <p:cNvSpPr/>
          <p:nvPr/>
        </p:nvSpPr>
        <p:spPr>
          <a:xfrm>
            <a:off x="7437755" y="3623945"/>
            <a:ext cx="126365" cy="11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C50C3A-8E54-3079-B69A-8491BFAA4DC5}"/>
              </a:ext>
            </a:extLst>
          </p:cNvPr>
          <p:cNvSpPr/>
          <p:nvPr/>
        </p:nvSpPr>
        <p:spPr>
          <a:xfrm>
            <a:off x="7362967" y="484496"/>
            <a:ext cx="4094329" cy="16878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Ethereum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504ED00-B811-F683-7EAB-D50C6E5E82FF}"/>
              </a:ext>
            </a:extLst>
          </p:cNvPr>
          <p:cNvSpPr/>
          <p:nvPr/>
        </p:nvSpPr>
        <p:spPr>
          <a:xfrm>
            <a:off x="7724775" y="1030406"/>
            <a:ext cx="3336925" cy="9280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存储证明合约</a:t>
            </a:r>
            <a:endParaRPr lang="en-US" altLang="zh-CN" dirty="0"/>
          </a:p>
          <a:p>
            <a:pPr algn="ctr"/>
            <a:r>
              <a:rPr lang="zh-CN" altLang="en-US" dirty="0"/>
              <a:t>提供链外数据可用性</a:t>
            </a:r>
            <a:r>
              <a:rPr lang="en-US" altLang="zh-CN" dirty="0"/>
              <a:t>/</a:t>
            </a:r>
            <a:r>
              <a:rPr lang="zh-CN" altLang="en-US" dirty="0"/>
              <a:t>证明</a:t>
            </a:r>
            <a:endParaRPr lang="en-US" altLang="zh-CN" dirty="0"/>
          </a:p>
          <a:p>
            <a:pPr algn="ctr"/>
            <a:r>
              <a:rPr lang="en-US" altLang="zh-CN" dirty="0"/>
              <a:t>KZG</a:t>
            </a:r>
            <a:r>
              <a:rPr lang="zh-CN" altLang="en-US" dirty="0"/>
              <a:t>根</a:t>
            </a:r>
            <a:r>
              <a:rPr lang="en-US" altLang="zh-CN" dirty="0"/>
              <a:t>, ERC3668</a:t>
            </a: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5556CE32-B43F-85C2-A962-D0F6BBF25243}"/>
              </a:ext>
            </a:extLst>
          </p:cNvPr>
          <p:cNvSpPr/>
          <p:nvPr/>
        </p:nvSpPr>
        <p:spPr>
          <a:xfrm rot="20516029">
            <a:off x="6714983" y="1990345"/>
            <a:ext cx="1699004" cy="223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9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FD660-0F4B-C0C8-E3C6-A46AA89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高效路由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DAF808-260A-B563-372A-2C0B5F6E37C8}"/>
              </a:ext>
            </a:extLst>
          </p:cNvPr>
          <p:cNvSpPr/>
          <p:nvPr/>
        </p:nvSpPr>
        <p:spPr>
          <a:xfrm>
            <a:off x="4805680" y="1858645"/>
            <a:ext cx="852805" cy="3727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02ADD6-81C9-641C-0A96-F63914458016}"/>
              </a:ext>
            </a:extLst>
          </p:cNvPr>
          <p:cNvSpPr/>
          <p:nvPr/>
        </p:nvSpPr>
        <p:spPr>
          <a:xfrm>
            <a:off x="5824855" y="111315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719219-9EE8-4292-2569-A6018AD4B526}"/>
              </a:ext>
            </a:extLst>
          </p:cNvPr>
          <p:cNvSpPr/>
          <p:nvPr/>
        </p:nvSpPr>
        <p:spPr>
          <a:xfrm>
            <a:off x="6677660" y="185864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C13E4A-437B-084E-071D-C16875FFBE3E}"/>
              </a:ext>
            </a:extLst>
          </p:cNvPr>
          <p:cNvSpPr txBox="1"/>
          <p:nvPr/>
        </p:nvSpPr>
        <p:spPr>
          <a:xfrm>
            <a:off x="6678930" y="2604135"/>
            <a:ext cx="85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 2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DC4F5C-7470-93AD-A614-9F27D1F97917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7104380" y="2231390"/>
            <a:ext cx="635" cy="3727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C8BE5D-FAFE-4899-066A-F6E19E2EA6AD}"/>
              </a:ext>
            </a:extLst>
          </p:cNvPr>
          <p:cNvSpPr txBox="1"/>
          <p:nvPr/>
        </p:nvSpPr>
        <p:spPr>
          <a:xfrm>
            <a:off x="10151110" y="1863090"/>
            <a:ext cx="121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Generate 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0832C5-5518-5E44-F5B8-970152BC10AD}"/>
              </a:ext>
            </a:extLst>
          </p:cNvPr>
          <p:cNvSpPr/>
          <p:nvPr/>
        </p:nvSpPr>
        <p:spPr>
          <a:xfrm>
            <a:off x="6677660" y="4956810"/>
            <a:ext cx="852805" cy="3727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EC045-5AB4-C134-EF60-75D7AC99BC08}"/>
              </a:ext>
            </a:extLst>
          </p:cNvPr>
          <p:cNvSpPr/>
          <p:nvPr/>
        </p:nvSpPr>
        <p:spPr>
          <a:xfrm>
            <a:off x="5824855" y="4211320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E08039-53B6-95D0-68DF-24A58264C9AF}"/>
              </a:ext>
            </a:extLst>
          </p:cNvPr>
          <p:cNvSpPr/>
          <p:nvPr/>
        </p:nvSpPr>
        <p:spPr>
          <a:xfrm>
            <a:off x="5015865" y="496125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AD4543-B57A-57C6-15C8-FE56C3342207}"/>
              </a:ext>
            </a:extLst>
          </p:cNvPr>
          <p:cNvSpPr txBox="1"/>
          <p:nvPr/>
        </p:nvSpPr>
        <p:spPr>
          <a:xfrm>
            <a:off x="6678930" y="5820410"/>
            <a:ext cx="85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 3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36ADE3-08DD-0037-C595-A2BBBD979E81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5442585" y="5334000"/>
            <a:ext cx="1662430" cy="486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A7BCA55-BEA5-70FF-45C6-CD114E46571F}"/>
              </a:ext>
            </a:extLst>
          </p:cNvPr>
          <p:cNvSpPr txBox="1"/>
          <p:nvPr/>
        </p:nvSpPr>
        <p:spPr>
          <a:xfrm>
            <a:off x="10151110" y="4961255"/>
            <a:ext cx="121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Generate 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CF9201-FCDD-CC6A-BC80-D795AB7699E4}"/>
              </a:ext>
            </a:extLst>
          </p:cNvPr>
          <p:cNvSpPr/>
          <p:nvPr/>
        </p:nvSpPr>
        <p:spPr>
          <a:xfrm>
            <a:off x="3354070" y="4961255"/>
            <a:ext cx="852805" cy="3727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A7AA93-25D3-09DB-F2BA-E8DA65096DD2}"/>
              </a:ext>
            </a:extLst>
          </p:cNvPr>
          <p:cNvSpPr/>
          <p:nvPr/>
        </p:nvSpPr>
        <p:spPr>
          <a:xfrm>
            <a:off x="8339455" y="496125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7F7EB5-E657-23D9-9F8F-38D9A57F6681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flipV="1">
            <a:off x="7105015" y="5334000"/>
            <a:ext cx="1661160" cy="486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AC064A5-0C98-9EA0-CDBF-DADAE3F30ED2}"/>
              </a:ext>
            </a:extLst>
          </p:cNvPr>
          <p:cNvSpPr/>
          <p:nvPr/>
        </p:nvSpPr>
        <p:spPr>
          <a:xfrm>
            <a:off x="4364355" y="4584065"/>
            <a:ext cx="529590" cy="22669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70660A-A663-9F31-4643-06D887B1A17B}"/>
              </a:ext>
            </a:extLst>
          </p:cNvPr>
          <p:cNvSpPr/>
          <p:nvPr/>
        </p:nvSpPr>
        <p:spPr>
          <a:xfrm>
            <a:off x="7670800" y="4584065"/>
            <a:ext cx="529590" cy="22669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CA3FB-2CE6-40B2-9B9D-9CEC410A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4" y="-248603"/>
            <a:ext cx="10515600" cy="1325563"/>
          </a:xfrm>
        </p:spPr>
        <p:txBody>
          <a:bodyPr/>
          <a:lstStyle/>
          <a:p>
            <a:r>
              <a:rPr lang="zh-CN" altLang="en-US" dirty="0"/>
              <a:t>高效路由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DCD9C9-F220-EFA8-FC34-C1D86184C38E}"/>
              </a:ext>
            </a:extLst>
          </p:cNvPr>
          <p:cNvSpPr/>
          <p:nvPr/>
        </p:nvSpPr>
        <p:spPr>
          <a:xfrm>
            <a:off x="8670290" y="295783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C88F370-5348-9255-4D8A-9C880571E821}"/>
              </a:ext>
            </a:extLst>
          </p:cNvPr>
          <p:cNvSpPr/>
          <p:nvPr/>
        </p:nvSpPr>
        <p:spPr>
          <a:xfrm>
            <a:off x="88138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CEF75E-0706-8ABE-5099-8F9C8C59231B}"/>
              </a:ext>
            </a:extLst>
          </p:cNvPr>
          <p:cNvSpPr/>
          <p:nvPr/>
        </p:nvSpPr>
        <p:spPr>
          <a:xfrm>
            <a:off x="3303905" y="284035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F6F817-6E75-6CDA-2BF0-2F5B8370DA37}"/>
              </a:ext>
            </a:extLst>
          </p:cNvPr>
          <p:cNvSpPr/>
          <p:nvPr/>
        </p:nvSpPr>
        <p:spPr>
          <a:xfrm>
            <a:off x="154813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C67FDD-2FD6-ED7E-5686-4B647DABA185}"/>
              </a:ext>
            </a:extLst>
          </p:cNvPr>
          <p:cNvSpPr/>
          <p:nvPr/>
        </p:nvSpPr>
        <p:spPr>
          <a:xfrm>
            <a:off x="221488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083ECD-8700-ABB9-FB39-50A4F18FCE7B}"/>
              </a:ext>
            </a:extLst>
          </p:cNvPr>
          <p:cNvSpPr/>
          <p:nvPr/>
        </p:nvSpPr>
        <p:spPr>
          <a:xfrm>
            <a:off x="288163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BDAF638-E78C-23C6-0861-2C287892E040}"/>
              </a:ext>
            </a:extLst>
          </p:cNvPr>
          <p:cNvSpPr/>
          <p:nvPr/>
        </p:nvSpPr>
        <p:spPr>
          <a:xfrm>
            <a:off x="362839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CDC6A80-35AA-B6ED-A970-38964B2AD374}"/>
              </a:ext>
            </a:extLst>
          </p:cNvPr>
          <p:cNvSpPr/>
          <p:nvPr/>
        </p:nvSpPr>
        <p:spPr>
          <a:xfrm>
            <a:off x="429514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7F6E5F-143F-D874-68F1-28F1155BFCCA}"/>
              </a:ext>
            </a:extLst>
          </p:cNvPr>
          <p:cNvSpPr/>
          <p:nvPr/>
        </p:nvSpPr>
        <p:spPr>
          <a:xfrm>
            <a:off x="496189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E5ADAAF-5483-48BE-A387-C63D62D536DD}"/>
              </a:ext>
            </a:extLst>
          </p:cNvPr>
          <p:cNvSpPr/>
          <p:nvPr/>
        </p:nvSpPr>
        <p:spPr>
          <a:xfrm>
            <a:off x="562864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269DE9-F5B5-F567-14A1-1249F213AEC5}"/>
              </a:ext>
            </a:extLst>
          </p:cNvPr>
          <p:cNvSpPr/>
          <p:nvPr/>
        </p:nvSpPr>
        <p:spPr>
          <a:xfrm>
            <a:off x="637540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75E27B-6B1E-CB4F-E462-8B73484045D1}"/>
              </a:ext>
            </a:extLst>
          </p:cNvPr>
          <p:cNvSpPr/>
          <p:nvPr/>
        </p:nvSpPr>
        <p:spPr>
          <a:xfrm>
            <a:off x="704215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6E8E5ED-1E8A-DBF4-0AD6-96A70B5B3446}"/>
              </a:ext>
            </a:extLst>
          </p:cNvPr>
          <p:cNvSpPr/>
          <p:nvPr/>
        </p:nvSpPr>
        <p:spPr>
          <a:xfrm>
            <a:off x="770890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FDB8B3D-95AF-A072-D7CF-E7A75816117C}"/>
              </a:ext>
            </a:extLst>
          </p:cNvPr>
          <p:cNvSpPr/>
          <p:nvPr/>
        </p:nvSpPr>
        <p:spPr>
          <a:xfrm>
            <a:off x="837565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CD05502-879F-FA8C-58BE-2E543B3F7F13}"/>
              </a:ext>
            </a:extLst>
          </p:cNvPr>
          <p:cNvSpPr/>
          <p:nvPr/>
        </p:nvSpPr>
        <p:spPr>
          <a:xfrm>
            <a:off x="912241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086A20C-D665-2FBA-20EC-814F87ED44CF}"/>
              </a:ext>
            </a:extLst>
          </p:cNvPr>
          <p:cNvSpPr/>
          <p:nvPr/>
        </p:nvSpPr>
        <p:spPr>
          <a:xfrm>
            <a:off x="978916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0186294-39A5-D352-7031-316F73B03250}"/>
              </a:ext>
            </a:extLst>
          </p:cNvPr>
          <p:cNvSpPr/>
          <p:nvPr/>
        </p:nvSpPr>
        <p:spPr>
          <a:xfrm>
            <a:off x="1045591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EF22E15-4B51-1D14-9CA4-5DE1A614325C}"/>
              </a:ext>
            </a:extLst>
          </p:cNvPr>
          <p:cNvSpPr/>
          <p:nvPr/>
        </p:nvSpPr>
        <p:spPr>
          <a:xfrm>
            <a:off x="1112266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1AF78A-56A8-518A-A36C-6AC8ADAF6B10}"/>
              </a:ext>
            </a:extLst>
          </p:cNvPr>
          <p:cNvSpPr/>
          <p:nvPr/>
        </p:nvSpPr>
        <p:spPr>
          <a:xfrm>
            <a:off x="122428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7BE4D8-B0E2-A9DE-F7D0-EB8C11568C24}"/>
              </a:ext>
            </a:extLst>
          </p:cNvPr>
          <p:cNvSpPr/>
          <p:nvPr/>
        </p:nvSpPr>
        <p:spPr>
          <a:xfrm>
            <a:off x="251904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89D8AA-02BD-3A03-92F1-8E6ACE84C7B2}"/>
              </a:ext>
            </a:extLst>
          </p:cNvPr>
          <p:cNvSpPr/>
          <p:nvPr/>
        </p:nvSpPr>
        <p:spPr>
          <a:xfrm>
            <a:off x="396176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4DB87FC-9421-1FEA-1F10-1237BE66EBE6}"/>
              </a:ext>
            </a:extLst>
          </p:cNvPr>
          <p:cNvSpPr/>
          <p:nvPr/>
        </p:nvSpPr>
        <p:spPr>
          <a:xfrm>
            <a:off x="525653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F12999C-C4B3-D535-3E84-BB8F9D0E1AFA}"/>
              </a:ext>
            </a:extLst>
          </p:cNvPr>
          <p:cNvSpPr/>
          <p:nvPr/>
        </p:nvSpPr>
        <p:spPr>
          <a:xfrm>
            <a:off x="669925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3542BC7-EAED-1F7A-0E70-EE0D99164AB8}"/>
              </a:ext>
            </a:extLst>
          </p:cNvPr>
          <p:cNvSpPr/>
          <p:nvPr/>
        </p:nvSpPr>
        <p:spPr>
          <a:xfrm>
            <a:off x="799401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62FCF61-A31B-73F9-3E69-CDBE0765C76C}"/>
              </a:ext>
            </a:extLst>
          </p:cNvPr>
          <p:cNvSpPr/>
          <p:nvPr/>
        </p:nvSpPr>
        <p:spPr>
          <a:xfrm>
            <a:off x="943673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7E0DC5-2E2B-FFA1-20FB-1E580BC03048}"/>
              </a:ext>
            </a:extLst>
          </p:cNvPr>
          <p:cNvSpPr/>
          <p:nvPr/>
        </p:nvSpPr>
        <p:spPr>
          <a:xfrm>
            <a:off x="1073150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204F5A9-5FF3-C706-BB4B-B8DCD2D96795}"/>
              </a:ext>
            </a:extLst>
          </p:cNvPr>
          <p:cNvSpPr/>
          <p:nvPr/>
        </p:nvSpPr>
        <p:spPr>
          <a:xfrm>
            <a:off x="1870710" y="361378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2E0759B-D335-E955-4474-1E426C681CFF}"/>
              </a:ext>
            </a:extLst>
          </p:cNvPr>
          <p:cNvSpPr/>
          <p:nvPr/>
        </p:nvSpPr>
        <p:spPr>
          <a:xfrm>
            <a:off x="4617085" y="3613785"/>
            <a:ext cx="520065" cy="4997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33D1DC7-628A-16DC-7540-7C3FE030BA72}"/>
              </a:ext>
            </a:extLst>
          </p:cNvPr>
          <p:cNvSpPr/>
          <p:nvPr/>
        </p:nvSpPr>
        <p:spPr>
          <a:xfrm>
            <a:off x="7363460" y="361378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43F7637-5223-940F-1E8E-31118A700118}"/>
              </a:ext>
            </a:extLst>
          </p:cNvPr>
          <p:cNvSpPr/>
          <p:nvPr/>
        </p:nvSpPr>
        <p:spPr>
          <a:xfrm>
            <a:off x="10109835" y="361378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74E4F59-CD2C-EFCB-14D4-A78B317BC187}"/>
              </a:ext>
            </a:extLst>
          </p:cNvPr>
          <p:cNvSpPr/>
          <p:nvPr/>
        </p:nvSpPr>
        <p:spPr>
          <a:xfrm>
            <a:off x="5855335" y="180022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A2C82B8-2AE1-4046-5532-6EF84FE8B24A}"/>
              </a:ext>
            </a:extLst>
          </p:cNvPr>
          <p:cNvSpPr txBox="1"/>
          <p:nvPr/>
        </p:nvSpPr>
        <p:spPr>
          <a:xfrm>
            <a:off x="3320415" y="3307080"/>
            <a:ext cx="503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0xxx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120245-5946-8CB0-7B84-C25A9DEEBA5F}"/>
              </a:ext>
            </a:extLst>
          </p:cNvPr>
          <p:cNvSpPr txBox="1"/>
          <p:nvPr/>
        </p:nvSpPr>
        <p:spPr>
          <a:xfrm>
            <a:off x="8670290" y="3457575"/>
            <a:ext cx="503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1xxx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170E3F-DF78-9F62-8159-9DBA42E861F8}"/>
              </a:ext>
            </a:extLst>
          </p:cNvPr>
          <p:cNvSpPr txBox="1"/>
          <p:nvPr/>
        </p:nvSpPr>
        <p:spPr>
          <a:xfrm>
            <a:off x="1858010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00xx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8ADA97-B6B1-EE66-DCA9-9E8CD11B845D}"/>
              </a:ext>
            </a:extLst>
          </p:cNvPr>
          <p:cNvSpPr txBox="1"/>
          <p:nvPr/>
        </p:nvSpPr>
        <p:spPr>
          <a:xfrm>
            <a:off x="4620260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01xx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1FD030-FDA9-BBFC-75A6-87FC6E7AD947}"/>
              </a:ext>
            </a:extLst>
          </p:cNvPr>
          <p:cNvSpPr txBox="1"/>
          <p:nvPr/>
        </p:nvSpPr>
        <p:spPr>
          <a:xfrm>
            <a:off x="7365365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10xx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DCB173-AEF2-DA30-9A98-01A000AC31AE}"/>
              </a:ext>
            </a:extLst>
          </p:cNvPr>
          <p:cNvSpPr txBox="1"/>
          <p:nvPr/>
        </p:nvSpPr>
        <p:spPr>
          <a:xfrm>
            <a:off x="10110470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11xx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889901C-33E9-F808-4C4D-1185906D8874}"/>
              </a:ext>
            </a:extLst>
          </p:cNvPr>
          <p:cNvSpPr/>
          <p:nvPr/>
        </p:nvSpPr>
        <p:spPr>
          <a:xfrm>
            <a:off x="638810" y="102425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81D689-012A-A21B-CD69-2A6DD084AA40}"/>
              </a:ext>
            </a:extLst>
          </p:cNvPr>
          <p:cNvSpPr txBox="1"/>
          <p:nvPr/>
        </p:nvSpPr>
        <p:spPr>
          <a:xfrm>
            <a:off x="196215" y="1590040"/>
            <a:ext cx="36658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CID= 01xxxxxxx...  </a:t>
            </a:r>
          </a:p>
          <a:p>
            <a:r>
              <a:rPr lang="en-US" altLang="zh-CN" sz="1400"/>
              <a:t>we have 16 nodes,wish at least 4 nodes stored it</a:t>
            </a:r>
          </a:p>
          <a:p>
            <a:r>
              <a:rPr lang="en-US" altLang="zh-CN" sz="1400"/>
              <a:t>n=2, so consider GEN&lt;=1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4289EE-D4C4-792D-2E7A-D679D969C37D}"/>
              </a:ext>
            </a:extLst>
          </p:cNvPr>
          <p:cNvSpPr txBox="1"/>
          <p:nvPr/>
        </p:nvSpPr>
        <p:spPr>
          <a:xfrm>
            <a:off x="0" y="3000375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E663845-FD2E-C309-ABBB-4CC50998EB62}"/>
              </a:ext>
            </a:extLst>
          </p:cNvPr>
          <p:cNvSpPr txBox="1"/>
          <p:nvPr/>
        </p:nvSpPr>
        <p:spPr>
          <a:xfrm>
            <a:off x="0" y="3710305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445F4D-7CCF-98D7-7E03-C4B193070295}"/>
              </a:ext>
            </a:extLst>
          </p:cNvPr>
          <p:cNvSpPr txBox="1"/>
          <p:nvPr/>
        </p:nvSpPr>
        <p:spPr>
          <a:xfrm>
            <a:off x="0" y="4525010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2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97E72D-4993-78ED-53EE-B85F1D828C7F}"/>
              </a:ext>
            </a:extLst>
          </p:cNvPr>
          <p:cNvSpPr txBox="1"/>
          <p:nvPr/>
        </p:nvSpPr>
        <p:spPr>
          <a:xfrm>
            <a:off x="0" y="5358765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9949A01-7A4F-DFEA-D32B-8DFC155E791B}"/>
              </a:ext>
            </a:extLst>
          </p:cNvPr>
          <p:cNvSpPr txBox="1"/>
          <p:nvPr/>
        </p:nvSpPr>
        <p:spPr>
          <a:xfrm>
            <a:off x="3823970" y="5991225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CommonPrefix=2, weight=4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16FB3B-58D0-BE3E-C856-B6C780E0ABD6}"/>
              </a:ext>
            </a:extLst>
          </p:cNvPr>
          <p:cNvSpPr txBox="1"/>
          <p:nvPr/>
        </p:nvSpPr>
        <p:spPr>
          <a:xfrm>
            <a:off x="1137285" y="5991225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CommonPrefix=1, weight=2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EBA6D0-3747-B1AC-D27B-20F54FEEA685}"/>
              </a:ext>
            </a:extLst>
          </p:cNvPr>
          <p:cNvSpPr txBox="1"/>
          <p:nvPr/>
        </p:nvSpPr>
        <p:spPr>
          <a:xfrm>
            <a:off x="7882255" y="5991225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CommonPrefix=0, weight=1</a:t>
            </a:r>
          </a:p>
        </p:txBody>
      </p:sp>
    </p:spTree>
    <p:extLst>
      <p:ext uri="{BB962C8B-B14F-4D97-AF65-F5344CB8AC3E}">
        <p14:creationId xmlns:p14="http://schemas.microsoft.com/office/powerpoint/2010/main" val="426062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4C1F3-D45D-9BDA-9F40-6AABF21B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563"/>
            <a:ext cx="10515600" cy="1325563"/>
          </a:xfrm>
        </p:spPr>
        <p:txBody>
          <a:bodyPr/>
          <a:lstStyle/>
          <a:p>
            <a:r>
              <a:rPr lang="zh-CN" altLang="en-US" dirty="0"/>
              <a:t>寄生共识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C87531-565F-1D92-084A-73D5E2F7A1C1}"/>
              </a:ext>
            </a:extLst>
          </p:cNvPr>
          <p:cNvSpPr/>
          <p:nvPr/>
        </p:nvSpPr>
        <p:spPr>
          <a:xfrm>
            <a:off x="1194390" y="1304260"/>
            <a:ext cx="6641805" cy="1414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存储链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012AD7-680E-40AD-B9A6-2A83821A19FE}"/>
              </a:ext>
            </a:extLst>
          </p:cNvPr>
          <p:cNvSpPr/>
          <p:nvPr/>
        </p:nvSpPr>
        <p:spPr>
          <a:xfrm>
            <a:off x="1545266" y="2011381"/>
            <a:ext cx="1282995" cy="5245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共识节点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1BD18-6500-3C01-DA7A-96029EB8327B}"/>
              </a:ext>
            </a:extLst>
          </p:cNvPr>
          <p:cNvSpPr/>
          <p:nvPr/>
        </p:nvSpPr>
        <p:spPr>
          <a:xfrm>
            <a:off x="3873794" y="2011381"/>
            <a:ext cx="1282995" cy="5245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共识节点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2D3D0A-7BCE-855E-8F4E-91020E848669}"/>
              </a:ext>
            </a:extLst>
          </p:cNvPr>
          <p:cNvSpPr/>
          <p:nvPr/>
        </p:nvSpPr>
        <p:spPr>
          <a:xfrm>
            <a:off x="6202322" y="2011381"/>
            <a:ext cx="1282995" cy="5245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共识节点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6DF256-BCC2-F212-FC1D-D7462C6415DB}"/>
              </a:ext>
            </a:extLst>
          </p:cNvPr>
          <p:cNvSpPr/>
          <p:nvPr/>
        </p:nvSpPr>
        <p:spPr>
          <a:xfrm>
            <a:off x="1194390" y="4111256"/>
            <a:ext cx="6641805" cy="99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被寄生链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F1F959-5821-E35C-A5E9-9F9C033FE36A}"/>
              </a:ext>
            </a:extLst>
          </p:cNvPr>
          <p:cNvSpPr/>
          <p:nvPr/>
        </p:nvSpPr>
        <p:spPr>
          <a:xfrm>
            <a:off x="3289001" y="4557823"/>
            <a:ext cx="2452579" cy="40403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寄生合约，存储合约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9788C38-093A-ECB3-8A95-06B8F59662F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340076" y="2382608"/>
            <a:ext cx="2021902" cy="23285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80BAEB-E6DA-5F9F-8B3A-71CCE9E4462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504341" y="3546872"/>
            <a:ext cx="202190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2009740-6307-CACB-F93A-C5E12EF972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668605" y="2382608"/>
            <a:ext cx="2021902" cy="23285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4DC7E5F-41F5-4F0C-C07E-AA406B5EA6C5}"/>
              </a:ext>
            </a:extLst>
          </p:cNvPr>
          <p:cNvSpPr/>
          <p:nvPr/>
        </p:nvSpPr>
        <p:spPr>
          <a:xfrm>
            <a:off x="9009321" y="1304260"/>
            <a:ext cx="1212112" cy="379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存储网络</a:t>
            </a:r>
          </a:p>
        </p:txBody>
      </p:sp>
    </p:spTree>
    <p:extLst>
      <p:ext uri="{BB962C8B-B14F-4D97-AF65-F5344CB8AC3E}">
        <p14:creationId xmlns:p14="http://schemas.microsoft.com/office/powerpoint/2010/main" val="283908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198D4-D070-0320-D538-92F4AA5A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寄生共识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8B504D-1D30-64D9-EB34-96FB6918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主链部署共识合约，包含如下内容</a:t>
            </a:r>
            <a:r>
              <a:rPr lang="zh-CN" altLang="en-US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寄生链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节点列表</a:t>
            </a: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列表，包括每个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节点提交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propose</a:t>
            </a: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canonical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链信息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b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被充分验证后，会被添加到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canonical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，成为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共识算法。</a:t>
            </a:r>
            <a:b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判断当前是否满足共识条件，若满足则执行共识算法，选中某个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作为新块。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数据验证算法。</a:t>
            </a:r>
            <a:b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当数据被挑战时，可通过该验证算法完成验证和挑战。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跨链验证。当有跨链请求时，可完成块头验证。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寄生链完成区块链除共识外其他工作。</a:t>
            </a:r>
            <a:br>
              <a:rPr lang="en-US" altLang="zh-CN" sz="2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如交易接受和同步，合约执行，块数据存储，世界状态存储，与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，主链交互，跨链等。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sz="2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网络完成可信数据存储，是寄生链可信任的基础。</a:t>
            </a:r>
            <a:b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即使寄生链节点都没了，通过主链和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也可以恢复出完整寄生链内容。</a:t>
            </a:r>
            <a:b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存储块数据存储（交易列表等），文件存储等；</a:t>
            </a:r>
            <a:b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数据承诺和证明的生成等（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KZG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证明）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806659-08D2-A7D6-8283-9813347A6F86}"/>
              </a:ext>
            </a:extLst>
          </p:cNvPr>
          <p:cNvSpPr/>
          <p:nvPr/>
        </p:nvSpPr>
        <p:spPr>
          <a:xfrm>
            <a:off x="3413852" y="5535440"/>
            <a:ext cx="6406625" cy="123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共识层（各种链</a:t>
            </a:r>
            <a:r>
              <a:rPr lang="en-US" altLang="zh-CN" dirty="0"/>
              <a:t>+</a:t>
            </a:r>
            <a:r>
              <a:rPr lang="zh-CN" altLang="en-US" dirty="0"/>
              <a:t>存储，提供开放的数据，互操作性）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6954E-4380-654C-F6C9-B397F70E82C5}"/>
              </a:ext>
            </a:extLst>
          </p:cNvPr>
          <p:cNvSpPr/>
          <p:nvPr/>
        </p:nvSpPr>
        <p:spPr>
          <a:xfrm>
            <a:off x="3716712" y="5989728"/>
            <a:ext cx="1129896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以太坊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4CB22E-D354-6D67-AD5C-B676E7B6EB5E}"/>
              </a:ext>
            </a:extLst>
          </p:cNvPr>
          <p:cNvSpPr/>
          <p:nvPr/>
        </p:nvSpPr>
        <p:spPr>
          <a:xfrm>
            <a:off x="5290217" y="5989728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Cosmos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39787F-6C7A-D283-5139-AE37477BF29B}"/>
              </a:ext>
            </a:extLst>
          </p:cNvPr>
          <p:cNvSpPr/>
          <p:nvPr/>
        </p:nvSpPr>
        <p:spPr>
          <a:xfrm>
            <a:off x="6863723" y="5989728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r>
              <a:rPr lang="zh-CN" altLang="en-US" dirty="0"/>
              <a:t>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86247E-298C-5863-2233-142269B6A6CC}"/>
              </a:ext>
            </a:extLst>
          </p:cNvPr>
          <p:cNvSpPr/>
          <p:nvPr/>
        </p:nvSpPr>
        <p:spPr>
          <a:xfrm>
            <a:off x="8437229" y="5989727"/>
            <a:ext cx="1129897" cy="530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可信存储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4A7EA-0CB0-8EA4-A3F0-2C068BF3DBD2}"/>
              </a:ext>
            </a:extLst>
          </p:cNvPr>
          <p:cNvSpPr/>
          <p:nvPr/>
        </p:nvSpPr>
        <p:spPr>
          <a:xfrm>
            <a:off x="3417734" y="4167720"/>
            <a:ext cx="6406625" cy="117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服务层（中间件，协议；很多</a:t>
            </a:r>
            <a:r>
              <a:rPr lang="en-US" altLang="zh-CN" dirty="0" err="1"/>
              <a:t>Dapp</a:t>
            </a:r>
            <a:r>
              <a:rPr lang="zh-CN" altLang="en-US" dirty="0"/>
              <a:t>依赖它们，成为事实标准）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AB7EB-7478-952B-5051-960243947C0E}"/>
              </a:ext>
            </a:extLst>
          </p:cNvPr>
          <p:cNvSpPr/>
          <p:nvPr/>
        </p:nvSpPr>
        <p:spPr>
          <a:xfrm>
            <a:off x="3716712" y="4651131"/>
            <a:ext cx="1265795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ERC20/721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50762F-FF5D-71F0-C86F-D182C8D902EA}"/>
              </a:ext>
            </a:extLst>
          </p:cNvPr>
          <p:cNvSpPr/>
          <p:nvPr/>
        </p:nvSpPr>
        <p:spPr>
          <a:xfrm>
            <a:off x="8441112" y="4651131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AF2663-E23C-E64D-ED76-FFDD7882A6F0}"/>
              </a:ext>
            </a:extLst>
          </p:cNvPr>
          <p:cNvSpPr/>
          <p:nvPr/>
        </p:nvSpPr>
        <p:spPr>
          <a:xfrm>
            <a:off x="3417734" y="2832032"/>
            <a:ext cx="6406625" cy="112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Dapp</a:t>
            </a:r>
            <a:r>
              <a:rPr lang="zh-CN" altLang="en-US" dirty="0"/>
              <a:t>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D16C30-191A-689B-5E84-99F3D6FAD9CC}"/>
              </a:ext>
            </a:extLst>
          </p:cNvPr>
          <p:cNvSpPr/>
          <p:nvPr/>
        </p:nvSpPr>
        <p:spPr>
          <a:xfrm>
            <a:off x="5198970" y="3265937"/>
            <a:ext cx="1320156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Dapp2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E35DC9-B46C-7EEF-9AE5-68BE85552B59}"/>
              </a:ext>
            </a:extLst>
          </p:cNvPr>
          <p:cNvSpPr/>
          <p:nvPr/>
        </p:nvSpPr>
        <p:spPr>
          <a:xfrm>
            <a:off x="6867606" y="3265938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Dapp3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049518-1CDD-9DC8-0DD8-836C9279E636}"/>
              </a:ext>
            </a:extLst>
          </p:cNvPr>
          <p:cNvSpPr/>
          <p:nvPr/>
        </p:nvSpPr>
        <p:spPr>
          <a:xfrm>
            <a:off x="8441112" y="3265937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A32564-F50A-4334-554C-984E00B45FE3}"/>
              </a:ext>
            </a:extLst>
          </p:cNvPr>
          <p:cNvSpPr/>
          <p:nvPr/>
        </p:nvSpPr>
        <p:spPr>
          <a:xfrm>
            <a:off x="3673029" y="3265937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Dapp1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6B95D8-3EF7-60D9-7383-D7E2EA9B95E2}"/>
              </a:ext>
            </a:extLst>
          </p:cNvPr>
          <p:cNvSpPr/>
          <p:nvPr/>
        </p:nvSpPr>
        <p:spPr>
          <a:xfrm>
            <a:off x="3413852" y="1487606"/>
            <a:ext cx="6406625" cy="11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接入层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A83A0D-B409-ECCF-B60A-CAD8A9F59280}"/>
              </a:ext>
            </a:extLst>
          </p:cNvPr>
          <p:cNvSpPr/>
          <p:nvPr/>
        </p:nvSpPr>
        <p:spPr>
          <a:xfrm>
            <a:off x="5147522" y="1915204"/>
            <a:ext cx="1415286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Dapp</a:t>
            </a:r>
            <a:r>
              <a:rPr lang="zh-CN" altLang="en-US" dirty="0"/>
              <a:t>浏览器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3EEF9-B9A4-CDD2-4C8D-AC3934B54728}"/>
              </a:ext>
            </a:extLst>
          </p:cNvPr>
          <p:cNvSpPr/>
          <p:nvPr/>
        </p:nvSpPr>
        <p:spPr>
          <a:xfrm>
            <a:off x="6877800" y="1920543"/>
            <a:ext cx="124443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Dapp</a:t>
            </a:r>
            <a:r>
              <a:rPr lang="zh-CN" altLang="en-US" dirty="0"/>
              <a:t>前端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B2D708-17E3-433C-DAB5-3B1646EB23B9}"/>
              </a:ext>
            </a:extLst>
          </p:cNvPr>
          <p:cNvSpPr/>
          <p:nvPr/>
        </p:nvSpPr>
        <p:spPr>
          <a:xfrm>
            <a:off x="8437230" y="1921511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FB8EBB-42F1-C913-E0F4-F2192D193648}"/>
              </a:ext>
            </a:extLst>
          </p:cNvPr>
          <p:cNvSpPr/>
          <p:nvPr/>
        </p:nvSpPr>
        <p:spPr>
          <a:xfrm>
            <a:off x="3669147" y="1921511"/>
            <a:ext cx="1129897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钱包</a:t>
            </a:r>
          </a:p>
        </p:txBody>
      </p:sp>
      <p:sp>
        <p:nvSpPr>
          <p:cNvPr id="24" name="笑脸 23">
            <a:extLst>
              <a:ext uri="{FF2B5EF4-FFF2-40B4-BE49-F238E27FC236}">
                <a16:creationId xmlns:a16="http://schemas.microsoft.com/office/drawing/2014/main" id="{2EA8C875-5A99-AF82-9688-6A05D3133914}"/>
              </a:ext>
            </a:extLst>
          </p:cNvPr>
          <p:cNvSpPr/>
          <p:nvPr/>
        </p:nvSpPr>
        <p:spPr>
          <a:xfrm>
            <a:off x="5147522" y="192206"/>
            <a:ext cx="809565" cy="7979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CEAE2FC4-EA09-C6D7-4116-E73C06144888}"/>
              </a:ext>
            </a:extLst>
          </p:cNvPr>
          <p:cNvSpPr/>
          <p:nvPr/>
        </p:nvSpPr>
        <p:spPr>
          <a:xfrm>
            <a:off x="6473017" y="198504"/>
            <a:ext cx="809565" cy="7979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笑脸 25">
            <a:extLst>
              <a:ext uri="{FF2B5EF4-FFF2-40B4-BE49-F238E27FC236}">
                <a16:creationId xmlns:a16="http://schemas.microsoft.com/office/drawing/2014/main" id="{88893085-5238-8958-82D5-A73B5F17288E}"/>
              </a:ext>
            </a:extLst>
          </p:cNvPr>
          <p:cNvSpPr/>
          <p:nvPr/>
        </p:nvSpPr>
        <p:spPr>
          <a:xfrm>
            <a:off x="7801182" y="210152"/>
            <a:ext cx="809565" cy="7979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584C50-CDB8-A9AB-FF18-8E9D3B4E4090}"/>
              </a:ext>
            </a:extLst>
          </p:cNvPr>
          <p:cNvSpPr txBox="1"/>
          <p:nvPr/>
        </p:nvSpPr>
        <p:spPr>
          <a:xfrm>
            <a:off x="3627563" y="511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28" name="箭头: 右弧形 27">
            <a:extLst>
              <a:ext uri="{FF2B5EF4-FFF2-40B4-BE49-F238E27FC236}">
                <a16:creationId xmlns:a16="http://schemas.microsoft.com/office/drawing/2014/main" id="{AABABA7A-2C7E-9EF6-9A6D-E48DB3F39B52}"/>
              </a:ext>
            </a:extLst>
          </p:cNvPr>
          <p:cNvSpPr/>
          <p:nvPr/>
        </p:nvSpPr>
        <p:spPr>
          <a:xfrm>
            <a:off x="9968998" y="3356212"/>
            <a:ext cx="451379" cy="14803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C93FCB-8240-A2E4-8B1D-7F17F7532191}"/>
              </a:ext>
            </a:extLst>
          </p:cNvPr>
          <p:cNvSpPr txBox="1"/>
          <p:nvPr/>
        </p:nvSpPr>
        <p:spPr>
          <a:xfrm>
            <a:off x="10420377" y="353093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界限不清晰，</a:t>
            </a:r>
            <a:endParaRPr lang="en-US" altLang="zh-CN" dirty="0"/>
          </a:p>
          <a:p>
            <a:r>
              <a:rPr lang="en-US" altLang="zh-CN" dirty="0" err="1"/>
              <a:t>Dapp</a:t>
            </a:r>
            <a:r>
              <a:rPr lang="zh-CN" altLang="en-US" dirty="0"/>
              <a:t>做大了</a:t>
            </a:r>
            <a:endParaRPr lang="en-US" altLang="zh-CN" dirty="0"/>
          </a:p>
          <a:p>
            <a:r>
              <a:rPr lang="zh-CN" altLang="en-US" dirty="0"/>
              <a:t>可以变成中间件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E6ACD8E8-B3A6-B27A-382C-DBBEA35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01"/>
            <a:ext cx="3316406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Web3</a:t>
            </a:r>
            <a:r>
              <a:rPr lang="zh-CN" altLang="en-US" dirty="0"/>
              <a:t>技术栈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623D5B-C084-2E6C-196C-9687375204B9}"/>
              </a:ext>
            </a:extLst>
          </p:cNvPr>
          <p:cNvSpPr/>
          <p:nvPr/>
        </p:nvSpPr>
        <p:spPr>
          <a:xfrm>
            <a:off x="5253331" y="4652048"/>
            <a:ext cx="1265795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DID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431234D-1987-6E2C-FE57-DF8B7AD05F87}"/>
              </a:ext>
            </a:extLst>
          </p:cNvPr>
          <p:cNvSpPr/>
          <p:nvPr/>
        </p:nvSpPr>
        <p:spPr>
          <a:xfrm>
            <a:off x="6818104" y="4668603"/>
            <a:ext cx="1265795" cy="5300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7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F93FE-84BE-3437-DFAA-725AED40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28" y="194528"/>
            <a:ext cx="1522863" cy="1325563"/>
          </a:xfrm>
        </p:spPr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124DB0-58F9-D648-ED43-6CE5621B92F7}"/>
              </a:ext>
            </a:extLst>
          </p:cNvPr>
          <p:cNvSpPr/>
          <p:nvPr/>
        </p:nvSpPr>
        <p:spPr>
          <a:xfrm>
            <a:off x="668740" y="3104865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去中心化存储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800F9-649C-C1FA-E527-92A6B715AA71}"/>
              </a:ext>
            </a:extLst>
          </p:cNvPr>
          <p:cNvSpPr/>
          <p:nvPr/>
        </p:nvSpPr>
        <p:spPr>
          <a:xfrm>
            <a:off x="3352800" y="1577454"/>
            <a:ext cx="124649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60CE7A-12A4-4E64-2915-66F35E10D959}"/>
              </a:ext>
            </a:extLst>
          </p:cNvPr>
          <p:cNvSpPr/>
          <p:nvPr/>
        </p:nvSpPr>
        <p:spPr>
          <a:xfrm>
            <a:off x="5472752" y="598227"/>
            <a:ext cx="1255594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6920DC-FB72-4FCB-A3DB-35EA7FF0DC1D}"/>
              </a:ext>
            </a:extLst>
          </p:cNvPr>
          <p:cNvSpPr/>
          <p:nvPr/>
        </p:nvSpPr>
        <p:spPr>
          <a:xfrm>
            <a:off x="5472752" y="1570630"/>
            <a:ext cx="1255594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可信数据</a:t>
            </a:r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DF590F-71E6-E723-B38A-DB009F782D3C}"/>
              </a:ext>
            </a:extLst>
          </p:cNvPr>
          <p:cNvSpPr/>
          <p:nvPr/>
        </p:nvSpPr>
        <p:spPr>
          <a:xfrm>
            <a:off x="5472752" y="2543033"/>
            <a:ext cx="1255594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A8718B-858F-6675-A744-C027E5F2C7CE}"/>
              </a:ext>
            </a:extLst>
          </p:cNvPr>
          <p:cNvSpPr/>
          <p:nvPr/>
        </p:nvSpPr>
        <p:spPr>
          <a:xfrm>
            <a:off x="3352800" y="4639102"/>
            <a:ext cx="1255594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6060C7-1E76-58BB-98AB-7B72BB5F6DA6}"/>
              </a:ext>
            </a:extLst>
          </p:cNvPr>
          <p:cNvSpPr/>
          <p:nvPr/>
        </p:nvSpPr>
        <p:spPr>
          <a:xfrm>
            <a:off x="5468202" y="4632278"/>
            <a:ext cx="186064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链上可用</a:t>
            </a:r>
            <a:r>
              <a:rPr lang="en-US" altLang="zh-CN" dirty="0"/>
              <a:t>/</a:t>
            </a:r>
            <a:r>
              <a:rPr lang="zh-CN" altLang="en-US" dirty="0"/>
              <a:t>验证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C29B06-BE14-C5D3-8C94-766A0287234E}"/>
              </a:ext>
            </a:extLst>
          </p:cNvPr>
          <p:cNvSpPr/>
          <p:nvPr/>
        </p:nvSpPr>
        <p:spPr>
          <a:xfrm>
            <a:off x="5456829" y="3726977"/>
            <a:ext cx="186064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可信可靠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7493CB8-5E64-FC92-FABF-A25C2EE29D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95181" y="1901589"/>
            <a:ext cx="957619" cy="1527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7F0B5F6-6B91-B225-5B65-94E805148B0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395181" y="3429000"/>
            <a:ext cx="957619" cy="15342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F8466BF-15DF-4CDD-8E8A-069E1979FBB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99295" y="922362"/>
            <a:ext cx="873457" cy="9792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F6225C7-5776-7531-14D2-B0F399213B1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599295" y="1894765"/>
            <a:ext cx="873457" cy="68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AC6B916-3B45-E06A-D812-4F115D1B8D0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99295" y="1901589"/>
            <a:ext cx="873457" cy="96557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79B1435-3892-68D3-3FC3-D697D6A480D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608394" y="4051112"/>
            <a:ext cx="848435" cy="9121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667A80A-8B83-7808-0521-9D81C91A0E8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608394" y="4956413"/>
            <a:ext cx="859808" cy="68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DFB1CD8-A063-A533-7FA4-37C568A98FB7}"/>
              </a:ext>
            </a:extLst>
          </p:cNvPr>
          <p:cNvSpPr/>
          <p:nvPr/>
        </p:nvSpPr>
        <p:spPr>
          <a:xfrm>
            <a:off x="5456828" y="5544404"/>
            <a:ext cx="186064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有共识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701931-5990-599B-8732-B48626D9A6EB}"/>
              </a:ext>
            </a:extLst>
          </p:cNvPr>
          <p:cNvSpPr/>
          <p:nvPr/>
        </p:nvSpPr>
        <p:spPr>
          <a:xfrm>
            <a:off x="8400196" y="4216021"/>
            <a:ext cx="186064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激励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9AD56D-AF9B-0E8F-4C67-050691D3D7A5}"/>
              </a:ext>
            </a:extLst>
          </p:cNvPr>
          <p:cNvSpPr/>
          <p:nvPr/>
        </p:nvSpPr>
        <p:spPr>
          <a:xfrm>
            <a:off x="8400196" y="5128147"/>
            <a:ext cx="186064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B8F4B2-95CC-3511-235D-7D61B6787DD2}"/>
              </a:ext>
            </a:extLst>
          </p:cNvPr>
          <p:cNvSpPr/>
          <p:nvPr/>
        </p:nvSpPr>
        <p:spPr>
          <a:xfrm>
            <a:off x="8400195" y="6040273"/>
            <a:ext cx="1860645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版本管理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F245A7C-98B0-D503-8E70-FC74E3F2B1C6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4608394" y="4963237"/>
            <a:ext cx="848434" cy="9053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2FF960B-2AE7-30B9-5A7A-DD669301BF0C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7317473" y="4540156"/>
            <a:ext cx="1082723" cy="13283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9D7BFCD-A825-4CAC-6AA2-40D4EAE02E5F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7317473" y="5452282"/>
            <a:ext cx="1082723" cy="4162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7F93159-3741-984C-EAD8-368F14DE7FA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7317473" y="5868539"/>
            <a:ext cx="1082722" cy="4958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4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F8F-E9C9-BF96-66AC-2099D395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461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现有安全方案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7371A5-0A2A-74B8-0850-FCBA42D6BAF5}"/>
              </a:ext>
            </a:extLst>
          </p:cNvPr>
          <p:cNvSpPr/>
          <p:nvPr/>
        </p:nvSpPr>
        <p:spPr>
          <a:xfrm>
            <a:off x="668740" y="2988857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去中心化存储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85B2BF-E93C-E973-7B6C-9ECD5EB378F1}"/>
              </a:ext>
            </a:extLst>
          </p:cNvPr>
          <p:cNvSpPr/>
          <p:nvPr/>
        </p:nvSpPr>
        <p:spPr>
          <a:xfrm>
            <a:off x="3380095" y="1651379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基于抽样</a:t>
            </a:r>
            <a:r>
              <a:rPr lang="en-US" altLang="zh-CN" dirty="0"/>
              <a:t>/</a:t>
            </a:r>
            <a:r>
              <a:rPr lang="zh-CN" altLang="en-US" dirty="0"/>
              <a:t>证明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FE0A12-5073-B369-ABB1-B0F754F5AB89}"/>
              </a:ext>
            </a:extLst>
          </p:cNvPr>
          <p:cNvSpPr/>
          <p:nvPr/>
        </p:nvSpPr>
        <p:spPr>
          <a:xfrm>
            <a:off x="3380095" y="4399127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基于经济手段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62B4E-7B98-DFF5-92A1-25A56EB35F54}"/>
              </a:ext>
            </a:extLst>
          </p:cNvPr>
          <p:cNvSpPr/>
          <p:nvPr/>
        </p:nvSpPr>
        <p:spPr>
          <a:xfrm>
            <a:off x="6118745" y="959892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5956D-3170-87B0-47C1-AF46D6BB85CB}"/>
              </a:ext>
            </a:extLst>
          </p:cNvPr>
          <p:cNvSpPr/>
          <p:nvPr/>
        </p:nvSpPr>
        <p:spPr>
          <a:xfrm>
            <a:off x="6118745" y="2209799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Celestia DA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8F272F-4CAF-8CB4-0DAB-5944B2C52030}"/>
              </a:ext>
            </a:extLst>
          </p:cNvPr>
          <p:cNvSpPr/>
          <p:nvPr/>
        </p:nvSpPr>
        <p:spPr>
          <a:xfrm>
            <a:off x="6115332" y="3753134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8CF58-EF17-6F92-51A2-820348E1F5B3}"/>
              </a:ext>
            </a:extLst>
          </p:cNvPr>
          <p:cNvSpPr/>
          <p:nvPr/>
        </p:nvSpPr>
        <p:spPr>
          <a:xfrm>
            <a:off x="6115332" y="5003041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Eigen DA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B570723-4128-D49C-F500-CB5D5FE0336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95181" y="1975514"/>
            <a:ext cx="984914" cy="13374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E459E52-B233-DA9A-8ACF-849594E95CA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95181" y="3312992"/>
            <a:ext cx="984914" cy="14102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5B2BB81-C74C-D4EE-A0BC-F6994C86557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106536" y="1284027"/>
            <a:ext cx="1012209" cy="6914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0A096F5-33DB-40CD-F235-24365999163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106536" y="1975514"/>
            <a:ext cx="1012209" cy="5584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B70C110-2CE7-6FFD-5273-A25F2F7F0E5E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106536" y="4077269"/>
            <a:ext cx="1008796" cy="645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18731A3-A505-855B-FCE1-289315F0FAE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106536" y="4723262"/>
            <a:ext cx="1008796" cy="6039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7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979A-206C-35CE-35E6-AD9039DF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我的想法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AD866-3549-254C-4741-B37F0DE1A875}"/>
              </a:ext>
            </a:extLst>
          </p:cNvPr>
          <p:cNvSpPr/>
          <p:nvPr/>
        </p:nvSpPr>
        <p:spPr>
          <a:xfrm>
            <a:off x="552734" y="3567106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去中心化存储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50E182-5792-220F-193B-2102B17F485D}"/>
              </a:ext>
            </a:extLst>
          </p:cNvPr>
          <p:cNvSpPr/>
          <p:nvPr/>
        </p:nvSpPr>
        <p:spPr>
          <a:xfrm>
            <a:off x="3257265" y="1691503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面向扩容优化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7584FA-0600-A84C-6075-DF0AC6E82A85}"/>
              </a:ext>
            </a:extLst>
          </p:cNvPr>
          <p:cNvSpPr/>
          <p:nvPr/>
        </p:nvSpPr>
        <p:spPr>
          <a:xfrm>
            <a:off x="6083485" y="1252092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RollUp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674F3D-4F8F-ACC5-BE4B-8DEE844956DD}"/>
              </a:ext>
            </a:extLst>
          </p:cNvPr>
          <p:cNvSpPr/>
          <p:nvPr/>
        </p:nvSpPr>
        <p:spPr>
          <a:xfrm>
            <a:off x="6084624" y="2110034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模块化公链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02A9B-4D6D-25F0-7640-59A81A36F44E}"/>
              </a:ext>
            </a:extLst>
          </p:cNvPr>
          <p:cNvSpPr/>
          <p:nvPr/>
        </p:nvSpPr>
        <p:spPr>
          <a:xfrm>
            <a:off x="3257264" y="2593070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安全抽样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48DBCF-3DC0-9969-1D4A-1D89D1BCC632}"/>
              </a:ext>
            </a:extLst>
          </p:cNvPr>
          <p:cNvSpPr/>
          <p:nvPr/>
        </p:nvSpPr>
        <p:spPr>
          <a:xfrm>
            <a:off x="3257263" y="3567106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数据链上可用性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504F2-4256-4C83-B3D4-AAD833A2416E}"/>
              </a:ext>
            </a:extLst>
          </p:cNvPr>
          <p:cNvSpPr/>
          <p:nvPr/>
        </p:nvSpPr>
        <p:spPr>
          <a:xfrm>
            <a:off x="3257263" y="4541142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83D6B8F-3909-6D36-995F-8A653D7BA1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79175" y="2015638"/>
            <a:ext cx="978090" cy="18756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6CDC546-A852-E8F0-B0EF-7EC18CCF462A}"/>
              </a:ext>
            </a:extLst>
          </p:cNvPr>
          <p:cNvSpPr/>
          <p:nvPr/>
        </p:nvSpPr>
        <p:spPr>
          <a:xfrm>
            <a:off x="3257262" y="5513545"/>
            <a:ext cx="1726441" cy="64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高效路由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B9B221C-5DA4-7C5F-266C-E6EDAE0B8B4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279175" y="2917205"/>
            <a:ext cx="978089" cy="9740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BF6B7AB-418C-EAE8-EEA9-A96EA3B094A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279175" y="3891241"/>
            <a:ext cx="97808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FCF832E-BDF0-BD47-EF9D-423EAA8B7AE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79175" y="3891241"/>
            <a:ext cx="978088" cy="9740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FA3DBCE-A69E-115A-B696-F3213599711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279175" y="3891241"/>
            <a:ext cx="978087" cy="19464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5923841-FE5E-96DA-C21B-6FC73B490EF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83706" y="1576227"/>
            <a:ext cx="1099779" cy="439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B7A75E2-C95A-BE21-749A-9E9832DD2AF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983706" y="2015638"/>
            <a:ext cx="1100918" cy="4185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3190-C4F8-D5BE-B525-4E4005A6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961"/>
            <a:ext cx="10515600" cy="1325563"/>
          </a:xfrm>
        </p:spPr>
        <p:txBody>
          <a:bodyPr/>
          <a:lstStyle/>
          <a:p>
            <a:r>
              <a:rPr lang="zh-CN" altLang="en-US" dirty="0"/>
              <a:t>整体结构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C8D11-0698-3D96-651E-5BE91F9B79E0}"/>
              </a:ext>
            </a:extLst>
          </p:cNvPr>
          <p:cNvSpPr/>
          <p:nvPr/>
        </p:nvSpPr>
        <p:spPr>
          <a:xfrm>
            <a:off x="2074460" y="3118514"/>
            <a:ext cx="7192370" cy="3029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去中心化存储网络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8A3426-C94B-955D-FC75-51894AB7C89E}"/>
              </a:ext>
            </a:extLst>
          </p:cNvPr>
          <p:cNvCxnSpPr>
            <a:cxnSpLocks/>
          </p:cNvCxnSpPr>
          <p:nvPr/>
        </p:nvCxnSpPr>
        <p:spPr>
          <a:xfrm>
            <a:off x="2142699" y="4824484"/>
            <a:ext cx="7076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30D53F4-4F6C-9B0F-DE8E-A5B21840A540}"/>
              </a:ext>
            </a:extLst>
          </p:cNvPr>
          <p:cNvSpPr/>
          <p:nvPr/>
        </p:nvSpPr>
        <p:spPr>
          <a:xfrm>
            <a:off x="2299648" y="3698545"/>
            <a:ext cx="6680579" cy="10030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共识层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F13E9B-5316-4444-A3F3-83814E4E57C2}"/>
              </a:ext>
            </a:extLst>
          </p:cNvPr>
          <p:cNvSpPr/>
          <p:nvPr/>
        </p:nvSpPr>
        <p:spPr>
          <a:xfrm>
            <a:off x="2518012" y="4098878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证明根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D9A9E4-D47D-340B-5835-94952922282F}"/>
              </a:ext>
            </a:extLst>
          </p:cNvPr>
          <p:cNvSpPr/>
          <p:nvPr/>
        </p:nvSpPr>
        <p:spPr>
          <a:xfrm>
            <a:off x="3978322" y="4098878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B343CF-AFF7-19E6-9DAD-AB2BACF16333}"/>
              </a:ext>
            </a:extLst>
          </p:cNvPr>
          <p:cNvSpPr/>
          <p:nvPr/>
        </p:nvSpPr>
        <p:spPr>
          <a:xfrm>
            <a:off x="5411336" y="4112513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激励</a:t>
            </a:r>
            <a:r>
              <a:rPr lang="en-US" altLang="zh-CN" dirty="0"/>
              <a:t>/</a:t>
            </a:r>
            <a:r>
              <a:rPr lang="zh-CN" altLang="en-US" dirty="0"/>
              <a:t>付费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323F9D-B443-50EA-EFB5-CD0FC3135692}"/>
              </a:ext>
            </a:extLst>
          </p:cNvPr>
          <p:cNvSpPr/>
          <p:nvPr/>
        </p:nvSpPr>
        <p:spPr>
          <a:xfrm>
            <a:off x="6871646" y="4112514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节点管理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097B5F-B0E7-826E-3E4F-875D5BA7B5FA}"/>
              </a:ext>
            </a:extLst>
          </p:cNvPr>
          <p:cNvSpPr/>
          <p:nvPr/>
        </p:nvSpPr>
        <p:spPr>
          <a:xfrm>
            <a:off x="2299648" y="4960984"/>
            <a:ext cx="6680579" cy="10030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去中心化存储层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35B521-318D-2111-1988-34B681784B58}"/>
              </a:ext>
            </a:extLst>
          </p:cNvPr>
          <p:cNvSpPr/>
          <p:nvPr/>
        </p:nvSpPr>
        <p:spPr>
          <a:xfrm>
            <a:off x="2518012" y="5361317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存储节点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3348C3-3572-AF03-DD38-331B4A0DC339}"/>
              </a:ext>
            </a:extLst>
          </p:cNvPr>
          <p:cNvSpPr/>
          <p:nvPr/>
        </p:nvSpPr>
        <p:spPr>
          <a:xfrm>
            <a:off x="3978322" y="5371535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存储节点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D7FCDB-93D7-5CE2-F5CF-FA039EFEC47C}"/>
              </a:ext>
            </a:extLst>
          </p:cNvPr>
          <p:cNvSpPr/>
          <p:nvPr/>
        </p:nvSpPr>
        <p:spPr>
          <a:xfrm>
            <a:off x="5404514" y="5361317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存储节点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7323699-37B4-97D1-7B2D-5647E49D57A1}"/>
              </a:ext>
            </a:extLst>
          </p:cNvPr>
          <p:cNvSpPr/>
          <p:nvPr/>
        </p:nvSpPr>
        <p:spPr>
          <a:xfrm>
            <a:off x="6864824" y="5371535"/>
            <a:ext cx="1201003" cy="5254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6851E7-4678-10C0-5D7B-56FCBA95EF38}"/>
              </a:ext>
            </a:extLst>
          </p:cNvPr>
          <p:cNvSpPr/>
          <p:nvPr/>
        </p:nvSpPr>
        <p:spPr>
          <a:xfrm>
            <a:off x="859809" y="1151602"/>
            <a:ext cx="2094931" cy="114122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以太坊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FD2ABF-31D3-175A-ECF0-CC779A96360B}"/>
              </a:ext>
            </a:extLst>
          </p:cNvPr>
          <p:cNvSpPr/>
          <p:nvPr/>
        </p:nvSpPr>
        <p:spPr>
          <a:xfrm>
            <a:off x="1160059" y="1644565"/>
            <a:ext cx="1494429" cy="5663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合约</a:t>
            </a:r>
            <a:endParaRPr lang="en-US" altLang="zh-CN" dirty="0"/>
          </a:p>
          <a:p>
            <a:pPr algn="ctr"/>
            <a:r>
              <a:rPr lang="zh-CN" altLang="en-US" dirty="0"/>
              <a:t>（证明根）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05CB74-DFAE-629A-4DF8-5956BB372EDD}"/>
              </a:ext>
            </a:extLst>
          </p:cNvPr>
          <p:cNvSpPr/>
          <p:nvPr/>
        </p:nvSpPr>
        <p:spPr>
          <a:xfrm>
            <a:off x="3719015" y="1186071"/>
            <a:ext cx="2094931" cy="114122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Solana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3C0D1A-1536-5727-F8CE-BFDA76D3E300}"/>
              </a:ext>
            </a:extLst>
          </p:cNvPr>
          <p:cNvSpPr/>
          <p:nvPr/>
        </p:nvSpPr>
        <p:spPr>
          <a:xfrm>
            <a:off x="4019265" y="1679034"/>
            <a:ext cx="1494429" cy="5663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合约</a:t>
            </a:r>
            <a:endParaRPr lang="en-US" altLang="zh-CN" dirty="0"/>
          </a:p>
          <a:p>
            <a:pPr algn="ctr"/>
            <a:r>
              <a:rPr lang="zh-CN" altLang="en-US" dirty="0"/>
              <a:t>（证明根）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7F167F-146C-EB8D-6E03-60CEC7AA17E2}"/>
              </a:ext>
            </a:extLst>
          </p:cNvPr>
          <p:cNvSpPr/>
          <p:nvPr/>
        </p:nvSpPr>
        <p:spPr>
          <a:xfrm>
            <a:off x="6578221" y="1161022"/>
            <a:ext cx="2094931" cy="114122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AptOS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ECE316-8E5D-3CF4-C7E4-3D2732AD29B5}"/>
              </a:ext>
            </a:extLst>
          </p:cNvPr>
          <p:cNvSpPr/>
          <p:nvPr/>
        </p:nvSpPr>
        <p:spPr>
          <a:xfrm>
            <a:off x="6878471" y="1653985"/>
            <a:ext cx="1494429" cy="5663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合约</a:t>
            </a:r>
            <a:endParaRPr lang="en-US" altLang="zh-CN" dirty="0"/>
          </a:p>
          <a:p>
            <a:pPr algn="ctr"/>
            <a:r>
              <a:rPr lang="zh-CN" altLang="en-US" dirty="0"/>
              <a:t>（证明根）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4A2283-62A2-D1FC-9810-40A166A43AE6}"/>
              </a:ext>
            </a:extLst>
          </p:cNvPr>
          <p:cNvSpPr txBox="1"/>
          <p:nvPr/>
        </p:nvSpPr>
        <p:spPr>
          <a:xfrm>
            <a:off x="9348717" y="1537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E453609-77DE-DDE8-FC93-D5598776C0E3}"/>
              </a:ext>
            </a:extLst>
          </p:cNvPr>
          <p:cNvCxnSpPr>
            <a:stCxn id="5" idx="0"/>
            <a:endCxn id="21" idx="2"/>
          </p:cNvCxnSpPr>
          <p:nvPr/>
        </p:nvCxnSpPr>
        <p:spPr>
          <a:xfrm rot="16200000" flipV="1">
            <a:off x="1568929" y="2549293"/>
            <a:ext cx="1887930" cy="1211240"/>
          </a:xfrm>
          <a:prstGeom prst="bentConnector3">
            <a:avLst>
              <a:gd name="adj1" fmla="val 716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B55D8D3-01DE-2B74-322F-A61A23CD7CE2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rot="5400000" flipH="1" flipV="1">
            <a:off x="3056705" y="2389103"/>
            <a:ext cx="1771585" cy="1647967"/>
          </a:xfrm>
          <a:prstGeom prst="bentConnector3">
            <a:avLst>
              <a:gd name="adj1" fmla="val 758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3BAF264-9025-60E0-3CAC-F087D49103B9}"/>
              </a:ext>
            </a:extLst>
          </p:cNvPr>
          <p:cNvCxnSpPr>
            <a:stCxn id="5" idx="0"/>
            <a:endCxn id="24" idx="2"/>
          </p:cNvCxnSpPr>
          <p:nvPr/>
        </p:nvCxnSpPr>
        <p:spPr>
          <a:xfrm rot="5400000" flipH="1" flipV="1">
            <a:off x="4473783" y="946975"/>
            <a:ext cx="1796634" cy="4507173"/>
          </a:xfrm>
          <a:prstGeom prst="bentConnector3">
            <a:avLst>
              <a:gd name="adj1" fmla="val 746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1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DA5E-5ED3-6DBA-02D8-7E2B094B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617"/>
            <a:ext cx="10515600" cy="1325563"/>
          </a:xfrm>
        </p:spPr>
        <p:txBody>
          <a:bodyPr/>
          <a:lstStyle/>
          <a:p>
            <a:r>
              <a:rPr lang="zh-CN" altLang="en-US" dirty="0"/>
              <a:t>整体结构</a:t>
            </a:r>
            <a:r>
              <a:rPr lang="en-US" altLang="zh-CN" dirty="0"/>
              <a:t>&amp;</a:t>
            </a:r>
            <a:r>
              <a:rPr lang="zh-CN" altLang="en-US" dirty="0"/>
              <a:t>安全抽样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0401B4-98FC-39F1-9AC5-539FEC5B1DFC}"/>
              </a:ext>
            </a:extLst>
          </p:cNvPr>
          <p:cNvSpPr/>
          <p:nvPr/>
        </p:nvSpPr>
        <p:spPr>
          <a:xfrm>
            <a:off x="692467" y="2876867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blob n-3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DCEBBE-C7BA-D4E6-45E9-3DFDF47BB776}"/>
              </a:ext>
            </a:extLst>
          </p:cNvPr>
          <p:cNvSpPr/>
          <p:nvPr/>
        </p:nvSpPr>
        <p:spPr>
          <a:xfrm>
            <a:off x="2775267" y="2876867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blob n-2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F1B30-E4B2-7B0D-C637-77BEFAEDC2E7}"/>
              </a:ext>
            </a:extLst>
          </p:cNvPr>
          <p:cNvSpPr/>
          <p:nvPr/>
        </p:nvSpPr>
        <p:spPr>
          <a:xfrm>
            <a:off x="4954587" y="2876867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blob n-1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31E512-8550-D306-C764-6194A9C96AB8}"/>
              </a:ext>
            </a:extLst>
          </p:cNvPr>
          <p:cNvSpPr/>
          <p:nvPr/>
        </p:nvSpPr>
        <p:spPr>
          <a:xfrm>
            <a:off x="7037387" y="2876867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blob 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2D5E9B-0CD1-0AA4-AD01-88E6FC7782EF}"/>
              </a:ext>
            </a:extLst>
          </p:cNvPr>
          <p:cNvSpPr/>
          <p:nvPr/>
        </p:nvSpPr>
        <p:spPr>
          <a:xfrm>
            <a:off x="5811202" y="3986212"/>
            <a:ext cx="1536065" cy="4375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Data id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F06023-E867-F1E9-8987-C03D9AD73A50}"/>
              </a:ext>
            </a:extLst>
          </p:cNvPr>
          <p:cNvSpPr/>
          <p:nvPr/>
        </p:nvSpPr>
        <p:spPr>
          <a:xfrm>
            <a:off x="8297227" y="3986212"/>
            <a:ext cx="1536065" cy="4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Node id root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D432D3-4689-FE24-80E6-68A694A2A60F}"/>
              </a:ext>
            </a:extLst>
          </p:cNvPr>
          <p:cNvSpPr/>
          <p:nvPr/>
        </p:nvSpPr>
        <p:spPr>
          <a:xfrm>
            <a:off x="7027227" y="4842827"/>
            <a:ext cx="1186180" cy="4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hash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FF3979-5954-7685-DE7B-37DD69AEBD0B}"/>
              </a:ext>
            </a:extLst>
          </p:cNvPr>
          <p:cNvSpPr/>
          <p:nvPr/>
        </p:nvSpPr>
        <p:spPr>
          <a:xfrm>
            <a:off x="9964737" y="4842827"/>
            <a:ext cx="1186180" cy="4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hash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12A25D-9C30-C60C-2A09-719D09D32BC8}"/>
              </a:ext>
            </a:extLst>
          </p:cNvPr>
          <p:cNvSpPr/>
          <p:nvPr/>
        </p:nvSpPr>
        <p:spPr>
          <a:xfrm>
            <a:off x="6342062" y="5816282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node 1 id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BFAA17-D68C-F958-D46E-260E0C83E183}"/>
              </a:ext>
            </a:extLst>
          </p:cNvPr>
          <p:cNvSpPr/>
          <p:nvPr/>
        </p:nvSpPr>
        <p:spPr>
          <a:xfrm>
            <a:off x="7700962" y="5816282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 2 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988120-D8FB-54AE-E864-274F277595C2}"/>
              </a:ext>
            </a:extLst>
          </p:cNvPr>
          <p:cNvSpPr/>
          <p:nvPr/>
        </p:nvSpPr>
        <p:spPr>
          <a:xfrm>
            <a:off x="9202737" y="5816282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 3 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B4AB55-54DA-7B1A-41A4-165C9809D385}"/>
              </a:ext>
            </a:extLst>
          </p:cNvPr>
          <p:cNvSpPr/>
          <p:nvPr/>
        </p:nvSpPr>
        <p:spPr>
          <a:xfrm>
            <a:off x="10742612" y="5816282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 4 id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肘形连接符 22">
            <a:extLst>
              <a:ext uri="{FF2B5EF4-FFF2-40B4-BE49-F238E27FC236}">
                <a16:creationId xmlns:a16="http://schemas.microsoft.com/office/drawing/2014/main" id="{E707E1D3-4A93-C38A-6312-AE77093C29E2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rot="16200000">
            <a:off x="7009765" y="5205730"/>
            <a:ext cx="535940" cy="68516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23">
            <a:extLst>
              <a:ext uri="{FF2B5EF4-FFF2-40B4-BE49-F238E27FC236}">
                <a16:creationId xmlns:a16="http://schemas.microsoft.com/office/drawing/2014/main" id="{817144E4-0629-F2EA-B6D8-381E4D2D61A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16200000" flipV="1">
            <a:off x="7688897" y="5211762"/>
            <a:ext cx="535940" cy="67373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24">
            <a:extLst>
              <a:ext uri="{FF2B5EF4-FFF2-40B4-BE49-F238E27FC236}">
                <a16:creationId xmlns:a16="http://schemas.microsoft.com/office/drawing/2014/main" id="{1666AD85-7909-DD73-88EE-7A33CBFDD4EF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>
            <a:off x="9908857" y="5167312"/>
            <a:ext cx="53594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25">
            <a:extLst>
              <a:ext uri="{FF2B5EF4-FFF2-40B4-BE49-F238E27FC236}">
                <a16:creationId xmlns:a16="http://schemas.microsoft.com/office/drawing/2014/main" id="{924E5C90-625C-79D7-BCCB-49207E4DA3E2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rot="16200000" flipV="1">
            <a:off x="10678477" y="5159692"/>
            <a:ext cx="535940" cy="77787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26">
            <a:extLst>
              <a:ext uri="{FF2B5EF4-FFF2-40B4-BE49-F238E27FC236}">
                <a16:creationId xmlns:a16="http://schemas.microsoft.com/office/drawing/2014/main" id="{D5A2CBE1-9932-80C0-B8D2-32C6B7922C12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16200000">
            <a:off x="8133397" y="3910647"/>
            <a:ext cx="419100" cy="1445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7">
            <a:extLst>
              <a:ext uri="{FF2B5EF4-FFF2-40B4-BE49-F238E27FC236}">
                <a16:creationId xmlns:a16="http://schemas.microsoft.com/office/drawing/2014/main" id="{9A934645-0A98-2453-C3CE-2BB30B1EF945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9602152" y="3887152"/>
            <a:ext cx="419100" cy="1492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0">
            <a:extLst>
              <a:ext uri="{FF2B5EF4-FFF2-40B4-BE49-F238E27FC236}">
                <a16:creationId xmlns:a16="http://schemas.microsoft.com/office/drawing/2014/main" id="{33CC1618-CD48-452E-F8D3-794BF5E86B84}"/>
              </a:ext>
            </a:extLst>
          </p:cNvPr>
          <p:cNvSpPr txBox="1"/>
          <p:nvPr/>
        </p:nvSpPr>
        <p:spPr>
          <a:xfrm>
            <a:off x="263207" y="2857817"/>
            <a:ext cx="46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...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7711A3-A686-0CF0-D5BC-47858E41BECE}"/>
              </a:ext>
            </a:extLst>
          </p:cNvPr>
          <p:cNvSpPr/>
          <p:nvPr/>
        </p:nvSpPr>
        <p:spPr>
          <a:xfrm>
            <a:off x="3871277" y="1559242"/>
            <a:ext cx="1536065" cy="437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KZG commit</a:t>
            </a:r>
          </a:p>
        </p:txBody>
      </p:sp>
      <p:cxnSp>
        <p:nvCxnSpPr>
          <p:cNvPr id="24" name="肘形连接符 39">
            <a:extLst>
              <a:ext uri="{FF2B5EF4-FFF2-40B4-BE49-F238E27FC236}">
                <a16:creationId xmlns:a16="http://schemas.microsoft.com/office/drawing/2014/main" id="{891214EF-984F-5ACF-F6F1-00379EB07103}"/>
              </a:ext>
            </a:extLst>
          </p:cNvPr>
          <p:cNvCxnSpPr>
            <a:stCxn id="4" idx="0"/>
            <a:endCxn id="23" idx="2"/>
          </p:cNvCxnSpPr>
          <p:nvPr/>
        </p:nvCxnSpPr>
        <p:spPr>
          <a:xfrm rot="16200000">
            <a:off x="2610167" y="847407"/>
            <a:ext cx="880110" cy="3178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42">
            <a:extLst>
              <a:ext uri="{FF2B5EF4-FFF2-40B4-BE49-F238E27FC236}">
                <a16:creationId xmlns:a16="http://schemas.microsoft.com/office/drawing/2014/main" id="{5C33EAC9-83DB-9DBF-BCB0-ACEADCEB13F2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16200000">
            <a:off x="6856412" y="3037522"/>
            <a:ext cx="671830" cy="122618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43">
            <a:extLst>
              <a:ext uri="{FF2B5EF4-FFF2-40B4-BE49-F238E27FC236}">
                <a16:creationId xmlns:a16="http://schemas.microsoft.com/office/drawing/2014/main" id="{E3B70CFB-3A51-EAB1-A692-24D83E562CDA}"/>
              </a:ext>
            </a:extLst>
          </p:cNvPr>
          <p:cNvCxnSpPr>
            <a:stCxn id="9" idx="0"/>
            <a:endCxn id="7" idx="2"/>
          </p:cNvCxnSpPr>
          <p:nvPr/>
        </p:nvCxnSpPr>
        <p:spPr>
          <a:xfrm rot="16200000" flipV="1">
            <a:off x="8099742" y="3020377"/>
            <a:ext cx="671830" cy="1259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4">
            <a:extLst>
              <a:ext uri="{FF2B5EF4-FFF2-40B4-BE49-F238E27FC236}">
                <a16:creationId xmlns:a16="http://schemas.microsoft.com/office/drawing/2014/main" id="{4F51FD23-FBC4-61FE-3390-91319470C344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rot="16200000">
            <a:off x="3651567" y="1888807"/>
            <a:ext cx="880110" cy="10960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5">
            <a:extLst>
              <a:ext uri="{FF2B5EF4-FFF2-40B4-BE49-F238E27FC236}">
                <a16:creationId xmlns:a16="http://schemas.microsoft.com/office/drawing/2014/main" id="{3FEF0C77-208B-B12D-104F-39FCEF42C7E1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rot="16200000" flipV="1">
            <a:off x="4741227" y="1895157"/>
            <a:ext cx="880110" cy="1083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6">
            <a:extLst>
              <a:ext uri="{FF2B5EF4-FFF2-40B4-BE49-F238E27FC236}">
                <a16:creationId xmlns:a16="http://schemas.microsoft.com/office/drawing/2014/main" id="{D7722396-1123-E8B7-B514-72F1AD226922}"/>
              </a:ext>
            </a:extLst>
          </p:cNvPr>
          <p:cNvCxnSpPr>
            <a:stCxn id="7" idx="0"/>
            <a:endCxn id="23" idx="2"/>
          </p:cNvCxnSpPr>
          <p:nvPr/>
        </p:nvCxnSpPr>
        <p:spPr>
          <a:xfrm rot="16200000" flipV="1">
            <a:off x="5782627" y="853757"/>
            <a:ext cx="880110" cy="3166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764159C-E035-8D34-53F0-8D00738904D8}"/>
              </a:ext>
            </a:extLst>
          </p:cNvPr>
          <p:cNvSpPr txBox="1"/>
          <p:nvPr/>
        </p:nvSpPr>
        <p:spPr>
          <a:xfrm>
            <a:off x="6258087" y="4195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证明根，放到各个公链中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E05BDD-2F76-D454-9A51-3E650E16B8A7}"/>
              </a:ext>
            </a:extLst>
          </p:cNvPr>
          <p:cNvSpPr txBox="1"/>
          <p:nvPr/>
        </p:nvSpPr>
        <p:spPr>
          <a:xfrm>
            <a:off x="8222624" y="1691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本链内数据</a:t>
            </a: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8F24C1E0-2C09-6290-6E0E-8AE0F153ADFC}"/>
              </a:ext>
            </a:extLst>
          </p:cNvPr>
          <p:cNvSpPr/>
          <p:nvPr/>
        </p:nvSpPr>
        <p:spPr>
          <a:xfrm rot="20094133">
            <a:off x="4830128" y="996666"/>
            <a:ext cx="1536065" cy="17450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832C25E2-B2B4-9B0D-75F7-E0A931A184B9}"/>
              </a:ext>
            </a:extLst>
          </p:cNvPr>
          <p:cNvSpPr/>
          <p:nvPr/>
        </p:nvSpPr>
        <p:spPr>
          <a:xfrm rot="20094133">
            <a:off x="7797046" y="2012757"/>
            <a:ext cx="591443" cy="3869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F39412F-5B08-1B55-3ACD-082455314F50}"/>
              </a:ext>
            </a:extLst>
          </p:cNvPr>
          <p:cNvSpPr/>
          <p:nvPr/>
        </p:nvSpPr>
        <p:spPr>
          <a:xfrm rot="4097476">
            <a:off x="7925837" y="1109857"/>
            <a:ext cx="870995" cy="196099"/>
          </a:xfrm>
          <a:prstGeom prst="leftArrow">
            <a:avLst>
              <a:gd name="adj1" fmla="val 2878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B9C8BF-6185-487B-4386-23943AD9C106}"/>
              </a:ext>
            </a:extLst>
          </p:cNvPr>
          <p:cNvSpPr txBox="1"/>
          <p:nvPr/>
        </p:nvSpPr>
        <p:spPr>
          <a:xfrm>
            <a:off x="8435657" y="1041397"/>
            <a:ext cx="117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ERC3668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2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12DF7A-C29F-B16C-B7CB-4D712441715D}"/>
              </a:ext>
            </a:extLst>
          </p:cNvPr>
          <p:cNvSpPr/>
          <p:nvPr/>
        </p:nvSpPr>
        <p:spPr>
          <a:xfrm>
            <a:off x="1249222" y="2133299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93A987-268C-8D7B-B8A1-CB93D947CF20}"/>
              </a:ext>
            </a:extLst>
          </p:cNvPr>
          <p:cNvSpPr/>
          <p:nvPr/>
        </p:nvSpPr>
        <p:spPr>
          <a:xfrm>
            <a:off x="2048565" y="2133298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6441A-CBC5-7D00-2038-A40DE7DB2D78}"/>
              </a:ext>
            </a:extLst>
          </p:cNvPr>
          <p:cNvSpPr/>
          <p:nvPr/>
        </p:nvSpPr>
        <p:spPr>
          <a:xfrm>
            <a:off x="2847908" y="2133298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774876-4E6E-E510-F390-A42DC970B805}"/>
              </a:ext>
            </a:extLst>
          </p:cNvPr>
          <p:cNvSpPr/>
          <p:nvPr/>
        </p:nvSpPr>
        <p:spPr>
          <a:xfrm>
            <a:off x="3647251" y="2133299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533A4-4ED3-B961-BA17-25CFA50D45A0}"/>
              </a:ext>
            </a:extLst>
          </p:cNvPr>
          <p:cNvSpPr/>
          <p:nvPr/>
        </p:nvSpPr>
        <p:spPr>
          <a:xfrm>
            <a:off x="4446594" y="2133298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703041-55CA-6029-C036-834D22E07AAA}"/>
              </a:ext>
            </a:extLst>
          </p:cNvPr>
          <p:cNvSpPr/>
          <p:nvPr/>
        </p:nvSpPr>
        <p:spPr>
          <a:xfrm>
            <a:off x="5931233" y="2133298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Dn-4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813E10-46FE-FCBA-A727-F5757ABEFC61}"/>
              </a:ext>
            </a:extLst>
          </p:cNvPr>
          <p:cNvSpPr/>
          <p:nvPr/>
        </p:nvSpPr>
        <p:spPr>
          <a:xfrm>
            <a:off x="6730576" y="2133297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Dn-3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5A0A8-0949-FE55-04F2-95BAD02B31A9}"/>
              </a:ext>
            </a:extLst>
          </p:cNvPr>
          <p:cNvSpPr/>
          <p:nvPr/>
        </p:nvSpPr>
        <p:spPr>
          <a:xfrm>
            <a:off x="7529919" y="2133297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Dn-2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B861C8-3C49-348C-37CE-C9D5AF949CC5}"/>
              </a:ext>
            </a:extLst>
          </p:cNvPr>
          <p:cNvSpPr/>
          <p:nvPr/>
        </p:nvSpPr>
        <p:spPr>
          <a:xfrm>
            <a:off x="8329262" y="2133298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Dn-1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B9B04E-60DE-FA13-0321-52018C4F72EA}"/>
              </a:ext>
            </a:extLst>
          </p:cNvPr>
          <p:cNvSpPr/>
          <p:nvPr/>
        </p:nvSpPr>
        <p:spPr>
          <a:xfrm>
            <a:off x="9128605" y="2133297"/>
            <a:ext cx="799343" cy="50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8E5550-7ACA-4870-992A-7F7049DD1F3B}"/>
              </a:ext>
            </a:extLst>
          </p:cNvPr>
          <p:cNvSpPr txBox="1"/>
          <p:nvPr/>
        </p:nvSpPr>
        <p:spPr>
          <a:xfrm>
            <a:off x="5415300" y="22006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39A876-2956-71E4-4957-74ED19114FFB}"/>
              </a:ext>
            </a:extLst>
          </p:cNvPr>
          <p:cNvSpPr txBox="1"/>
          <p:nvPr/>
        </p:nvSpPr>
        <p:spPr>
          <a:xfrm>
            <a:off x="1303722" y="3320202"/>
            <a:ext cx="7470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生成随机数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选中块：</a:t>
            </a:r>
            <a:r>
              <a:rPr lang="en-US" altLang="zh-CN" dirty="0"/>
              <a:t>R % n = x, Dx</a:t>
            </a:r>
            <a:r>
              <a:rPr lang="zh-CN" altLang="en-US" dirty="0"/>
              <a:t>被检查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获取存储</a:t>
            </a:r>
            <a:r>
              <a:rPr lang="en-US" altLang="zh-CN" dirty="0"/>
              <a:t>Dx</a:t>
            </a:r>
            <a:r>
              <a:rPr lang="zh-CN" altLang="en-US" dirty="0"/>
              <a:t>数据的节点列表，要求其提供存储证明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扩展：在获取</a:t>
            </a:r>
            <a:r>
              <a:rPr lang="en-US" altLang="zh-CN" dirty="0"/>
              <a:t>x</a:t>
            </a:r>
            <a:r>
              <a:rPr lang="zh-CN" altLang="en-US" dirty="0"/>
              <a:t>时，加大新数据的权重，即可让</a:t>
            </a:r>
            <a:r>
              <a:rPr lang="en-US" altLang="zh-CN" dirty="0"/>
              <a:t>Dx</a:t>
            </a:r>
            <a:r>
              <a:rPr lang="zh-CN" altLang="en-US" dirty="0"/>
              <a:t>更多落在新数据区域。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FF1ACF3-06AC-5506-FBAF-BD857EBE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7" y="0"/>
            <a:ext cx="10515600" cy="1325563"/>
          </a:xfrm>
        </p:spPr>
        <p:txBody>
          <a:bodyPr/>
          <a:lstStyle/>
          <a:p>
            <a:r>
              <a:rPr lang="zh-CN" altLang="en-US" dirty="0"/>
              <a:t>安全抽样</a:t>
            </a:r>
          </a:p>
        </p:txBody>
      </p:sp>
    </p:spTree>
    <p:extLst>
      <p:ext uri="{BB962C8B-B14F-4D97-AF65-F5344CB8AC3E}">
        <p14:creationId xmlns:p14="http://schemas.microsoft.com/office/powerpoint/2010/main" val="393810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4F4C8-2901-5E6C-4B4A-1CD96C40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安全抽样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0EB0D7-944B-3C32-08AF-44BAE6343818}"/>
              </a:ext>
            </a:extLst>
          </p:cNvPr>
          <p:cNvSpPr/>
          <p:nvPr/>
        </p:nvSpPr>
        <p:spPr>
          <a:xfrm>
            <a:off x="3298190" y="2384425"/>
            <a:ext cx="1459865" cy="4578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node id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92E876-E695-2D61-EB0B-304FD31B3DD0}"/>
              </a:ext>
            </a:extLst>
          </p:cNvPr>
          <p:cNvSpPr/>
          <p:nvPr/>
        </p:nvSpPr>
        <p:spPr>
          <a:xfrm>
            <a:off x="5137150" y="3551555"/>
            <a:ext cx="1459865" cy="4578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D4D393-E173-ED1F-E462-46EADC2D1533}"/>
              </a:ext>
            </a:extLst>
          </p:cNvPr>
          <p:cNvSpPr/>
          <p:nvPr/>
        </p:nvSpPr>
        <p:spPr>
          <a:xfrm>
            <a:off x="7433945" y="3551555"/>
            <a:ext cx="1459865" cy="4578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datablob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8106D-8F89-0713-45F8-396431BFA1A7}"/>
              </a:ext>
            </a:extLst>
          </p:cNvPr>
          <p:cNvSpPr/>
          <p:nvPr/>
        </p:nvSpPr>
        <p:spPr>
          <a:xfrm>
            <a:off x="6324600" y="2384425"/>
            <a:ext cx="1459865" cy="457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data tag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71490F-4A25-E0A6-0CE7-DA277279E091}"/>
              </a:ext>
            </a:extLst>
          </p:cNvPr>
          <p:cNvSpPr/>
          <p:nvPr/>
        </p:nvSpPr>
        <p:spPr>
          <a:xfrm>
            <a:off x="4786630" y="1265555"/>
            <a:ext cx="1459865" cy="457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</a:rPr>
              <a:t>proof</a:t>
            </a:r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1C5E4F76-B608-C014-D87F-78E44E7A0EF4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>
            <a:off x="6106160" y="2602865"/>
            <a:ext cx="709295" cy="1187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A4CD589E-FAB5-3E8B-66FE-D29AC64930D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7254240" y="2642235"/>
            <a:ext cx="709295" cy="1109345"/>
          </a:xfrm>
          <a:prstGeom prst="bentConnector3">
            <a:avLst>
              <a:gd name="adj1" fmla="val 49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147560BC-5EEF-133B-D4BB-1486E4B50B84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16200000">
            <a:off x="4441825" y="1309370"/>
            <a:ext cx="661035" cy="1488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66E7CA36-AB1F-6A44-9D6B-6201D14EABED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6200000" flipV="1">
            <a:off x="5955030" y="1284605"/>
            <a:ext cx="661035" cy="1537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">
            <a:extLst>
              <a:ext uri="{FF2B5EF4-FFF2-40B4-BE49-F238E27FC236}">
                <a16:creationId xmlns:a16="http://schemas.microsoft.com/office/drawing/2014/main" id="{B590401C-1BD5-B599-A355-4C3F7D5487F9}"/>
              </a:ext>
            </a:extLst>
          </p:cNvPr>
          <p:cNvSpPr txBox="1"/>
          <p:nvPr/>
        </p:nvSpPr>
        <p:spPr>
          <a:xfrm>
            <a:off x="4028440" y="46704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 must be put on left of </a:t>
            </a:r>
            <a:r>
              <a:rPr lang="en-US" altLang="zh-CN" dirty="0" err="1"/>
              <a:t>datablob</a:t>
            </a:r>
            <a:r>
              <a:rPr lang="en-US" altLang="zh-CN" dirty="0"/>
              <a:t>, to make sure DA node stores the </a:t>
            </a:r>
            <a:r>
              <a:rPr lang="en-US" altLang="zh-CN" dirty="0" err="1"/>
              <a:t>datablob</a:t>
            </a:r>
            <a:r>
              <a:rPr lang="en-US" altLang="zh-CN" dirty="0"/>
              <a:t> itself, not just a hash of it. </a:t>
            </a:r>
          </a:p>
        </p:txBody>
      </p:sp>
    </p:spTree>
    <p:extLst>
      <p:ext uri="{BB962C8B-B14F-4D97-AF65-F5344CB8AC3E}">
        <p14:creationId xmlns:p14="http://schemas.microsoft.com/office/powerpoint/2010/main" val="77887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673</Words>
  <Application>Microsoft Office PowerPoint</Application>
  <PresentationFormat>宽屏</PresentationFormat>
  <Paragraphs>187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去中心化存储</vt:lpstr>
      <vt:lpstr>Web3技术栈</vt:lpstr>
      <vt:lpstr>概览</vt:lpstr>
      <vt:lpstr>现有安全方案</vt:lpstr>
      <vt:lpstr>我的想法</vt:lpstr>
      <vt:lpstr>整体结构</vt:lpstr>
      <vt:lpstr>整体结构&amp;安全抽样</vt:lpstr>
      <vt:lpstr>安全抽样</vt:lpstr>
      <vt:lpstr>安全抽样</vt:lpstr>
      <vt:lpstr>数据链上可用性</vt:lpstr>
      <vt:lpstr>高效路由</vt:lpstr>
      <vt:lpstr>高效路由</vt:lpstr>
      <vt:lpstr>寄生共识</vt:lpstr>
      <vt:lpstr>寄生共识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去中心化存储</dc:title>
  <dc:creator>mao daishan</dc:creator>
  <cp:lastModifiedBy>mao daishan</cp:lastModifiedBy>
  <cp:revision>27</cp:revision>
  <dcterms:created xsi:type="dcterms:W3CDTF">2023-06-18T02:39:38Z</dcterms:created>
  <dcterms:modified xsi:type="dcterms:W3CDTF">2023-06-18T12:05:22Z</dcterms:modified>
</cp:coreProperties>
</file>