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0" r:id="rId12"/>
    <p:sldId id="273" r:id="rId13"/>
    <p:sldId id="274" r:id="rId14"/>
    <p:sldId id="275" r:id="rId15"/>
    <p:sldId id="276" r:id="rId16"/>
    <p:sldId id="277" r:id="rId17"/>
    <p:sldId id="278" r:id="rId18"/>
    <p:sldId id="280" r:id="rId19"/>
    <p:sldId id="281" r:id="rId20"/>
    <p:sldId id="282" r:id="rId21"/>
    <p:sldId id="283" r:id="rId22"/>
    <p:sldId id="284" r:id="rId23"/>
    <p:sldId id="258" r:id="rId24"/>
  </p:sldIdLst>
  <p:sldSz cx="12192000" cy="6858000"/>
  <p:notesSz cx="6858000" cy="9144000"/>
  <p:defaultTextStyle>
    <a:defPPr>
      <a:defRPr lang="ko-KR"/>
    </a:defPPr>
    <a:lvl1pPr marL="0" indent="0" algn="l" defTabSz="914400">
      <a:buNone/>
      <a:defRPr lang="ko-KR" sz="1800" baseline="0" smtClean="0">
        <a:solidFill>
          <a:srgbClr val="000000"/>
        </a:solidFill>
        <a:latin typeface="+mn-lt"/>
        <a:ea typeface="+mn-ea"/>
      </a:defRPr>
    </a:lvl1pPr>
    <a:lvl2pPr marL="457200" lvl="1" indent="0" defTabSz="914400">
      <a:defRPr lang="ko-KR" smtClean="0"/>
    </a:lvl2pPr>
    <a:lvl3pPr marL="914400" lvl="2" indent="0" defTabSz="914400">
      <a:defRPr lang="ko-KR" smtClean="0"/>
    </a:lvl3pPr>
    <a:lvl4pPr marL="1371600" lvl="3" indent="0" defTabSz="914400">
      <a:defRPr lang="ko-KR" smtClean="0"/>
    </a:lvl4pPr>
    <a:lvl5pPr marL="1828800" lvl="4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09" d="100"/>
          <a:sy n="109" d="100"/>
        </p:scale>
        <p:origin x="636" y="7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 noGrp="1"/>
          </p:cNvSpPr>
          <p:nvPr>
            <p:ph type="ctrTitle" hasCustomPrompt="1"/>
          </p:nvPr>
        </p:nvSpPr>
        <p:spPr>
          <a:xfrm>
            <a:off x="914400" y="2131060"/>
            <a:ext cx="10363835" cy="14719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编辑母版标题样式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 txBox="1">
            <a:spLocks noGrp="1"/>
          </p:cNvSpPr>
          <p:nvPr>
            <p:ph type="subTitle" idx="1" hasCustomPrompt="1"/>
          </p:nvPr>
        </p:nvSpPr>
        <p:spPr>
          <a:xfrm>
            <a:off x="1828800" y="3886200"/>
            <a:ext cx="8535035" cy="17557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编辑母版副标题样式</a:t>
            </a:r>
            <a:endParaRPr lang="ko-KR" altLang="en-US" sz="32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strike="noStrike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" name="日期占位符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strike="noStrike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 noGrp="1"/>
          </p:cNvSpPr>
          <p:nvPr>
            <p:ph type="title" hasCustomPrompt="1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编辑母版标题样式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" name="文本占位符（竖排） 2"/>
          <p:cNvSpPr txBox="1"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第二级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第三级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第四级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第五级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strike="noStrike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" name="日期占位符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strike="noStrike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具有文本的垂直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 txBox="1">
            <a:spLocks noGrp="1"/>
          </p:cNvSpPr>
          <p:nvPr>
            <p:ph type="title" orient="vert" hasCustomPrompt="1"/>
          </p:nvPr>
        </p:nvSpPr>
        <p:spPr>
          <a:xfrm>
            <a:off x="8839200" y="274320"/>
            <a:ext cx="2743835" cy="585279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编辑母版副标题样式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" name="文本占位符（竖排） 2"/>
          <p:cNvSpPr txBox="1">
            <a:spLocks noGrp="1"/>
          </p:cNvSpPr>
          <p:nvPr>
            <p:ph type="body" orient="vert" idx="1"/>
          </p:nvPr>
        </p:nvSpPr>
        <p:spPr>
          <a:xfrm>
            <a:off x="609600" y="274320"/>
            <a:ext cx="8034655" cy="585279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第二级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第三级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第四级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第五级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strike="noStrike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" name="日期占位符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strike="noStrike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 noGrp="1"/>
          </p:cNvSpPr>
          <p:nvPr>
            <p:ph type="title" hasCustomPrompt="1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编辑母版标题样式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第二级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第三级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第四级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第五级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strike="noStrike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" name="日期占位符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strike="noStrike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 noGrp="1"/>
          </p:cNvSpPr>
          <p:nvPr>
            <p:ph type="title" hasCustomPrompt="1"/>
          </p:nvPr>
        </p:nvSpPr>
        <p:spPr>
          <a:xfrm>
            <a:off x="963295" y="2908300"/>
            <a:ext cx="10363200" cy="1499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编辑母版副标题样式</a:t>
            </a:r>
            <a:endParaRPr lang="ko-KR" altLang="en-US" sz="533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 txBox="1">
            <a:spLocks noGrp="1"/>
          </p:cNvSpPr>
          <p:nvPr>
            <p:ph type="body" idx="1" hasCustomPrompt="1"/>
          </p:nvPr>
        </p:nvSpPr>
        <p:spPr>
          <a:xfrm>
            <a:off x="963295" y="4406900"/>
            <a:ext cx="10363200" cy="13633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编辑母版副标题样式</a:t>
            </a:r>
            <a:endParaRPr lang="ko-KR" altLang="en-US" sz="2665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strike="noStrike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" name="日期占位符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strike="noStrike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 noGrp="1"/>
          </p:cNvSpPr>
          <p:nvPr>
            <p:ph type="title" hasCustomPrompt="1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编辑母版标题样式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第二级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第三级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第四级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第五级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" name="内容占位符 3"/>
          <p:cNvSpPr txBox="1">
            <a:spLocks noGrp="1"/>
          </p:cNvSpPr>
          <p:nvPr>
            <p:ph idx="2"/>
          </p:nvPr>
        </p:nvSpPr>
        <p:spPr>
          <a:xfrm>
            <a:off x="6193155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第二级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第三级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第四级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第五级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" name="幻灯片编号占位符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strike="noStrike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6" name="日期占位符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strike="noStrike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7" name="页脚占位符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 noGrp="1"/>
          </p:cNvSpPr>
          <p:nvPr>
            <p:ph type="title" hasCustomPrompt="1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编辑母版标题样式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 txBox="1">
            <a:spLocks noGrp="1"/>
          </p:cNvSpPr>
          <p:nvPr>
            <p:ph type="body" idx="1" hasCustomPrompt="1"/>
          </p:nvPr>
        </p:nvSpPr>
        <p:spPr>
          <a:xfrm>
            <a:off x="609600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编辑母版副标题样式</a:t>
            </a:r>
            <a:endParaRPr lang="ko-KR" altLang="en-US" sz="32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 txBox="1">
            <a:spLocks noGrp="1"/>
          </p:cNvSpPr>
          <p:nvPr>
            <p:ph type="body" idx="2" hasCustomPrompt="1"/>
          </p:nvPr>
        </p:nvSpPr>
        <p:spPr>
          <a:xfrm>
            <a:off x="6193155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编辑母版副标题样式</a:t>
            </a:r>
            <a:endParaRPr lang="ko-KR" altLang="en-US" sz="32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" name="内容占位符 4"/>
          <p:cNvSpPr txBox="1">
            <a:spLocks noGrp="1"/>
          </p:cNvSpPr>
          <p:nvPr>
            <p:ph idx="3"/>
          </p:nvPr>
        </p:nvSpPr>
        <p:spPr>
          <a:xfrm>
            <a:off x="609600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第二级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第三级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第四级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第五级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6" name="内容占位符 5"/>
          <p:cNvSpPr txBox="1">
            <a:spLocks noGrp="1"/>
          </p:cNvSpPr>
          <p:nvPr>
            <p:ph idx="4"/>
          </p:nvPr>
        </p:nvSpPr>
        <p:spPr>
          <a:xfrm>
            <a:off x="6193155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第二级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第三级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第四级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第五级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7" name="幻灯片编号占位符 6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strike="noStrike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8" name="日期占位符 7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strike="noStrike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9" name="页脚占位符 8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 noGrp="1"/>
          </p:cNvSpPr>
          <p:nvPr>
            <p:ph type="title" hasCustomPrompt="1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编辑母版标题样式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" name="幻灯片编号占位符 2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strike="noStrike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strike="noStrike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strike="noStrike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strike="noStrike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带有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 noGrp="1"/>
          </p:cNvSpPr>
          <p:nvPr>
            <p:ph type="title" hasCustomPrompt="1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编辑母版副标题样式</a:t>
            </a:r>
            <a:endParaRPr lang="ko-KR" altLang="en-US" sz="2665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 txBox="1">
            <a:spLocks noGrp="1"/>
          </p:cNvSpPr>
          <p:nvPr>
            <p:ph idx="1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第二级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第三级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第四级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第五级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 txBox="1">
            <a:spLocks noGrp="1"/>
          </p:cNvSpPr>
          <p:nvPr>
            <p:ph type="body" idx="2" hasCustomPrompt="1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编辑母版副标题样式</a:t>
            </a:r>
            <a:endParaRPr lang="ko-KR" altLang="en-US" sz="1865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" name="幻灯片编号占位符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strike="noStrike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6" name="日期占位符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strike="noStrike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7" name="页脚占位符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带有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 noGrp="1"/>
          </p:cNvSpPr>
          <p:nvPr>
            <p:ph type="title" hasCustomPrompt="1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编辑母版副标题样式</a:t>
            </a:r>
            <a:endParaRPr lang="ko-KR" altLang="en-US" sz="2665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 txBox="1">
            <a:spLocks noGrp="1"/>
          </p:cNvSpPr>
          <p:nvPr>
            <p:ph type="body" idx="1" hasCustomPrompt="1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编辑母版副标题样式</a:t>
            </a:r>
            <a:endParaRPr lang="ko-KR" altLang="en-US" sz="1865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" name="图片占位符 3"/>
          <p:cNvSpPr txBox="1">
            <a:spLocks noGrp="1"/>
          </p:cNvSpPr>
          <p:nvPr>
            <p:ph type="pic" idx="2" hasCustomPrompt="1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图片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" name="幻灯片编号占位符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strike="noStrike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6" name="日期占位符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strike="noStrike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7" name="页脚占位符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编辑母版标题样式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第二级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第三级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第四级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第五级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 txBox="1">
            <a:spLocks noGrp="1"/>
          </p:cNvSpPr>
          <p:nvPr>
            <p:ph type="sldNum" idx="4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800" b="0" strike="noStrike" cap="none" dirty="0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" name="日期占位符 4"/>
          <p:cNvSpPr txBox="1">
            <a:spLocks noGrp="1"/>
          </p:cNvSpPr>
          <p:nvPr>
            <p:ph type="dt" idx="2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800" b="0" strike="noStrike" cap="none" dirty="0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 txBox="1">
            <a:spLocks noGrp="1"/>
          </p:cNvSpPr>
          <p:nvPr>
            <p:ph type="ftr" idx="3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anose="020B0604020202020204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3.xml"/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/Users/Administrator/AppData/Roaming/JisuOffice/ETemp/23784_6704800/fImage908687141.jpe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1" y="-4111"/>
            <a:ext cx="12207240" cy="6915785"/>
          </a:xfrm>
          <a:prstGeom prst="rect">
            <a:avLst/>
          </a:prstGeom>
          <a:noFill/>
        </p:spPr>
      </p:pic>
      <p:pic>
        <p:nvPicPr>
          <p:cNvPr id="3" name="图片 2" descr="C:/Users/Administrator/AppData/Roaming/JisuOffice/ETemp/23784_6704800/fImage479273846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90" y="864870"/>
            <a:ext cx="2522220" cy="608330"/>
          </a:xfrm>
          <a:prstGeom prst="rect">
            <a:avLst/>
          </a:prstGeom>
          <a:noFill/>
        </p:spPr>
      </p:pic>
      <p:sp>
        <p:nvSpPr>
          <p:cNvPr id="5" name="文本框 4"/>
          <p:cNvSpPr txBox="1"/>
          <p:nvPr/>
        </p:nvSpPr>
        <p:spPr>
          <a:xfrm>
            <a:off x="983615" y="2564765"/>
            <a:ext cx="47059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区块链知识分享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3432" y="3548301"/>
            <a:ext cx="410445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政企部 毛岱山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13715"/>
            <a:ext cx="10973435" cy="1143635"/>
          </a:xfrm>
        </p:spPr>
        <p:txBody>
          <a:bodyPr/>
          <a:p>
            <a:r>
              <a:rPr lang="zh-CN" altLang="en-US"/>
              <a:t>设计比特币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24865" y="3388360"/>
            <a:ext cx="990600" cy="550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货币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618740" y="3388360"/>
            <a:ext cx="1516380" cy="550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一般等价物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939030" y="3388360"/>
            <a:ext cx="1555750" cy="550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负债</a:t>
            </a:r>
            <a:r>
              <a:rPr lang="zh-CN" altLang="en-US"/>
              <a:t>的记录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297420" y="3388360"/>
            <a:ext cx="990600" cy="550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账本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857105" y="2595245"/>
            <a:ext cx="1450340" cy="550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中心化记账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857105" y="4128770"/>
            <a:ext cx="1583690" cy="541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去中心化记账</a:t>
            </a:r>
            <a:endParaRPr lang="zh-CN" altLang="en-US"/>
          </a:p>
        </p:txBody>
      </p:sp>
      <p:cxnSp>
        <p:nvCxnSpPr>
          <p:cNvPr id="11" name="直接箭头连接符 10"/>
          <p:cNvCxnSpPr>
            <a:stCxn id="8" idx="3"/>
          </p:cNvCxnSpPr>
          <p:nvPr/>
        </p:nvCxnSpPr>
        <p:spPr>
          <a:xfrm flipV="1">
            <a:off x="8288020" y="2853055"/>
            <a:ext cx="1569085" cy="8108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10" idx="1"/>
          </p:cNvCxnSpPr>
          <p:nvPr/>
        </p:nvCxnSpPr>
        <p:spPr>
          <a:xfrm>
            <a:off x="8288020" y="3644900"/>
            <a:ext cx="1569085" cy="7550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3"/>
            <a:endCxn id="6" idx="1"/>
          </p:cNvCxnSpPr>
          <p:nvPr/>
        </p:nvCxnSpPr>
        <p:spPr>
          <a:xfrm>
            <a:off x="1815465" y="3663950"/>
            <a:ext cx="8032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4135120" y="3663950"/>
            <a:ext cx="8032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6494145" y="3663315"/>
            <a:ext cx="8032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 rot="19920000">
            <a:off x="8387080" y="2846070"/>
            <a:ext cx="1160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传统货币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 rot="1560000">
            <a:off x="8252460" y="4145280"/>
            <a:ext cx="1640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去中心化货币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6" grpId="0"/>
      <p:bldP spid="9" grpId="0" animBg="1"/>
      <p:bldP spid="16" grpId="1"/>
      <p:bldP spid="9" grpId="1" animBg="1"/>
      <p:bldP spid="19" grpId="0"/>
      <p:bldP spid="10" grpId="0" animBg="1"/>
      <p:bldP spid="19" grpId="1"/>
      <p:bldP spid="1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6565"/>
            <a:ext cx="10973435" cy="1143635"/>
          </a:xfrm>
        </p:spPr>
        <p:txBody>
          <a:bodyPr/>
          <a:p>
            <a:r>
              <a:rPr lang="zh-CN" altLang="en-US"/>
              <a:t>设计比特币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53390" y="3156585"/>
            <a:ext cx="1583690" cy="541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去中心化记账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591560" y="2727960"/>
            <a:ext cx="1623060" cy="1401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每个节点各自保存账本</a:t>
            </a:r>
            <a:endParaRPr lang="zh-CN" altLang="en-US"/>
          </a:p>
          <a:p>
            <a:pPr algn="ctr"/>
            <a:r>
              <a:rPr lang="zh-CN" altLang="en-US"/>
              <a:t>所有账本要一致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2037080" y="3427095"/>
            <a:ext cx="15544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037080" y="291592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没有中心账本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760210" y="2995295"/>
            <a:ext cx="1583690" cy="867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统一更新账本（同步账本）</a:t>
            </a:r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5205730" y="3429000"/>
            <a:ext cx="15544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8343900" y="3429000"/>
            <a:ext cx="15544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9898380" y="2344420"/>
            <a:ext cx="1919605" cy="2266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/>
              <a:t>谁来发起账本更新且能被其他人承认？（大家互相不认识也不信任</a:t>
            </a:r>
            <a:r>
              <a:rPr lang="zh-CN" altLang="en-US"/>
              <a:t>）</a:t>
            </a:r>
            <a:endParaRPr lang="zh-CN" altLang="en-US"/>
          </a:p>
          <a:p>
            <a:pPr algn="l"/>
            <a:r>
              <a:rPr lang="zh-CN" altLang="en-US"/>
              <a:t>怎样同步到所有人？</a:t>
            </a:r>
            <a:endParaRPr lang="zh-CN" altLang="en-US"/>
          </a:p>
          <a:p>
            <a:pPr algn="l"/>
            <a:r>
              <a:rPr lang="zh-CN" altLang="en-US"/>
              <a:t>怎样保证不作弊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7" grpId="0"/>
      <p:bldP spid="7" grpId="1"/>
      <p:bldP spid="5" grpId="0" animBg="1"/>
      <p:bldP spid="5" grpId="1" animBg="1"/>
      <p:bldP spid="8" grpId="0" animBg="1"/>
      <p:bldP spid="8" grpId="1" animBg="1"/>
      <p:bldP spid="13" grpId="0" bldLvl="0" animBg="1"/>
      <p:bldP spid="1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6565"/>
            <a:ext cx="10973435" cy="1143635"/>
          </a:xfrm>
        </p:spPr>
        <p:txBody>
          <a:bodyPr/>
          <a:p>
            <a:r>
              <a:rPr lang="zh-CN" altLang="en-US"/>
              <a:t>设计比特币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68780"/>
            <a:ext cx="10973435" cy="455676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zh-CN" altLang="en-US" b="1"/>
              <a:t>功能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货币发行</a:t>
            </a:r>
            <a:endParaRPr lang="zh-CN" altLang="en-US"/>
          </a:p>
          <a:p>
            <a:r>
              <a:rPr lang="zh-CN" altLang="en-US"/>
              <a:t>转账</a:t>
            </a:r>
            <a:endParaRPr lang="zh-CN" altLang="en-US"/>
          </a:p>
          <a:p>
            <a:pPr marL="0" indent="0">
              <a:buNone/>
            </a:pPr>
            <a:r>
              <a:rPr lang="zh-CN" altLang="en-US" b="1"/>
              <a:t>设计要求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每个节点都各自保存账本，每个</a:t>
            </a:r>
            <a:r>
              <a:rPr lang="zh-CN" altLang="en-US"/>
              <a:t>节点的账本必须保持一致</a:t>
            </a:r>
            <a:endParaRPr lang="zh-CN" altLang="en-US"/>
          </a:p>
          <a:p>
            <a:r>
              <a:rPr lang="zh-CN" altLang="en-US"/>
              <a:t>能有个公认的账本更改发起人，将账本变更同步到所有人</a:t>
            </a:r>
            <a:endParaRPr lang="zh-CN" altLang="en-US"/>
          </a:p>
          <a:p>
            <a:r>
              <a:rPr lang="zh-CN" altLang="en-US"/>
              <a:t>每个人都能验证当前账本变更是否符合规则</a:t>
            </a:r>
            <a:endParaRPr lang="zh-CN" altLang="en-US"/>
          </a:p>
          <a:p>
            <a:r>
              <a:rPr lang="zh-CN" altLang="en-US"/>
              <a:t>该货币系统能被广泛接受和使用，保持生命力</a:t>
            </a:r>
            <a:endParaRPr lang="zh-CN" altLang="en-US"/>
          </a:p>
          <a:p>
            <a:pPr marL="0" indent="0">
              <a:buNone/>
            </a:pPr>
            <a:r>
              <a:rPr lang="zh-CN" altLang="en-US" b="1"/>
              <a:t>方案：</a:t>
            </a:r>
            <a:endParaRPr lang="zh-CN" altLang="en-US" b="1"/>
          </a:p>
          <a:p>
            <a:r>
              <a:rPr lang="zh-CN" altLang="en-US"/>
              <a:t>共识算法</a:t>
            </a:r>
            <a:endParaRPr lang="zh-CN" altLang="en-US"/>
          </a:p>
          <a:p>
            <a:r>
              <a:rPr lang="zh-CN" altLang="en-US"/>
              <a:t>代币</a:t>
            </a:r>
            <a:r>
              <a:rPr lang="zh-CN" altLang="en-US"/>
              <a:t>经济学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89915"/>
            <a:ext cx="10973435" cy="887095"/>
          </a:xfrm>
        </p:spPr>
        <p:txBody>
          <a:bodyPr/>
          <a:p>
            <a:r>
              <a:rPr lang="zh-CN" altLang="en-US"/>
              <a:t>共识算法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21547" y="2228424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213635" y="2228424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09779" y="2228424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336828" y="2228424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579325" y="2280687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/>
              <a:t>节点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6" idx="1"/>
            <a:endCxn id="5" idx="3"/>
          </p:cNvCxnSpPr>
          <p:nvPr/>
        </p:nvCxnSpPr>
        <p:spPr>
          <a:xfrm flipH="1">
            <a:off x="2852955" y="2408444"/>
            <a:ext cx="360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3645683" y="2408444"/>
            <a:ext cx="250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1"/>
          </p:cNvCxnSpPr>
          <p:nvPr/>
        </p:nvCxnSpPr>
        <p:spPr>
          <a:xfrm flipH="1">
            <a:off x="4941827" y="2408444"/>
            <a:ext cx="395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4258794" y="2408444"/>
            <a:ext cx="250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61943" y="218835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dirty="0" smtClean="0"/>
              <a:t>…</a:t>
            </a:r>
            <a:endParaRPr lang="zh-CN" altLang="en-US" sz="2000" dirty="0"/>
          </a:p>
        </p:txBody>
      </p:sp>
      <p:sp>
        <p:nvSpPr>
          <p:cNvPr id="20" name="矩形 19"/>
          <p:cNvSpPr/>
          <p:nvPr/>
        </p:nvSpPr>
        <p:spPr>
          <a:xfrm>
            <a:off x="2421547" y="2901426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213635" y="2901426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509779" y="2901426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336828" y="2901426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579325" y="2953689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/>
              <a:t>节点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21" idx="1"/>
            <a:endCxn id="20" idx="3"/>
          </p:cNvCxnSpPr>
          <p:nvPr/>
        </p:nvCxnSpPr>
        <p:spPr>
          <a:xfrm flipH="1">
            <a:off x="2852955" y="3081446"/>
            <a:ext cx="360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3645683" y="3081446"/>
            <a:ext cx="250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3" idx="1"/>
          </p:cNvCxnSpPr>
          <p:nvPr/>
        </p:nvCxnSpPr>
        <p:spPr>
          <a:xfrm flipH="1">
            <a:off x="4941827" y="3081446"/>
            <a:ext cx="395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4258794" y="3081446"/>
            <a:ext cx="250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861943" y="286135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dirty="0" smtClean="0"/>
              <a:t>…</a:t>
            </a:r>
            <a:endParaRPr lang="zh-CN" altLang="en-US" sz="2000" dirty="0"/>
          </a:p>
        </p:txBody>
      </p:sp>
      <p:sp>
        <p:nvSpPr>
          <p:cNvPr id="30" name="矩形 29"/>
          <p:cNvSpPr/>
          <p:nvPr/>
        </p:nvSpPr>
        <p:spPr>
          <a:xfrm>
            <a:off x="2421547" y="4147710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213635" y="4147710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4509779" y="4147710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5336828" y="4147710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579325" y="4199973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/>
              <a:t>节点</a:t>
            </a:r>
            <a:endParaRPr lang="zh-CN" altLang="en-US" dirty="0"/>
          </a:p>
        </p:txBody>
      </p:sp>
      <p:cxnSp>
        <p:nvCxnSpPr>
          <p:cNvPr id="35" name="直接箭头连接符 34"/>
          <p:cNvCxnSpPr>
            <a:stCxn id="31" idx="1"/>
            <a:endCxn id="30" idx="3"/>
          </p:cNvCxnSpPr>
          <p:nvPr/>
        </p:nvCxnSpPr>
        <p:spPr>
          <a:xfrm flipH="1">
            <a:off x="2852955" y="4328365"/>
            <a:ext cx="360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3645683" y="4327730"/>
            <a:ext cx="250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3" idx="1"/>
          </p:cNvCxnSpPr>
          <p:nvPr/>
        </p:nvCxnSpPr>
        <p:spPr>
          <a:xfrm flipH="1">
            <a:off x="4941827" y="4328365"/>
            <a:ext cx="395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4258794" y="4327730"/>
            <a:ext cx="250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3861943" y="41076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dirty="0" smtClean="0"/>
              <a:t>…</a:t>
            </a:r>
            <a:endParaRPr lang="zh-CN" altLang="en-US" sz="2000" dirty="0"/>
          </a:p>
        </p:txBody>
      </p:sp>
      <p:sp>
        <p:nvSpPr>
          <p:cNvPr id="40" name="矩形 39"/>
          <p:cNvSpPr/>
          <p:nvPr/>
        </p:nvSpPr>
        <p:spPr>
          <a:xfrm>
            <a:off x="2421547" y="4820712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3213635" y="4820712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4509779" y="4820712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5336828" y="4820712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1579325" y="487297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/>
              <a:t>节点</a:t>
            </a:r>
            <a:endParaRPr lang="zh-CN" altLang="en-US" dirty="0"/>
          </a:p>
        </p:txBody>
      </p:sp>
      <p:cxnSp>
        <p:nvCxnSpPr>
          <p:cNvPr id="45" name="直接箭头连接符 44"/>
          <p:cNvCxnSpPr>
            <a:stCxn id="41" idx="1"/>
            <a:endCxn id="40" idx="3"/>
          </p:cNvCxnSpPr>
          <p:nvPr/>
        </p:nvCxnSpPr>
        <p:spPr>
          <a:xfrm flipH="1">
            <a:off x="2852955" y="5001367"/>
            <a:ext cx="360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>
            <a:off x="3645683" y="5000732"/>
            <a:ext cx="250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3" idx="1"/>
          </p:cNvCxnSpPr>
          <p:nvPr/>
        </p:nvCxnSpPr>
        <p:spPr>
          <a:xfrm flipH="1">
            <a:off x="4941827" y="5001367"/>
            <a:ext cx="395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>
            <a:off x="4258794" y="5000732"/>
            <a:ext cx="250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3861943" y="478064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dirty="0" smtClean="0"/>
              <a:t>…</a:t>
            </a:r>
            <a:endParaRPr lang="zh-CN" altLang="en-US" sz="2000" dirty="0"/>
          </a:p>
        </p:txBody>
      </p:sp>
      <p:sp>
        <p:nvSpPr>
          <p:cNvPr id="50" name="文本框 49"/>
          <p:cNvSpPr txBox="1"/>
          <p:nvPr/>
        </p:nvSpPr>
        <p:spPr>
          <a:xfrm>
            <a:off x="3698436" y="3397430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dirty="0" smtClean="0"/>
              <a:t>… …</a:t>
            </a:r>
            <a:endParaRPr lang="zh-CN" altLang="en-US" sz="2000" dirty="0"/>
          </a:p>
        </p:txBody>
      </p:sp>
      <p:grpSp>
        <p:nvGrpSpPr>
          <p:cNvPr id="106" name="组合 105"/>
          <p:cNvGrpSpPr/>
          <p:nvPr/>
        </p:nvGrpSpPr>
        <p:grpSpPr>
          <a:xfrm>
            <a:off x="5768340" y="2861106"/>
            <a:ext cx="1323503" cy="360040"/>
            <a:chOff x="4457700" y="2041956"/>
            <a:chExt cx="1323503" cy="360040"/>
          </a:xfrm>
        </p:grpSpPr>
        <p:sp>
          <p:nvSpPr>
            <p:cNvPr id="51" name="矩形 50"/>
            <p:cNvSpPr/>
            <p:nvPr/>
          </p:nvSpPr>
          <p:spPr>
            <a:xfrm>
              <a:off x="5349155" y="2041956"/>
              <a:ext cx="432048" cy="36004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3" name="直接箭头连接符 52"/>
            <p:cNvCxnSpPr>
              <a:stCxn id="51" idx="1"/>
              <a:endCxn id="23" idx="3"/>
            </p:cNvCxnSpPr>
            <p:nvPr/>
          </p:nvCxnSpPr>
          <p:spPr>
            <a:xfrm flipH="1">
              <a:off x="4457700" y="2221865"/>
              <a:ext cx="891540" cy="6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文本框 56"/>
          <p:cNvSpPr txBox="1"/>
          <p:nvPr/>
        </p:nvSpPr>
        <p:spPr>
          <a:xfrm>
            <a:off x="6105715" y="2666544"/>
            <a:ext cx="369332" cy="224676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 sz="1200" dirty="0" smtClean="0"/>
              <a:t>收集转账，打包，看谁先挖到矿</a:t>
            </a:r>
            <a:endParaRPr lang="zh-CN" altLang="en-US" sz="1200" dirty="0"/>
          </a:p>
        </p:txBody>
      </p:sp>
      <p:sp>
        <p:nvSpPr>
          <p:cNvPr id="59" name="矩形 58"/>
          <p:cNvSpPr/>
          <p:nvPr/>
        </p:nvSpPr>
        <p:spPr>
          <a:xfrm>
            <a:off x="7796885" y="2228424"/>
            <a:ext cx="432048" cy="3600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7793243" y="4127675"/>
            <a:ext cx="432048" cy="3600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7793243" y="4801981"/>
            <a:ext cx="432048" cy="3600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3" name="直接箭头连接符 62"/>
          <p:cNvCxnSpPr>
            <a:stCxn id="59" idx="1"/>
            <a:endCxn id="8" idx="3"/>
          </p:cNvCxnSpPr>
          <p:nvPr/>
        </p:nvCxnSpPr>
        <p:spPr>
          <a:xfrm flipH="1">
            <a:off x="5768060" y="2408444"/>
            <a:ext cx="2028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60" idx="1"/>
            <a:endCxn id="33" idx="3"/>
          </p:cNvCxnSpPr>
          <p:nvPr/>
        </p:nvCxnSpPr>
        <p:spPr>
          <a:xfrm flipH="1">
            <a:off x="5768228" y="4307695"/>
            <a:ext cx="2025015" cy="20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1" idx="1"/>
            <a:endCxn id="43" idx="3"/>
          </p:cNvCxnSpPr>
          <p:nvPr/>
        </p:nvCxnSpPr>
        <p:spPr>
          <a:xfrm flipH="1">
            <a:off x="5768228" y="4982001"/>
            <a:ext cx="2025015" cy="1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7213299" y="2446187"/>
            <a:ext cx="369332" cy="255454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 sz="1200" dirty="0" smtClean="0"/>
              <a:t>挖到，把自己生成的块发给所有矿工</a:t>
            </a:r>
            <a:endParaRPr lang="zh-CN" altLang="en-US" sz="1200" dirty="0"/>
          </a:p>
        </p:txBody>
      </p:sp>
      <p:cxnSp>
        <p:nvCxnSpPr>
          <p:cNvPr id="74" name="直接箭头连接符 73"/>
          <p:cNvCxnSpPr/>
          <p:nvPr/>
        </p:nvCxnSpPr>
        <p:spPr>
          <a:xfrm flipV="1">
            <a:off x="6875819" y="2409285"/>
            <a:ext cx="142132" cy="4518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6875819" y="3221146"/>
            <a:ext cx="216024" cy="11074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>
            <a:off x="6875819" y="3197651"/>
            <a:ext cx="216024" cy="17841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7433797" y="1714077"/>
            <a:ext cx="14401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100" dirty="0" smtClean="0"/>
              <a:t>验证块，如果合法，</a:t>
            </a:r>
            <a:endParaRPr lang="en-US" altLang="zh-CN" sz="1100" dirty="0" smtClean="0"/>
          </a:p>
          <a:p>
            <a:r>
              <a:rPr lang="zh-CN" altLang="en-US" sz="1100" dirty="0" smtClean="0"/>
              <a:t>添加到自己账本</a:t>
            </a:r>
            <a:endParaRPr lang="zh-CN" altLang="en-US" sz="1100" dirty="0"/>
          </a:p>
        </p:txBody>
      </p:sp>
      <p:sp>
        <p:nvSpPr>
          <p:cNvPr id="81" name="文本框 80"/>
          <p:cNvSpPr txBox="1"/>
          <p:nvPr/>
        </p:nvSpPr>
        <p:spPr>
          <a:xfrm>
            <a:off x="8668379" y="2512975"/>
            <a:ext cx="369332" cy="28813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1200" dirty="0" smtClean="0"/>
              <a:t>收集转账，打包，参与下一场挖矿</a:t>
            </a:r>
            <a:endParaRPr lang="zh-CN" altLang="en-US" sz="1200" dirty="0"/>
          </a:p>
        </p:txBody>
      </p:sp>
      <p:cxnSp>
        <p:nvCxnSpPr>
          <p:cNvPr id="85" name="直接箭头连接符 84"/>
          <p:cNvCxnSpPr>
            <a:endCxn id="59" idx="3"/>
          </p:cNvCxnSpPr>
          <p:nvPr/>
        </p:nvCxnSpPr>
        <p:spPr>
          <a:xfrm flipH="1">
            <a:off x="8228933" y="2408444"/>
            <a:ext cx="454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endCxn id="51" idx="3"/>
          </p:cNvCxnSpPr>
          <p:nvPr/>
        </p:nvCxnSpPr>
        <p:spPr>
          <a:xfrm flipH="1">
            <a:off x="7091680" y="3021965"/>
            <a:ext cx="1519555" cy="19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endCxn id="60" idx="3"/>
          </p:cNvCxnSpPr>
          <p:nvPr/>
        </p:nvCxnSpPr>
        <p:spPr>
          <a:xfrm flipH="1" flipV="1">
            <a:off x="8225291" y="4307695"/>
            <a:ext cx="457945" cy="10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endCxn id="61" idx="3"/>
          </p:cNvCxnSpPr>
          <p:nvPr/>
        </p:nvCxnSpPr>
        <p:spPr>
          <a:xfrm flipH="1">
            <a:off x="8225291" y="4980697"/>
            <a:ext cx="457945" cy="1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/>
        </p:nvSpPr>
        <p:spPr>
          <a:xfrm>
            <a:off x="6659709" y="5437153"/>
            <a:ext cx="8248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 dirty="0" smtClean="0"/>
              <a:t>10 min</a:t>
            </a:r>
            <a:endParaRPr lang="zh-CN" altLang="en-US" sz="1600" dirty="0"/>
          </a:p>
        </p:txBody>
      </p:sp>
      <p:cxnSp>
        <p:nvCxnSpPr>
          <p:cNvPr id="99" name="直接箭头连接符 98"/>
          <p:cNvCxnSpPr/>
          <p:nvPr/>
        </p:nvCxnSpPr>
        <p:spPr>
          <a:xfrm flipV="1">
            <a:off x="7434086" y="5590406"/>
            <a:ext cx="8439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flipH="1">
            <a:off x="5815799" y="5591042"/>
            <a:ext cx="843910" cy="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  <p:bldP spid="8" grpId="0" bldLvl="0" animBg="1"/>
      <p:bldP spid="9" grpId="0"/>
      <p:bldP spid="19" grpId="0"/>
      <p:bldP spid="20" grpId="0" bldLvl="0" animBg="1"/>
      <p:bldP spid="21" grpId="0" bldLvl="0" animBg="1"/>
      <p:bldP spid="22" grpId="0" bldLvl="0" animBg="1"/>
      <p:bldP spid="23" grpId="0" bldLvl="0" animBg="1"/>
      <p:bldP spid="24" grpId="0"/>
      <p:bldP spid="29" grpId="0"/>
      <p:bldP spid="30" grpId="0" bldLvl="0" animBg="1"/>
      <p:bldP spid="31" grpId="0" bldLvl="0" animBg="1"/>
      <p:bldP spid="32" grpId="0" bldLvl="0" animBg="1"/>
      <p:bldP spid="33" grpId="0" bldLvl="0" animBg="1"/>
      <p:bldP spid="34" grpId="0"/>
      <p:bldP spid="39" grpId="0"/>
      <p:bldP spid="40" grpId="0" bldLvl="0" animBg="1"/>
      <p:bldP spid="41" grpId="0" bldLvl="0" animBg="1"/>
      <p:bldP spid="42" grpId="0" bldLvl="0" animBg="1"/>
      <p:bldP spid="43" grpId="0" bldLvl="0" animBg="1"/>
      <p:bldP spid="44" grpId="0"/>
      <p:bldP spid="49" grpId="0"/>
      <p:bldP spid="50" grpId="0"/>
      <p:bldP spid="57" grpId="0"/>
      <p:bldP spid="59" grpId="0" bldLvl="0" animBg="1"/>
      <p:bldP spid="60" grpId="0" bldLvl="0" animBg="1"/>
      <p:bldP spid="61" grpId="0" bldLvl="0" animBg="1"/>
      <p:bldP spid="72" grpId="0"/>
      <p:bldP spid="80" grpId="0"/>
      <p:bldP spid="81" grpId="0"/>
      <p:bldP spid="9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165" y="805815"/>
            <a:ext cx="10973435" cy="1143635"/>
          </a:xfrm>
        </p:spPr>
        <p:txBody>
          <a:bodyPr/>
          <a:p>
            <a:r>
              <a:rPr lang="zh-CN" altLang="en-US"/>
              <a:t>挖矿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318385" y="5666740"/>
            <a:ext cx="1783080" cy="450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 smtClean="0"/>
              <a:t>所有交易数据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489875" y="4946506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smtClean="0"/>
              <a:t>Hash 1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794250" y="4944745"/>
            <a:ext cx="1754505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 smtClean="0"/>
              <a:t>Nonce(</a:t>
            </a:r>
            <a:r>
              <a:rPr lang="zh-CN" altLang="en-US" sz="1600" dirty="0" smtClean="0"/>
              <a:t>随机数）</a:t>
            </a:r>
            <a:endParaRPr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3642003" y="3837200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smtClean="0"/>
              <a:t>Hash 2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238467" y="3804132"/>
            <a:ext cx="1219960" cy="393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 smtClean="0"/>
              <a:t>难度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5569443" y="3928157"/>
            <a:ext cx="216024" cy="1011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 flipV="1">
            <a:off x="5569444" y="4041826"/>
            <a:ext cx="216023" cy="663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514211" y="358470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800" dirty="0" smtClean="0"/>
              <a:t>？</a:t>
            </a:r>
            <a:endParaRPr lang="zh-CN" altLang="en-US" sz="1800" dirty="0"/>
          </a:p>
        </p:txBody>
      </p:sp>
      <p:cxnSp>
        <p:nvCxnSpPr>
          <p:cNvPr id="23" name="直接箭头连接符 22"/>
          <p:cNvCxnSpPr>
            <a:stCxn id="10" idx="0"/>
            <a:endCxn id="11" idx="2"/>
          </p:cNvCxnSpPr>
          <p:nvPr/>
        </p:nvCxnSpPr>
        <p:spPr>
          <a:xfrm flipV="1">
            <a:off x="3209955" y="5306541"/>
            <a:ext cx="0" cy="360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1" idx="0"/>
            <a:endCxn id="13" idx="2"/>
          </p:cNvCxnSpPr>
          <p:nvPr/>
        </p:nvCxnSpPr>
        <p:spPr>
          <a:xfrm flipV="1">
            <a:off x="3209955" y="4197206"/>
            <a:ext cx="1151890" cy="749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2" idx="0"/>
            <a:endCxn id="13" idx="2"/>
          </p:cNvCxnSpPr>
          <p:nvPr/>
        </p:nvCxnSpPr>
        <p:spPr>
          <a:xfrm flipH="1" flipV="1">
            <a:off x="4361686" y="4197217"/>
            <a:ext cx="1310005" cy="7473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92101" y="2028845"/>
            <a:ext cx="578739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/>
              <a:t>Hash:</a:t>
            </a:r>
            <a:br>
              <a:rPr lang="en-US" altLang="zh-CN" dirty="0"/>
            </a:br>
            <a:r>
              <a:rPr lang="en-US" altLang="zh-CN" dirty="0"/>
              <a:t>       </a:t>
            </a:r>
            <a:r>
              <a:rPr lang="zh-CN" altLang="en-US" dirty="0"/>
              <a:t>摘要算法。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无论多长</a:t>
            </a:r>
            <a:r>
              <a:rPr lang="en-US" altLang="zh-CN" dirty="0"/>
              <a:t>/</a:t>
            </a:r>
            <a:r>
              <a:rPr lang="zh-CN" altLang="en-US" dirty="0"/>
              <a:t>短内容，都可以算成固定如</a:t>
            </a:r>
            <a:r>
              <a:rPr lang="en-US" altLang="zh-CN" dirty="0"/>
              <a:t>256</a:t>
            </a:r>
            <a:r>
              <a:rPr lang="zh-CN" altLang="en-US" dirty="0"/>
              <a:t>位长数字</a:t>
            </a:r>
            <a:br>
              <a:rPr lang="en-US" altLang="zh-CN" dirty="0"/>
            </a:br>
            <a:r>
              <a:rPr lang="en-US" altLang="zh-CN" dirty="0"/>
              <a:t>       </a:t>
            </a:r>
            <a:r>
              <a:rPr lang="zh-CN" altLang="en-US" dirty="0"/>
              <a:t>原数据（被摘要）改变一丁点，结果都会完全不同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066405" y="3418205"/>
            <a:ext cx="365188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难度全网</a:t>
            </a:r>
            <a:r>
              <a:rPr lang="zh-CN" altLang="en-US"/>
              <a:t>动态调整。</a:t>
            </a:r>
            <a:endParaRPr lang="zh-CN" altLang="en-US"/>
          </a:p>
          <a:p>
            <a:r>
              <a:rPr lang="zh-CN" altLang="en-US"/>
              <a:t>如果挖矿时间小于</a:t>
            </a:r>
            <a:r>
              <a:rPr lang="en-US" altLang="zh-CN"/>
              <a:t>10Min</a:t>
            </a:r>
            <a:r>
              <a:rPr lang="zh-CN" altLang="en-US"/>
              <a:t>，就把难度值调小（即增大挖矿难度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算力：单位时间内计算</a:t>
            </a:r>
            <a:r>
              <a:rPr lang="en-US" altLang="zh-CN"/>
              <a:t>Hash</a:t>
            </a:r>
            <a:r>
              <a:rPr lang="zh-CN" altLang="en-US"/>
              <a:t>的速度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其他节点收到块后，很容易验证交易是否符合规则，</a:t>
            </a:r>
            <a:r>
              <a:rPr lang="en-US" altLang="zh-CN"/>
              <a:t>nonce</a:t>
            </a:r>
            <a:r>
              <a:rPr lang="zh-CN" altLang="en-US"/>
              <a:t>是否符合规则。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20" grpId="0"/>
      <p:bldP spid="6" grpId="0"/>
      <p:bldP spid="6" grpId="1"/>
      <p:bldP spid="4" grpId="0"/>
      <p:bldP spid="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69595"/>
            <a:ext cx="10973435" cy="1143635"/>
          </a:xfrm>
        </p:spPr>
        <p:txBody>
          <a:bodyPr/>
          <a:p>
            <a:r>
              <a:rPr lang="zh-CN" altLang="en-US"/>
              <a:t>代币经济学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962150"/>
            <a:ext cx="10973435" cy="4164965"/>
          </a:xfrm>
        </p:spPr>
        <p:txBody>
          <a:bodyPr/>
          <a:p>
            <a:r>
              <a:rPr lang="zh-CN" altLang="en-US"/>
              <a:t>每次挖到矿的节点，可以获得一笔代币奖励，即新发行的代币</a:t>
            </a:r>
            <a:r>
              <a:rPr lang="zh-CN" altLang="en-US"/>
              <a:t>被发给该节点</a:t>
            </a:r>
            <a:endParaRPr lang="zh-CN" altLang="en-US"/>
          </a:p>
          <a:p>
            <a:r>
              <a:rPr lang="zh-CN" altLang="en-US"/>
              <a:t>每笔转账可以有转账费。矿工可以选择打包转账费更高的交易到块中</a:t>
            </a:r>
            <a:endParaRPr lang="zh-CN" altLang="en-US"/>
          </a:p>
          <a:p>
            <a:r>
              <a:rPr lang="zh-CN" altLang="en-US"/>
              <a:t>挖矿奖励（即新发行代币）每</a:t>
            </a:r>
            <a:r>
              <a:rPr lang="en-US" altLang="zh-CN"/>
              <a:t>4</a:t>
            </a:r>
            <a:r>
              <a:rPr lang="zh-CN" altLang="en-US"/>
              <a:t>年减少一半</a:t>
            </a:r>
            <a:endParaRPr lang="zh-CN" altLang="en-US"/>
          </a:p>
          <a:p>
            <a:r>
              <a:rPr lang="zh-CN" altLang="en-US"/>
              <a:t>代币总量</a:t>
            </a:r>
            <a:r>
              <a:rPr lang="en-US" altLang="zh-CN"/>
              <a:t>2100</a:t>
            </a:r>
            <a:r>
              <a:rPr lang="zh-CN" altLang="en-US"/>
              <a:t>万枚，挖完后不再发行（初心）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965" y="521970"/>
            <a:ext cx="10973435" cy="1143635"/>
          </a:xfrm>
        </p:spPr>
        <p:txBody>
          <a:bodyPr/>
          <a:p>
            <a:r>
              <a:rPr lang="zh-CN" altLang="en-US"/>
              <a:t>设计原理解析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64970"/>
            <a:ext cx="10973435" cy="4462145"/>
          </a:xfrm>
        </p:spPr>
        <p:txBody>
          <a:bodyPr/>
          <a:p>
            <a:r>
              <a:rPr lang="zh-CN" altLang="en-US"/>
              <a:t>挖矿目的</a:t>
            </a:r>
            <a:r>
              <a:rPr lang="zh-CN" altLang="en-US"/>
              <a:t>是什么？</a:t>
            </a:r>
            <a:endParaRPr lang="zh-CN" altLang="en-US"/>
          </a:p>
          <a:p>
            <a:r>
              <a:rPr lang="zh-CN" altLang="en-US"/>
              <a:t>为什么其他节点会接受新挖出来的块</a:t>
            </a:r>
            <a:r>
              <a:rPr lang="zh-CN" altLang="en-US"/>
              <a:t>而不是继续挖？</a:t>
            </a:r>
            <a:endParaRPr lang="zh-CN" altLang="en-US"/>
          </a:p>
          <a:p>
            <a:r>
              <a:rPr lang="zh-CN" altLang="en-US"/>
              <a:t>两个节点同时挖到矿怎么办？</a:t>
            </a:r>
            <a:endParaRPr lang="zh-CN" altLang="en-US"/>
          </a:p>
          <a:p>
            <a:r>
              <a:rPr lang="zh-CN" altLang="en-US"/>
              <a:t>为什么挖矿时间设置为</a:t>
            </a:r>
            <a:r>
              <a:rPr lang="en-US" altLang="zh-CN"/>
              <a:t>10</a:t>
            </a:r>
            <a:r>
              <a:rPr lang="zh-CN" altLang="en-US"/>
              <a:t>分钟？</a:t>
            </a:r>
            <a:endParaRPr lang="zh-CN" altLang="en-US"/>
          </a:p>
          <a:p>
            <a:r>
              <a:rPr lang="zh-CN" altLang="en-US"/>
              <a:t>为什么挖矿能保障比特币安全？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8815" y="551180"/>
            <a:ext cx="10973435" cy="936625"/>
          </a:xfrm>
        </p:spPr>
        <p:txBody>
          <a:bodyPr/>
          <a:p>
            <a:r>
              <a:rPr lang="zh-CN" altLang="en-US"/>
              <a:t>比特币安全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21547" y="2228424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213635" y="2228424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579325" y="2280687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/>
              <a:t>节点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6" idx="1"/>
            <a:endCxn id="5" idx="3"/>
          </p:cNvCxnSpPr>
          <p:nvPr/>
        </p:nvCxnSpPr>
        <p:spPr>
          <a:xfrm flipH="1">
            <a:off x="2852955" y="2408444"/>
            <a:ext cx="360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421547" y="2901426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213635" y="2901426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579325" y="2953689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/>
              <a:t>节点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21" idx="1"/>
            <a:endCxn id="20" idx="3"/>
          </p:cNvCxnSpPr>
          <p:nvPr/>
        </p:nvCxnSpPr>
        <p:spPr>
          <a:xfrm flipH="1">
            <a:off x="2852955" y="3081446"/>
            <a:ext cx="360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421547" y="4147710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213635" y="4147710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579325" y="4199973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/>
              <a:t>节点</a:t>
            </a:r>
            <a:endParaRPr lang="zh-CN" altLang="en-US" dirty="0"/>
          </a:p>
        </p:txBody>
      </p:sp>
      <p:cxnSp>
        <p:nvCxnSpPr>
          <p:cNvPr id="35" name="直接箭头连接符 34"/>
          <p:cNvCxnSpPr>
            <a:stCxn id="31" idx="1"/>
            <a:endCxn id="30" idx="3"/>
          </p:cNvCxnSpPr>
          <p:nvPr/>
        </p:nvCxnSpPr>
        <p:spPr>
          <a:xfrm flipH="1">
            <a:off x="2852955" y="4328365"/>
            <a:ext cx="360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2421547" y="4820712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3213635" y="4820712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1579325" y="487297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/>
              <a:t>节点</a:t>
            </a:r>
            <a:endParaRPr lang="zh-CN" altLang="en-US" dirty="0"/>
          </a:p>
        </p:txBody>
      </p:sp>
      <p:cxnSp>
        <p:nvCxnSpPr>
          <p:cNvPr id="45" name="直接箭头连接符 44"/>
          <p:cNvCxnSpPr>
            <a:stCxn id="41" idx="1"/>
            <a:endCxn id="40" idx="3"/>
          </p:cNvCxnSpPr>
          <p:nvPr/>
        </p:nvCxnSpPr>
        <p:spPr>
          <a:xfrm flipH="1">
            <a:off x="2852955" y="5001367"/>
            <a:ext cx="360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3645731" y="3504745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dirty="0" smtClean="0"/>
              <a:t>… …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4556660" y="2961751"/>
            <a:ext cx="432048" cy="3600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4" idx="1"/>
          </p:cNvCxnSpPr>
          <p:nvPr/>
        </p:nvCxnSpPr>
        <p:spPr>
          <a:xfrm flipH="1">
            <a:off x="4195980" y="3141771"/>
            <a:ext cx="360680" cy="0"/>
          </a:xfrm>
          <a:prstGeom prst="straightConnector1">
            <a:avLst/>
          </a:prstGeom>
          <a:solidFill>
            <a:schemeClr val="accent2"/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556660" y="4147931"/>
            <a:ext cx="432048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8" idx="1"/>
          </p:cNvCxnSpPr>
          <p:nvPr/>
        </p:nvCxnSpPr>
        <p:spPr>
          <a:xfrm flipH="1">
            <a:off x="4195980" y="4327951"/>
            <a:ext cx="360680" cy="0"/>
          </a:xfrm>
          <a:prstGeom prst="straightConnector1">
            <a:avLst/>
          </a:prstGeom>
          <a:solidFill>
            <a:schemeClr val="accent2"/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405020" y="2228326"/>
            <a:ext cx="432048" cy="3600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stCxn id="11" idx="1"/>
          </p:cNvCxnSpPr>
          <p:nvPr/>
        </p:nvCxnSpPr>
        <p:spPr>
          <a:xfrm flipH="1">
            <a:off x="5044340" y="2408346"/>
            <a:ext cx="360680" cy="0"/>
          </a:xfrm>
          <a:prstGeom prst="straightConnector1">
            <a:avLst/>
          </a:prstGeom>
          <a:solidFill>
            <a:schemeClr val="accent2"/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412005" y="4822301"/>
            <a:ext cx="432048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stCxn id="14" idx="1"/>
          </p:cNvCxnSpPr>
          <p:nvPr/>
        </p:nvCxnSpPr>
        <p:spPr>
          <a:xfrm flipH="1">
            <a:off x="5051325" y="5002321"/>
            <a:ext cx="360680" cy="0"/>
          </a:xfrm>
          <a:prstGeom prst="straightConnector1">
            <a:avLst/>
          </a:prstGeom>
          <a:solidFill>
            <a:schemeClr val="accent2"/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" idx="0"/>
          </p:cNvCxnSpPr>
          <p:nvPr/>
        </p:nvCxnSpPr>
        <p:spPr>
          <a:xfrm flipV="1">
            <a:off x="4772660" y="2408555"/>
            <a:ext cx="215900" cy="553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" idx="2"/>
          </p:cNvCxnSpPr>
          <p:nvPr/>
        </p:nvCxnSpPr>
        <p:spPr>
          <a:xfrm>
            <a:off x="4772660" y="3321685"/>
            <a:ext cx="632460" cy="582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4772660" y="3321685"/>
            <a:ext cx="632460" cy="323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8" idx="2"/>
          </p:cNvCxnSpPr>
          <p:nvPr/>
        </p:nvCxnSpPr>
        <p:spPr>
          <a:xfrm>
            <a:off x="4772660" y="4507865"/>
            <a:ext cx="459105" cy="493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8" idx="0"/>
          </p:cNvCxnSpPr>
          <p:nvPr/>
        </p:nvCxnSpPr>
        <p:spPr>
          <a:xfrm flipV="1">
            <a:off x="4772660" y="3644900"/>
            <a:ext cx="819150" cy="502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4772660" y="3904615"/>
            <a:ext cx="819150" cy="243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6204485" y="2228326"/>
            <a:ext cx="432048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>
            <a:stCxn id="26" idx="1"/>
          </p:cNvCxnSpPr>
          <p:nvPr/>
        </p:nvCxnSpPr>
        <p:spPr>
          <a:xfrm flipH="1">
            <a:off x="5843805" y="2408346"/>
            <a:ext cx="360680" cy="0"/>
          </a:xfrm>
          <a:prstGeom prst="straightConnector1">
            <a:avLst/>
          </a:prstGeom>
          <a:solidFill>
            <a:schemeClr val="accent2"/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32" idx="0"/>
          </p:cNvCxnSpPr>
          <p:nvPr/>
        </p:nvCxnSpPr>
        <p:spPr>
          <a:xfrm>
            <a:off x="6462395" y="2588260"/>
            <a:ext cx="866140" cy="313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36" idx="0"/>
          </p:cNvCxnSpPr>
          <p:nvPr/>
        </p:nvCxnSpPr>
        <p:spPr>
          <a:xfrm>
            <a:off x="6462395" y="2588260"/>
            <a:ext cx="866140" cy="1559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7112535" y="2901426"/>
            <a:ext cx="432048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3" name="直接箭头连接符 32"/>
          <p:cNvCxnSpPr>
            <a:stCxn id="32" idx="1"/>
          </p:cNvCxnSpPr>
          <p:nvPr/>
        </p:nvCxnSpPr>
        <p:spPr>
          <a:xfrm flipH="1">
            <a:off x="6751855" y="3081446"/>
            <a:ext cx="360680" cy="0"/>
          </a:xfrm>
          <a:prstGeom prst="straightConnector1">
            <a:avLst/>
          </a:prstGeom>
          <a:solidFill>
            <a:schemeClr val="accent2"/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7112535" y="4147931"/>
            <a:ext cx="432048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7" name="直接箭头连接符 36"/>
          <p:cNvCxnSpPr>
            <a:stCxn id="36" idx="1"/>
          </p:cNvCxnSpPr>
          <p:nvPr/>
        </p:nvCxnSpPr>
        <p:spPr>
          <a:xfrm flipH="1">
            <a:off x="6751855" y="4327951"/>
            <a:ext cx="360680" cy="0"/>
          </a:xfrm>
          <a:prstGeom prst="straightConnector1">
            <a:avLst/>
          </a:prstGeom>
          <a:solidFill>
            <a:schemeClr val="accent2"/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7112535" y="4821666"/>
            <a:ext cx="432048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>
            <a:stCxn id="38" idx="1"/>
          </p:cNvCxnSpPr>
          <p:nvPr/>
        </p:nvCxnSpPr>
        <p:spPr>
          <a:xfrm flipH="1">
            <a:off x="6751855" y="5001686"/>
            <a:ext cx="360680" cy="0"/>
          </a:xfrm>
          <a:prstGeom prst="straightConnector1">
            <a:avLst/>
          </a:prstGeom>
          <a:solidFill>
            <a:schemeClr val="accent2"/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6" idx="2"/>
          </p:cNvCxnSpPr>
          <p:nvPr/>
        </p:nvCxnSpPr>
        <p:spPr>
          <a:xfrm>
            <a:off x="6420485" y="2588260"/>
            <a:ext cx="908050" cy="2232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6636385" y="2408555"/>
            <a:ext cx="1268730" cy="0"/>
          </a:xfrm>
          <a:prstGeom prst="straightConnector1">
            <a:avLst/>
          </a:prstGeom>
          <a:solidFill>
            <a:schemeClr val="accent2"/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>
            <a:off x="7544335" y="3080811"/>
            <a:ext cx="360680" cy="0"/>
          </a:xfrm>
          <a:prstGeom prst="straightConnector1">
            <a:avLst/>
          </a:prstGeom>
          <a:solidFill>
            <a:schemeClr val="accent2"/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H="1">
            <a:off x="7544335" y="4327316"/>
            <a:ext cx="360680" cy="0"/>
          </a:xfrm>
          <a:prstGeom prst="straightConnector1">
            <a:avLst/>
          </a:prstGeom>
          <a:solidFill>
            <a:schemeClr val="accent2"/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>
            <a:off x="7544335" y="5002321"/>
            <a:ext cx="360680" cy="0"/>
          </a:xfrm>
          <a:prstGeom prst="straightConnector1">
            <a:avLst/>
          </a:prstGeom>
          <a:solidFill>
            <a:schemeClr val="accent2"/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8176895" y="2598420"/>
            <a:ext cx="41148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继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续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挖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矿</a:t>
            </a:r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5307965" y="562356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废弃</a:t>
            </a:r>
            <a:endParaRPr lang="zh-CN" altLang="en-US"/>
          </a:p>
        </p:txBody>
      </p:sp>
      <p:cxnSp>
        <p:nvCxnSpPr>
          <p:cNvPr id="52" name="直接箭头连接符 51"/>
          <p:cNvCxnSpPr>
            <a:stCxn id="51" idx="0"/>
            <a:endCxn id="14" idx="2"/>
          </p:cNvCxnSpPr>
          <p:nvPr/>
        </p:nvCxnSpPr>
        <p:spPr>
          <a:xfrm flipV="1">
            <a:off x="5628005" y="5182235"/>
            <a:ext cx="0" cy="441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51" idx="0"/>
          </p:cNvCxnSpPr>
          <p:nvPr/>
        </p:nvCxnSpPr>
        <p:spPr>
          <a:xfrm flipH="1" flipV="1">
            <a:off x="4772660" y="4507865"/>
            <a:ext cx="855345" cy="1115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20" grpId="0" animBg="1"/>
      <p:bldP spid="21" grpId="0" animBg="1"/>
      <p:bldP spid="24" grpId="0"/>
      <p:bldP spid="30" grpId="0" animBg="1"/>
      <p:bldP spid="31" grpId="0" animBg="1"/>
      <p:bldP spid="34" grpId="0"/>
      <p:bldP spid="40" grpId="0" animBg="1"/>
      <p:bldP spid="41" grpId="0" animBg="1"/>
      <p:bldP spid="44" grpId="0"/>
      <p:bldP spid="50" grpId="0"/>
      <p:bldP spid="5" grpId="1" animBg="1"/>
      <p:bldP spid="6" grpId="1" animBg="1"/>
      <p:bldP spid="9" grpId="1"/>
      <p:bldP spid="20" grpId="1" animBg="1"/>
      <p:bldP spid="21" grpId="1" animBg="1"/>
      <p:bldP spid="24" grpId="1"/>
      <p:bldP spid="30" grpId="1" animBg="1"/>
      <p:bldP spid="31" grpId="1" animBg="1"/>
      <p:bldP spid="34" grpId="1"/>
      <p:bldP spid="40" grpId="1" animBg="1"/>
      <p:bldP spid="41" grpId="1" animBg="1"/>
      <p:bldP spid="44" grpId="1"/>
      <p:bldP spid="50" grpId="1"/>
      <p:bldP spid="4" grpId="0" animBg="1"/>
      <p:bldP spid="8" grpId="0" animBg="1"/>
      <p:bldP spid="4" grpId="1" animBg="1"/>
      <p:bldP spid="8" grpId="1" animBg="1"/>
      <p:bldP spid="11" grpId="0" animBg="1"/>
      <p:bldP spid="14" grpId="0" animBg="1"/>
      <p:bldP spid="11" grpId="1" animBg="1"/>
      <p:bldP spid="14" grpId="1" animBg="1"/>
      <p:bldP spid="26" grpId="0" animBg="1"/>
      <p:bldP spid="26" grpId="1" animBg="1"/>
      <p:bldP spid="32" grpId="0" animBg="1"/>
      <p:bldP spid="36" grpId="0" animBg="1"/>
      <p:bldP spid="38" grpId="0" animBg="1"/>
      <p:bldP spid="32" grpId="1" animBg="1"/>
      <p:bldP spid="36" grpId="1" animBg="1"/>
      <p:bldP spid="38" grpId="1" animBg="1"/>
      <p:bldP spid="51" grpId="0"/>
      <p:bldP spid="49" grpId="0"/>
      <p:bldP spid="49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6565"/>
            <a:ext cx="10973435" cy="1143635"/>
          </a:xfrm>
        </p:spPr>
        <p:txBody>
          <a:bodyPr/>
          <a:p>
            <a:r>
              <a:rPr lang="zh-CN" altLang="en-US"/>
              <a:t>回顾去中心化要求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599565"/>
            <a:ext cx="10973435" cy="4527550"/>
          </a:xfrm>
        </p:spPr>
        <p:txBody>
          <a:bodyPr>
            <a:normAutofit fontScale="60000"/>
          </a:bodyPr>
          <a:p>
            <a:r>
              <a:rPr lang="zh-CN" altLang="en-US" b="1">
                <a:sym typeface="+mn-ea"/>
              </a:rPr>
              <a:t>规则透明：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规则：币的发行和转账，代币经济学，（数据结构和接口）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透明：开源</a:t>
            </a:r>
            <a:endParaRPr lang="zh-CN" altLang="en-US"/>
          </a:p>
          <a:p>
            <a:r>
              <a:rPr lang="zh-CN" altLang="en-US" b="1">
                <a:sym typeface="+mn-ea"/>
              </a:rPr>
              <a:t>规则被无偏差执行：</a:t>
            </a:r>
            <a:endParaRPr lang="zh-CN" altLang="en-US" b="1"/>
          </a:p>
          <a:p>
            <a:pPr marL="0" indent="0">
              <a:buNone/>
            </a:pPr>
            <a:r>
              <a:rPr lang="zh-CN" altLang="en-US"/>
              <a:t>   账本本地化</a:t>
            </a:r>
            <a:r>
              <a:rPr lang="en-US" altLang="zh-CN"/>
              <a:t>+</a:t>
            </a:r>
            <a:r>
              <a:rPr lang="zh-CN" altLang="en-US"/>
              <a:t>共识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不遵守规则的无法与其他节点达成共识</a:t>
            </a:r>
            <a:r>
              <a:rPr lang="en-US" altLang="zh-CN"/>
              <a:t>=</a:t>
            </a:r>
            <a:r>
              <a:rPr lang="zh-CN" altLang="en-US"/>
              <a:t>被隔离出系统</a:t>
            </a:r>
            <a:endParaRPr lang="zh-CN" altLang="en-US"/>
          </a:p>
          <a:p>
            <a:r>
              <a:rPr lang="zh-CN" altLang="en-US" b="1">
                <a:sym typeface="+mn-ea"/>
              </a:rPr>
              <a:t>规则不可轻易变化：</a:t>
            </a:r>
            <a:endParaRPr lang="zh-CN" altLang="en-US" b="1"/>
          </a:p>
          <a:p>
            <a:pPr marL="0" indent="0">
              <a:buNone/>
            </a:pPr>
            <a:r>
              <a:rPr lang="en-US" altLang="zh-CN"/>
              <a:t>   </a:t>
            </a:r>
            <a:r>
              <a:rPr lang="zh-CN" altLang="en-US"/>
              <a:t>改变规则</a:t>
            </a:r>
            <a:r>
              <a:rPr lang="en-US" altLang="zh-CN"/>
              <a:t>-&gt;</a:t>
            </a:r>
            <a:r>
              <a:rPr lang="zh-CN" altLang="en-US"/>
              <a:t>无法与现有规则达成共识</a:t>
            </a:r>
            <a:r>
              <a:rPr lang="en-US" altLang="zh-CN"/>
              <a:t>-&gt;</a:t>
            </a:r>
            <a:r>
              <a:rPr lang="zh-CN" altLang="en-US"/>
              <a:t>被隔离出系统</a:t>
            </a:r>
            <a:br>
              <a:rPr lang="zh-CN" altLang="en-US"/>
            </a:br>
            <a:r>
              <a:rPr lang="zh-CN" altLang="en-US"/>
              <a:t>   </a:t>
            </a:r>
            <a:r>
              <a:rPr lang="en-US" altLang="zh-CN"/>
              <a:t>				 -&gt;</a:t>
            </a:r>
            <a:r>
              <a:rPr lang="zh-CN" altLang="en-US"/>
              <a:t>分叉出新规则新系统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思考：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去中心化与中心化各有什么优势？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哪些地方需要去中心化？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去中心化的成本是什么？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965" y="456565"/>
            <a:ext cx="10973435" cy="1143635"/>
          </a:xfrm>
        </p:spPr>
        <p:txBody>
          <a:bodyPr/>
          <a:p>
            <a:r>
              <a:rPr lang="zh-CN" altLang="en-US"/>
              <a:t>比特币属性（问题）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en-US" altLang="zh-CN" b="1"/>
              <a:t>TPS</a:t>
            </a:r>
            <a:br>
              <a:rPr lang="en-US" altLang="zh-CN"/>
            </a:br>
            <a:r>
              <a:rPr lang="zh-CN" altLang="en-US"/>
              <a:t>一个块约</a:t>
            </a:r>
            <a:r>
              <a:rPr lang="en-US" altLang="zh-CN"/>
              <a:t>1MB</a:t>
            </a:r>
            <a:r>
              <a:rPr lang="zh-CN" altLang="en-US"/>
              <a:t>，每个交易约</a:t>
            </a:r>
            <a:r>
              <a:rPr lang="en-US" altLang="zh-CN"/>
              <a:t>250B</a:t>
            </a:r>
            <a:r>
              <a:rPr lang="zh-CN" altLang="en-US"/>
              <a:t>，</a:t>
            </a:r>
            <a:r>
              <a:rPr lang="en-US" altLang="zh-CN"/>
              <a:t>10min</a:t>
            </a:r>
            <a:r>
              <a:rPr lang="zh-CN" altLang="en-US"/>
              <a:t>一个块</a:t>
            </a:r>
            <a:br>
              <a:rPr lang="zh-CN" altLang="en-US"/>
            </a:br>
            <a:r>
              <a:rPr lang="zh-CN" altLang="en-US"/>
              <a:t>1000000/250/10/60</a:t>
            </a:r>
            <a:r>
              <a:rPr lang="en-US" altLang="zh-CN"/>
              <a:t>=6.67 trx/s</a:t>
            </a:r>
            <a:br>
              <a:rPr lang="en-US" altLang="zh-CN"/>
            </a:br>
            <a:r>
              <a:rPr lang="zh-CN" altLang="en-US"/>
              <a:t>若想提高</a:t>
            </a:r>
            <a:r>
              <a:rPr lang="en-US" altLang="zh-CN"/>
              <a:t>tps</a:t>
            </a:r>
            <a:r>
              <a:rPr lang="zh-CN" altLang="en-US"/>
              <a:t>，增大块大小，或减小出块时间。这两个都会导致安全性下降。</a:t>
            </a:r>
            <a:br>
              <a:rPr lang="zh-CN" altLang="en-US"/>
            </a:br>
            <a:r>
              <a:rPr lang="zh-CN" altLang="en-US"/>
              <a:t>结论：比特币</a:t>
            </a:r>
            <a:r>
              <a:rPr lang="en-US" altLang="zh-CN"/>
              <a:t>TPS</a:t>
            </a:r>
            <a:r>
              <a:rPr lang="zh-CN" altLang="en-US"/>
              <a:t>与安全性成反比。</a:t>
            </a:r>
            <a:r>
              <a:rPr lang="en-US" altLang="zh-CN"/>
              <a:t>(</a:t>
            </a:r>
            <a:r>
              <a:rPr lang="zh-CN" altLang="en-US"/>
              <a:t>可推广到其他普通</a:t>
            </a:r>
            <a:r>
              <a:rPr lang="en-US" altLang="zh-CN"/>
              <a:t>pow</a:t>
            </a:r>
            <a:r>
              <a:rPr lang="zh-CN" altLang="en-US"/>
              <a:t>项目）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</a:t>
            </a:r>
            <a:r>
              <a:rPr lang="zh-CN" altLang="en-US">
                <a:sym typeface="+mn-ea"/>
              </a:rPr>
              <a:t>现在</a:t>
            </a:r>
            <a:r>
              <a:rPr lang="en-US" altLang="zh-CN">
                <a:sym typeface="+mn-ea"/>
              </a:rPr>
              <a:t>10min</a:t>
            </a:r>
            <a:r>
              <a:rPr lang="zh-CN" altLang="en-US">
                <a:sym typeface="+mn-ea"/>
              </a:rPr>
              <a:t>还合适吗？</a:t>
            </a:r>
            <a:r>
              <a:rPr lang="zh-CN" altLang="en-US"/>
              <a:t>有无改进方法？</a:t>
            </a:r>
            <a:endParaRPr lang="zh-CN" altLang="en-US"/>
          </a:p>
          <a:p>
            <a:r>
              <a:rPr lang="zh-CN" altLang="en-US" b="1"/>
              <a:t>响应速度</a:t>
            </a:r>
            <a:br>
              <a:rPr lang="zh-CN" altLang="en-US"/>
            </a:br>
            <a:r>
              <a:rPr lang="zh-CN" altLang="en-US"/>
              <a:t>交易发出后，如果交易费给的够，</a:t>
            </a:r>
            <a:r>
              <a:rPr lang="en-US" altLang="zh-CN"/>
              <a:t>10min</a:t>
            </a:r>
            <a:r>
              <a:rPr lang="zh-CN" altLang="en-US"/>
              <a:t>上链。</a:t>
            </a:r>
            <a:r>
              <a:rPr lang="en-US" altLang="zh-CN"/>
              <a:t>6</a:t>
            </a:r>
            <a:r>
              <a:rPr lang="zh-CN" altLang="en-US"/>
              <a:t>个块（</a:t>
            </a:r>
            <a:r>
              <a:rPr lang="en-US" altLang="zh-CN"/>
              <a:t>1h</a:t>
            </a:r>
            <a:r>
              <a:rPr lang="zh-CN" altLang="en-US"/>
              <a:t>）达到不可逆。（真不可逆吗？）</a:t>
            </a:r>
            <a:endParaRPr lang="zh-CN" altLang="en-US"/>
          </a:p>
          <a:p>
            <a:r>
              <a:rPr lang="zh-CN" altLang="en-US" b="1"/>
              <a:t>双花问题</a:t>
            </a:r>
            <a:endParaRPr lang="zh-CN" altLang="en-US" b="1"/>
          </a:p>
          <a:p>
            <a:r>
              <a:rPr lang="zh-CN" altLang="en-US" b="1"/>
              <a:t>挖矿费电</a:t>
            </a:r>
            <a:endParaRPr lang="zh-CN" altLang="en-US" b="1"/>
          </a:p>
          <a:p>
            <a:r>
              <a:rPr lang="zh-CN" altLang="en-US" b="1"/>
              <a:t>中心化倾向</a:t>
            </a:r>
            <a:endParaRPr lang="zh-CN" altLang="en-US" b="1"/>
          </a:p>
          <a:p>
            <a:r>
              <a:rPr lang="zh-CN" altLang="en-US" b="1"/>
              <a:t>治理难</a:t>
            </a:r>
            <a:endParaRPr lang="zh-CN" altLang="en-US" b="1"/>
          </a:p>
          <a:p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850265"/>
            <a:ext cx="10973435" cy="1143635"/>
          </a:xfrm>
        </p:spPr>
        <p:txBody>
          <a:bodyPr/>
          <a:p>
            <a:r>
              <a:rPr lang="zh-CN" altLang="en-US"/>
              <a:t>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993900"/>
            <a:ext cx="10973435" cy="3874770"/>
          </a:xfrm>
        </p:spPr>
        <p:txBody>
          <a:bodyPr>
            <a:normAutofit fontScale="90000" lnSpcReduction="20000"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rgbClr val="FF0000"/>
                </a:solidFill>
                <a:sym typeface="+mn-ea"/>
              </a:rPr>
              <a:t>什么是去中心化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rgbClr val="FF0000"/>
                </a:solidFill>
                <a:sym typeface="+mn-ea"/>
              </a:rPr>
              <a:t>区块链和去中心化的关系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rgbClr val="FF0000"/>
                </a:solidFill>
                <a:sym typeface="+mn-ea"/>
              </a:rPr>
              <a:t>认识比特币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rgbClr val="FF0000"/>
                </a:solidFill>
                <a:sym typeface="+mn-ea"/>
              </a:rPr>
              <a:t>比特币的属性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比特币引出的公链世界</a:t>
            </a: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公链</a:t>
            </a:r>
            <a:r>
              <a:rPr lang="zh-CN" altLang="en-US">
                <a:sym typeface="+mn-ea"/>
              </a:rPr>
              <a:t>主要</a:t>
            </a:r>
            <a:r>
              <a:rPr lang="zh-CN" altLang="en-US">
                <a:sym typeface="+mn-ea"/>
              </a:rPr>
              <a:t>问题和思考</a:t>
            </a: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主流共识算法介绍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认识联盟链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>
                <a:sym typeface="+mn-ea"/>
              </a:rPr>
              <a:t>Fabric </a:t>
            </a:r>
            <a:r>
              <a:rPr lang="zh-CN" altLang="en-US">
                <a:sym typeface="+mn-ea"/>
              </a:rPr>
              <a:t>和 </a:t>
            </a:r>
            <a:r>
              <a:rPr lang="en-US" altLang="zh-CN">
                <a:sym typeface="+mn-ea"/>
              </a:rPr>
              <a:t>Fisco bcos</a:t>
            </a:r>
            <a:r>
              <a:rPr lang="zh-CN" altLang="en-US">
                <a:sym typeface="+mn-ea"/>
              </a:rPr>
              <a:t>介绍</a:t>
            </a: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其他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6565"/>
            <a:ext cx="10973435" cy="1143635"/>
          </a:xfrm>
        </p:spPr>
        <p:txBody>
          <a:bodyPr/>
          <a:p>
            <a:r>
              <a:rPr lang="zh-CN" altLang="en-US"/>
              <a:t>比特币安全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比特币安全吗？</a:t>
            </a:r>
            <a:endParaRPr lang="zh-CN" altLang="en-US"/>
          </a:p>
          <a:p>
            <a:r>
              <a:rPr lang="zh-CN" altLang="en-US"/>
              <a:t>怎样衡量比特币的安全？</a:t>
            </a:r>
            <a:endParaRPr lang="zh-CN" altLang="en-US"/>
          </a:p>
          <a:p>
            <a:r>
              <a:rPr lang="zh-CN" altLang="en-US"/>
              <a:t>是什么保障了比特币的安全？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6565"/>
            <a:ext cx="10973435" cy="1143635"/>
          </a:xfrm>
        </p:spPr>
        <p:txBody>
          <a:bodyPr/>
          <a:p>
            <a:r>
              <a:rPr lang="zh-CN" altLang="en-US"/>
              <a:t>下期议题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区块链不可能三角</a:t>
            </a:r>
            <a:endParaRPr lang="zh-CN" altLang="en-US"/>
          </a:p>
          <a:p>
            <a:r>
              <a:rPr lang="zh-CN" altLang="en-US"/>
              <a:t>公链为提高</a:t>
            </a:r>
            <a:r>
              <a:rPr lang="en-US" altLang="zh-CN"/>
              <a:t>tps</a:t>
            </a:r>
            <a:r>
              <a:rPr lang="zh-CN" altLang="en-US"/>
              <a:t>做了哪些努力</a:t>
            </a:r>
            <a:endParaRPr lang="zh-CN" altLang="en-US"/>
          </a:p>
          <a:p>
            <a:r>
              <a:rPr lang="zh-CN" altLang="en-US"/>
              <a:t>主流共识算法</a:t>
            </a:r>
            <a:endParaRPr lang="zh-CN" altLang="en-US"/>
          </a:p>
          <a:p>
            <a:r>
              <a:rPr lang="zh-CN" altLang="en-US"/>
              <a:t>以太坊和智能合约</a:t>
            </a:r>
            <a:endParaRPr lang="zh-CN" altLang="en-US"/>
          </a:p>
          <a:p>
            <a:r>
              <a:rPr lang="zh-CN" altLang="en-US"/>
              <a:t>其他公链议题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/Users/Administrator/AppData/Roaming/JisuOffice/ETemp/23784_6704800/fImage143540876500.jpe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940" y="-38100"/>
            <a:ext cx="12221845" cy="696341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662940"/>
            <a:ext cx="10973435" cy="1143635"/>
          </a:xfrm>
        </p:spPr>
        <p:txBody>
          <a:bodyPr/>
          <a:p>
            <a:r>
              <a:rPr lang="zh-CN" altLang="en-US"/>
              <a:t>什么是区块链？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69925" y="1993900"/>
            <a:ext cx="10973435" cy="4526915"/>
          </a:xfrm>
        </p:spPr>
        <p:txBody>
          <a:bodyPr/>
          <a:p>
            <a:pPr marL="0" indent="0">
              <a:buNone/>
            </a:pPr>
            <a:r>
              <a:rPr lang="zh-CN" altLang="en-US"/>
              <a:t>理解中心化和去中心化：</a:t>
            </a:r>
            <a:endParaRPr lang="zh-CN" altLang="en-US"/>
          </a:p>
          <a:p>
            <a:r>
              <a:rPr lang="zh-CN" altLang="en-US"/>
              <a:t>架构角度</a:t>
            </a:r>
            <a:endParaRPr lang="zh-CN" altLang="en-US"/>
          </a:p>
          <a:p>
            <a:r>
              <a:rPr lang="zh-CN" altLang="en-US"/>
              <a:t>政治角度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965" y="652780"/>
            <a:ext cx="10973435" cy="1143635"/>
          </a:xfrm>
        </p:spPr>
        <p:txBody>
          <a:bodyPr/>
          <a:p>
            <a:r>
              <a:rPr lang="zh-CN" altLang="en-US"/>
              <a:t>架构角度</a:t>
            </a:r>
            <a:r>
              <a:rPr lang="zh-CN" altLang="en-US"/>
              <a:t>理解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97978" y="1837963"/>
            <a:ext cx="1944216" cy="346706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020" y="1894840"/>
            <a:ext cx="1807845" cy="33528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335530" y="555117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中心化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995285" y="555117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去中心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875" y="1837690"/>
            <a:ext cx="1838325" cy="33718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199380" y="555117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多中心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9" grpId="0"/>
      <p:bldP spid="9" grpId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617855"/>
            <a:ext cx="10973435" cy="1143635"/>
          </a:xfrm>
        </p:spPr>
        <p:txBody>
          <a:bodyPr/>
          <a:p>
            <a:r>
              <a:rPr lang="zh-CN" altLang="en-US"/>
              <a:t>政治层</a:t>
            </a:r>
            <a:r>
              <a:rPr lang="zh-CN" altLang="en-US"/>
              <a:t>理解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97978" y="1837963"/>
            <a:ext cx="1944216" cy="346706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335530" y="555117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中心化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837690"/>
            <a:ext cx="1838325" cy="33718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396230" y="555117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联盟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881278" y="1837963"/>
            <a:ext cx="1944216" cy="346706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270240" y="555117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去中心化系统</a:t>
            </a: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8599170" y="3331845"/>
            <a:ext cx="508635" cy="4794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FF0000"/>
                </a:solidFill>
              </a:rPr>
              <a:t>规则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9" grpId="0"/>
      <p:bldP spid="9" grpId="1"/>
      <p:bldP spid="10" grpId="0" animBg="1"/>
      <p:bldP spid="7" grpId="0"/>
      <p:bldP spid="10" grpId="1" animBg="1"/>
      <p:bldP spid="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647700"/>
            <a:ext cx="10973435" cy="1143635"/>
          </a:xfrm>
        </p:spPr>
        <p:txBody>
          <a:bodyPr/>
          <a:p>
            <a:r>
              <a:rPr lang="zh-CN" altLang="en-US"/>
              <a:t>为什么以前没有去中心化组织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1815" y="1955165"/>
            <a:ext cx="10973435" cy="4526915"/>
          </a:xfrm>
        </p:spPr>
        <p:txBody>
          <a:bodyPr/>
          <a:p>
            <a:r>
              <a:rPr lang="zh-CN" altLang="en-US"/>
              <a:t>规则透明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规则被无偏差执行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规则不可轻易变化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23875"/>
            <a:ext cx="10973435" cy="1143635"/>
          </a:xfrm>
        </p:spPr>
        <p:txBody>
          <a:bodyPr/>
          <a:p>
            <a:r>
              <a:rPr lang="zh-CN" altLang="en-US"/>
              <a:t>区块链的价值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915795"/>
            <a:ext cx="10973435" cy="4211320"/>
          </a:xfrm>
        </p:spPr>
        <p:txBody>
          <a:bodyPr>
            <a:normAutofit lnSpcReduction="10000"/>
          </a:bodyPr>
          <a:p>
            <a:r>
              <a:rPr lang="zh-CN" altLang="en-US"/>
              <a:t>区块链是能够实现上述</a:t>
            </a:r>
            <a:r>
              <a:rPr lang="en-US" altLang="zh-CN"/>
              <a:t>3</a:t>
            </a:r>
            <a:r>
              <a:rPr lang="zh-CN" altLang="en-US"/>
              <a:t>点的工具</a:t>
            </a:r>
            <a:endParaRPr lang="zh-CN" altLang="en-US"/>
          </a:p>
          <a:p>
            <a:r>
              <a:rPr lang="zh-CN" altLang="en-US"/>
              <a:t>规则透明：开源</a:t>
            </a:r>
            <a:endParaRPr lang="zh-CN" altLang="en-US"/>
          </a:p>
          <a:p>
            <a:r>
              <a:rPr lang="zh-CN" altLang="en-US"/>
              <a:t>强制执行</a:t>
            </a:r>
            <a:r>
              <a:rPr lang="en-US" altLang="zh-CN"/>
              <a:t>+</a:t>
            </a:r>
            <a:r>
              <a:rPr lang="zh-CN" altLang="en-US"/>
              <a:t>规则不可变：共识</a:t>
            </a:r>
            <a:br>
              <a:rPr lang="zh-CN" altLang="en-US"/>
            </a:br>
            <a:br>
              <a:rPr lang="zh-CN" altLang="en-US"/>
            </a:b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535" y="610235"/>
            <a:ext cx="10973435" cy="1143635"/>
          </a:xfrm>
        </p:spPr>
        <p:txBody>
          <a:bodyPr/>
          <a:p>
            <a:r>
              <a:rPr lang="zh-CN" altLang="en-US"/>
              <a:t>共识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830070"/>
            <a:ext cx="10973435" cy="4297045"/>
          </a:xfrm>
        </p:spPr>
        <p:txBody>
          <a:bodyPr/>
          <a:p>
            <a:r>
              <a:rPr lang="zh-CN" altLang="en-US"/>
              <a:t>大家对事情达成一致的看法</a:t>
            </a:r>
            <a:endParaRPr lang="zh-CN" altLang="en-US"/>
          </a:p>
          <a:p>
            <a:r>
              <a:rPr lang="zh-CN" altLang="en-US"/>
              <a:t>节点对数据</a:t>
            </a:r>
            <a:r>
              <a:rPr lang="en-US" altLang="zh-CN"/>
              <a:t>/</a:t>
            </a:r>
            <a:r>
              <a:rPr lang="zh-CN" altLang="en-US"/>
              <a:t>程序执行达成一致：所有节点能够有完全一样的运行</a:t>
            </a:r>
            <a:r>
              <a:rPr lang="zh-CN" altLang="en-US">
                <a:solidFill>
                  <a:srgbClr val="C00000"/>
                </a:solidFill>
              </a:rPr>
              <a:t>逻辑和数据</a:t>
            </a:r>
            <a:r>
              <a:rPr lang="en-US" altLang="zh-CN">
                <a:solidFill>
                  <a:srgbClr val="C00000"/>
                </a:solidFill>
              </a:rPr>
              <a:t>(</a:t>
            </a:r>
            <a:r>
              <a:rPr lang="zh-CN" altLang="en-US">
                <a:solidFill>
                  <a:srgbClr val="C00000"/>
                </a:solidFill>
              </a:rPr>
              <a:t>同步</a:t>
            </a:r>
            <a:r>
              <a:rPr lang="en-US" altLang="zh-CN">
                <a:solidFill>
                  <a:srgbClr val="C00000"/>
                </a:solidFill>
              </a:rPr>
              <a:t>)</a:t>
            </a:r>
            <a:endParaRPr lang="zh-CN" altLang="en-US"/>
          </a:p>
          <a:p>
            <a:r>
              <a:rPr lang="zh-CN" altLang="en-US"/>
              <a:t>逻辑</a:t>
            </a:r>
            <a:r>
              <a:rPr lang="en-US" altLang="zh-CN"/>
              <a:t>/</a:t>
            </a:r>
            <a:r>
              <a:rPr lang="zh-CN" altLang="en-US"/>
              <a:t>数据与具体机器的解耦。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42925"/>
            <a:ext cx="10973435" cy="1143635"/>
          </a:xfrm>
        </p:spPr>
        <p:txBody>
          <a:bodyPr/>
          <a:p>
            <a:r>
              <a:rPr lang="zh-CN" altLang="en-US"/>
              <a:t>比特币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08</a:t>
            </a:r>
            <a:r>
              <a:rPr lang="zh-CN" altLang="en-US"/>
              <a:t>年金融危机，各国央行放水，变相掠夺</a:t>
            </a:r>
            <a:r>
              <a:rPr lang="zh-CN" altLang="en-US"/>
              <a:t>人民的财富</a:t>
            </a:r>
            <a:endParaRPr lang="zh-CN" altLang="en-US"/>
          </a:p>
          <a:p>
            <a:r>
              <a:rPr lang="zh-CN" altLang="en-US"/>
              <a:t>中本聪对此很愤怒，希望设计出一个货币系统，它只遵守预设的规则，没有任何人</a:t>
            </a:r>
            <a:r>
              <a:rPr lang="en-US" altLang="zh-CN"/>
              <a:t>/</a:t>
            </a:r>
            <a:r>
              <a:rPr lang="zh-CN" altLang="en-US"/>
              <a:t>机构能控制它或改变规则；它不能</a:t>
            </a:r>
            <a:r>
              <a:rPr lang="zh-CN" altLang="en-US"/>
              <a:t>随意增发。即设计一个</a:t>
            </a:r>
            <a:r>
              <a:rPr lang="zh-CN" altLang="en-US">
                <a:solidFill>
                  <a:srgbClr val="FF0000"/>
                </a:solidFill>
              </a:rPr>
              <a:t>去中心化货币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货币</a:t>
            </a:r>
            <a:r>
              <a:rPr lang="zh-CN" altLang="en-US"/>
              <a:t>规则明确，公开</a:t>
            </a:r>
            <a:endParaRPr lang="zh-CN" altLang="en-US"/>
          </a:p>
          <a:p>
            <a:r>
              <a:rPr lang="zh-CN" altLang="en-US"/>
              <a:t>没有任何机构能影响比特币的运营</a:t>
            </a:r>
            <a:endParaRPr lang="zh-CN" altLang="en-US"/>
          </a:p>
          <a:p>
            <a:r>
              <a:rPr lang="zh-CN" altLang="en-US"/>
              <a:t>没有任何机构能改变比特币规则</a:t>
            </a:r>
            <a:endParaRPr lang="zh-CN" altLang="en-US"/>
          </a:p>
          <a:p>
            <a:r>
              <a:rPr lang="zh-CN" altLang="en-US"/>
              <a:t>任何人能随意使用</a:t>
            </a:r>
            <a:r>
              <a:rPr lang="en-US" altLang="zh-CN"/>
              <a:t>/</a:t>
            </a:r>
            <a:r>
              <a:rPr lang="zh-CN" altLang="en-US"/>
              <a:t>退出比特币</a:t>
            </a:r>
            <a:endParaRPr lang="zh-CN" altLang="en-US"/>
          </a:p>
          <a:p>
            <a:r>
              <a:rPr lang="zh-CN" altLang="en-US"/>
              <a:t>比特币能尽可能多被人使用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5459.9401574803151,&quot;width&quot;:3061.7574803149605}"/>
</p:tagLst>
</file>

<file path=ppt/tags/tag2.xml><?xml version="1.0" encoding="utf-8"?>
<p:tagLst xmlns:p="http://schemas.openxmlformats.org/presentationml/2006/main">
  <p:tag name="KSO_WM_UNIT_PLACING_PICTURE_USER_VIEWPORT" val="{&quot;height&quot;:5459.9401574803151,&quot;width&quot;:3061.7574803149605}"/>
</p:tagLst>
</file>

<file path=ppt/tags/tag3.xml><?xml version="1.0" encoding="utf-8"?>
<p:tagLst xmlns:p="http://schemas.openxmlformats.org/presentationml/2006/main">
  <p:tag name="KSO_WM_UNIT_PLACING_PICTURE_USER_VIEWPORT" val="{&quot;height&quot;:5459.9401574803151,&quot;width&quot;:3061.7574803149605}"/>
</p:tagLst>
</file>

<file path=ppt/theme/theme1.xml><?xml version="1.0" encoding="utf-8"?>
<a:theme xmlns:a="http://schemas.openxmlformats.org/drawingml/2006/main" name="Office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1709</Words>
  <Application>WPS 演示</Application>
  <PresentationFormat>宽屏</PresentationFormat>
  <Paragraphs>256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Arial</vt:lpstr>
      <vt:lpstr>宋体</vt:lpstr>
      <vt:lpstr>Wingdings</vt:lpstr>
      <vt:lpstr>Calibri</vt:lpstr>
      <vt:lpstr>Arial</vt:lpstr>
      <vt:lpstr>微软雅黑</vt:lpstr>
      <vt:lpstr>Wingdings</vt:lpstr>
      <vt:lpstr>Arial Unicode MS</vt:lpstr>
      <vt:lpstr>Malgun Gothic</vt:lpstr>
      <vt:lpstr>Office主题</vt:lpstr>
      <vt:lpstr>PowerPoint 演示文稿</vt:lpstr>
      <vt:lpstr>议题</vt:lpstr>
      <vt:lpstr>什么是区块链？</vt:lpstr>
      <vt:lpstr>架构角度理解</vt:lpstr>
      <vt:lpstr>政治层理解</vt:lpstr>
      <vt:lpstr>为什么以前没有去中心化组织</vt:lpstr>
      <vt:lpstr>区块链的价值</vt:lpstr>
      <vt:lpstr>共识</vt:lpstr>
      <vt:lpstr>比特币</vt:lpstr>
      <vt:lpstr>设计比特币</vt:lpstr>
      <vt:lpstr>设计比特币</vt:lpstr>
      <vt:lpstr>设计比特币</vt:lpstr>
      <vt:lpstr>共识算法</vt:lpstr>
      <vt:lpstr>挖矿</vt:lpstr>
      <vt:lpstr>代币经济学</vt:lpstr>
      <vt:lpstr>设计原理解析</vt:lpstr>
      <vt:lpstr>比特币安全</vt:lpstr>
      <vt:lpstr>回顾去中心化要求</vt:lpstr>
      <vt:lpstr>比特币属性（问题）</vt:lpstr>
      <vt:lpstr>比特币安全</vt:lpstr>
      <vt:lpstr>下期议题</vt:lpstr>
      <vt:lpstr>PowerPoint 演示文稿</vt:lpstr>
    </vt:vector>
  </TitlesOfParts>
  <LinksUpToDate>false</LinksUpToDate>
  <SharedDoc>false</SharedDoc>
  <HyperlinksChanged>false</HyperlinksChanged>
  <AppVersion>14.0000</AppVersion>
  <Pages>3</Page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shangchain</cp:lastModifiedBy>
  <cp:revision>68</cp:revision>
  <dcterms:created xsi:type="dcterms:W3CDTF">2020-07-10T05:52:00Z</dcterms:created>
  <dcterms:modified xsi:type="dcterms:W3CDTF">2020-07-27T08:32:37Z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