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8"/>
  </p:handoutMasterIdLst>
  <p:sldIdLst>
    <p:sldId id="656" r:id="rId3"/>
    <p:sldId id="709" r:id="rId5"/>
    <p:sldId id="711" r:id="rId6"/>
    <p:sldId id="712" r:id="rId7"/>
    <p:sldId id="714" r:id="rId8"/>
    <p:sldId id="717" r:id="rId9"/>
    <p:sldId id="720" r:id="rId10"/>
    <p:sldId id="719" r:id="rId11"/>
    <p:sldId id="721" r:id="rId12"/>
    <p:sldId id="724" r:id="rId13"/>
    <p:sldId id="738" r:id="rId14"/>
    <p:sldId id="725" r:id="rId15"/>
    <p:sldId id="728" r:id="rId16"/>
    <p:sldId id="729" r:id="rId17"/>
    <p:sldId id="730" r:id="rId18"/>
    <p:sldId id="732" r:id="rId19"/>
    <p:sldId id="733" r:id="rId20"/>
    <p:sldId id="734" r:id="rId21"/>
    <p:sldId id="736" r:id="rId22"/>
    <p:sldId id="750" r:id="rId23"/>
    <p:sldId id="751" r:id="rId24"/>
    <p:sldId id="739" r:id="rId25"/>
    <p:sldId id="740" r:id="rId26"/>
    <p:sldId id="65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C7136"/>
    <a:srgbClr val="0070C0"/>
    <a:srgbClr val="CDD1FF"/>
    <a:srgbClr val="8EB4E3"/>
    <a:srgbClr val="1F497D"/>
    <a:srgbClr val="557EB4"/>
    <a:srgbClr val="E45F15"/>
    <a:srgbClr val="B9CDE5"/>
    <a:srgbClr val="CCCC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5197" autoAdjust="0"/>
  </p:normalViewPr>
  <p:slideViewPr>
    <p:cSldViewPr snapToGrid="0">
      <p:cViewPr varScale="1">
        <p:scale>
          <a:sx n="80" d="100"/>
          <a:sy n="80" d="100"/>
        </p:scale>
        <p:origin x="461" y="48"/>
      </p:cViewPr>
      <p:guideLst>
        <p:guide orient="horz" pos="2153"/>
        <p:guide pos="3840"/>
      </p:guideLst>
    </p:cSldViewPr>
  </p:slideViewPr>
  <p:notesTextViewPr>
    <p:cViewPr>
      <p:scale>
        <a:sx n="1" d="1"/>
        <a:sy n="1" d="1"/>
      </p:scale>
      <p:origin x="0" y="0"/>
    </p:cViewPr>
  </p:notesTextViewPr>
  <p:sorterViewPr>
    <p:cViewPr>
      <p:scale>
        <a:sx n="100" d="100"/>
        <a:sy n="100" d="100"/>
      </p:scale>
      <p:origin x="0" y="-388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F521F-D4DC-40A0-B54E-5D347EF3C2E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F8243-2E39-4BEB-B2D7-080D38D5615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BF8243-2E39-4BEB-B2D7-080D38D5615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03993" y="202482"/>
            <a:ext cx="1736357" cy="642999"/>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965" y="212530"/>
            <a:ext cx="347473" cy="6675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5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03993" y="202482"/>
            <a:ext cx="1736357" cy="642999"/>
          </a:xfrm>
          <a:prstGeom prst="rect">
            <a:avLst/>
          </a:prstGeom>
        </p:spPr>
      </p:pic>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965" y="212530"/>
            <a:ext cx="347473" cy="6675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4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03993" y="202482"/>
            <a:ext cx="1736357" cy="642999"/>
          </a:xfrm>
          <a:prstGeom prst="rect">
            <a:avLst/>
          </a:prstGeom>
        </p:spPr>
      </p:pic>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965" y="212530"/>
            <a:ext cx="347473" cy="6675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4829"/>
          <a:stretch>
            <a:fillRect/>
          </a:stretch>
        </p:blipFill>
        <p:spPr>
          <a:xfrm>
            <a:off x="-656774" y="-173505"/>
            <a:ext cx="13368548" cy="7229702"/>
          </a:xfrm>
          <a:prstGeom prst="rect">
            <a:avLst/>
          </a:prstGeom>
        </p:spPr>
      </p:pic>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03993" y="202482"/>
            <a:ext cx="1736357" cy="642999"/>
          </a:xfrm>
          <a:prstGeom prst="rect">
            <a:avLst/>
          </a:prstGeom>
        </p:spPr>
      </p:pic>
      <p:pic>
        <p:nvPicPr>
          <p:cNvPr id="6" name="图片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93965" y="212530"/>
            <a:ext cx="347473" cy="6675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4.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文本框 6"/>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solidFill>
                <a:latin typeface="微软雅黑" panose="020B0503020204020204" pitchFamily="34" charset="-122"/>
                <a:ea typeface="微软雅黑" panose="020B0503020204020204" pitchFamily="34" charset="-122"/>
                <a:sym typeface="+mn-ea"/>
              </a:rPr>
              <a:t>PPT</a:t>
            </a:r>
            <a:r>
              <a:rPr lang="zh-CN" altLang="en-US" sz="300" dirty="0">
                <a:solidFill>
                  <a:schemeClr val="bg1"/>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endParaRPr lang="zh-CN" altLang="en-US" sz="300" dirty="0">
              <a:solidFill>
                <a:schemeClr val="bg1"/>
              </a:solidFill>
              <a:latin typeface="微软雅黑" panose="020B0503020204020204" pitchFamily="34" charset="-122"/>
              <a:ea typeface="微软雅黑" panose="020B0503020204020204" pitchFamily="34" charset="-122"/>
              <a:sym typeface="+mn-ea"/>
            </a:endParaRPr>
          </a:p>
          <a:p>
            <a:r>
              <a:rPr lang="en-US" altLang="zh-CN" sz="600" dirty="0">
                <a:solidFill>
                  <a:schemeClr val="bg1"/>
                </a:solidFill>
                <a:latin typeface="微软雅黑" panose="020B0503020204020204" pitchFamily="34" charset="-122"/>
                <a:ea typeface="微软雅黑" panose="020B0503020204020204" pitchFamily="34" charset="-122"/>
                <a:sym typeface="+mn-ea"/>
              </a:rPr>
              <a:t>ibaotu.com</a:t>
            </a:r>
            <a:endParaRPr lang="en-US" altLang="zh-CN" sz="600" dirty="0">
              <a:solidFill>
                <a:schemeClr val="bg1"/>
              </a:solidFill>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tags" Target="../tags/tag1.xml"/><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rotWithShape="1">
          <a:blip r:embed="rId1" cstate="print">
            <a:extLst>
              <a:ext uri="{28A0092B-C50C-407E-A947-70E740481C1C}">
                <a14:useLocalDpi xmlns:a14="http://schemas.microsoft.com/office/drawing/2010/main" val="0"/>
              </a:ext>
            </a:extLst>
          </a:blip>
          <a:srcRect t="60445" r="62936" b="1"/>
          <a:stretch>
            <a:fillRect/>
          </a:stretch>
        </p:blipFill>
        <p:spPr>
          <a:xfrm rot="10800000">
            <a:off x="6050173" y="4160090"/>
            <a:ext cx="2971974" cy="2725294"/>
          </a:xfrm>
          <a:prstGeom prst="rect">
            <a:avLst/>
          </a:prstGeom>
        </p:spPr>
      </p:pic>
      <p:pic>
        <p:nvPicPr>
          <p:cNvPr id="9" name="图片 8"/>
          <p:cNvPicPr>
            <a:picLocks noChangeAspect="1"/>
          </p:cNvPicPr>
          <p:nvPr/>
        </p:nvPicPr>
        <p:blipFill rotWithShape="1">
          <a:blip r:embed="rId1" cstate="print">
            <a:extLst>
              <a:ext uri="{28A0092B-C50C-407E-A947-70E740481C1C}">
                <a14:useLocalDpi xmlns:a14="http://schemas.microsoft.com/office/drawing/2010/main" val="0"/>
              </a:ext>
            </a:extLst>
          </a:blip>
          <a:srcRect t="40970" r="20534"/>
          <a:stretch>
            <a:fillRect/>
          </a:stretch>
        </p:blipFill>
        <p:spPr>
          <a:xfrm>
            <a:off x="6325537" y="21776"/>
            <a:ext cx="5851815" cy="3735246"/>
          </a:xfrm>
          <a:prstGeom prst="rect">
            <a:avLst/>
          </a:prstGeom>
        </p:spPr>
      </p:pic>
      <p:pic>
        <p:nvPicPr>
          <p:cNvPr id="10" name="图片 9"/>
          <p:cNvPicPr>
            <a:picLocks noChangeAspect="1"/>
          </p:cNvPicPr>
          <p:nvPr/>
        </p:nvPicPr>
        <p:blipFill rotWithShape="1">
          <a:blip r:embed="rId1" cstate="print">
            <a:extLst>
              <a:ext uri="{28A0092B-C50C-407E-A947-70E740481C1C}">
                <a14:useLocalDpi xmlns:a14="http://schemas.microsoft.com/office/drawing/2010/main" val="0"/>
              </a:ext>
            </a:extLst>
          </a:blip>
          <a:srcRect r="47768" b="48302"/>
          <a:stretch>
            <a:fillRect/>
          </a:stretch>
        </p:blipFill>
        <p:spPr>
          <a:xfrm>
            <a:off x="8976697" y="4129802"/>
            <a:ext cx="3239984" cy="2755582"/>
          </a:xfrm>
          <a:prstGeom prst="rect">
            <a:avLst/>
          </a:prstGeom>
        </p:spPr>
      </p:pic>
      <p:sp>
        <p:nvSpPr>
          <p:cNvPr id="11" name="PA_文本框 4"/>
          <p:cNvSpPr txBox="1"/>
          <p:nvPr>
            <p:custDataLst>
              <p:tags r:id="rId2"/>
            </p:custDataLst>
          </p:nvPr>
        </p:nvSpPr>
        <p:spPr>
          <a:xfrm>
            <a:off x="2905210" y="2511541"/>
            <a:ext cx="6631926" cy="706755"/>
          </a:xfrm>
          <a:prstGeom prst="rect">
            <a:avLst/>
          </a:prstGeom>
          <a:noFill/>
        </p:spPr>
        <p:txBody>
          <a:bodyPr wrap="square" rtlCol="0">
            <a:spAutoFit/>
          </a:bodyPr>
          <a:lstStyle/>
          <a:p>
            <a:pPr algn="ctr" defTabSz="914400"/>
            <a:r>
              <a:rPr lang="zh-CN" altLang="en-US" sz="4000" b="1" spc="600" dirty="0">
                <a:solidFill>
                  <a:srgbClr val="3C5F6B"/>
                </a:solidFill>
                <a:latin typeface="微软雅黑" panose="020B0503020204020204" pitchFamily="34" charset="-122"/>
                <a:ea typeface="微软雅黑" panose="020B0503020204020204" pitchFamily="34" charset="-122"/>
                <a:cs typeface="+mn-ea"/>
                <a:sym typeface="+mn-ea"/>
              </a:rPr>
              <a:t>理解公链</a:t>
            </a:r>
            <a:endParaRPr lang="zh-CN" altLang="en-US" sz="4000" b="1" spc="600" dirty="0">
              <a:solidFill>
                <a:srgbClr val="3C5F6B"/>
              </a:solidFill>
              <a:latin typeface="微软雅黑" panose="020B0503020204020204" pitchFamily="34" charset="-122"/>
              <a:ea typeface="微软雅黑" panose="020B0503020204020204" pitchFamily="34" charset="-122"/>
              <a:cs typeface="+mn-ea"/>
              <a:sym typeface="+mn-ea"/>
            </a:endParaRPr>
          </a:p>
        </p:txBody>
      </p:sp>
      <p:cxnSp>
        <p:nvCxnSpPr>
          <p:cNvPr id="54" name="直接连接符 53"/>
          <p:cNvCxnSpPr/>
          <p:nvPr/>
        </p:nvCxnSpPr>
        <p:spPr>
          <a:xfrm>
            <a:off x="2905210" y="3304758"/>
            <a:ext cx="6514094" cy="0"/>
          </a:xfrm>
          <a:prstGeom prst="line">
            <a:avLst/>
          </a:prstGeom>
          <a:ln w="28575" cmpd="sng">
            <a:solidFill>
              <a:srgbClr val="3D5F6B"/>
            </a:solidFill>
            <a:prstDash val="solid"/>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945" y="3402101"/>
            <a:ext cx="3132455" cy="1159995"/>
          </a:xfrm>
          <a:prstGeom prst="rect">
            <a:avLst/>
          </a:prstGeom>
        </p:spPr>
      </p:pic>
      <p:sp>
        <p:nvSpPr>
          <p:cNvPr id="13" name="文本框 12"/>
          <p:cNvSpPr txBox="1"/>
          <p:nvPr/>
        </p:nvSpPr>
        <p:spPr>
          <a:xfrm>
            <a:off x="6129798" y="6252706"/>
            <a:ext cx="4649854" cy="605294"/>
          </a:xfrm>
          <a:prstGeom prst="rect">
            <a:avLst/>
          </a:prstGeom>
          <a:noFill/>
        </p:spPr>
        <p:txBody>
          <a:bodyPr wrap="square" rtlCol="0" anchor="t">
            <a:spAutoFit/>
          </a:bodyPr>
          <a:lstStyle/>
          <a:p>
            <a:pPr algn="r" eaLnBrk="1" fontAlgn="auto" latinLnBrk="0" hangingPunct="1">
              <a:lnSpc>
                <a:spcPts val="2000"/>
              </a:lnSpc>
            </a:pPr>
            <a:r>
              <a:rPr lang="zh-CN" altLang="en-US" b="1" dirty="0">
                <a:latin typeface="微软雅黑" panose="020B0503020204020204" pitchFamily="34" charset="-122"/>
                <a:ea typeface="微软雅黑" panose="020B0503020204020204" pitchFamily="34" charset="-122"/>
                <a:sym typeface="+mn-ea"/>
              </a:rPr>
              <a:t>从混沌中带来秩序</a:t>
            </a:r>
            <a:endParaRPr lang="zh-CN" altLang="en-US" b="1" dirty="0">
              <a:latin typeface="微软雅黑" panose="020B0503020204020204" pitchFamily="34" charset="-122"/>
              <a:ea typeface="微软雅黑" panose="020B0503020204020204" pitchFamily="34" charset="-122"/>
            </a:endParaRPr>
          </a:p>
          <a:p>
            <a:pPr algn="r" eaLnBrk="1" fontAlgn="auto" latinLnBrk="0" hangingPunct="1">
              <a:lnSpc>
                <a:spcPts val="2000"/>
              </a:lnSpc>
            </a:pPr>
            <a:r>
              <a:rPr lang="en-US" altLang="zh-CN" b="1" dirty="0">
                <a:latin typeface="微软雅黑" panose="020B0503020204020204" pitchFamily="34" charset="-122"/>
                <a:ea typeface="微软雅黑" panose="020B0503020204020204" pitchFamily="34" charset="-122"/>
                <a:sym typeface="+mn-ea"/>
              </a:rPr>
              <a:t>BRING ORDER OUT OF CHAOS</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23758" y="327719"/>
            <a:ext cx="5908345" cy="460375"/>
          </a:xfrm>
          <a:prstGeom prst="rect">
            <a:avLst/>
          </a:prstGeom>
          <a:noFill/>
        </p:spPr>
        <p:txBody>
          <a:bodyPr wrap="square" rtlCol="0">
            <a:spAutoFit/>
          </a:bodyPr>
          <a:lstStyle/>
          <a:p>
            <a:pPr defTabSz="862965">
              <a:lnSpc>
                <a:spcPct val="100000"/>
              </a:lnSpc>
              <a:spcBef>
                <a:spcPts val="2265"/>
              </a:spcBef>
              <a:defRPr sz="1800">
                <a:solidFill>
                  <a:srgbClr val="000000"/>
                </a:solidFill>
              </a:defRPr>
            </a:pPr>
            <a:r>
              <a:rPr lang="en-US" altLang="zh-CN" sz="2400">
                <a:sym typeface="+mn-ea"/>
              </a:rPr>
              <a:t>Scability-TPS</a:t>
            </a:r>
            <a:r>
              <a:rPr lang="zh-CN" altLang="en-US" sz="2400">
                <a:sym typeface="+mn-ea"/>
              </a:rPr>
              <a:t>：</a:t>
            </a:r>
            <a:r>
              <a:rPr lang="en-US" altLang="zh-CN" sz="2400">
                <a:sym typeface="+mn-ea"/>
              </a:rPr>
              <a:t>POS</a:t>
            </a:r>
            <a:endParaRPr lang="zh-CN" altLang="en-US" sz="2400">
              <a:sym typeface="+mn-ea"/>
            </a:endParaRPr>
          </a:p>
        </p:txBody>
      </p:sp>
      <p:sp>
        <p:nvSpPr>
          <p:cNvPr id="4" name="内容占位符 2"/>
          <p:cNvSpPr>
            <a:spLocks noGrp="1"/>
          </p:cNvSpPr>
          <p:nvPr/>
        </p:nvSpPr>
        <p:spPr>
          <a:xfrm>
            <a:off x="609600" y="1600200"/>
            <a:ext cx="10973435" cy="4526915"/>
          </a:xfrm>
          <a:prstGeom prst="rect">
            <a:avLst/>
          </a:prstGeom>
        </p:spPr>
        <p:txBody>
          <a:bodyPr vert="horz" wrap="square" lIns="91440" tIns="45720" rIns="91440" bIns="45720" anchor="t">
            <a:normAutofit/>
          </a:bodyPr>
          <a:lstStyle>
            <a:lvl1pPr marL="342900" indent="-342900" algn="l" defTabSz="914400" latinLnBrk="1">
              <a:spcBef>
                <a:spcPct val="20000"/>
              </a:spcBef>
              <a:buFont typeface="Arial" panose="020B0604020202020204"/>
              <a:buChar char="•"/>
              <a:defRPr lang="ko-KR" sz="2800" baseline="0" smtClean="0">
                <a:solidFill>
                  <a:srgbClr val="000000"/>
                </a:solidFill>
                <a:latin typeface="+mn-lt"/>
                <a:ea typeface="+mn-ea"/>
                <a:cs typeface="+mn-cs"/>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a:lvl6pPr/>
            <a:lvl7pPr/>
            <a:lvl8pPr/>
            <a:lvl9pPr/>
          </a:lstStyle>
          <a:p>
            <a:endParaRPr lang="en-US" altLang="zh-CN"/>
          </a:p>
        </p:txBody>
      </p:sp>
      <p:sp>
        <p:nvSpPr>
          <p:cNvPr id="2" name="文本框 1"/>
          <p:cNvSpPr txBox="1"/>
          <p:nvPr/>
        </p:nvSpPr>
        <p:spPr>
          <a:xfrm>
            <a:off x="701675" y="1433830"/>
            <a:ext cx="9792335" cy="4246245"/>
          </a:xfrm>
          <a:prstGeom prst="rect">
            <a:avLst/>
          </a:prstGeom>
          <a:noFill/>
        </p:spPr>
        <p:txBody>
          <a:bodyPr wrap="square" rtlCol="0">
            <a:spAutoFit/>
          </a:bodyPr>
          <a:p>
            <a:pPr indent="0">
              <a:buFont typeface="Arial" panose="020B0604020202020204" pitchFamily="34" charset="0"/>
              <a:buNone/>
            </a:pPr>
            <a:r>
              <a:rPr lang="en-US" altLang="zh-CN"/>
              <a:t>POS</a:t>
            </a:r>
            <a:r>
              <a:rPr lang="zh-CN" altLang="en-US"/>
              <a:t>的一般</a:t>
            </a:r>
            <a:r>
              <a:rPr lang="zh-CN" altLang="en-US"/>
              <a:t>流程</a:t>
            </a:r>
            <a:r>
              <a:rPr lang="zh-CN" altLang="en-US"/>
              <a:t>：</a:t>
            </a:r>
            <a:endParaRPr lang="zh-CN" altLang="en-US"/>
          </a:p>
          <a:p>
            <a:pPr marL="342900" indent="-342900">
              <a:buFont typeface="Arial" panose="020B0604020202020204" pitchFamily="34" charset="0"/>
              <a:buAutoNum type="arabicPeriod"/>
            </a:pPr>
            <a:r>
              <a:rPr lang="zh-CN" altLang="en-US"/>
              <a:t>符合一定规则的账户（如持币量大于</a:t>
            </a:r>
            <a:r>
              <a:rPr lang="en-US" altLang="zh-CN"/>
              <a:t>1%</a:t>
            </a:r>
            <a:r>
              <a:rPr lang="zh-CN" altLang="en-US"/>
              <a:t>）申请成为挖矿者（需</a:t>
            </a:r>
            <a:r>
              <a:rPr lang="zh-CN" altLang="en-US"/>
              <a:t>抵押币）</a:t>
            </a:r>
            <a:r>
              <a:rPr lang="zh-CN" altLang="en-US"/>
              <a:t>，大家互相认识。</a:t>
            </a:r>
            <a:endParaRPr lang="zh-CN" altLang="en-US"/>
          </a:p>
          <a:p>
            <a:pPr marL="342900" indent="-342900">
              <a:buFont typeface="Arial" panose="020B0604020202020204" pitchFamily="34" charset="0"/>
              <a:buAutoNum type="arabicPeriod"/>
            </a:pPr>
            <a:r>
              <a:rPr lang="zh-CN" altLang="en-US"/>
              <a:t>通过一个复杂的算法，挖矿者们之间生成一个互相认可的随机数。</a:t>
            </a:r>
            <a:endParaRPr lang="zh-CN" altLang="en-US"/>
          </a:p>
          <a:p>
            <a:pPr marL="342900" indent="-342900">
              <a:buFont typeface="Arial" panose="020B0604020202020204" pitchFamily="34" charset="0"/>
              <a:buAutoNum type="arabicPeriod"/>
            </a:pPr>
            <a:r>
              <a:rPr lang="zh-CN" altLang="en-US"/>
              <a:t>使用该随机数，在一个固定时间段内，利用一个算法计算出每个块出块时，应该是哪个挖矿者出块，这些出块者组成出块委员会。（固定的时间段称为</a:t>
            </a:r>
            <a:r>
              <a:rPr lang="en-US" altLang="zh-CN"/>
              <a:t>epoch</a:t>
            </a:r>
            <a:r>
              <a:rPr lang="zh-CN" altLang="en-US"/>
              <a:t>，如可以是</a:t>
            </a:r>
            <a:r>
              <a:rPr lang="en-US" altLang="zh-CN"/>
              <a:t>5</a:t>
            </a:r>
            <a:r>
              <a:rPr lang="en-US" altLang="zh-CN"/>
              <a:t>0</a:t>
            </a:r>
            <a:r>
              <a:rPr lang="zh-CN" altLang="en-US"/>
              <a:t>个块的时间，出块算法：跟随聪算法，委员会成员们</a:t>
            </a:r>
            <a:r>
              <a:rPr lang="zh-CN" altLang="en-US"/>
              <a:t>有且只有到某个块应该被生产时，才能知道是谁来生产</a:t>
            </a:r>
            <a:r>
              <a:rPr lang="zh-CN" altLang="en-US"/>
              <a:t>）</a:t>
            </a:r>
            <a:endParaRPr lang="zh-CN" altLang="en-US"/>
          </a:p>
          <a:p>
            <a:pPr marL="342900" indent="-342900">
              <a:buFont typeface="Arial" panose="020B0604020202020204" pitchFamily="34" charset="0"/>
              <a:buAutoNum type="arabicPeriod"/>
            </a:pPr>
            <a:r>
              <a:rPr lang="zh-CN" altLang="en-US"/>
              <a:t>该出块者出块，所出的块在委员会中做</a:t>
            </a:r>
            <a:r>
              <a:rPr lang="en-US" altLang="zh-CN"/>
              <a:t>PBFT</a:t>
            </a:r>
            <a:r>
              <a:rPr lang="zh-CN" altLang="en-US"/>
              <a:t>，达成共识后块就被确认不可逆了。</a:t>
            </a:r>
            <a:endParaRPr lang="zh-CN" altLang="en-US"/>
          </a:p>
          <a:p>
            <a:pPr marL="342900" indent="-342900">
              <a:buFont typeface="Arial" panose="020B0604020202020204" pitchFamily="34" charset="0"/>
              <a:buAutoNum type="arabicPeriod"/>
            </a:pPr>
            <a:r>
              <a:rPr lang="zh-CN" altLang="en-US"/>
              <a:t>全网广播该块</a:t>
            </a:r>
            <a:endParaRPr lang="zh-CN" altLang="en-US"/>
          </a:p>
          <a:p>
            <a:pPr indent="0">
              <a:buFont typeface="Arial" panose="020B0604020202020204" pitchFamily="34" charset="0"/>
              <a:buNone/>
            </a:pPr>
            <a:endParaRPr lang="zh-CN" altLang="en-US"/>
          </a:p>
          <a:p>
            <a:pPr indent="0">
              <a:buFont typeface="Arial" panose="020B0604020202020204" pitchFamily="34" charset="0"/>
              <a:buNone/>
            </a:pPr>
            <a:r>
              <a:rPr lang="zh-CN" altLang="en-US"/>
              <a:t>因为使用跟随聪算法计算谁可以出块时，持有币越多的人，越有机会成为出块者，所以算法叫</a:t>
            </a:r>
            <a:r>
              <a:rPr lang="en-US" altLang="zh-CN"/>
              <a:t>POS</a:t>
            </a:r>
            <a:r>
              <a:rPr lang="zh-CN" altLang="en-US"/>
              <a:t>。</a:t>
            </a:r>
            <a:endParaRPr lang="zh-CN" altLang="en-US"/>
          </a:p>
          <a:p>
            <a:pPr indent="0">
              <a:buFont typeface="Arial" panose="020B0604020202020204" pitchFamily="34" charset="0"/>
              <a:buNone/>
            </a:pPr>
            <a:r>
              <a:rPr lang="zh-CN" altLang="en-US"/>
              <a:t>一个</a:t>
            </a:r>
            <a:r>
              <a:rPr lang="en-US" altLang="zh-CN"/>
              <a:t>epoch</a:t>
            </a:r>
            <a:r>
              <a:rPr lang="zh-CN" altLang="en-US"/>
              <a:t>运行时，会顺便共识出下一个</a:t>
            </a:r>
            <a:r>
              <a:rPr lang="en-US" altLang="zh-CN"/>
              <a:t>epoch</a:t>
            </a:r>
            <a:r>
              <a:rPr lang="zh-CN" altLang="en-US"/>
              <a:t>的随机数，因此等下一个</a:t>
            </a:r>
            <a:r>
              <a:rPr lang="en-US" altLang="zh-CN"/>
              <a:t>epoch</a:t>
            </a:r>
            <a:r>
              <a:rPr lang="zh-CN" altLang="en-US"/>
              <a:t>开始时，立刻就可以使用该随机数寻找出块者，极大提高了出块效率。</a:t>
            </a:r>
            <a:endParaRPr lang="zh-CN" altLang="en-US"/>
          </a:p>
          <a:p>
            <a:pPr indent="0">
              <a:buFont typeface="Arial" panose="020B0604020202020204" pitchFamily="34" charset="0"/>
              <a:buNone/>
            </a:pPr>
            <a:r>
              <a:rPr lang="zh-CN" altLang="en-US"/>
              <a:t>用于共识</a:t>
            </a:r>
            <a:r>
              <a:rPr lang="zh-CN" altLang="en-US"/>
              <a:t>，</a:t>
            </a:r>
            <a:r>
              <a:rPr lang="en-US" altLang="zh-CN"/>
              <a:t>TPS</a:t>
            </a:r>
            <a:r>
              <a:rPr lang="zh-CN" altLang="en-US"/>
              <a:t>可以上千。</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23758" y="327719"/>
            <a:ext cx="5908345" cy="460375"/>
          </a:xfrm>
          <a:prstGeom prst="rect">
            <a:avLst/>
          </a:prstGeom>
          <a:noFill/>
        </p:spPr>
        <p:txBody>
          <a:bodyPr wrap="square" rtlCol="0">
            <a:spAutoFit/>
          </a:bodyPr>
          <a:lstStyle/>
          <a:p>
            <a:pPr defTabSz="862965">
              <a:lnSpc>
                <a:spcPct val="100000"/>
              </a:lnSpc>
              <a:spcBef>
                <a:spcPts val="2265"/>
              </a:spcBef>
              <a:defRPr sz="1800">
                <a:solidFill>
                  <a:srgbClr val="000000"/>
                </a:solidFill>
              </a:defRPr>
            </a:pPr>
            <a:r>
              <a:rPr lang="en-US" altLang="zh-CN" sz="2400">
                <a:sym typeface="+mn-ea"/>
              </a:rPr>
              <a:t>Scability-TPS</a:t>
            </a:r>
            <a:r>
              <a:rPr lang="zh-CN" altLang="en-US" sz="2400">
                <a:sym typeface="+mn-ea"/>
              </a:rPr>
              <a:t>：</a:t>
            </a:r>
            <a:r>
              <a:rPr lang="en-US" altLang="zh-CN" sz="2400">
                <a:sym typeface="+mn-ea"/>
              </a:rPr>
              <a:t>POS</a:t>
            </a:r>
            <a:endParaRPr lang="zh-CN" altLang="en-US" sz="2400">
              <a:sym typeface="+mn-ea"/>
            </a:endParaRPr>
          </a:p>
        </p:txBody>
      </p:sp>
      <p:sp>
        <p:nvSpPr>
          <p:cNvPr id="4" name="内容占位符 2"/>
          <p:cNvSpPr>
            <a:spLocks noGrp="1"/>
          </p:cNvSpPr>
          <p:nvPr/>
        </p:nvSpPr>
        <p:spPr>
          <a:xfrm>
            <a:off x="609600" y="1600200"/>
            <a:ext cx="10973435" cy="4526915"/>
          </a:xfrm>
          <a:prstGeom prst="rect">
            <a:avLst/>
          </a:prstGeom>
        </p:spPr>
        <p:txBody>
          <a:bodyPr vert="horz" wrap="square" lIns="91440" tIns="45720" rIns="91440" bIns="45720" anchor="t">
            <a:normAutofit/>
          </a:bodyPr>
          <a:lstStyle>
            <a:lvl1pPr marL="342900" indent="-342900" algn="l" defTabSz="914400" latinLnBrk="1">
              <a:spcBef>
                <a:spcPct val="20000"/>
              </a:spcBef>
              <a:buFont typeface="Arial" panose="020B0604020202020204"/>
              <a:buChar char="•"/>
              <a:defRPr lang="ko-KR" sz="2800" baseline="0" smtClean="0">
                <a:solidFill>
                  <a:srgbClr val="000000"/>
                </a:solidFill>
                <a:latin typeface="+mn-lt"/>
                <a:ea typeface="+mn-ea"/>
                <a:cs typeface="+mn-cs"/>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a:lvl6pPr/>
            <a:lvl7pPr/>
            <a:lvl8pPr/>
            <a:lvl9pPr/>
          </a:lstStyle>
          <a:p>
            <a:endParaRPr lang="en-US" altLang="zh-CN"/>
          </a:p>
        </p:txBody>
      </p:sp>
      <p:pic>
        <p:nvPicPr>
          <p:cNvPr id="3" name="图片 2"/>
          <p:cNvPicPr>
            <a:picLocks noChangeAspect="1"/>
          </p:cNvPicPr>
          <p:nvPr>
            <p:custDataLst>
              <p:tags r:id="rId1"/>
            </p:custDataLst>
          </p:nvPr>
        </p:nvPicPr>
        <p:blipFill>
          <a:blip r:embed="rId2"/>
          <a:stretch>
            <a:fillRect/>
          </a:stretch>
        </p:blipFill>
        <p:spPr>
          <a:xfrm>
            <a:off x="1375410" y="882650"/>
            <a:ext cx="8730615" cy="55524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23758" y="327719"/>
            <a:ext cx="5908345" cy="460375"/>
          </a:xfrm>
          <a:prstGeom prst="rect">
            <a:avLst/>
          </a:prstGeom>
          <a:noFill/>
        </p:spPr>
        <p:txBody>
          <a:bodyPr wrap="square" rtlCol="0">
            <a:spAutoFit/>
          </a:bodyPr>
          <a:lstStyle/>
          <a:p>
            <a:pPr defTabSz="862965">
              <a:lnSpc>
                <a:spcPct val="100000"/>
              </a:lnSpc>
              <a:spcBef>
                <a:spcPts val="2265"/>
              </a:spcBef>
              <a:defRPr sz="1800">
                <a:solidFill>
                  <a:srgbClr val="000000"/>
                </a:solidFill>
              </a:defRPr>
            </a:pPr>
            <a:r>
              <a:rPr lang="en-US" altLang="zh-CN" sz="2400">
                <a:sym typeface="+mn-ea"/>
              </a:rPr>
              <a:t>Scability-TPS</a:t>
            </a:r>
            <a:r>
              <a:rPr lang="zh-CN" altLang="en-US" sz="2400">
                <a:sym typeface="+mn-ea"/>
              </a:rPr>
              <a:t>：</a:t>
            </a:r>
            <a:r>
              <a:rPr lang="en-US" altLang="zh-CN" sz="2400">
                <a:sym typeface="+mn-ea"/>
              </a:rPr>
              <a:t>POS</a:t>
            </a:r>
            <a:endParaRPr lang="zh-CN" altLang="en-US" sz="2400">
              <a:sym typeface="+mn-ea"/>
            </a:endParaRPr>
          </a:p>
        </p:txBody>
      </p:sp>
      <p:sp>
        <p:nvSpPr>
          <p:cNvPr id="4" name="内容占位符 2"/>
          <p:cNvSpPr>
            <a:spLocks noGrp="1"/>
          </p:cNvSpPr>
          <p:nvPr/>
        </p:nvSpPr>
        <p:spPr>
          <a:xfrm>
            <a:off x="609600" y="1600200"/>
            <a:ext cx="10973435" cy="4526915"/>
          </a:xfrm>
          <a:prstGeom prst="rect">
            <a:avLst/>
          </a:prstGeom>
        </p:spPr>
        <p:txBody>
          <a:bodyPr vert="horz" wrap="square" lIns="91440" tIns="45720" rIns="91440" bIns="45720" anchor="t">
            <a:normAutofit/>
          </a:bodyPr>
          <a:lstStyle>
            <a:lvl1pPr marL="342900" indent="-342900" algn="l" defTabSz="914400" latinLnBrk="1">
              <a:spcBef>
                <a:spcPct val="20000"/>
              </a:spcBef>
              <a:buFont typeface="Arial" panose="020B0604020202020204"/>
              <a:buChar char="•"/>
              <a:defRPr lang="ko-KR" sz="2800" baseline="0" smtClean="0">
                <a:solidFill>
                  <a:srgbClr val="000000"/>
                </a:solidFill>
                <a:latin typeface="+mn-lt"/>
                <a:ea typeface="+mn-ea"/>
                <a:cs typeface="+mn-cs"/>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a:lvl6pPr/>
            <a:lvl7pPr/>
            <a:lvl8pPr/>
            <a:lvl9pPr/>
          </a:lstStyle>
          <a:p>
            <a:endParaRPr lang="en-US" altLang="zh-CN"/>
          </a:p>
        </p:txBody>
      </p:sp>
      <p:sp>
        <p:nvSpPr>
          <p:cNvPr id="2" name="文本框 1"/>
          <p:cNvSpPr txBox="1"/>
          <p:nvPr/>
        </p:nvSpPr>
        <p:spPr>
          <a:xfrm>
            <a:off x="701675" y="1433830"/>
            <a:ext cx="9160510" cy="3692525"/>
          </a:xfrm>
          <a:prstGeom prst="rect">
            <a:avLst/>
          </a:prstGeom>
          <a:noFill/>
        </p:spPr>
        <p:txBody>
          <a:bodyPr wrap="square" rtlCol="0">
            <a:spAutoFit/>
          </a:bodyPr>
          <a:p>
            <a:pPr indent="0">
              <a:buFont typeface="Arial" panose="020B0604020202020204" pitchFamily="34" charset="0"/>
              <a:buNone/>
            </a:pPr>
            <a:r>
              <a:rPr lang="en-US" altLang="zh-CN"/>
              <a:t>POS</a:t>
            </a:r>
            <a:r>
              <a:rPr lang="zh-CN" altLang="en-US"/>
              <a:t>的优势：</a:t>
            </a:r>
            <a:endParaRPr lang="zh-CN" altLang="en-US"/>
          </a:p>
          <a:p>
            <a:pPr marL="285750" indent="-285750">
              <a:buFont typeface="Arial" panose="020B0604020202020204" pitchFamily="34" charset="0"/>
              <a:buChar char="•"/>
            </a:pPr>
            <a:r>
              <a:rPr lang="zh-CN" altLang="en-US"/>
              <a:t>无需等待挖矿时间，</a:t>
            </a:r>
            <a:r>
              <a:rPr lang="en-US" altLang="zh-CN"/>
              <a:t>TPS</a:t>
            </a:r>
            <a:r>
              <a:rPr lang="zh-CN" altLang="en-US"/>
              <a:t>高</a:t>
            </a:r>
            <a:endParaRPr lang="zh-CN" altLang="en-US"/>
          </a:p>
          <a:p>
            <a:pPr marL="285750" indent="-285750">
              <a:buFont typeface="Arial" panose="020B0604020202020204" pitchFamily="34" charset="0"/>
              <a:buChar char="•"/>
            </a:pPr>
            <a:r>
              <a:rPr lang="zh-CN" altLang="en-US"/>
              <a:t>使用密码学方式挖矿，无需消耗大量电能</a:t>
            </a:r>
            <a:endParaRPr lang="zh-CN" altLang="en-US"/>
          </a:p>
          <a:p>
            <a:pPr marL="285750" indent="-285750">
              <a:buFont typeface="Arial" panose="020B0604020202020204" pitchFamily="34" charset="0"/>
              <a:buChar char="•"/>
            </a:pPr>
            <a:r>
              <a:rPr lang="zh-CN" altLang="en-US"/>
              <a:t>无需惧怕来自其他链的算力攻击</a:t>
            </a:r>
            <a:endParaRPr lang="zh-CN" altLang="en-US"/>
          </a:p>
          <a:p>
            <a:pPr marL="285750" indent="-285750">
              <a:buFont typeface="Arial" panose="020B0604020202020204" pitchFamily="34" charset="0"/>
              <a:buChar char="•"/>
            </a:pPr>
            <a:r>
              <a:rPr lang="zh-CN" altLang="en-US"/>
              <a:t>无</a:t>
            </a:r>
            <a:r>
              <a:rPr lang="en-US" altLang="zh-CN"/>
              <a:t>51%</a:t>
            </a:r>
            <a:r>
              <a:rPr lang="zh-CN" altLang="en-US"/>
              <a:t>攻击</a:t>
            </a:r>
            <a:endParaRPr lang="zh-CN" altLang="en-US"/>
          </a:p>
          <a:p>
            <a:pPr marL="285750" indent="-285750">
              <a:buFont typeface="Arial" panose="020B0604020202020204" pitchFamily="34" charset="0"/>
              <a:buChar char="•"/>
            </a:pPr>
            <a:endParaRPr lang="zh-CN" altLang="en-US"/>
          </a:p>
          <a:p>
            <a:pPr indent="0">
              <a:buFont typeface="Arial" panose="020B0604020202020204" pitchFamily="34" charset="0"/>
              <a:buNone/>
            </a:pPr>
            <a:r>
              <a:rPr lang="en-US" altLang="zh-CN"/>
              <a:t>POS</a:t>
            </a:r>
            <a:r>
              <a:rPr lang="zh-CN" altLang="en-US"/>
              <a:t>的劣势：</a:t>
            </a:r>
            <a:endParaRPr lang="zh-CN" altLang="en-US"/>
          </a:p>
          <a:p>
            <a:pPr marL="285750" indent="-285750">
              <a:buFont typeface="Arial" panose="020B0604020202020204" pitchFamily="34" charset="0"/>
              <a:buChar char="•"/>
            </a:pPr>
            <a:r>
              <a:rPr lang="zh-CN" altLang="en-US"/>
              <a:t>持有币越多，越容易挖到矿，容易造成中心化。如何合理分散代币成为挑战</a:t>
            </a:r>
            <a:endParaRPr lang="zh-CN" altLang="en-US"/>
          </a:p>
          <a:p>
            <a:pPr marL="285750" indent="-285750">
              <a:buFont typeface="Arial" panose="020B0604020202020204" pitchFamily="34" charset="0"/>
              <a:buChar char="•"/>
            </a:pPr>
            <a:r>
              <a:rPr lang="zh-CN" altLang="en-US"/>
              <a:t>伪造链的成本很低，在</a:t>
            </a:r>
            <a:r>
              <a:rPr lang="en-US" altLang="zh-CN"/>
              <a:t>POW</a:t>
            </a:r>
            <a:r>
              <a:rPr lang="zh-CN" altLang="en-US"/>
              <a:t>中，需要拥有大比例算力才能对链上非常近的节点分叉，但对</a:t>
            </a:r>
            <a:r>
              <a:rPr lang="en-US" altLang="zh-CN"/>
              <a:t>POS</a:t>
            </a:r>
            <a:r>
              <a:rPr lang="zh-CN" altLang="en-US"/>
              <a:t>来说，只要持有大比例代币，可以在非常远的地方（如上万个块之前）开始分叉，而其他人对真假分叉难以分辨。</a:t>
            </a:r>
            <a:endParaRPr lang="zh-CN" altLang="en-US"/>
          </a:p>
          <a:p>
            <a:pPr marL="285750" indent="-285750">
              <a:buFont typeface="Arial" panose="020B0604020202020204" pitchFamily="34" charset="0"/>
              <a:buChar char="•"/>
            </a:pPr>
            <a:r>
              <a:rPr lang="zh-CN" altLang="en-US"/>
              <a:t>因为没有挖矿时消耗电力，因此</a:t>
            </a:r>
            <a:r>
              <a:rPr lang="en-US" altLang="zh-CN"/>
              <a:t>POS</a:t>
            </a:r>
            <a:r>
              <a:rPr lang="zh-CN" altLang="en-US"/>
              <a:t>项目的币经常被质疑其</a:t>
            </a:r>
            <a:r>
              <a:rPr lang="en-US" altLang="zh-CN"/>
              <a:t>“</a:t>
            </a:r>
            <a:r>
              <a:rPr lang="zh-CN" altLang="en-US"/>
              <a:t>价值</a:t>
            </a:r>
            <a:r>
              <a:rPr lang="en-US" altLang="zh-CN"/>
              <a:t>”</a:t>
            </a:r>
            <a:r>
              <a:rPr lang="zh-CN" altLang="en-US"/>
              <a:t>，因为看起来像是被凭空制造出来的。即币价的</a:t>
            </a:r>
            <a:r>
              <a:rPr lang="en-US" altLang="zh-CN"/>
              <a:t>“</a:t>
            </a:r>
            <a:r>
              <a:rPr lang="zh-CN" altLang="en-US"/>
              <a:t>支撑</a:t>
            </a:r>
            <a:r>
              <a:rPr lang="en-US" altLang="zh-CN"/>
              <a:t>”</a:t>
            </a:r>
            <a:r>
              <a:rPr lang="zh-CN" altLang="en-US"/>
              <a:t>受质疑</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23758" y="327719"/>
            <a:ext cx="5908345" cy="460375"/>
          </a:xfrm>
          <a:prstGeom prst="rect">
            <a:avLst/>
          </a:prstGeom>
          <a:noFill/>
        </p:spPr>
        <p:txBody>
          <a:bodyPr wrap="square" rtlCol="0">
            <a:spAutoFit/>
          </a:bodyPr>
          <a:lstStyle/>
          <a:p>
            <a:pPr defTabSz="862965">
              <a:lnSpc>
                <a:spcPct val="100000"/>
              </a:lnSpc>
              <a:spcBef>
                <a:spcPts val="2265"/>
              </a:spcBef>
              <a:defRPr sz="1800">
                <a:solidFill>
                  <a:srgbClr val="000000"/>
                </a:solidFill>
              </a:defRPr>
            </a:pPr>
            <a:r>
              <a:rPr lang="en-US" altLang="zh-CN" sz="2400">
                <a:sym typeface="+mn-ea"/>
              </a:rPr>
              <a:t>Scability-TPS</a:t>
            </a:r>
            <a:r>
              <a:rPr lang="zh-CN" altLang="en-US" sz="2400">
                <a:sym typeface="+mn-ea"/>
              </a:rPr>
              <a:t>：</a:t>
            </a:r>
            <a:r>
              <a:rPr lang="en-US" altLang="zh-CN" sz="2400">
                <a:sym typeface="+mn-ea"/>
              </a:rPr>
              <a:t>D</a:t>
            </a:r>
            <a:r>
              <a:rPr lang="en-US" altLang="zh-CN" sz="2400">
                <a:sym typeface="+mn-ea"/>
              </a:rPr>
              <a:t>POS</a:t>
            </a:r>
            <a:endParaRPr lang="zh-CN" altLang="en-US" sz="2400">
              <a:sym typeface="+mn-ea"/>
            </a:endParaRPr>
          </a:p>
        </p:txBody>
      </p:sp>
      <p:sp>
        <p:nvSpPr>
          <p:cNvPr id="4" name="内容占位符 2"/>
          <p:cNvSpPr>
            <a:spLocks noGrp="1"/>
          </p:cNvSpPr>
          <p:nvPr/>
        </p:nvSpPr>
        <p:spPr>
          <a:xfrm>
            <a:off x="609600" y="1600200"/>
            <a:ext cx="10973435" cy="4526915"/>
          </a:xfrm>
          <a:prstGeom prst="rect">
            <a:avLst/>
          </a:prstGeom>
        </p:spPr>
        <p:txBody>
          <a:bodyPr vert="horz" wrap="square" lIns="91440" tIns="45720" rIns="91440" bIns="45720" anchor="t">
            <a:normAutofit/>
          </a:bodyPr>
          <a:lstStyle>
            <a:lvl1pPr marL="342900" indent="-342900" algn="l" defTabSz="914400" latinLnBrk="1">
              <a:spcBef>
                <a:spcPct val="20000"/>
              </a:spcBef>
              <a:buFont typeface="Arial" panose="020B0604020202020204"/>
              <a:buChar char="•"/>
              <a:defRPr lang="ko-KR" sz="2800" baseline="0" smtClean="0">
                <a:solidFill>
                  <a:srgbClr val="000000"/>
                </a:solidFill>
                <a:latin typeface="+mn-lt"/>
                <a:ea typeface="+mn-ea"/>
                <a:cs typeface="+mn-cs"/>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a:lvl6pPr/>
            <a:lvl7pPr/>
            <a:lvl8pPr/>
            <a:lvl9pPr/>
          </a:lstStyle>
          <a:p>
            <a:endParaRPr lang="en-US" altLang="zh-CN"/>
          </a:p>
        </p:txBody>
      </p:sp>
      <p:sp>
        <p:nvSpPr>
          <p:cNvPr id="2" name="文本框 1"/>
          <p:cNvSpPr txBox="1"/>
          <p:nvPr/>
        </p:nvSpPr>
        <p:spPr>
          <a:xfrm>
            <a:off x="701675" y="1433830"/>
            <a:ext cx="9556115" cy="3969385"/>
          </a:xfrm>
          <a:prstGeom prst="rect">
            <a:avLst/>
          </a:prstGeom>
          <a:noFill/>
        </p:spPr>
        <p:txBody>
          <a:bodyPr wrap="square" rtlCol="0">
            <a:spAutoFit/>
          </a:bodyPr>
          <a:p>
            <a:pPr indent="0">
              <a:buFont typeface="Arial" panose="020B0604020202020204" pitchFamily="34" charset="0"/>
              <a:buNone/>
            </a:pPr>
            <a:r>
              <a:rPr lang="en-US" altLang="zh-CN"/>
              <a:t>DPOS</a:t>
            </a:r>
            <a:r>
              <a:rPr lang="zh-CN" altLang="en-US"/>
              <a:t>是另一种尝试：</a:t>
            </a:r>
            <a:endParaRPr lang="zh-CN" altLang="en-US"/>
          </a:p>
          <a:p>
            <a:pPr indent="0">
              <a:buFont typeface="Arial" panose="020B0604020202020204" pitchFamily="34" charset="0"/>
              <a:buNone/>
            </a:pPr>
            <a:r>
              <a:rPr lang="zh-CN" altLang="en-US"/>
              <a:t>直接由持币人用币做抵押，投票选出出块委员会出块，委员会做</a:t>
            </a:r>
            <a:r>
              <a:rPr lang="en-US" altLang="zh-CN"/>
              <a:t>BFT</a:t>
            </a:r>
            <a:r>
              <a:rPr lang="zh-CN" altLang="en-US"/>
              <a:t>后即确认块，广播给其他节点。典型代表：</a:t>
            </a:r>
            <a:r>
              <a:rPr lang="en-US" altLang="zh-CN"/>
              <a:t>EOS</a:t>
            </a:r>
            <a:endParaRPr lang="en-US" altLang="zh-CN"/>
          </a:p>
          <a:p>
            <a:pPr indent="0">
              <a:buFont typeface="Arial" panose="020B0604020202020204" pitchFamily="34" charset="0"/>
              <a:buNone/>
            </a:pPr>
            <a:endParaRPr lang="en-US" altLang="zh-CN"/>
          </a:p>
          <a:p>
            <a:pPr marL="285750" indent="-285750">
              <a:buFont typeface="Arial" panose="020B0604020202020204" pitchFamily="34" charset="0"/>
              <a:buChar char="•"/>
            </a:pPr>
            <a:r>
              <a:rPr lang="zh-CN" altLang="en-US"/>
              <a:t>用于选择出块人的开销更小，</a:t>
            </a:r>
            <a:r>
              <a:rPr lang="en-US" altLang="zh-CN"/>
              <a:t>TPS</a:t>
            </a:r>
            <a:r>
              <a:rPr lang="zh-CN" altLang="en-US"/>
              <a:t>更高</a:t>
            </a:r>
            <a:endParaRPr lang="zh-CN" altLang="en-US"/>
          </a:p>
          <a:p>
            <a:pPr marL="285750" indent="-285750">
              <a:buFont typeface="Arial" panose="020B0604020202020204" pitchFamily="34" charset="0"/>
              <a:buChar char="•"/>
            </a:pPr>
            <a:r>
              <a:rPr lang="zh-CN" altLang="en-US"/>
              <a:t>出块委员会相对固定，且权力较高，比较容易对链做</a:t>
            </a:r>
            <a:r>
              <a:rPr lang="en-US" altLang="zh-CN"/>
              <a:t>”</a:t>
            </a:r>
            <a:r>
              <a:rPr lang="zh-CN" altLang="en-US"/>
              <a:t>治理</a:t>
            </a:r>
            <a:r>
              <a:rPr lang="en-US" altLang="zh-CN"/>
              <a:t>“</a:t>
            </a:r>
            <a:endParaRPr lang="en-US" altLang="zh-CN"/>
          </a:p>
          <a:p>
            <a:pPr indent="0">
              <a:buFont typeface="Arial" panose="020B0604020202020204" pitchFamily="34" charset="0"/>
              <a:buNone/>
            </a:pPr>
            <a:endParaRPr lang="zh-CN" altLang="en-US"/>
          </a:p>
          <a:p>
            <a:pPr marL="285750" indent="-285750">
              <a:buFont typeface="Arial" panose="020B0604020202020204" pitchFamily="34" charset="0"/>
              <a:buChar char="•"/>
            </a:pPr>
            <a:r>
              <a:rPr lang="zh-CN" altLang="en-US"/>
              <a:t>出块人及其出块顺序一般是固定的，丧失了出块人的</a:t>
            </a:r>
            <a:r>
              <a:rPr lang="en-US" altLang="zh-CN"/>
              <a:t>“</a:t>
            </a:r>
            <a:r>
              <a:rPr lang="zh-CN" altLang="en-US"/>
              <a:t>随机性</a:t>
            </a:r>
            <a:r>
              <a:rPr lang="en-US" altLang="zh-CN"/>
              <a:t>”</a:t>
            </a:r>
            <a:r>
              <a:rPr lang="zh-CN" altLang="en-US"/>
              <a:t>，一般来说，更容易作弊或被攻击</a:t>
            </a:r>
            <a:endParaRPr lang="zh-CN" altLang="en-US"/>
          </a:p>
          <a:p>
            <a:pPr marL="285750" indent="-285750">
              <a:buFont typeface="Arial" panose="020B0604020202020204" pitchFamily="34" charset="0"/>
              <a:buChar char="•"/>
            </a:pPr>
            <a:r>
              <a:rPr lang="zh-CN" altLang="en-US"/>
              <a:t>一旦出现</a:t>
            </a:r>
            <a:r>
              <a:rPr lang="en-US" altLang="zh-CN"/>
              <a:t>“</a:t>
            </a:r>
            <a:r>
              <a:rPr lang="zh-CN" altLang="en-US"/>
              <a:t>恶意</a:t>
            </a:r>
            <a:r>
              <a:rPr lang="en-US" altLang="zh-CN"/>
              <a:t>”</a:t>
            </a:r>
            <a:r>
              <a:rPr lang="zh-CN" altLang="en-US"/>
              <a:t>出块节点，因为选举需要时间，因此恶意节点作恶后未必能第一时间将其排除出委员会。</a:t>
            </a:r>
            <a:endParaRPr lang="zh-CN" altLang="en-US"/>
          </a:p>
          <a:p>
            <a:pPr marL="285750" indent="-285750">
              <a:buFont typeface="Arial" panose="020B0604020202020204" pitchFamily="34" charset="0"/>
              <a:buChar char="•"/>
            </a:pPr>
            <a:r>
              <a:rPr lang="zh-CN" altLang="en-US"/>
              <a:t>出块委员会被认为太过中心化。甚至很多人不认可</a:t>
            </a:r>
            <a:r>
              <a:rPr lang="en-US" altLang="zh-CN"/>
              <a:t>EOS</a:t>
            </a:r>
            <a:r>
              <a:rPr lang="zh-CN" altLang="en-US"/>
              <a:t>是区块链项目，而是云服务。</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23758" y="327719"/>
            <a:ext cx="5908345" cy="460375"/>
          </a:xfrm>
          <a:prstGeom prst="rect">
            <a:avLst/>
          </a:prstGeom>
          <a:noFill/>
        </p:spPr>
        <p:txBody>
          <a:bodyPr wrap="square" rtlCol="0">
            <a:spAutoFit/>
          </a:bodyPr>
          <a:lstStyle/>
          <a:p>
            <a:pPr defTabSz="862965">
              <a:lnSpc>
                <a:spcPct val="100000"/>
              </a:lnSpc>
              <a:spcBef>
                <a:spcPts val="2265"/>
              </a:spcBef>
              <a:defRPr sz="1800">
                <a:solidFill>
                  <a:srgbClr val="000000"/>
                </a:solidFill>
              </a:defRPr>
            </a:pPr>
            <a:r>
              <a:rPr lang="en-US" altLang="zh-CN" sz="2400">
                <a:sym typeface="+mn-ea"/>
              </a:rPr>
              <a:t>Scability-TPS</a:t>
            </a:r>
            <a:r>
              <a:rPr lang="zh-CN" altLang="en-US" sz="2400">
                <a:sym typeface="+mn-ea"/>
              </a:rPr>
              <a:t>：共识算法对比</a:t>
            </a:r>
            <a:endParaRPr lang="zh-CN" altLang="en-US" sz="2400">
              <a:sym typeface="+mn-ea"/>
            </a:endParaRPr>
          </a:p>
        </p:txBody>
      </p:sp>
      <p:sp>
        <p:nvSpPr>
          <p:cNvPr id="4" name="内容占位符 2"/>
          <p:cNvSpPr>
            <a:spLocks noGrp="1"/>
          </p:cNvSpPr>
          <p:nvPr/>
        </p:nvSpPr>
        <p:spPr>
          <a:xfrm>
            <a:off x="609600" y="1600200"/>
            <a:ext cx="10973435" cy="4526915"/>
          </a:xfrm>
          <a:prstGeom prst="rect">
            <a:avLst/>
          </a:prstGeom>
        </p:spPr>
        <p:txBody>
          <a:bodyPr vert="horz" wrap="square" lIns="91440" tIns="45720" rIns="91440" bIns="45720" anchor="t">
            <a:normAutofit/>
          </a:bodyPr>
          <a:lstStyle>
            <a:lvl1pPr marL="342900" indent="-342900" algn="l" defTabSz="914400" latinLnBrk="1">
              <a:spcBef>
                <a:spcPct val="20000"/>
              </a:spcBef>
              <a:buFont typeface="Arial" panose="020B0604020202020204"/>
              <a:buChar char="•"/>
              <a:defRPr lang="ko-KR" sz="2800" baseline="0" smtClean="0">
                <a:solidFill>
                  <a:srgbClr val="000000"/>
                </a:solidFill>
                <a:latin typeface="+mn-lt"/>
                <a:ea typeface="+mn-ea"/>
                <a:cs typeface="+mn-cs"/>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a:lvl6pPr/>
            <a:lvl7pPr/>
            <a:lvl8pPr/>
            <a:lvl9pPr/>
          </a:lstStyle>
          <a:p>
            <a:endParaRPr lang="en-US" altLang="zh-CN"/>
          </a:p>
        </p:txBody>
      </p:sp>
      <p:graphicFrame>
        <p:nvGraphicFramePr>
          <p:cNvPr id="3" name="表格 2"/>
          <p:cNvGraphicFramePr/>
          <p:nvPr>
            <p:custDataLst>
              <p:tags r:id="rId1"/>
            </p:custDataLst>
          </p:nvPr>
        </p:nvGraphicFramePr>
        <p:xfrm>
          <a:off x="1828800" y="2667000"/>
          <a:ext cx="7701280" cy="2020570"/>
        </p:xfrm>
        <a:graphic>
          <a:graphicData uri="http://schemas.openxmlformats.org/drawingml/2006/table">
            <a:tbl>
              <a:tblPr firstRow="1" bandRow="1">
                <a:tableStyleId>{5C22544A-7EE6-4342-B048-85BDC9FD1C3A}</a:tableStyleId>
              </a:tblPr>
              <a:tblGrid>
                <a:gridCol w="1550670"/>
                <a:gridCol w="2156460"/>
                <a:gridCol w="2167890"/>
                <a:gridCol w="1826260"/>
              </a:tblGrid>
              <a:tr h="528320">
                <a:tc>
                  <a:txBody>
                    <a:bodyPr/>
                    <a:p>
                      <a:pPr>
                        <a:lnSpc>
                          <a:spcPct val="120000"/>
                        </a:lnSpc>
                        <a:spcBef>
                          <a:spcPts val="0"/>
                        </a:spcBef>
                        <a:spcAft>
                          <a:spcPts val="0"/>
                        </a:spcAft>
                        <a:buNone/>
                      </a:pPr>
                      <a:endParaRPr lang="zh-CN" altLang="en-US" sz="1600" b="1" spc="120">
                        <a:latin typeface="微软雅黑" panose="020B0503020204020204" pitchFamily="34" charset="-122"/>
                        <a:ea typeface="微软雅黑" panose="020B0503020204020204" pitchFamily="34" charset="-122"/>
                      </a:endParaRPr>
                    </a:p>
                  </a:txBody>
                  <a:tcPr marL="177800" marR="177800" marT="107950" marB="107950"/>
                </a:tc>
                <a:tc>
                  <a:txBody>
                    <a:bodyPr/>
                    <a:p>
                      <a:pPr>
                        <a:lnSpc>
                          <a:spcPct val="120000"/>
                        </a:lnSpc>
                        <a:spcBef>
                          <a:spcPts val="0"/>
                        </a:spcBef>
                        <a:spcAft>
                          <a:spcPts val="0"/>
                        </a:spcAft>
                        <a:buNone/>
                      </a:pPr>
                      <a:r>
                        <a:rPr lang="en-US" altLang="zh-CN" sz="1600" b="1" spc="120">
                          <a:latin typeface="微软雅黑" panose="020B0503020204020204" pitchFamily="34" charset="-122"/>
                          <a:ea typeface="微软雅黑" panose="020B0503020204020204" pitchFamily="34" charset="-122"/>
                        </a:rPr>
                        <a:t>POW</a:t>
                      </a:r>
                      <a:endParaRPr lang="en-US" altLang="zh-CN" sz="1600" b="1" spc="120">
                        <a:latin typeface="微软雅黑" panose="020B0503020204020204" pitchFamily="34" charset="-122"/>
                        <a:ea typeface="微软雅黑" panose="020B0503020204020204" pitchFamily="34" charset="-122"/>
                      </a:endParaRPr>
                    </a:p>
                  </a:txBody>
                  <a:tcPr marL="177800" marR="177800" marT="107950" marB="107950"/>
                </a:tc>
                <a:tc>
                  <a:txBody>
                    <a:bodyPr/>
                    <a:p>
                      <a:pPr>
                        <a:lnSpc>
                          <a:spcPct val="120000"/>
                        </a:lnSpc>
                        <a:spcBef>
                          <a:spcPts val="0"/>
                        </a:spcBef>
                        <a:spcAft>
                          <a:spcPts val="0"/>
                        </a:spcAft>
                        <a:buNone/>
                      </a:pPr>
                      <a:r>
                        <a:rPr lang="en-US" altLang="zh-CN" sz="1600" b="1" spc="120">
                          <a:latin typeface="微软雅黑" panose="020B0503020204020204" pitchFamily="34" charset="-122"/>
                          <a:ea typeface="微软雅黑" panose="020B0503020204020204" pitchFamily="34" charset="-122"/>
                        </a:rPr>
                        <a:t>POS</a:t>
                      </a:r>
                      <a:endParaRPr lang="en-US" altLang="zh-CN" sz="1600" b="1" spc="120">
                        <a:latin typeface="微软雅黑" panose="020B0503020204020204" pitchFamily="34" charset="-122"/>
                        <a:ea typeface="微软雅黑" panose="020B0503020204020204" pitchFamily="34" charset="-122"/>
                      </a:endParaRPr>
                    </a:p>
                  </a:txBody>
                  <a:tcPr marL="177800" marR="177800" marT="107950" marB="107950"/>
                </a:tc>
                <a:tc>
                  <a:txBody>
                    <a:bodyPr/>
                    <a:p>
                      <a:pPr>
                        <a:lnSpc>
                          <a:spcPct val="120000"/>
                        </a:lnSpc>
                        <a:spcBef>
                          <a:spcPts val="0"/>
                        </a:spcBef>
                        <a:spcAft>
                          <a:spcPts val="0"/>
                        </a:spcAft>
                        <a:buNone/>
                      </a:pPr>
                      <a:r>
                        <a:rPr lang="en-US" altLang="zh-CN" sz="1600" b="1" spc="120">
                          <a:latin typeface="微软雅黑" panose="020B0503020204020204" pitchFamily="34" charset="-122"/>
                          <a:ea typeface="微软雅黑" panose="020B0503020204020204" pitchFamily="34" charset="-122"/>
                        </a:rPr>
                        <a:t>DPOS</a:t>
                      </a:r>
                      <a:endParaRPr lang="en-US" altLang="zh-CN" sz="1600" b="1" spc="120">
                        <a:latin typeface="微软雅黑" panose="020B0503020204020204" pitchFamily="34" charset="-122"/>
                        <a:ea typeface="微软雅黑" panose="020B0503020204020204" pitchFamily="34" charset="-122"/>
                      </a:endParaRPr>
                    </a:p>
                  </a:txBody>
                  <a:tcPr marL="177800" marR="177800" marT="107950" marB="107950"/>
                </a:tc>
              </a:tr>
              <a:tr h="510540">
                <a:tc>
                  <a:txBody>
                    <a:bodyPr/>
                    <a:p>
                      <a:pPr>
                        <a:lnSpc>
                          <a:spcPct val="120000"/>
                        </a:lnSpc>
                        <a:spcBef>
                          <a:spcPts val="0"/>
                        </a:spcBef>
                        <a:spcAft>
                          <a:spcPts val="0"/>
                        </a:spcAft>
                        <a:buNone/>
                      </a:pPr>
                      <a:r>
                        <a:rPr lang="en-US" altLang="zh-CN" sz="1400" b="0" spc="120">
                          <a:latin typeface="微软雅黑" panose="020B0503020204020204" pitchFamily="34" charset="-122"/>
                          <a:ea typeface="微软雅黑" panose="020B0503020204020204" pitchFamily="34" charset="-122"/>
                        </a:rPr>
                        <a:t>TPS</a:t>
                      </a:r>
                      <a:endParaRPr lang="en-US" altLang="zh-CN" sz="1400" b="0" spc="120">
                        <a:latin typeface="微软雅黑" panose="020B0503020204020204" pitchFamily="34" charset="-122"/>
                        <a:ea typeface="微软雅黑" panose="020B0503020204020204" pitchFamily="34" charset="-122"/>
                      </a:endParaRPr>
                    </a:p>
                  </a:txBody>
                  <a:tcPr marL="177800" marR="177800" marT="107950" marB="107950"/>
                </a:tc>
                <a:tc>
                  <a:txBody>
                    <a:bodyPr/>
                    <a:p>
                      <a:pPr>
                        <a:lnSpc>
                          <a:spcPct val="120000"/>
                        </a:lnSpc>
                        <a:spcBef>
                          <a:spcPts val="0"/>
                        </a:spcBef>
                        <a:spcAft>
                          <a:spcPts val="0"/>
                        </a:spcAft>
                        <a:buNone/>
                      </a:pPr>
                      <a:r>
                        <a:rPr lang="zh-CN" altLang="en-US" sz="1400" b="0" spc="120">
                          <a:latin typeface="微软雅黑" panose="020B0503020204020204" pitchFamily="34" charset="-122"/>
                          <a:ea typeface="微软雅黑" panose="020B0503020204020204" pitchFamily="34" charset="-122"/>
                        </a:rPr>
                        <a:t>低，一般几十以内</a:t>
                      </a:r>
                      <a:endParaRPr lang="zh-CN" altLang="en-US" sz="1400" b="0" spc="120">
                        <a:latin typeface="微软雅黑" panose="020B0503020204020204" pitchFamily="34" charset="-122"/>
                        <a:ea typeface="微软雅黑" panose="020B0503020204020204" pitchFamily="34" charset="-122"/>
                      </a:endParaRPr>
                    </a:p>
                  </a:txBody>
                  <a:tcPr marL="177800" marR="177800" marT="107950" marB="107950"/>
                </a:tc>
                <a:tc>
                  <a:txBody>
                    <a:bodyPr/>
                    <a:p>
                      <a:pPr>
                        <a:lnSpc>
                          <a:spcPct val="120000"/>
                        </a:lnSpc>
                        <a:spcBef>
                          <a:spcPts val="0"/>
                        </a:spcBef>
                        <a:spcAft>
                          <a:spcPts val="0"/>
                        </a:spcAft>
                        <a:buNone/>
                      </a:pPr>
                      <a:r>
                        <a:rPr lang="zh-CN" altLang="en-US" sz="1400" b="0" spc="120">
                          <a:latin typeface="微软雅黑" panose="020B0503020204020204" pitchFamily="34" charset="-122"/>
                          <a:ea typeface="微软雅黑" panose="020B0503020204020204" pitchFamily="34" charset="-122"/>
                        </a:rPr>
                        <a:t>高，可达几千</a:t>
                      </a:r>
                      <a:endParaRPr lang="zh-CN" altLang="en-US" sz="1400" b="0" spc="120">
                        <a:latin typeface="微软雅黑" panose="020B0503020204020204" pitchFamily="34" charset="-122"/>
                        <a:ea typeface="微软雅黑" panose="020B0503020204020204" pitchFamily="34" charset="-122"/>
                      </a:endParaRPr>
                    </a:p>
                  </a:txBody>
                  <a:tcPr marL="177800" marR="177800" marT="107950" marB="107950"/>
                </a:tc>
                <a:tc>
                  <a:txBody>
                    <a:bodyPr/>
                    <a:p>
                      <a:pPr>
                        <a:lnSpc>
                          <a:spcPct val="120000"/>
                        </a:lnSpc>
                        <a:spcBef>
                          <a:spcPts val="0"/>
                        </a:spcBef>
                        <a:spcAft>
                          <a:spcPts val="0"/>
                        </a:spcAft>
                        <a:buNone/>
                      </a:pPr>
                      <a:r>
                        <a:rPr lang="zh-CN" altLang="en-US" sz="1400" b="0" spc="120">
                          <a:latin typeface="微软雅黑" panose="020B0503020204020204" pitchFamily="34" charset="-122"/>
                          <a:ea typeface="微软雅黑" panose="020B0503020204020204" pitchFamily="34" charset="-122"/>
                        </a:rPr>
                        <a:t>最高，可以上万</a:t>
                      </a:r>
                      <a:endParaRPr lang="zh-CN" altLang="en-US" sz="1400" b="0" spc="120">
                        <a:latin typeface="微软雅黑" panose="020B0503020204020204" pitchFamily="34" charset="-122"/>
                        <a:ea typeface="微软雅黑" panose="020B0503020204020204" pitchFamily="34" charset="-122"/>
                      </a:endParaRPr>
                    </a:p>
                  </a:txBody>
                  <a:tcPr marL="177800" marR="177800" marT="107950" marB="107950"/>
                </a:tc>
              </a:tr>
              <a:tr h="490855">
                <a:tc>
                  <a:txBody>
                    <a:bodyPr/>
                    <a:p>
                      <a:pPr>
                        <a:lnSpc>
                          <a:spcPct val="120000"/>
                        </a:lnSpc>
                        <a:spcBef>
                          <a:spcPts val="0"/>
                        </a:spcBef>
                        <a:spcAft>
                          <a:spcPts val="0"/>
                        </a:spcAft>
                        <a:buNone/>
                      </a:pPr>
                      <a:r>
                        <a:rPr lang="zh-CN" altLang="en-US" sz="1400" b="0" spc="120">
                          <a:latin typeface="微软雅黑" panose="020B0503020204020204" pitchFamily="34" charset="-122"/>
                          <a:ea typeface="微软雅黑" panose="020B0503020204020204" pitchFamily="34" charset="-122"/>
                          <a:cs typeface="微软雅黑" panose="020B0503020204020204" pitchFamily="34" charset="-122"/>
                        </a:rPr>
                        <a:t>去</a:t>
                      </a:r>
                      <a:r>
                        <a:rPr lang="zh-CN" altLang="en-US" sz="1400" b="0" spc="120">
                          <a:latin typeface="微软雅黑" panose="020B0503020204020204" pitchFamily="34" charset="-122"/>
                          <a:ea typeface="微软雅黑" panose="020B0503020204020204" pitchFamily="34" charset="-122"/>
                          <a:cs typeface="微软雅黑" panose="020B0503020204020204" pitchFamily="34" charset="-122"/>
                        </a:rPr>
                        <a:t>中心化</a:t>
                      </a:r>
                      <a:r>
                        <a:rPr lang="zh-CN" altLang="en-US" sz="1400"/>
                        <a:t>程度</a:t>
                      </a:r>
                      <a:endParaRPr lang="zh-CN" altLang="en-US" sz="1400"/>
                    </a:p>
                  </a:txBody>
                  <a:tcPr marL="177800" marR="177800" marT="107950" marB="107950"/>
                </a:tc>
                <a:tc>
                  <a:txBody>
                    <a:bodyPr/>
                    <a:p>
                      <a:pPr>
                        <a:lnSpc>
                          <a:spcPct val="120000"/>
                        </a:lnSpc>
                        <a:spcBef>
                          <a:spcPts val="0"/>
                        </a:spcBef>
                        <a:spcAft>
                          <a:spcPts val="0"/>
                        </a:spcAft>
                        <a:buNone/>
                      </a:pPr>
                      <a:r>
                        <a:rPr lang="zh-CN" altLang="en-US" sz="1400" b="0" spc="120">
                          <a:latin typeface="微软雅黑" panose="020B0503020204020204" pitchFamily="34" charset="-122"/>
                          <a:ea typeface="微软雅黑" panose="020B0503020204020204" pitchFamily="34" charset="-122"/>
                        </a:rPr>
                        <a:t>高（技术上讲）</a:t>
                      </a:r>
                      <a:endParaRPr lang="zh-CN" altLang="en-US" sz="1400" b="0" spc="120">
                        <a:latin typeface="微软雅黑" panose="020B0503020204020204" pitchFamily="34" charset="-122"/>
                        <a:ea typeface="微软雅黑" panose="020B0503020204020204" pitchFamily="34" charset="-122"/>
                      </a:endParaRPr>
                    </a:p>
                  </a:txBody>
                  <a:tcPr marL="177800" marR="177800" marT="107950" marB="107950"/>
                </a:tc>
                <a:tc>
                  <a:txBody>
                    <a:bodyPr/>
                    <a:p>
                      <a:pPr>
                        <a:lnSpc>
                          <a:spcPct val="120000"/>
                        </a:lnSpc>
                        <a:spcBef>
                          <a:spcPts val="0"/>
                        </a:spcBef>
                        <a:spcAft>
                          <a:spcPts val="0"/>
                        </a:spcAft>
                        <a:buNone/>
                      </a:pPr>
                      <a:r>
                        <a:rPr lang="zh-CN" altLang="en-US" sz="1400" b="0" spc="120">
                          <a:latin typeface="微软雅黑" panose="020B0503020204020204" pitchFamily="34" charset="-122"/>
                          <a:ea typeface="微软雅黑" panose="020B0503020204020204" pitchFamily="34" charset="-122"/>
                        </a:rPr>
                        <a:t>中，容易中心化</a:t>
                      </a:r>
                      <a:endParaRPr lang="zh-CN" altLang="en-US" sz="1400" b="0" spc="120">
                        <a:latin typeface="微软雅黑" panose="020B0503020204020204" pitchFamily="34" charset="-122"/>
                        <a:ea typeface="微软雅黑" panose="020B0503020204020204" pitchFamily="34" charset="-122"/>
                      </a:endParaRPr>
                    </a:p>
                  </a:txBody>
                  <a:tcPr marL="177800" marR="177800" marT="107950" marB="107950"/>
                </a:tc>
                <a:tc>
                  <a:txBody>
                    <a:bodyPr/>
                    <a:p>
                      <a:pPr>
                        <a:lnSpc>
                          <a:spcPct val="120000"/>
                        </a:lnSpc>
                        <a:spcBef>
                          <a:spcPts val="0"/>
                        </a:spcBef>
                        <a:spcAft>
                          <a:spcPts val="0"/>
                        </a:spcAft>
                        <a:buNone/>
                      </a:pPr>
                      <a:r>
                        <a:rPr lang="zh-CN" altLang="en-US" sz="1400" b="0" spc="120">
                          <a:latin typeface="微软雅黑" panose="020B0503020204020204" pitchFamily="34" charset="-122"/>
                          <a:ea typeface="微软雅黑" panose="020B0503020204020204" pitchFamily="34" charset="-122"/>
                        </a:rPr>
                        <a:t>相对较低</a:t>
                      </a:r>
                      <a:endParaRPr lang="zh-CN" altLang="en-US" sz="1400" b="0" spc="120">
                        <a:latin typeface="微软雅黑" panose="020B0503020204020204" pitchFamily="34" charset="-122"/>
                        <a:ea typeface="微软雅黑" panose="020B0503020204020204" pitchFamily="34" charset="-122"/>
                      </a:endParaRPr>
                    </a:p>
                  </a:txBody>
                  <a:tcPr marL="177800" marR="177800" marT="107950" marB="107950"/>
                </a:tc>
              </a:tr>
              <a:tr h="490855">
                <a:tc>
                  <a:txBody>
                    <a:bodyPr/>
                    <a:p>
                      <a:pPr>
                        <a:lnSpc>
                          <a:spcPct val="120000"/>
                        </a:lnSpc>
                        <a:spcBef>
                          <a:spcPts val="0"/>
                        </a:spcBef>
                        <a:spcAft>
                          <a:spcPts val="0"/>
                        </a:spcAft>
                        <a:buNone/>
                      </a:pPr>
                      <a:r>
                        <a:rPr lang="zh-CN" altLang="en-US" sz="1400" b="0" spc="120">
                          <a:latin typeface="微软雅黑" panose="020B0503020204020204" pitchFamily="34" charset="-122"/>
                          <a:ea typeface="微软雅黑" panose="020B0503020204020204" pitchFamily="34" charset="-122"/>
                        </a:rPr>
                        <a:t>安全性</a:t>
                      </a:r>
                      <a:endParaRPr lang="zh-CN" altLang="en-US" sz="1400" b="0" spc="120">
                        <a:latin typeface="微软雅黑" panose="020B0503020204020204" pitchFamily="34" charset="-122"/>
                        <a:ea typeface="微软雅黑" panose="020B0503020204020204" pitchFamily="34" charset="-122"/>
                      </a:endParaRPr>
                    </a:p>
                  </a:txBody>
                  <a:tcPr marL="177800" marR="177800" marT="107950" marB="107950"/>
                </a:tc>
                <a:tc>
                  <a:txBody>
                    <a:bodyPr/>
                    <a:p>
                      <a:pPr>
                        <a:lnSpc>
                          <a:spcPct val="120000"/>
                        </a:lnSpc>
                        <a:spcBef>
                          <a:spcPts val="0"/>
                        </a:spcBef>
                        <a:spcAft>
                          <a:spcPts val="0"/>
                        </a:spcAft>
                        <a:buNone/>
                      </a:pPr>
                      <a:r>
                        <a:rPr lang="zh-CN" altLang="en-US" sz="1400" b="0" spc="120">
                          <a:latin typeface="微软雅黑" panose="020B0503020204020204" pitchFamily="34" charset="-122"/>
                          <a:ea typeface="微软雅黑" panose="020B0503020204020204" pitchFamily="34" charset="-122"/>
                        </a:rPr>
                        <a:t>正比于算力（市值）</a:t>
                      </a:r>
                      <a:endParaRPr lang="zh-CN" altLang="en-US" sz="1400" b="0" spc="120">
                        <a:latin typeface="微软雅黑" panose="020B0503020204020204" pitchFamily="34" charset="-122"/>
                        <a:ea typeface="微软雅黑" panose="020B0503020204020204" pitchFamily="34" charset="-122"/>
                      </a:endParaRPr>
                    </a:p>
                    <a:p>
                      <a:pPr>
                        <a:lnSpc>
                          <a:spcPct val="120000"/>
                        </a:lnSpc>
                        <a:spcBef>
                          <a:spcPts val="0"/>
                        </a:spcBef>
                        <a:spcAft>
                          <a:spcPts val="0"/>
                        </a:spcAft>
                        <a:buNone/>
                      </a:pPr>
                      <a:r>
                        <a:rPr lang="zh-CN" altLang="en-US" sz="1400" b="0" spc="120">
                          <a:latin typeface="微软雅黑" panose="020B0503020204020204" pitchFamily="34" charset="-122"/>
                          <a:ea typeface="微软雅黑" panose="020B0503020204020204" pitchFamily="34" charset="-122"/>
                        </a:rPr>
                        <a:t>区块概率性确定</a:t>
                      </a:r>
                      <a:endParaRPr lang="zh-CN" altLang="en-US" sz="1400" b="0" spc="120">
                        <a:latin typeface="微软雅黑" panose="020B0503020204020204" pitchFamily="34" charset="-122"/>
                        <a:ea typeface="微软雅黑" panose="020B0503020204020204" pitchFamily="34" charset="-122"/>
                      </a:endParaRPr>
                    </a:p>
                    <a:p>
                      <a:pPr>
                        <a:lnSpc>
                          <a:spcPct val="120000"/>
                        </a:lnSpc>
                        <a:spcBef>
                          <a:spcPts val="0"/>
                        </a:spcBef>
                        <a:spcAft>
                          <a:spcPts val="0"/>
                        </a:spcAft>
                        <a:buNone/>
                      </a:pPr>
                      <a:r>
                        <a:rPr lang="en-US" altLang="zh-CN" sz="1400" b="0" spc="120">
                          <a:latin typeface="微软雅黑" panose="020B0503020204020204" pitchFamily="34" charset="-122"/>
                          <a:ea typeface="微软雅黑" panose="020B0503020204020204" pitchFamily="34" charset="-122"/>
                        </a:rPr>
                        <a:t>51%</a:t>
                      </a:r>
                      <a:r>
                        <a:rPr lang="zh-CN" altLang="en-US" sz="1400" b="0" spc="120">
                          <a:latin typeface="微软雅黑" panose="020B0503020204020204" pitchFamily="34" charset="-122"/>
                          <a:ea typeface="微软雅黑" panose="020B0503020204020204" pitchFamily="34" charset="-122"/>
                        </a:rPr>
                        <a:t>攻击</a:t>
                      </a:r>
                      <a:endParaRPr lang="zh-CN" altLang="en-US" sz="1400" b="0" spc="120">
                        <a:latin typeface="微软雅黑" panose="020B0503020204020204" pitchFamily="34" charset="-122"/>
                        <a:ea typeface="微软雅黑" panose="020B0503020204020204" pitchFamily="34" charset="-122"/>
                      </a:endParaRPr>
                    </a:p>
                    <a:p>
                      <a:pPr>
                        <a:lnSpc>
                          <a:spcPct val="120000"/>
                        </a:lnSpc>
                        <a:spcBef>
                          <a:spcPts val="0"/>
                        </a:spcBef>
                        <a:spcAft>
                          <a:spcPts val="0"/>
                        </a:spcAft>
                        <a:buNone/>
                      </a:pPr>
                      <a:r>
                        <a:rPr lang="zh-CN" altLang="en-US" sz="1400" b="0" spc="120">
                          <a:latin typeface="微软雅黑" panose="020B0503020204020204" pitchFamily="34" charset="-122"/>
                          <a:ea typeface="微软雅黑" panose="020B0503020204020204" pitchFamily="34" charset="-122"/>
                        </a:rPr>
                        <a:t>双花攻击</a:t>
                      </a:r>
                      <a:endParaRPr lang="zh-CN" altLang="en-US" sz="1400" b="0" spc="120">
                        <a:latin typeface="微软雅黑" panose="020B0503020204020204" pitchFamily="34" charset="-122"/>
                        <a:ea typeface="微软雅黑" panose="020B0503020204020204" pitchFamily="34" charset="-122"/>
                      </a:endParaRPr>
                    </a:p>
                  </a:txBody>
                  <a:tcPr marL="177800" marR="177800" marT="107950" marB="107950"/>
                </a:tc>
                <a:tc>
                  <a:txBody>
                    <a:bodyPr/>
                    <a:p>
                      <a:pPr>
                        <a:lnSpc>
                          <a:spcPct val="120000"/>
                        </a:lnSpc>
                        <a:spcBef>
                          <a:spcPts val="0"/>
                        </a:spcBef>
                        <a:spcAft>
                          <a:spcPts val="0"/>
                        </a:spcAft>
                        <a:buNone/>
                      </a:pPr>
                      <a:r>
                        <a:rPr lang="zh-CN" altLang="en-US" sz="1400" spc="120">
                          <a:latin typeface="微软雅黑" panose="020B0503020204020204" pitchFamily="34" charset="-122"/>
                          <a:ea typeface="微软雅黑" panose="020B0503020204020204" pitchFamily="34" charset="-122"/>
                          <a:sym typeface="+mn-ea"/>
                        </a:rPr>
                        <a:t>正比于市值</a:t>
                      </a:r>
                      <a:endParaRPr lang="zh-CN" altLang="en-US" sz="1400" spc="120">
                        <a:latin typeface="微软雅黑" panose="020B0503020204020204" pitchFamily="34" charset="-122"/>
                        <a:ea typeface="微软雅黑" panose="020B0503020204020204" pitchFamily="34" charset="-122"/>
                        <a:sym typeface="+mn-ea"/>
                      </a:endParaRPr>
                    </a:p>
                    <a:p>
                      <a:pPr>
                        <a:lnSpc>
                          <a:spcPct val="120000"/>
                        </a:lnSpc>
                        <a:spcBef>
                          <a:spcPts val="0"/>
                        </a:spcBef>
                        <a:spcAft>
                          <a:spcPts val="0"/>
                        </a:spcAft>
                        <a:buNone/>
                      </a:pPr>
                      <a:r>
                        <a:rPr lang="zh-CN" altLang="en-US" sz="1400" b="0" spc="120">
                          <a:latin typeface="微软雅黑" panose="020B0503020204020204" pitchFamily="34" charset="-122"/>
                          <a:ea typeface="微软雅黑" panose="020B0503020204020204" pitchFamily="34" charset="-122"/>
                        </a:rPr>
                        <a:t>区块有最终确定性</a:t>
                      </a:r>
                      <a:endParaRPr lang="zh-CN" altLang="en-US" sz="1400" b="0" spc="120">
                        <a:latin typeface="微软雅黑" panose="020B0503020204020204" pitchFamily="34" charset="-122"/>
                        <a:ea typeface="微软雅黑" panose="020B0503020204020204" pitchFamily="34" charset="-122"/>
                      </a:endParaRPr>
                    </a:p>
                    <a:p>
                      <a:pPr>
                        <a:lnSpc>
                          <a:spcPct val="120000"/>
                        </a:lnSpc>
                        <a:spcBef>
                          <a:spcPts val="0"/>
                        </a:spcBef>
                        <a:spcAft>
                          <a:spcPts val="0"/>
                        </a:spcAft>
                        <a:buNone/>
                      </a:pPr>
                      <a:r>
                        <a:rPr lang="zh-CN" altLang="en-US" sz="1400" b="0" spc="120">
                          <a:latin typeface="微软雅黑" panose="020B0503020204020204" pitchFamily="34" charset="-122"/>
                          <a:ea typeface="微软雅黑" panose="020B0503020204020204" pitchFamily="34" charset="-122"/>
                        </a:rPr>
                        <a:t>无</a:t>
                      </a:r>
                      <a:r>
                        <a:rPr lang="en-US" altLang="zh-CN" sz="1400" b="0" spc="120">
                          <a:latin typeface="微软雅黑" panose="020B0503020204020204" pitchFamily="34" charset="-122"/>
                          <a:ea typeface="微软雅黑" panose="020B0503020204020204" pitchFamily="34" charset="-122"/>
                        </a:rPr>
                        <a:t>51%</a:t>
                      </a:r>
                      <a:r>
                        <a:rPr lang="zh-CN" altLang="en-US" sz="1400" b="0" spc="120">
                          <a:latin typeface="微软雅黑" panose="020B0503020204020204" pitchFamily="34" charset="-122"/>
                          <a:ea typeface="微软雅黑" panose="020B0503020204020204" pitchFamily="34" charset="-122"/>
                        </a:rPr>
                        <a:t>攻击</a:t>
                      </a:r>
                      <a:endParaRPr lang="zh-CN" altLang="en-US" sz="1400" b="0" spc="120">
                        <a:latin typeface="微软雅黑" panose="020B0503020204020204" pitchFamily="34" charset="-122"/>
                        <a:ea typeface="微软雅黑" panose="020B0503020204020204" pitchFamily="34" charset="-122"/>
                      </a:endParaRPr>
                    </a:p>
                    <a:p>
                      <a:pPr>
                        <a:lnSpc>
                          <a:spcPct val="120000"/>
                        </a:lnSpc>
                        <a:spcBef>
                          <a:spcPts val="0"/>
                        </a:spcBef>
                        <a:spcAft>
                          <a:spcPts val="0"/>
                        </a:spcAft>
                        <a:buNone/>
                      </a:pPr>
                      <a:r>
                        <a:rPr lang="zh-CN" altLang="en-US" sz="1400" b="0" spc="120">
                          <a:latin typeface="微软雅黑" panose="020B0503020204020204" pitchFamily="34" charset="-122"/>
                          <a:ea typeface="微软雅黑" panose="020B0503020204020204" pitchFamily="34" charset="-122"/>
                        </a:rPr>
                        <a:t>但有其他可能的共识攻击</a:t>
                      </a:r>
                      <a:endParaRPr lang="zh-CN" altLang="en-US" sz="1400" b="0" spc="120">
                        <a:latin typeface="微软雅黑" panose="020B0503020204020204" pitchFamily="34" charset="-122"/>
                        <a:ea typeface="微软雅黑" panose="020B0503020204020204" pitchFamily="34" charset="-122"/>
                      </a:endParaRPr>
                    </a:p>
                  </a:txBody>
                  <a:tcPr marL="177800" marR="177800" marT="107950" marB="107950"/>
                </a:tc>
                <a:tc>
                  <a:txBody>
                    <a:bodyPr/>
                    <a:p>
                      <a:pPr>
                        <a:lnSpc>
                          <a:spcPct val="120000"/>
                        </a:lnSpc>
                        <a:spcBef>
                          <a:spcPts val="0"/>
                        </a:spcBef>
                        <a:spcAft>
                          <a:spcPts val="0"/>
                        </a:spcAft>
                        <a:buNone/>
                      </a:pPr>
                      <a:r>
                        <a:rPr lang="zh-CN" altLang="en-US" sz="1400" spc="120">
                          <a:latin typeface="微软雅黑" panose="020B0503020204020204" pitchFamily="34" charset="-122"/>
                          <a:ea typeface="微软雅黑" panose="020B0503020204020204" pitchFamily="34" charset="-122"/>
                          <a:sym typeface="+mn-ea"/>
                        </a:rPr>
                        <a:t>正比于市值</a:t>
                      </a:r>
                      <a:endParaRPr lang="zh-CN" altLang="en-US" sz="1400" spc="120">
                        <a:latin typeface="微软雅黑" panose="020B0503020204020204" pitchFamily="34" charset="-122"/>
                        <a:ea typeface="微软雅黑" panose="020B0503020204020204" pitchFamily="34" charset="-122"/>
                        <a:sym typeface="+mn-ea"/>
                      </a:endParaRPr>
                    </a:p>
                    <a:p>
                      <a:pPr>
                        <a:lnSpc>
                          <a:spcPct val="120000"/>
                        </a:lnSpc>
                        <a:spcBef>
                          <a:spcPts val="0"/>
                        </a:spcBef>
                        <a:spcAft>
                          <a:spcPts val="0"/>
                        </a:spcAft>
                        <a:buNone/>
                      </a:pPr>
                      <a:r>
                        <a:rPr lang="zh-CN" altLang="en-US" sz="1400" b="0" spc="120">
                          <a:latin typeface="微软雅黑" panose="020B0503020204020204" pitchFamily="34" charset="-122"/>
                          <a:ea typeface="微软雅黑" panose="020B0503020204020204" pitchFamily="34" charset="-122"/>
                        </a:rPr>
                        <a:t>其他</a:t>
                      </a:r>
                      <a:r>
                        <a:rPr lang="zh-CN" altLang="en-US" sz="1400" b="0" spc="120">
                          <a:latin typeface="微软雅黑" panose="020B0503020204020204" pitchFamily="34" charset="-122"/>
                          <a:ea typeface="微软雅黑" panose="020B0503020204020204" pitchFamily="34" charset="-122"/>
                        </a:rPr>
                        <a:t>同</a:t>
                      </a:r>
                      <a:r>
                        <a:rPr lang="en-US" altLang="zh-CN" sz="1400" b="0" spc="120">
                          <a:latin typeface="微软雅黑" panose="020B0503020204020204" pitchFamily="34" charset="-122"/>
                          <a:ea typeface="微软雅黑" panose="020B0503020204020204" pitchFamily="34" charset="-122"/>
                        </a:rPr>
                        <a:t>POS</a:t>
                      </a:r>
                      <a:endParaRPr lang="en-US" altLang="zh-CN" sz="1400" b="0" spc="120">
                        <a:latin typeface="微软雅黑" panose="020B0503020204020204" pitchFamily="34" charset="-122"/>
                        <a:ea typeface="微软雅黑" panose="020B0503020204020204" pitchFamily="34" charset="-122"/>
                      </a:endParaRPr>
                    </a:p>
                  </a:txBody>
                  <a:tcPr marL="177800" marR="177800" marT="107950" marB="10795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23758" y="327719"/>
            <a:ext cx="5908345" cy="460375"/>
          </a:xfrm>
          <a:prstGeom prst="rect">
            <a:avLst/>
          </a:prstGeom>
          <a:noFill/>
        </p:spPr>
        <p:txBody>
          <a:bodyPr wrap="square" rtlCol="0">
            <a:spAutoFit/>
          </a:bodyPr>
          <a:lstStyle/>
          <a:p>
            <a:pPr defTabSz="862965">
              <a:lnSpc>
                <a:spcPct val="100000"/>
              </a:lnSpc>
              <a:spcBef>
                <a:spcPts val="2265"/>
              </a:spcBef>
              <a:defRPr sz="1800">
                <a:solidFill>
                  <a:srgbClr val="000000"/>
                </a:solidFill>
              </a:defRPr>
            </a:pPr>
            <a:r>
              <a:rPr lang="en-US" altLang="zh-CN" sz="2400">
                <a:sym typeface="+mn-ea"/>
              </a:rPr>
              <a:t>Scability-TPS</a:t>
            </a:r>
            <a:r>
              <a:rPr lang="zh-CN" altLang="en-US" sz="2400">
                <a:sym typeface="+mn-ea"/>
              </a:rPr>
              <a:t>：分片</a:t>
            </a:r>
            <a:endParaRPr lang="zh-CN" altLang="en-US" sz="2400">
              <a:sym typeface="+mn-ea"/>
            </a:endParaRPr>
          </a:p>
        </p:txBody>
      </p:sp>
      <p:sp>
        <p:nvSpPr>
          <p:cNvPr id="4" name="内容占位符 2"/>
          <p:cNvSpPr>
            <a:spLocks noGrp="1"/>
          </p:cNvSpPr>
          <p:nvPr/>
        </p:nvSpPr>
        <p:spPr>
          <a:xfrm>
            <a:off x="609600" y="1600200"/>
            <a:ext cx="10973435" cy="4526915"/>
          </a:xfrm>
          <a:prstGeom prst="rect">
            <a:avLst/>
          </a:prstGeom>
        </p:spPr>
        <p:txBody>
          <a:bodyPr vert="horz" wrap="square" lIns="91440" tIns="45720" rIns="91440" bIns="45720" anchor="t">
            <a:normAutofit/>
          </a:bodyPr>
          <a:lstStyle>
            <a:lvl1pPr marL="342900" indent="-342900" algn="l" defTabSz="914400" latinLnBrk="1">
              <a:spcBef>
                <a:spcPct val="20000"/>
              </a:spcBef>
              <a:buFont typeface="Arial" panose="020B0604020202020204"/>
              <a:buChar char="•"/>
              <a:defRPr lang="ko-KR" sz="2800" baseline="0" smtClean="0">
                <a:solidFill>
                  <a:srgbClr val="000000"/>
                </a:solidFill>
                <a:latin typeface="+mn-lt"/>
                <a:ea typeface="+mn-ea"/>
                <a:cs typeface="+mn-cs"/>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a:lvl6pPr/>
            <a:lvl7pPr/>
            <a:lvl8pPr/>
            <a:lvl9pPr/>
          </a:lstStyle>
          <a:p>
            <a:endParaRPr lang="en-US" altLang="zh-CN"/>
          </a:p>
        </p:txBody>
      </p:sp>
      <p:sp>
        <p:nvSpPr>
          <p:cNvPr id="2" name="文本框 1"/>
          <p:cNvSpPr txBox="1"/>
          <p:nvPr/>
        </p:nvSpPr>
        <p:spPr>
          <a:xfrm>
            <a:off x="701675" y="1433830"/>
            <a:ext cx="9556115" cy="4246245"/>
          </a:xfrm>
          <a:prstGeom prst="rect">
            <a:avLst/>
          </a:prstGeom>
          <a:noFill/>
        </p:spPr>
        <p:txBody>
          <a:bodyPr wrap="square" rtlCol="0">
            <a:spAutoFit/>
          </a:bodyPr>
          <a:p>
            <a:pPr indent="0">
              <a:buFont typeface="Arial" panose="020B0604020202020204" pitchFamily="34" charset="0"/>
              <a:buNone/>
            </a:pPr>
            <a:r>
              <a:rPr lang="zh-CN" altLang="en-US"/>
              <a:t>上面几种都是单链内提高</a:t>
            </a:r>
            <a:r>
              <a:rPr lang="en-US" altLang="zh-CN"/>
              <a:t>TPS</a:t>
            </a:r>
            <a:r>
              <a:rPr lang="zh-CN" altLang="en-US"/>
              <a:t>的方法，公链们也非常热衷于传统的分片方案。</a:t>
            </a:r>
            <a:endParaRPr lang="zh-CN" altLang="en-US"/>
          </a:p>
          <a:p>
            <a:pPr indent="0">
              <a:buFont typeface="Arial" panose="020B0604020202020204" pitchFamily="34" charset="0"/>
              <a:buNone/>
            </a:pPr>
            <a:r>
              <a:rPr lang="zh-CN" altLang="en-US"/>
              <a:t>分片就是使用多个账本并行处理交易。把压力分散到多个</a:t>
            </a:r>
            <a:r>
              <a:rPr lang="en-US" altLang="zh-CN"/>
              <a:t>“</a:t>
            </a:r>
            <a:r>
              <a:rPr lang="zh-CN" altLang="en-US"/>
              <a:t>子</a:t>
            </a:r>
            <a:r>
              <a:rPr lang="en-US" altLang="zh-CN"/>
              <a:t>”</a:t>
            </a:r>
            <a:r>
              <a:rPr lang="zh-CN" altLang="en-US"/>
              <a:t>链上。好处是扩展性与节点量可以近似呈线性关系，即想要更高的</a:t>
            </a:r>
            <a:r>
              <a:rPr lang="en-US" altLang="zh-CN"/>
              <a:t>tps</a:t>
            </a:r>
            <a:r>
              <a:rPr lang="zh-CN" altLang="en-US"/>
              <a:t>，加节点就行了。但是由于区块链与传统分布式系统的差别，分片是不容易做到的，它需要考虑的问题：</a:t>
            </a:r>
            <a:endParaRPr lang="zh-CN" altLang="en-US"/>
          </a:p>
          <a:p>
            <a:pPr marL="285750" indent="-285750">
              <a:buFont typeface="Arial" panose="020B0604020202020204" pitchFamily="34" charset="0"/>
              <a:buChar char="•"/>
            </a:pPr>
            <a:r>
              <a:rPr lang="zh-CN" altLang="en-US"/>
              <a:t>跨片交易</a:t>
            </a:r>
            <a:br>
              <a:rPr lang="zh-CN" altLang="en-US"/>
            </a:br>
            <a:r>
              <a:rPr lang="zh-CN" altLang="en-US"/>
              <a:t>由于每个节点都只保存一部分账本（只保存本分片内的账本），因此当一笔交易涉及到两个不同分片里的用户时（假设按用户分片），怎样完成？</a:t>
            </a:r>
            <a:br>
              <a:rPr lang="zh-CN" altLang="en-US"/>
            </a:br>
            <a:r>
              <a:rPr lang="zh-CN" altLang="en-US"/>
              <a:t>如</a:t>
            </a:r>
            <a:r>
              <a:rPr lang="en-US" altLang="zh-CN"/>
              <a:t>1</a:t>
            </a:r>
            <a:r>
              <a:rPr lang="zh-CN" altLang="en-US"/>
              <a:t>号分片里的</a:t>
            </a:r>
            <a:r>
              <a:rPr lang="en-US" altLang="zh-CN"/>
              <a:t>A</a:t>
            </a:r>
            <a:r>
              <a:rPr lang="zh-CN" altLang="en-US"/>
              <a:t>账户转账给</a:t>
            </a:r>
            <a:r>
              <a:rPr lang="en-US" altLang="zh-CN"/>
              <a:t>2</a:t>
            </a:r>
            <a:r>
              <a:rPr lang="zh-CN" altLang="en-US"/>
              <a:t>号分片里的</a:t>
            </a:r>
            <a:r>
              <a:rPr lang="en-US" altLang="zh-CN"/>
              <a:t>B</a:t>
            </a:r>
            <a:r>
              <a:rPr lang="zh-CN" altLang="en-US"/>
              <a:t>账户，如何完成？</a:t>
            </a:r>
            <a:br>
              <a:rPr lang="zh-CN" altLang="en-US"/>
            </a:br>
            <a:r>
              <a:rPr lang="zh-CN" altLang="en-US"/>
              <a:t>而且随着分片数量增加，跨片交易的比例会越来越高</a:t>
            </a:r>
            <a:endParaRPr lang="zh-CN" altLang="en-US"/>
          </a:p>
          <a:p>
            <a:pPr marL="285750" indent="-285750">
              <a:buFont typeface="Arial" panose="020B0604020202020204" pitchFamily="34" charset="0"/>
              <a:buChar char="•"/>
            </a:pPr>
            <a:r>
              <a:rPr lang="en-US" altLang="zh-CN"/>
              <a:t>1%</a:t>
            </a:r>
            <a:r>
              <a:rPr lang="zh-CN" altLang="en-US"/>
              <a:t>攻击问题，如何保证安全</a:t>
            </a:r>
            <a:br>
              <a:rPr lang="zh-CN" altLang="en-US"/>
            </a:br>
            <a:r>
              <a:rPr lang="zh-CN" altLang="en-US"/>
              <a:t>拿</a:t>
            </a:r>
            <a:r>
              <a:rPr lang="en-US" altLang="zh-CN"/>
              <a:t>POW</a:t>
            </a:r>
            <a:r>
              <a:rPr lang="zh-CN" altLang="en-US"/>
              <a:t>举例，当分成</a:t>
            </a:r>
            <a:r>
              <a:rPr lang="en-US" altLang="zh-CN"/>
              <a:t>100</a:t>
            </a:r>
            <a:r>
              <a:rPr lang="zh-CN" altLang="en-US"/>
              <a:t>个片时，意味着平均每个分片上的算力只占员全网算力的</a:t>
            </a:r>
            <a:r>
              <a:rPr lang="en-US" altLang="zh-CN"/>
              <a:t>1%</a:t>
            </a:r>
            <a:r>
              <a:rPr lang="zh-CN" altLang="en-US"/>
              <a:t>，此时只要原本</a:t>
            </a:r>
            <a:r>
              <a:rPr lang="en-US" altLang="zh-CN"/>
              <a:t>0.51%</a:t>
            </a:r>
            <a:r>
              <a:rPr lang="zh-CN" altLang="en-US"/>
              <a:t>的算力即可发起针对一个分片的</a:t>
            </a:r>
            <a:r>
              <a:rPr lang="en-US" altLang="zh-CN"/>
              <a:t>51%</a:t>
            </a:r>
            <a:r>
              <a:rPr lang="zh-CN" altLang="en-US"/>
              <a:t>攻击。这容易太多了。如何维持分片时安全性不下降？</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23758" y="327719"/>
            <a:ext cx="5908345" cy="460375"/>
          </a:xfrm>
          <a:prstGeom prst="rect">
            <a:avLst/>
          </a:prstGeom>
          <a:noFill/>
        </p:spPr>
        <p:txBody>
          <a:bodyPr wrap="square" rtlCol="0">
            <a:spAutoFit/>
          </a:bodyPr>
          <a:lstStyle/>
          <a:p>
            <a:pPr defTabSz="862965">
              <a:lnSpc>
                <a:spcPct val="100000"/>
              </a:lnSpc>
              <a:spcBef>
                <a:spcPts val="2265"/>
              </a:spcBef>
              <a:defRPr sz="1800">
                <a:solidFill>
                  <a:srgbClr val="000000"/>
                </a:solidFill>
              </a:defRPr>
            </a:pPr>
            <a:r>
              <a:rPr lang="en-US" altLang="zh-CN" sz="2400">
                <a:sym typeface="+mn-ea"/>
              </a:rPr>
              <a:t>Scability-TPS</a:t>
            </a:r>
            <a:r>
              <a:rPr lang="zh-CN" altLang="en-US" sz="2400">
                <a:sym typeface="+mn-ea"/>
              </a:rPr>
              <a:t>：分片</a:t>
            </a:r>
            <a:endParaRPr lang="zh-CN" altLang="en-US" sz="2400">
              <a:sym typeface="+mn-ea"/>
            </a:endParaRPr>
          </a:p>
        </p:txBody>
      </p:sp>
      <p:sp>
        <p:nvSpPr>
          <p:cNvPr id="4" name="内容占位符 2"/>
          <p:cNvSpPr>
            <a:spLocks noGrp="1"/>
          </p:cNvSpPr>
          <p:nvPr/>
        </p:nvSpPr>
        <p:spPr>
          <a:xfrm>
            <a:off x="609600" y="1600200"/>
            <a:ext cx="10973435" cy="4526915"/>
          </a:xfrm>
          <a:prstGeom prst="rect">
            <a:avLst/>
          </a:prstGeom>
        </p:spPr>
        <p:txBody>
          <a:bodyPr vert="horz" wrap="square" lIns="91440" tIns="45720" rIns="91440" bIns="45720" anchor="t">
            <a:normAutofit/>
          </a:bodyPr>
          <a:lstStyle>
            <a:lvl1pPr marL="342900" indent="-342900" algn="l" defTabSz="914400" latinLnBrk="1">
              <a:spcBef>
                <a:spcPct val="20000"/>
              </a:spcBef>
              <a:buFont typeface="Arial" panose="020B0604020202020204"/>
              <a:buChar char="•"/>
              <a:defRPr lang="ko-KR" sz="2800" baseline="0" smtClean="0">
                <a:solidFill>
                  <a:srgbClr val="000000"/>
                </a:solidFill>
                <a:latin typeface="+mn-lt"/>
                <a:ea typeface="+mn-ea"/>
                <a:cs typeface="+mn-cs"/>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a:lvl6pPr/>
            <a:lvl7pPr/>
            <a:lvl8pPr/>
            <a:lvl9pPr/>
          </a:lstStyle>
          <a:p>
            <a:endParaRPr lang="en-US" altLang="zh-CN"/>
          </a:p>
        </p:txBody>
      </p:sp>
      <p:sp>
        <p:nvSpPr>
          <p:cNvPr id="2" name="文本框 1"/>
          <p:cNvSpPr txBox="1"/>
          <p:nvPr/>
        </p:nvSpPr>
        <p:spPr>
          <a:xfrm>
            <a:off x="701675" y="1433830"/>
            <a:ext cx="9556115" cy="3692525"/>
          </a:xfrm>
          <a:prstGeom prst="rect">
            <a:avLst/>
          </a:prstGeom>
          <a:noFill/>
        </p:spPr>
        <p:txBody>
          <a:bodyPr wrap="square" rtlCol="0">
            <a:spAutoFit/>
          </a:bodyPr>
          <a:p>
            <a:pPr marL="285750" indent="-285750">
              <a:buFont typeface="Arial" panose="020B0604020202020204" pitchFamily="34" charset="0"/>
              <a:buChar char="•"/>
            </a:pPr>
            <a:r>
              <a:rPr lang="zh-CN" altLang="en-US"/>
              <a:t>哪些资源需要分片？</a:t>
            </a:r>
            <a:br>
              <a:rPr lang="zh-CN" altLang="en-US"/>
            </a:br>
            <a:r>
              <a:rPr lang="en-US" altLang="zh-CN"/>
              <a:t>CPU</a:t>
            </a:r>
            <a:r>
              <a:rPr lang="zh-CN" altLang="en-US"/>
              <a:t>（</a:t>
            </a:r>
            <a:r>
              <a:rPr lang="en-US" altLang="zh-CN"/>
              <a:t>TPS)</a:t>
            </a:r>
            <a:br>
              <a:rPr lang="en-US" altLang="zh-CN"/>
            </a:br>
            <a:r>
              <a:rPr lang="en-US" altLang="zh-CN"/>
              <a:t>RAM</a:t>
            </a:r>
            <a:r>
              <a:rPr lang="zh-CN" altLang="en-US"/>
              <a:t>（世界状态的大小）</a:t>
            </a:r>
            <a:br>
              <a:rPr lang="zh-CN" altLang="en-US"/>
            </a:br>
            <a:r>
              <a:rPr lang="en-US" altLang="zh-CN"/>
              <a:t>NET</a:t>
            </a:r>
            <a:r>
              <a:rPr lang="zh-CN" altLang="en-US"/>
              <a:t>（带宽）</a:t>
            </a:r>
            <a:br>
              <a:rPr lang="zh-CN" altLang="en-US"/>
            </a:br>
            <a:r>
              <a:rPr lang="zh-CN" altLang="en-US"/>
              <a:t>硬盘（块数据的存储）</a:t>
            </a:r>
            <a:br>
              <a:rPr lang="zh-CN" altLang="en-US"/>
            </a:br>
            <a:r>
              <a:rPr lang="zh-CN" altLang="en-US"/>
              <a:t>需要对以上</a:t>
            </a:r>
            <a:r>
              <a:rPr lang="en-US" altLang="zh-CN"/>
              <a:t>4</a:t>
            </a:r>
            <a:r>
              <a:rPr lang="zh-CN" altLang="en-US"/>
              <a:t>种资源都分片，才能没有扩展性瓶颈。</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使用或计划使用分片的链：</a:t>
            </a:r>
            <a:br>
              <a:rPr lang="zh-CN" altLang="en-US"/>
            </a:br>
            <a:r>
              <a:rPr lang="en-US" altLang="zh-CN"/>
              <a:t>ETH2.0</a:t>
            </a:r>
            <a:br>
              <a:rPr lang="en-US" altLang="zh-CN"/>
            </a:br>
            <a:r>
              <a:rPr lang="zh-CN" altLang="en-US"/>
              <a:t>墨群区块链</a:t>
            </a:r>
            <a:br>
              <a:rPr lang="zh-CN" altLang="en-US"/>
            </a:br>
            <a:r>
              <a:rPr lang="en-US" altLang="zh-CN"/>
              <a:t>...</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23758" y="327719"/>
            <a:ext cx="5908345" cy="460375"/>
          </a:xfrm>
          <a:prstGeom prst="rect">
            <a:avLst/>
          </a:prstGeom>
          <a:noFill/>
        </p:spPr>
        <p:txBody>
          <a:bodyPr wrap="square" rtlCol="0">
            <a:spAutoFit/>
          </a:bodyPr>
          <a:lstStyle/>
          <a:p>
            <a:pPr defTabSz="862965">
              <a:lnSpc>
                <a:spcPct val="100000"/>
              </a:lnSpc>
              <a:spcBef>
                <a:spcPts val="2265"/>
              </a:spcBef>
              <a:defRPr sz="1800">
                <a:solidFill>
                  <a:srgbClr val="000000"/>
                </a:solidFill>
              </a:defRPr>
            </a:pPr>
            <a:r>
              <a:rPr lang="en-US" altLang="zh-CN" sz="2400">
                <a:sym typeface="+mn-ea"/>
              </a:rPr>
              <a:t>Scability-TPS</a:t>
            </a:r>
            <a:r>
              <a:rPr lang="zh-CN" altLang="en-US" sz="2400">
                <a:sym typeface="+mn-ea"/>
              </a:rPr>
              <a:t>：</a:t>
            </a:r>
            <a:r>
              <a:rPr lang="en-US" altLang="zh-CN" sz="2400">
                <a:sym typeface="+mn-ea"/>
              </a:rPr>
              <a:t>DAG</a:t>
            </a:r>
            <a:endParaRPr lang="en-US" altLang="zh-CN" sz="2400">
              <a:sym typeface="+mn-ea"/>
            </a:endParaRPr>
          </a:p>
        </p:txBody>
      </p:sp>
      <p:sp>
        <p:nvSpPr>
          <p:cNvPr id="4" name="内容占位符 2"/>
          <p:cNvSpPr>
            <a:spLocks noGrp="1"/>
          </p:cNvSpPr>
          <p:nvPr/>
        </p:nvSpPr>
        <p:spPr>
          <a:xfrm>
            <a:off x="609600" y="1600200"/>
            <a:ext cx="10973435" cy="4526915"/>
          </a:xfrm>
          <a:prstGeom prst="rect">
            <a:avLst/>
          </a:prstGeom>
        </p:spPr>
        <p:txBody>
          <a:bodyPr vert="horz" wrap="square" lIns="91440" tIns="45720" rIns="91440" bIns="45720" anchor="t">
            <a:normAutofit/>
          </a:bodyPr>
          <a:lstStyle>
            <a:lvl1pPr marL="342900" indent="-342900" algn="l" defTabSz="914400" latinLnBrk="1">
              <a:spcBef>
                <a:spcPct val="20000"/>
              </a:spcBef>
              <a:buFont typeface="Arial" panose="020B0604020202020204"/>
              <a:buChar char="•"/>
              <a:defRPr lang="ko-KR" sz="2800" baseline="0" smtClean="0">
                <a:solidFill>
                  <a:srgbClr val="000000"/>
                </a:solidFill>
                <a:latin typeface="+mn-lt"/>
                <a:ea typeface="+mn-ea"/>
                <a:cs typeface="+mn-cs"/>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a:lvl6pPr/>
            <a:lvl7pPr/>
            <a:lvl8pPr/>
            <a:lvl9pPr/>
          </a:lstStyle>
          <a:p>
            <a:endParaRPr lang="en-US" altLang="zh-CN"/>
          </a:p>
        </p:txBody>
      </p:sp>
      <p:sp>
        <p:nvSpPr>
          <p:cNvPr id="2" name="文本框 1"/>
          <p:cNvSpPr txBox="1"/>
          <p:nvPr/>
        </p:nvSpPr>
        <p:spPr>
          <a:xfrm>
            <a:off x="701675" y="1433830"/>
            <a:ext cx="9556115" cy="1198880"/>
          </a:xfrm>
          <a:prstGeom prst="rect">
            <a:avLst/>
          </a:prstGeom>
          <a:noFill/>
        </p:spPr>
        <p:txBody>
          <a:bodyPr wrap="square" rtlCol="0">
            <a:spAutoFit/>
          </a:bodyPr>
          <a:p>
            <a:pPr indent="0">
              <a:buFont typeface="Arial" panose="020B0604020202020204" pitchFamily="34" charset="0"/>
              <a:buNone/>
            </a:pPr>
            <a:r>
              <a:rPr lang="en-US" altLang="zh-CN"/>
              <a:t>DAG</a:t>
            </a:r>
            <a:r>
              <a:rPr lang="zh-CN" altLang="en-US"/>
              <a:t>即有向无环图，也是一种很火的用来提高</a:t>
            </a:r>
            <a:r>
              <a:rPr lang="en-US" altLang="zh-CN"/>
              <a:t>TPS</a:t>
            </a:r>
            <a:r>
              <a:rPr lang="zh-CN" altLang="en-US"/>
              <a:t>的技术，在使用该技术的链里，交易不再打包成区块，而是直接链接到另一个交易上，当一个交易后面挂了一定数量的交易后，即被认为被确认。</a:t>
            </a:r>
            <a:endParaRPr lang="zh-CN" altLang="en-US"/>
          </a:p>
          <a:p>
            <a:pPr indent="0">
              <a:buFont typeface="Arial" panose="020B0604020202020204" pitchFamily="34" charset="0"/>
              <a:buNone/>
            </a:pPr>
            <a:r>
              <a:rPr lang="zh-CN" altLang="en-US"/>
              <a:t>在使用</a:t>
            </a:r>
            <a:r>
              <a:rPr lang="en-US" altLang="zh-CN"/>
              <a:t>DAG</a:t>
            </a:r>
            <a:r>
              <a:rPr lang="zh-CN" altLang="en-US"/>
              <a:t>的链里，</a:t>
            </a:r>
            <a:r>
              <a:rPr lang="en-US" altLang="zh-CN"/>
              <a:t>TPS</a:t>
            </a:r>
            <a:r>
              <a:rPr lang="zh-CN" altLang="en-US"/>
              <a:t>和交易被确认时间是成反比的。</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2792730" y="3102610"/>
            <a:ext cx="6467475" cy="2076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23758" y="327719"/>
            <a:ext cx="5908345" cy="460375"/>
          </a:xfrm>
          <a:prstGeom prst="rect">
            <a:avLst/>
          </a:prstGeom>
          <a:noFill/>
        </p:spPr>
        <p:txBody>
          <a:bodyPr wrap="square" rtlCol="0">
            <a:spAutoFit/>
          </a:bodyPr>
          <a:lstStyle/>
          <a:p>
            <a:pPr defTabSz="862965">
              <a:lnSpc>
                <a:spcPct val="100000"/>
              </a:lnSpc>
              <a:spcBef>
                <a:spcPts val="2265"/>
              </a:spcBef>
              <a:defRPr sz="1800">
                <a:solidFill>
                  <a:srgbClr val="000000"/>
                </a:solidFill>
              </a:defRPr>
            </a:pPr>
            <a:r>
              <a:rPr lang="en-US" altLang="zh-CN" sz="2400">
                <a:sym typeface="+mn-ea"/>
              </a:rPr>
              <a:t>Scability-TPS</a:t>
            </a:r>
            <a:r>
              <a:rPr lang="zh-CN" altLang="en-US" sz="2400">
                <a:sym typeface="+mn-ea"/>
              </a:rPr>
              <a:t>：二层网络（</a:t>
            </a:r>
            <a:r>
              <a:rPr lang="en-US" altLang="zh-CN" sz="2400">
                <a:sym typeface="+mn-ea"/>
              </a:rPr>
              <a:t>layer2)</a:t>
            </a:r>
            <a:endParaRPr lang="en-US" altLang="zh-CN" sz="2400">
              <a:sym typeface="+mn-ea"/>
            </a:endParaRPr>
          </a:p>
        </p:txBody>
      </p:sp>
      <p:sp>
        <p:nvSpPr>
          <p:cNvPr id="4" name="内容占位符 2"/>
          <p:cNvSpPr>
            <a:spLocks noGrp="1"/>
          </p:cNvSpPr>
          <p:nvPr/>
        </p:nvSpPr>
        <p:spPr>
          <a:xfrm>
            <a:off x="609600" y="1600200"/>
            <a:ext cx="10973435" cy="4526915"/>
          </a:xfrm>
          <a:prstGeom prst="rect">
            <a:avLst/>
          </a:prstGeom>
        </p:spPr>
        <p:txBody>
          <a:bodyPr vert="horz" wrap="square" lIns="91440" tIns="45720" rIns="91440" bIns="45720" anchor="t">
            <a:normAutofit/>
          </a:bodyPr>
          <a:lstStyle>
            <a:lvl1pPr marL="342900" indent="-342900" algn="l" defTabSz="914400" latinLnBrk="1">
              <a:spcBef>
                <a:spcPct val="20000"/>
              </a:spcBef>
              <a:buFont typeface="Arial" panose="020B0604020202020204"/>
              <a:buChar char="•"/>
              <a:defRPr lang="ko-KR" sz="2800" baseline="0" smtClean="0">
                <a:solidFill>
                  <a:srgbClr val="000000"/>
                </a:solidFill>
                <a:latin typeface="+mn-lt"/>
                <a:ea typeface="+mn-ea"/>
                <a:cs typeface="+mn-cs"/>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a:lvl6pPr/>
            <a:lvl7pPr/>
            <a:lvl8pPr/>
            <a:lvl9pPr/>
          </a:lstStyle>
          <a:p>
            <a:endParaRPr lang="en-US" altLang="zh-CN"/>
          </a:p>
        </p:txBody>
      </p:sp>
      <p:sp>
        <p:nvSpPr>
          <p:cNvPr id="2" name="文本框 1"/>
          <p:cNvSpPr txBox="1"/>
          <p:nvPr/>
        </p:nvSpPr>
        <p:spPr>
          <a:xfrm>
            <a:off x="701675" y="1433830"/>
            <a:ext cx="9556115" cy="5077460"/>
          </a:xfrm>
          <a:prstGeom prst="rect">
            <a:avLst/>
          </a:prstGeom>
          <a:noFill/>
        </p:spPr>
        <p:txBody>
          <a:bodyPr wrap="square" rtlCol="0">
            <a:spAutoFit/>
          </a:bodyPr>
          <a:p>
            <a:pPr indent="0">
              <a:buFont typeface="Arial" panose="020B0604020202020204" pitchFamily="34" charset="0"/>
              <a:buNone/>
            </a:pPr>
            <a:r>
              <a:rPr lang="zh-CN" altLang="en-US"/>
              <a:t>二层网络的代表</a:t>
            </a:r>
            <a:r>
              <a:rPr lang="zh-CN" altLang="en-US"/>
              <a:t>闪电网络</a:t>
            </a:r>
            <a:endParaRPr lang="zh-CN" altLang="en-US"/>
          </a:p>
          <a:p>
            <a:pPr indent="0">
              <a:buFont typeface="Arial" panose="020B0604020202020204" pitchFamily="34" charset="0"/>
              <a:buNone/>
            </a:pPr>
            <a:r>
              <a:rPr lang="zh-CN" altLang="en-US"/>
              <a:t>交易不再要求全网同步，而只是两个用户之间达成同步即可。</a:t>
            </a:r>
            <a:endParaRPr lang="zh-CN" altLang="en-US"/>
          </a:p>
          <a:p>
            <a:pPr marL="342900" indent="-342900">
              <a:buFont typeface="Arial" panose="020B0604020202020204" pitchFamily="34" charset="0"/>
              <a:buAutoNum type="arabicPeriod"/>
            </a:pPr>
            <a:r>
              <a:rPr lang="zh-CN" altLang="en-US"/>
              <a:t>交易双方在</a:t>
            </a:r>
            <a:r>
              <a:rPr lang="en-US" altLang="zh-CN"/>
              <a:t>BTC</a:t>
            </a:r>
            <a:r>
              <a:rPr lang="zh-CN" altLang="en-US"/>
              <a:t>网络上建立支付通道，抵押一定比特币进去</a:t>
            </a:r>
            <a:endParaRPr lang="zh-CN" altLang="en-US"/>
          </a:p>
          <a:p>
            <a:pPr marL="342900" indent="-342900">
              <a:buFont typeface="Arial" panose="020B0604020202020204" pitchFamily="34" charset="0"/>
              <a:buAutoNum type="arabicPeriod"/>
            </a:pPr>
            <a:r>
              <a:rPr lang="zh-CN" altLang="en-US"/>
              <a:t>双方通过闪电网络完成小额，频繁的支付。这些交易都不需要与比特币网络同步，只是两个人私自的动作。</a:t>
            </a:r>
            <a:endParaRPr lang="zh-CN" altLang="en-US"/>
          </a:p>
          <a:p>
            <a:pPr marL="342900" indent="-342900">
              <a:buFont typeface="Arial" panose="020B0604020202020204" pitchFamily="34" charset="0"/>
              <a:buAutoNum type="arabicPeriod"/>
            </a:pPr>
            <a:r>
              <a:rPr lang="zh-CN" altLang="en-US"/>
              <a:t>双方完成小额交易，不再需要支付通道后，可以解除支付通道，按照在闪电网络里最后的状态分配比特币余额。</a:t>
            </a:r>
            <a:endParaRPr lang="zh-CN" altLang="en-US"/>
          </a:p>
          <a:p>
            <a:pPr indent="0">
              <a:buFont typeface="Arial" panose="020B0604020202020204" pitchFamily="34" charset="0"/>
              <a:buNone/>
            </a:pPr>
            <a:r>
              <a:rPr lang="zh-CN" altLang="en-US"/>
              <a:t>其中</a:t>
            </a:r>
            <a:r>
              <a:rPr lang="en-US" altLang="zh-CN"/>
              <a:t>1</a:t>
            </a:r>
            <a:r>
              <a:rPr lang="zh-CN" altLang="en-US"/>
              <a:t>，</a:t>
            </a:r>
            <a:r>
              <a:rPr lang="en-US" altLang="zh-CN"/>
              <a:t>3</a:t>
            </a:r>
            <a:r>
              <a:rPr lang="zh-CN" altLang="en-US"/>
              <a:t>是同步到比特币网络的。</a:t>
            </a:r>
            <a:r>
              <a:rPr lang="en-US" altLang="zh-CN"/>
              <a:t>2</a:t>
            </a:r>
            <a:r>
              <a:rPr lang="zh-CN" altLang="en-US"/>
              <a:t>中的交易只在两个人之间保存，不同步到网络。如果有人作弊，在</a:t>
            </a:r>
            <a:r>
              <a:rPr lang="en-US" altLang="zh-CN"/>
              <a:t>3</a:t>
            </a:r>
            <a:r>
              <a:rPr lang="zh-CN" altLang="en-US"/>
              <a:t>中公布一个对自己有利的，但是不是最终的结果，则另一人可以公布一个预先设置好的交易，拿走该支付通道里的所有</a:t>
            </a:r>
            <a:r>
              <a:rPr lang="en-US" altLang="zh-CN"/>
              <a:t>BTC</a:t>
            </a:r>
            <a:r>
              <a:rPr lang="zh-CN" altLang="en-US"/>
              <a:t>。</a:t>
            </a:r>
            <a:endParaRPr lang="zh-CN" altLang="en-US"/>
          </a:p>
          <a:p>
            <a:pPr indent="0">
              <a:buFont typeface="Arial" panose="020B0604020202020204" pitchFamily="34" charset="0"/>
              <a:buNone/>
            </a:pPr>
            <a:endParaRPr lang="zh-CN" altLang="en-US"/>
          </a:p>
          <a:p>
            <a:pPr indent="0">
              <a:buFont typeface="Arial" panose="020B0604020202020204" pitchFamily="34" charset="0"/>
              <a:buNone/>
            </a:pPr>
            <a:r>
              <a:rPr lang="zh-CN" altLang="en-US"/>
              <a:t>另外也有一些其他二层网络方案，如</a:t>
            </a:r>
            <a:r>
              <a:rPr lang="en-US" altLang="zh-CN"/>
              <a:t>plasma</a:t>
            </a:r>
            <a:r>
              <a:rPr lang="zh-CN" altLang="en-US"/>
              <a:t>等</a:t>
            </a:r>
            <a:endParaRPr lang="zh-CN" altLang="en-US"/>
          </a:p>
          <a:p>
            <a:pPr indent="0">
              <a:buFont typeface="Arial" panose="020B0604020202020204" pitchFamily="34" charset="0"/>
              <a:buNone/>
            </a:pPr>
            <a:endParaRPr lang="zh-CN" altLang="en-US"/>
          </a:p>
          <a:p>
            <a:pPr indent="0">
              <a:buFont typeface="Arial" panose="020B0604020202020204" pitchFamily="34" charset="0"/>
              <a:buNone/>
            </a:pPr>
            <a:r>
              <a:rPr lang="zh-CN" altLang="en-US"/>
              <a:t>二层网络可以有无限的扩展能力。但是其本身不好用。推广困难。</a:t>
            </a:r>
            <a:endParaRPr lang="zh-CN" altLang="en-US"/>
          </a:p>
          <a:p>
            <a:pPr indent="0">
              <a:buFont typeface="Arial" panose="020B0604020202020204" pitchFamily="34" charset="0"/>
              <a:buNone/>
            </a:pPr>
            <a:r>
              <a:rPr lang="en-US" altLang="zh-CN"/>
              <a:t>BTC</a:t>
            </a:r>
            <a:r>
              <a:rPr lang="zh-CN" altLang="en-US"/>
              <a:t>：</a:t>
            </a:r>
            <a:r>
              <a:rPr lang="zh-CN" altLang="en-US"/>
              <a:t>闪电网络</a:t>
            </a:r>
            <a:endParaRPr lang="zh-CN" altLang="en-US"/>
          </a:p>
          <a:p>
            <a:pPr indent="0">
              <a:buFont typeface="Arial" panose="020B0604020202020204" pitchFamily="34" charset="0"/>
              <a:buNone/>
            </a:pPr>
            <a:r>
              <a:rPr lang="en-US" altLang="zh-CN"/>
              <a:t>ETH</a:t>
            </a:r>
            <a:r>
              <a:rPr lang="zh-CN" altLang="en-US"/>
              <a:t>：</a:t>
            </a:r>
            <a:r>
              <a:rPr lang="zh-CN" altLang="en-US"/>
              <a:t>雷电网络</a:t>
            </a:r>
            <a:endParaRPr lang="zh-CN" altLang="en-US"/>
          </a:p>
          <a:p>
            <a:pPr indent="0">
              <a:buFont typeface="Arial" panose="020B0604020202020204" pitchFamily="34" charset="0"/>
              <a:buNone/>
            </a:pPr>
            <a:r>
              <a:rPr lang="en-US" altLang="zh-CN"/>
              <a:t>NEVROS</a:t>
            </a:r>
            <a:r>
              <a:rPr lang="zh-CN" altLang="en-US"/>
              <a:t>：主要基于二层网络</a:t>
            </a:r>
            <a:endParaRPr lang="zh-CN" altLang="en-US"/>
          </a:p>
          <a:p>
            <a:pPr marL="342900" indent="-342900">
              <a:buFont typeface="Arial" panose="020B0604020202020204" pitchFamily="34" charset="0"/>
              <a:buAutoNum type="arabicPeriod"/>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23758" y="327719"/>
            <a:ext cx="5908345" cy="460375"/>
          </a:xfrm>
          <a:prstGeom prst="rect">
            <a:avLst/>
          </a:prstGeom>
          <a:noFill/>
        </p:spPr>
        <p:txBody>
          <a:bodyPr wrap="square" rtlCol="0">
            <a:spAutoFit/>
          </a:bodyPr>
          <a:lstStyle/>
          <a:p>
            <a:pPr defTabSz="862965">
              <a:lnSpc>
                <a:spcPct val="100000"/>
              </a:lnSpc>
              <a:spcBef>
                <a:spcPts val="2265"/>
              </a:spcBef>
              <a:defRPr sz="1800">
                <a:solidFill>
                  <a:srgbClr val="000000"/>
                </a:solidFill>
              </a:defRPr>
            </a:pPr>
            <a:r>
              <a:rPr lang="en-US" altLang="zh-CN" sz="2400">
                <a:sym typeface="+mn-ea"/>
              </a:rPr>
              <a:t>Scability-TPS</a:t>
            </a:r>
            <a:r>
              <a:rPr lang="zh-CN" altLang="en-US" sz="2400">
                <a:sym typeface="+mn-ea"/>
              </a:rPr>
              <a:t>：</a:t>
            </a:r>
            <a:r>
              <a:rPr lang="en-US" altLang="zh-CN" sz="2400">
                <a:sym typeface="+mn-ea"/>
              </a:rPr>
              <a:t>TPS</a:t>
            </a:r>
            <a:r>
              <a:rPr lang="zh-CN" altLang="en-US" sz="2400">
                <a:sym typeface="+mn-ea"/>
              </a:rPr>
              <a:t>总结</a:t>
            </a:r>
            <a:endParaRPr lang="zh-CN" altLang="en-US" sz="2400">
              <a:sym typeface="+mn-ea"/>
            </a:endParaRPr>
          </a:p>
        </p:txBody>
      </p:sp>
      <p:sp>
        <p:nvSpPr>
          <p:cNvPr id="4" name="内容占位符 2"/>
          <p:cNvSpPr>
            <a:spLocks noGrp="1"/>
          </p:cNvSpPr>
          <p:nvPr/>
        </p:nvSpPr>
        <p:spPr>
          <a:xfrm>
            <a:off x="609600" y="1600200"/>
            <a:ext cx="10973435" cy="4526915"/>
          </a:xfrm>
          <a:prstGeom prst="rect">
            <a:avLst/>
          </a:prstGeom>
        </p:spPr>
        <p:txBody>
          <a:bodyPr vert="horz" wrap="square" lIns="91440" tIns="45720" rIns="91440" bIns="45720" anchor="t">
            <a:normAutofit/>
          </a:bodyPr>
          <a:lstStyle>
            <a:lvl1pPr marL="342900" indent="-342900" algn="l" defTabSz="914400" latinLnBrk="1">
              <a:spcBef>
                <a:spcPct val="20000"/>
              </a:spcBef>
              <a:buFont typeface="Arial" panose="020B0604020202020204"/>
              <a:buChar char="•"/>
              <a:defRPr lang="ko-KR" sz="2800" baseline="0" smtClean="0">
                <a:solidFill>
                  <a:srgbClr val="000000"/>
                </a:solidFill>
                <a:latin typeface="+mn-lt"/>
                <a:ea typeface="+mn-ea"/>
                <a:cs typeface="+mn-cs"/>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a:lvl6pPr/>
            <a:lvl7pPr/>
            <a:lvl8pPr/>
            <a:lvl9pPr/>
          </a:lstStyle>
          <a:p>
            <a:endParaRPr lang="en-US" altLang="zh-CN"/>
          </a:p>
        </p:txBody>
      </p:sp>
      <p:sp>
        <p:nvSpPr>
          <p:cNvPr id="3" name="矩形 2"/>
          <p:cNvSpPr/>
          <p:nvPr/>
        </p:nvSpPr>
        <p:spPr>
          <a:xfrm>
            <a:off x="2017395" y="5168900"/>
            <a:ext cx="2708910" cy="869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单链内</a:t>
            </a:r>
            <a:r>
              <a:rPr lang="en-US" altLang="zh-CN"/>
              <a:t>POW</a:t>
            </a:r>
            <a:endParaRPr lang="en-US" altLang="zh-CN"/>
          </a:p>
        </p:txBody>
      </p:sp>
      <p:sp>
        <p:nvSpPr>
          <p:cNvPr id="5" name="矩形 4"/>
          <p:cNvSpPr/>
          <p:nvPr/>
        </p:nvSpPr>
        <p:spPr>
          <a:xfrm>
            <a:off x="2017395" y="3901440"/>
            <a:ext cx="2708910" cy="869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单链内</a:t>
            </a:r>
            <a:r>
              <a:rPr lang="en-US" altLang="zh-CN"/>
              <a:t>POS</a:t>
            </a:r>
            <a:endParaRPr lang="en-US" altLang="zh-CN"/>
          </a:p>
        </p:txBody>
      </p:sp>
      <p:sp>
        <p:nvSpPr>
          <p:cNvPr id="6" name="矩形 5"/>
          <p:cNvSpPr/>
          <p:nvPr/>
        </p:nvSpPr>
        <p:spPr>
          <a:xfrm>
            <a:off x="2017395" y="2626360"/>
            <a:ext cx="790575" cy="869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分片</a:t>
            </a:r>
            <a:endParaRPr lang="zh-CN" altLang="en-US"/>
          </a:p>
        </p:txBody>
      </p:sp>
      <p:sp>
        <p:nvSpPr>
          <p:cNvPr id="7" name="矩形 6"/>
          <p:cNvSpPr/>
          <p:nvPr/>
        </p:nvSpPr>
        <p:spPr>
          <a:xfrm>
            <a:off x="2976245" y="2626360"/>
            <a:ext cx="790575" cy="869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分片</a:t>
            </a:r>
            <a:endParaRPr lang="en-US" altLang="zh-CN"/>
          </a:p>
        </p:txBody>
      </p:sp>
      <p:sp>
        <p:nvSpPr>
          <p:cNvPr id="8" name="矩形 7"/>
          <p:cNvSpPr/>
          <p:nvPr/>
        </p:nvSpPr>
        <p:spPr>
          <a:xfrm>
            <a:off x="3935730" y="2626360"/>
            <a:ext cx="790575" cy="869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分片</a:t>
            </a:r>
            <a:endParaRPr lang="en-US" altLang="zh-CN"/>
          </a:p>
        </p:txBody>
      </p:sp>
      <p:sp>
        <p:nvSpPr>
          <p:cNvPr id="10" name="矩形 9"/>
          <p:cNvSpPr/>
          <p:nvPr/>
        </p:nvSpPr>
        <p:spPr>
          <a:xfrm>
            <a:off x="2017395" y="1842135"/>
            <a:ext cx="2708910" cy="386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二层网络</a:t>
            </a:r>
            <a:endParaRPr lang="zh-CN" altLang="en-US"/>
          </a:p>
        </p:txBody>
      </p:sp>
      <p:sp>
        <p:nvSpPr>
          <p:cNvPr id="12" name="矩形 11"/>
          <p:cNvSpPr/>
          <p:nvPr/>
        </p:nvSpPr>
        <p:spPr>
          <a:xfrm>
            <a:off x="2016760" y="1522095"/>
            <a:ext cx="2708910" cy="229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2017395" y="1308735"/>
            <a:ext cx="2708910" cy="121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6129655" y="5419725"/>
            <a:ext cx="3241675" cy="368300"/>
          </a:xfrm>
          <a:prstGeom prst="rect">
            <a:avLst/>
          </a:prstGeom>
          <a:noFill/>
        </p:spPr>
        <p:txBody>
          <a:bodyPr wrap="none" rtlCol="0">
            <a:spAutoFit/>
          </a:bodyPr>
          <a:p>
            <a:r>
              <a:rPr lang="en-US" altLang="zh-CN"/>
              <a:t>BTC,ETH,BCH,NEVROS</a:t>
            </a:r>
            <a:r>
              <a:rPr lang="zh-CN" altLang="en-US"/>
              <a:t>，</a:t>
            </a:r>
            <a:r>
              <a:rPr lang="en-US" altLang="zh-CN"/>
              <a:t>tps </a:t>
            </a:r>
            <a:r>
              <a:rPr lang="zh-CN" altLang="en-US"/>
              <a:t>几百</a:t>
            </a:r>
            <a:endParaRPr lang="zh-CN" altLang="en-US"/>
          </a:p>
        </p:txBody>
      </p:sp>
      <p:sp>
        <p:nvSpPr>
          <p:cNvPr id="15" name="文本框 14"/>
          <p:cNvSpPr txBox="1"/>
          <p:nvPr/>
        </p:nvSpPr>
        <p:spPr>
          <a:xfrm>
            <a:off x="6129655" y="4152265"/>
            <a:ext cx="3262630" cy="368300"/>
          </a:xfrm>
          <a:prstGeom prst="rect">
            <a:avLst/>
          </a:prstGeom>
          <a:noFill/>
        </p:spPr>
        <p:txBody>
          <a:bodyPr wrap="none" rtlCol="0">
            <a:spAutoFit/>
          </a:bodyPr>
          <a:p>
            <a:r>
              <a:rPr lang="en-US" altLang="zh-CN"/>
              <a:t>ADA, Algorand			tps </a:t>
            </a:r>
            <a:r>
              <a:rPr lang="zh-CN" altLang="en-US"/>
              <a:t>几千</a:t>
            </a:r>
            <a:endParaRPr lang="zh-CN" altLang="en-US"/>
          </a:p>
        </p:txBody>
      </p:sp>
      <p:sp>
        <p:nvSpPr>
          <p:cNvPr id="16" name="文本框 15"/>
          <p:cNvSpPr txBox="1"/>
          <p:nvPr/>
        </p:nvSpPr>
        <p:spPr>
          <a:xfrm>
            <a:off x="6129655" y="2877185"/>
            <a:ext cx="3840480" cy="368300"/>
          </a:xfrm>
          <a:prstGeom prst="rect">
            <a:avLst/>
          </a:prstGeom>
          <a:noFill/>
        </p:spPr>
        <p:txBody>
          <a:bodyPr wrap="none" rtlCol="0">
            <a:spAutoFit/>
          </a:bodyPr>
          <a:p>
            <a:r>
              <a:rPr lang="zh-CN" altLang="en-US"/>
              <a:t>墨群，</a:t>
            </a:r>
            <a:r>
              <a:rPr lang="en-US" altLang="zh-CN"/>
              <a:t>ETH2			</a:t>
            </a:r>
            <a:r>
              <a:rPr lang="zh-CN" altLang="en-US"/>
              <a:t>理论无限扩展</a:t>
            </a:r>
            <a:endParaRPr lang="zh-CN" altLang="en-US"/>
          </a:p>
        </p:txBody>
      </p:sp>
      <p:sp>
        <p:nvSpPr>
          <p:cNvPr id="17" name="文本框 16"/>
          <p:cNvSpPr txBox="1"/>
          <p:nvPr/>
        </p:nvSpPr>
        <p:spPr>
          <a:xfrm>
            <a:off x="6129655" y="1600200"/>
            <a:ext cx="5212080" cy="368300"/>
          </a:xfrm>
          <a:prstGeom prst="rect">
            <a:avLst/>
          </a:prstGeom>
          <a:noFill/>
        </p:spPr>
        <p:txBody>
          <a:bodyPr wrap="none" rtlCol="0">
            <a:spAutoFit/>
          </a:bodyPr>
          <a:p>
            <a:r>
              <a:rPr lang="zh-CN" altLang="en-US"/>
              <a:t>闪电网络，雷电网络，</a:t>
            </a:r>
            <a:r>
              <a:rPr lang="en-US" altLang="zh-CN"/>
              <a:t>NEVROS		</a:t>
            </a:r>
            <a:r>
              <a:rPr lang="zh-CN" altLang="en-US"/>
              <a:t>理论无限扩展</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23758" y="327719"/>
            <a:ext cx="5908345" cy="460375"/>
          </a:xfrm>
          <a:prstGeom prst="rect">
            <a:avLst/>
          </a:prstGeom>
          <a:noFill/>
        </p:spPr>
        <p:txBody>
          <a:bodyPr wrap="square" rtlCol="0">
            <a:spAutoFit/>
          </a:bodyPr>
          <a:lstStyle/>
          <a:p>
            <a:pPr defTabSz="862965">
              <a:lnSpc>
                <a:spcPct val="100000"/>
              </a:lnSpc>
              <a:spcBef>
                <a:spcPts val="2265"/>
              </a:spcBef>
              <a:defRPr sz="1800">
                <a:solidFill>
                  <a:srgbClr val="000000"/>
                </a:solidFill>
              </a:defRPr>
            </a:pP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比特币问题</a:t>
            </a:r>
            <a:endPar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endParaRPr>
          </a:p>
        </p:txBody>
      </p:sp>
      <p:sp>
        <p:nvSpPr>
          <p:cNvPr id="4" name="内容占位符 2"/>
          <p:cNvSpPr>
            <a:spLocks noGrp="1"/>
          </p:cNvSpPr>
          <p:nvPr/>
        </p:nvSpPr>
        <p:spPr>
          <a:xfrm>
            <a:off x="609600" y="1600200"/>
            <a:ext cx="10973435" cy="4526915"/>
          </a:xfrm>
          <a:prstGeom prst="rect">
            <a:avLst/>
          </a:prstGeom>
        </p:spPr>
        <p:txBody>
          <a:bodyPr vert="horz" wrap="square" lIns="91440" tIns="45720" rIns="91440" bIns="45720" anchor="t">
            <a:normAutofit lnSpcReduction="20000"/>
          </a:bodyPr>
          <a:lstStyle>
            <a:lvl1pPr marL="342900" indent="-342900" algn="l" defTabSz="914400" latinLnBrk="1">
              <a:spcBef>
                <a:spcPct val="20000"/>
              </a:spcBef>
              <a:buFont typeface="Arial" panose="020B0604020202020204"/>
              <a:buChar char="•"/>
              <a:defRPr lang="ko-KR" sz="2800" baseline="0" smtClean="0">
                <a:solidFill>
                  <a:srgbClr val="000000"/>
                </a:solidFill>
                <a:latin typeface="+mn-lt"/>
                <a:ea typeface="+mn-ea"/>
                <a:cs typeface="+mn-cs"/>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a:lvl6pPr/>
            <a:lvl7pPr/>
            <a:lvl8pPr/>
            <a:lvl9pPr/>
          </a:lstStyle>
          <a:p>
            <a:r>
              <a:rPr lang="zh-CN" altLang="en-US"/>
              <a:t>功能简单</a:t>
            </a:r>
            <a:endParaRPr lang="zh-CN" altLang="en-US"/>
          </a:p>
          <a:p>
            <a:r>
              <a:rPr lang="en-US" altLang="zh-CN"/>
              <a:t>TPS</a:t>
            </a:r>
            <a:r>
              <a:rPr lang="zh-CN" altLang="en-US"/>
              <a:t>低</a:t>
            </a:r>
            <a:endParaRPr lang="zh-CN" altLang="en-US"/>
          </a:p>
          <a:p>
            <a:r>
              <a:rPr lang="zh-CN" altLang="en-US"/>
              <a:t>上链</a:t>
            </a:r>
            <a:r>
              <a:rPr lang="en-US" altLang="zh-CN"/>
              <a:t>/</a:t>
            </a:r>
            <a:r>
              <a:rPr lang="zh-CN" altLang="en-US"/>
              <a:t>确认速度慢</a:t>
            </a:r>
            <a:endParaRPr lang="zh-CN" altLang="en-US"/>
          </a:p>
          <a:p>
            <a:r>
              <a:rPr lang="en-US" altLang="zh-CN"/>
              <a:t>51%</a:t>
            </a:r>
            <a:r>
              <a:rPr lang="zh-CN" altLang="en-US"/>
              <a:t>攻击</a:t>
            </a:r>
            <a:endParaRPr lang="zh-CN" altLang="en-US"/>
          </a:p>
          <a:p>
            <a:r>
              <a:rPr lang="zh-CN" altLang="en-US">
                <a:sym typeface="+mn-ea"/>
              </a:rPr>
              <a:t>双花问题</a:t>
            </a:r>
            <a:endParaRPr lang="zh-CN" altLang="en-US">
              <a:sym typeface="+mn-ea"/>
            </a:endParaRPr>
          </a:p>
          <a:p>
            <a:r>
              <a:rPr lang="zh-CN" altLang="en-US">
                <a:sym typeface="+mn-ea"/>
              </a:rPr>
              <a:t>基于概率的确认</a:t>
            </a:r>
            <a:endParaRPr lang="zh-CN" altLang="en-US"/>
          </a:p>
          <a:p>
            <a:r>
              <a:rPr lang="zh-CN" altLang="en-US"/>
              <a:t>挖矿费电</a:t>
            </a:r>
            <a:endParaRPr lang="zh-CN" altLang="en-US"/>
          </a:p>
          <a:p>
            <a:r>
              <a:rPr lang="zh-CN" altLang="en-US"/>
              <a:t>治理难</a:t>
            </a:r>
            <a:endParaRPr lang="zh-CN" altLang="en-US"/>
          </a:p>
          <a:p>
            <a:r>
              <a:rPr lang="zh-CN" altLang="en-US"/>
              <a:t>中心化倾向</a:t>
            </a:r>
            <a:endParaRPr lang="zh-CN" altLang="en-US"/>
          </a:p>
          <a:p>
            <a:r>
              <a:rPr lang="zh-CN" altLang="en-US"/>
              <a:t>伪匿名</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23758" y="327719"/>
            <a:ext cx="5908345" cy="460375"/>
          </a:xfrm>
          <a:prstGeom prst="rect">
            <a:avLst/>
          </a:prstGeom>
          <a:noFill/>
        </p:spPr>
        <p:txBody>
          <a:bodyPr wrap="square" rtlCol="0">
            <a:spAutoFit/>
          </a:bodyPr>
          <a:lstStyle/>
          <a:p>
            <a:pPr defTabSz="862965">
              <a:lnSpc>
                <a:spcPct val="100000"/>
              </a:lnSpc>
              <a:spcBef>
                <a:spcPts val="2265"/>
              </a:spcBef>
              <a:defRPr sz="1800">
                <a:solidFill>
                  <a:srgbClr val="000000"/>
                </a:solidFill>
              </a:defRPr>
            </a:pPr>
            <a:r>
              <a:rPr lang="zh-CN" altLang="en-US" sz="2400">
                <a:sym typeface="+mn-ea"/>
              </a:rPr>
              <a:t>跨链</a:t>
            </a:r>
            <a:endParaRPr lang="zh-CN" altLang="en-US" sz="2400">
              <a:sym typeface="+mn-ea"/>
            </a:endParaRPr>
          </a:p>
        </p:txBody>
      </p:sp>
      <p:sp>
        <p:nvSpPr>
          <p:cNvPr id="4" name="内容占位符 2"/>
          <p:cNvSpPr>
            <a:spLocks noGrp="1"/>
          </p:cNvSpPr>
          <p:nvPr/>
        </p:nvSpPr>
        <p:spPr>
          <a:xfrm>
            <a:off x="609600" y="1600200"/>
            <a:ext cx="10973435" cy="4526915"/>
          </a:xfrm>
          <a:prstGeom prst="rect">
            <a:avLst/>
          </a:prstGeom>
        </p:spPr>
        <p:txBody>
          <a:bodyPr vert="horz" wrap="square" lIns="91440" tIns="45720" rIns="91440" bIns="45720" anchor="t">
            <a:normAutofit/>
          </a:bodyPr>
          <a:lstStyle>
            <a:lvl1pPr marL="342900" indent="-342900" algn="l" defTabSz="914400" latinLnBrk="1">
              <a:spcBef>
                <a:spcPct val="20000"/>
              </a:spcBef>
              <a:buFont typeface="Arial" panose="020B0604020202020204"/>
              <a:buChar char="•"/>
              <a:defRPr lang="ko-KR" sz="2800" baseline="0" smtClean="0">
                <a:solidFill>
                  <a:srgbClr val="000000"/>
                </a:solidFill>
                <a:latin typeface="+mn-lt"/>
                <a:ea typeface="+mn-ea"/>
                <a:cs typeface="+mn-cs"/>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a:lvl6pPr/>
            <a:lvl7pPr/>
            <a:lvl8pPr/>
            <a:lvl9pPr/>
          </a:lstStyle>
          <a:p>
            <a:endParaRPr lang="en-US" altLang="zh-CN"/>
          </a:p>
        </p:txBody>
      </p:sp>
      <p:sp>
        <p:nvSpPr>
          <p:cNvPr id="2" name="文本框 1"/>
          <p:cNvSpPr txBox="1"/>
          <p:nvPr/>
        </p:nvSpPr>
        <p:spPr>
          <a:xfrm>
            <a:off x="701675" y="1433830"/>
            <a:ext cx="9556115" cy="3138170"/>
          </a:xfrm>
          <a:prstGeom prst="rect">
            <a:avLst/>
          </a:prstGeom>
          <a:noFill/>
        </p:spPr>
        <p:txBody>
          <a:bodyPr wrap="square" rtlCol="0">
            <a:spAutoFit/>
          </a:bodyPr>
          <a:p>
            <a:pPr indent="0">
              <a:buFont typeface="Arial" panose="020B0604020202020204" pitchFamily="34" charset="0"/>
              <a:buNone/>
            </a:pPr>
            <a:r>
              <a:rPr lang="zh-CN" altLang="en-US"/>
              <a:t>跨链指数据或币的价值从一个链转移到另一个链。常用方式：</a:t>
            </a:r>
            <a:endParaRPr lang="zh-CN" altLang="en-US"/>
          </a:p>
          <a:p>
            <a:pPr marL="285750" indent="-285750">
              <a:buFont typeface="Arial" panose="020B0604020202020204" pitchFamily="34" charset="0"/>
              <a:buChar char="•"/>
            </a:pPr>
            <a:r>
              <a:rPr lang="zh-CN" altLang="en-US"/>
              <a:t>公证人模式，即两条链选择共同信任的公证人执行跨链，如</a:t>
            </a:r>
            <a:r>
              <a:rPr lang="en-US" altLang="zh-CN"/>
              <a:t>R3</a:t>
            </a:r>
            <a:r>
              <a:rPr lang="zh-CN" altLang="en-US"/>
              <a:t>。是个中心化方案。</a:t>
            </a:r>
            <a:endParaRPr lang="en-US" altLang="zh-CN"/>
          </a:p>
          <a:p>
            <a:pPr marL="285750" indent="-285750">
              <a:buFont typeface="Arial" panose="020B0604020202020204" pitchFamily="34" charset="0"/>
              <a:buChar char="•"/>
            </a:pPr>
            <a:r>
              <a:rPr lang="zh-CN" altLang="en-US"/>
              <a:t>中继链模式，有个中继链与各个链打通，跨链时中继链上的多个验证人节点负责验证跨链在源链上已发起且合法，然后在目标链上提交该跨链存在于中继链上的证明，并向源链提交收据。如</a:t>
            </a:r>
            <a:r>
              <a:rPr lang="en-US" altLang="zh-CN"/>
              <a:t>COSMOS</a:t>
            </a:r>
            <a:r>
              <a:rPr lang="zh-CN" altLang="en-US"/>
              <a:t>和</a:t>
            </a:r>
            <a:r>
              <a:rPr lang="en-US" altLang="zh-CN"/>
              <a:t>PolkAdot</a:t>
            </a:r>
            <a:r>
              <a:rPr lang="zh-CN" altLang="en-US"/>
              <a:t>都属于此类。</a:t>
            </a:r>
            <a:endParaRPr lang="zh-CN" altLang="en-US"/>
          </a:p>
          <a:p>
            <a:pPr marL="285750" indent="-285750">
              <a:buFont typeface="Arial" panose="020B0604020202020204" pitchFamily="34" charset="0"/>
              <a:buChar char="•"/>
            </a:pPr>
            <a:r>
              <a:rPr lang="en-US" altLang="zh-CN"/>
              <a:t>Hash</a:t>
            </a:r>
            <a:r>
              <a:rPr lang="zh-CN" altLang="en-US"/>
              <a:t>锁定。</a:t>
            </a:r>
            <a:r>
              <a:rPr lang="en-US" altLang="zh-CN"/>
              <a:t>ripple</a:t>
            </a:r>
            <a:r>
              <a:rPr lang="zh-CN" altLang="en-US"/>
              <a:t>使用该方法。</a:t>
            </a:r>
            <a:endParaRPr lang="en-US" altLang="zh-CN"/>
          </a:p>
          <a:p>
            <a:pPr indent="0">
              <a:buFont typeface="Arial" panose="020B0604020202020204" pitchFamily="34" charset="0"/>
              <a:buNone/>
            </a:pPr>
            <a:endParaRPr lang="zh-CN" altLang="en-US"/>
          </a:p>
          <a:p>
            <a:pPr indent="0">
              <a:buFont typeface="Arial" panose="020B0604020202020204" pitchFamily="34" charset="0"/>
              <a:buNone/>
            </a:pPr>
            <a:r>
              <a:rPr lang="zh-CN" altLang="en-US"/>
              <a:t>跨链对低性能链来说，也是提高性能的可选方法</a:t>
            </a:r>
            <a:r>
              <a:rPr lang="zh-CN" altLang="en-US"/>
              <a:t>。如</a:t>
            </a:r>
            <a:r>
              <a:rPr lang="en-US" altLang="zh-CN"/>
              <a:t>BTC</a:t>
            </a:r>
            <a:r>
              <a:rPr lang="zh-CN" altLang="en-US"/>
              <a:t>跨链到</a:t>
            </a:r>
            <a:r>
              <a:rPr lang="en-US" altLang="zh-CN"/>
              <a:t>EOS</a:t>
            </a:r>
            <a:r>
              <a:rPr lang="zh-CN" altLang="en-US"/>
              <a:t>上，交易性能就提高了很多，但是要注意安全性也不同了。</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23758" y="327719"/>
            <a:ext cx="5908345" cy="460375"/>
          </a:xfrm>
          <a:prstGeom prst="rect">
            <a:avLst/>
          </a:prstGeom>
          <a:noFill/>
        </p:spPr>
        <p:txBody>
          <a:bodyPr wrap="square" rtlCol="0">
            <a:spAutoFit/>
          </a:bodyPr>
          <a:lstStyle/>
          <a:p>
            <a:pPr defTabSz="862965">
              <a:lnSpc>
                <a:spcPct val="100000"/>
              </a:lnSpc>
              <a:spcBef>
                <a:spcPts val="2265"/>
              </a:spcBef>
              <a:defRPr sz="1800">
                <a:solidFill>
                  <a:srgbClr val="000000"/>
                </a:solidFill>
              </a:defRPr>
            </a:pPr>
            <a:r>
              <a:rPr lang="zh-CN" altLang="en-US" sz="2400">
                <a:sym typeface="+mn-ea"/>
              </a:rPr>
              <a:t>匿名</a:t>
            </a:r>
            <a:endParaRPr lang="zh-CN" altLang="en-US" sz="2400">
              <a:sym typeface="+mn-ea"/>
            </a:endParaRPr>
          </a:p>
        </p:txBody>
      </p:sp>
      <p:sp>
        <p:nvSpPr>
          <p:cNvPr id="4" name="内容占位符 2"/>
          <p:cNvSpPr>
            <a:spLocks noGrp="1"/>
          </p:cNvSpPr>
          <p:nvPr/>
        </p:nvSpPr>
        <p:spPr>
          <a:xfrm>
            <a:off x="609600" y="1600200"/>
            <a:ext cx="10973435" cy="4526915"/>
          </a:xfrm>
          <a:prstGeom prst="rect">
            <a:avLst/>
          </a:prstGeom>
        </p:spPr>
        <p:txBody>
          <a:bodyPr vert="horz" wrap="square" lIns="91440" tIns="45720" rIns="91440" bIns="45720" anchor="t">
            <a:normAutofit/>
          </a:bodyPr>
          <a:lstStyle>
            <a:lvl1pPr marL="342900" indent="-342900" algn="l" defTabSz="914400" latinLnBrk="1">
              <a:spcBef>
                <a:spcPct val="20000"/>
              </a:spcBef>
              <a:buFont typeface="Arial" panose="020B0604020202020204"/>
              <a:buChar char="•"/>
              <a:defRPr lang="ko-KR" sz="2800" baseline="0" smtClean="0">
                <a:solidFill>
                  <a:srgbClr val="000000"/>
                </a:solidFill>
                <a:latin typeface="+mn-lt"/>
                <a:ea typeface="+mn-ea"/>
                <a:cs typeface="+mn-cs"/>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a:lvl6pPr/>
            <a:lvl7pPr/>
            <a:lvl8pPr/>
            <a:lvl9pPr/>
          </a:lstStyle>
          <a:p>
            <a:endParaRPr lang="en-US" altLang="zh-CN"/>
          </a:p>
        </p:txBody>
      </p:sp>
      <p:sp>
        <p:nvSpPr>
          <p:cNvPr id="2" name="文本框 1"/>
          <p:cNvSpPr txBox="1"/>
          <p:nvPr/>
        </p:nvSpPr>
        <p:spPr>
          <a:xfrm>
            <a:off x="701675" y="1433830"/>
            <a:ext cx="9556115" cy="2030095"/>
          </a:xfrm>
          <a:prstGeom prst="rect">
            <a:avLst/>
          </a:prstGeom>
          <a:noFill/>
        </p:spPr>
        <p:txBody>
          <a:bodyPr wrap="square" rtlCol="0">
            <a:spAutoFit/>
          </a:bodyPr>
          <a:p>
            <a:pPr indent="0">
              <a:buFont typeface="Arial" panose="020B0604020202020204" pitchFamily="34" charset="0"/>
              <a:buNone/>
            </a:pPr>
            <a:r>
              <a:rPr lang="en-US" altLang="zh-CN"/>
              <a:t>BTC</a:t>
            </a:r>
            <a:r>
              <a:rPr lang="zh-CN" altLang="en-US"/>
              <a:t>里的交易不是匿名的。只是每个账户（地址）没有实名制而已。通过一些</a:t>
            </a:r>
            <a:r>
              <a:rPr lang="en-US" altLang="zh-CN"/>
              <a:t>“</a:t>
            </a:r>
            <a:r>
              <a:rPr lang="zh-CN" altLang="en-US"/>
              <a:t>大数据</a:t>
            </a:r>
            <a:r>
              <a:rPr lang="en-US" altLang="zh-CN"/>
              <a:t>”</a:t>
            </a:r>
            <a:r>
              <a:rPr lang="zh-CN" altLang="en-US"/>
              <a:t>方法，</a:t>
            </a:r>
            <a:r>
              <a:rPr lang="en-US" altLang="zh-CN"/>
              <a:t>BTC</a:t>
            </a:r>
            <a:r>
              <a:rPr lang="zh-CN" altLang="en-US"/>
              <a:t>里的账户是可以被扒出其背后身份的。</a:t>
            </a:r>
            <a:endParaRPr lang="zh-CN" altLang="en-US"/>
          </a:p>
          <a:p>
            <a:pPr indent="0">
              <a:buFont typeface="Arial" panose="020B0604020202020204" pitchFamily="34" charset="0"/>
              <a:buNone/>
            </a:pPr>
            <a:endParaRPr lang="zh-CN" altLang="en-US"/>
          </a:p>
          <a:p>
            <a:pPr indent="0">
              <a:buFont typeface="Arial" panose="020B0604020202020204" pitchFamily="34" charset="0"/>
              <a:buNone/>
            </a:pPr>
            <a:r>
              <a:rPr lang="zh-CN" altLang="en-US"/>
              <a:t>为了实现真正的匿名交易，即验证者无法知道交易者身份，交易金额等信息，只有交易人才能知道交易信息，公链使用密码学开发了一些匿名币。如门罗，</a:t>
            </a:r>
            <a:r>
              <a:rPr lang="en-US" altLang="zh-CN"/>
              <a:t>ZCash</a:t>
            </a:r>
            <a:r>
              <a:rPr lang="zh-CN" altLang="en-US"/>
              <a:t>等。用到的有混币，零知识证明等。</a:t>
            </a:r>
            <a:endParaRPr lang="zh-CN" altLang="en-US"/>
          </a:p>
          <a:p>
            <a:pPr marL="285750" indent="-285750">
              <a:buFont typeface="Arial" panose="020B0604020202020204" pitchFamily="34" charset="0"/>
              <a:buChar char="•"/>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23758" y="327719"/>
            <a:ext cx="5908345" cy="460375"/>
          </a:xfrm>
          <a:prstGeom prst="rect">
            <a:avLst/>
          </a:prstGeom>
          <a:noFill/>
        </p:spPr>
        <p:txBody>
          <a:bodyPr wrap="square" rtlCol="0">
            <a:spAutoFit/>
          </a:bodyPr>
          <a:lstStyle/>
          <a:p>
            <a:pPr defTabSz="862965">
              <a:lnSpc>
                <a:spcPct val="100000"/>
              </a:lnSpc>
              <a:spcBef>
                <a:spcPts val="2265"/>
              </a:spcBef>
              <a:defRPr sz="1800">
                <a:solidFill>
                  <a:srgbClr val="000000"/>
                </a:solidFill>
              </a:defRPr>
            </a:pPr>
            <a:r>
              <a:rPr lang="zh-CN" altLang="en-US" sz="2400">
                <a:sym typeface="+mn-ea"/>
              </a:rPr>
              <a:t>区块链里的变与不变</a:t>
            </a:r>
            <a:endParaRPr lang="zh-CN" altLang="en-US" sz="2400">
              <a:sym typeface="+mn-ea"/>
            </a:endParaRPr>
          </a:p>
        </p:txBody>
      </p:sp>
      <p:sp>
        <p:nvSpPr>
          <p:cNvPr id="4" name="内容占位符 2"/>
          <p:cNvSpPr>
            <a:spLocks noGrp="1"/>
          </p:cNvSpPr>
          <p:nvPr/>
        </p:nvSpPr>
        <p:spPr>
          <a:xfrm>
            <a:off x="609600" y="1600200"/>
            <a:ext cx="10973435" cy="4526915"/>
          </a:xfrm>
          <a:prstGeom prst="rect">
            <a:avLst/>
          </a:prstGeom>
        </p:spPr>
        <p:txBody>
          <a:bodyPr vert="horz" wrap="square" lIns="91440" tIns="45720" rIns="91440" bIns="45720" anchor="t">
            <a:normAutofit/>
          </a:bodyPr>
          <a:lstStyle>
            <a:lvl1pPr marL="342900" indent="-342900" algn="l" defTabSz="914400" latinLnBrk="1">
              <a:spcBef>
                <a:spcPct val="20000"/>
              </a:spcBef>
              <a:buFont typeface="Arial" panose="020B0604020202020204"/>
              <a:buChar char="•"/>
              <a:defRPr lang="ko-KR" sz="2800" baseline="0" smtClean="0">
                <a:solidFill>
                  <a:srgbClr val="000000"/>
                </a:solidFill>
                <a:latin typeface="+mn-lt"/>
                <a:ea typeface="+mn-ea"/>
                <a:cs typeface="+mn-cs"/>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a:lvl6pPr/>
            <a:lvl7pPr/>
            <a:lvl8pPr/>
            <a:lvl9pPr/>
          </a:lstStyle>
          <a:p>
            <a:endParaRPr lang="en-US" altLang="zh-CN"/>
          </a:p>
        </p:txBody>
      </p:sp>
      <p:sp>
        <p:nvSpPr>
          <p:cNvPr id="2" name="文本框 1"/>
          <p:cNvSpPr txBox="1"/>
          <p:nvPr/>
        </p:nvSpPr>
        <p:spPr>
          <a:xfrm>
            <a:off x="701675" y="1433830"/>
            <a:ext cx="9556115" cy="4246245"/>
          </a:xfrm>
          <a:prstGeom prst="rect">
            <a:avLst/>
          </a:prstGeom>
          <a:noFill/>
        </p:spPr>
        <p:txBody>
          <a:bodyPr wrap="square" rtlCol="0">
            <a:spAutoFit/>
          </a:bodyPr>
          <a:p>
            <a:pPr indent="0">
              <a:buFont typeface="Arial" panose="020B0604020202020204" pitchFamily="34" charset="0"/>
              <a:buNone/>
            </a:pPr>
            <a:r>
              <a:rPr lang="zh-CN" altLang="en-US"/>
              <a:t>大家经常说区块链是不可篡改的</a:t>
            </a:r>
            <a:endParaRPr lang="zh-CN" altLang="en-US"/>
          </a:p>
          <a:p>
            <a:pPr indent="0">
              <a:buFont typeface="Arial" panose="020B0604020202020204" pitchFamily="34" charset="0"/>
              <a:buNone/>
            </a:pPr>
            <a:r>
              <a:rPr lang="zh-CN" altLang="en-US"/>
              <a:t>但是比如账户余额，是经常变的。</a:t>
            </a:r>
            <a:endParaRPr lang="zh-CN" altLang="en-US"/>
          </a:p>
          <a:p>
            <a:pPr indent="0">
              <a:buFont typeface="Arial" panose="020B0604020202020204" pitchFamily="34" charset="0"/>
              <a:buNone/>
            </a:pPr>
            <a:r>
              <a:rPr lang="zh-CN" altLang="en-US"/>
              <a:t>区块链里，究竟什么是变的，什么是不变的？</a:t>
            </a:r>
            <a:endParaRPr lang="zh-CN" altLang="en-US"/>
          </a:p>
          <a:p>
            <a:pPr indent="0">
              <a:buFont typeface="Arial" panose="020B0604020202020204" pitchFamily="34" charset="0"/>
              <a:buNone/>
            </a:pPr>
            <a:endParaRPr lang="zh-CN" altLang="en-US"/>
          </a:p>
          <a:p>
            <a:pPr indent="0">
              <a:buFont typeface="Arial" panose="020B0604020202020204" pitchFamily="34" charset="0"/>
              <a:buNone/>
            </a:pPr>
            <a:r>
              <a:rPr lang="zh-CN" altLang="en-US"/>
              <a:t>世界状态：</a:t>
            </a:r>
            <a:endParaRPr lang="zh-CN" altLang="en-US"/>
          </a:p>
          <a:p>
            <a:pPr indent="0">
              <a:buFont typeface="Arial" panose="020B0604020202020204" pitchFamily="34" charset="0"/>
              <a:buNone/>
            </a:pPr>
            <a:r>
              <a:rPr lang="zh-CN" altLang="en-US"/>
              <a:t>可以把区块链看成是一个大状态机。当前的状态，如有多少个合约，每个合约里的数据，这些状态的总和叫做世界状态。</a:t>
            </a:r>
            <a:endParaRPr lang="zh-CN" altLang="en-US"/>
          </a:p>
          <a:p>
            <a:pPr indent="0">
              <a:buFont typeface="Arial" panose="020B0604020202020204" pitchFamily="34" charset="0"/>
              <a:buNone/>
            </a:pPr>
            <a:endParaRPr lang="zh-CN" altLang="en-US"/>
          </a:p>
          <a:p>
            <a:pPr indent="0">
              <a:buFont typeface="Arial" panose="020B0604020202020204" pitchFamily="34" charset="0"/>
              <a:buNone/>
            </a:pPr>
            <a:r>
              <a:rPr lang="zh-CN" altLang="en-US"/>
              <a:t>世界状态的起始，是</a:t>
            </a:r>
            <a:r>
              <a:rPr lang="en-US" altLang="zh-CN"/>
              <a:t>genesis block</a:t>
            </a:r>
            <a:r>
              <a:rPr lang="zh-CN" altLang="en-US"/>
              <a:t>创建的状态。之后随着每个块的加入，都会改变世界状态。</a:t>
            </a:r>
            <a:endParaRPr lang="zh-CN" altLang="en-US"/>
          </a:p>
          <a:p>
            <a:pPr indent="0">
              <a:buFont typeface="Arial" panose="020B0604020202020204" pitchFamily="34" charset="0"/>
              <a:buNone/>
            </a:pPr>
            <a:endParaRPr lang="zh-CN" altLang="en-US"/>
          </a:p>
          <a:p>
            <a:pPr indent="0">
              <a:buFont typeface="Arial" panose="020B0604020202020204" pitchFamily="34" charset="0"/>
              <a:buNone/>
            </a:pPr>
            <a:r>
              <a:rPr lang="zh-CN" altLang="en-US"/>
              <a:t>如果把以太坊抽象成一台电脑，则以太坊是操作系统，</a:t>
            </a:r>
            <a:r>
              <a:rPr lang="en-US" altLang="zh-CN"/>
              <a:t>dapp</a:t>
            </a:r>
            <a:r>
              <a:rPr lang="zh-CN" altLang="en-US"/>
              <a:t>是应用，世界状态是当前整个内存的状态，一个个区块是运行</a:t>
            </a:r>
            <a:r>
              <a:rPr lang="en-US" altLang="zh-CN"/>
              <a:t>log</a:t>
            </a:r>
            <a:r>
              <a:rPr lang="zh-CN" altLang="en-US"/>
              <a:t>。 世界状态是可变的，</a:t>
            </a:r>
            <a:r>
              <a:rPr lang="en-US" altLang="zh-CN"/>
              <a:t>log</a:t>
            </a:r>
            <a:r>
              <a:rPr lang="zh-CN" altLang="en-US"/>
              <a:t>是不变的。</a:t>
            </a:r>
            <a:endParaRPr lang="zh-CN" altLang="en-US"/>
          </a:p>
          <a:p>
            <a:pPr indent="0">
              <a:buFont typeface="Arial" panose="020B0604020202020204" pitchFamily="34" charset="0"/>
              <a:buNone/>
            </a:pPr>
            <a:endParaRPr lang="zh-CN" altLang="en-US"/>
          </a:p>
          <a:p>
            <a:pPr indent="0">
              <a:buFont typeface="Arial" panose="020B0604020202020204" pitchFamily="34" charset="0"/>
              <a:buNone/>
            </a:pPr>
            <a:r>
              <a:rPr lang="zh-CN" altLang="en-US"/>
              <a:t>区块链上的块，也不是绝对不能变的。只是比较困难，而且</a:t>
            </a:r>
            <a:r>
              <a:rPr lang="zh-CN" altLang="en-US"/>
              <a:t>改变区块对链来说是不正常的行为。比如</a:t>
            </a:r>
            <a:r>
              <a:rPr lang="en-US" altLang="zh-CN"/>
              <a:t>51%</a:t>
            </a:r>
            <a:r>
              <a:rPr lang="zh-CN" altLang="en-US"/>
              <a:t>攻击就是通过更长的链来替换原有链达成的。</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23758" y="327719"/>
            <a:ext cx="5908345" cy="460375"/>
          </a:xfrm>
          <a:prstGeom prst="rect">
            <a:avLst/>
          </a:prstGeom>
          <a:noFill/>
        </p:spPr>
        <p:txBody>
          <a:bodyPr wrap="square" rtlCol="0">
            <a:spAutoFit/>
          </a:bodyPr>
          <a:lstStyle/>
          <a:p>
            <a:pPr defTabSz="862965">
              <a:lnSpc>
                <a:spcPct val="100000"/>
              </a:lnSpc>
              <a:spcBef>
                <a:spcPts val="2265"/>
              </a:spcBef>
              <a:defRPr sz="1800">
                <a:solidFill>
                  <a:srgbClr val="000000"/>
                </a:solidFill>
              </a:defRPr>
            </a:pPr>
            <a:r>
              <a:rPr lang="zh-CN" altLang="en-US" sz="2400">
                <a:sym typeface="+mn-ea"/>
              </a:rPr>
              <a:t>下期内容</a:t>
            </a:r>
            <a:endParaRPr lang="zh-CN" altLang="en-US" sz="2400">
              <a:sym typeface="+mn-ea"/>
            </a:endParaRPr>
          </a:p>
        </p:txBody>
      </p:sp>
      <p:sp>
        <p:nvSpPr>
          <p:cNvPr id="4" name="内容占位符 2"/>
          <p:cNvSpPr>
            <a:spLocks noGrp="1"/>
          </p:cNvSpPr>
          <p:nvPr/>
        </p:nvSpPr>
        <p:spPr>
          <a:xfrm>
            <a:off x="609600" y="1600200"/>
            <a:ext cx="10973435" cy="4526915"/>
          </a:xfrm>
          <a:prstGeom prst="rect">
            <a:avLst/>
          </a:prstGeom>
        </p:spPr>
        <p:txBody>
          <a:bodyPr vert="horz" wrap="square" lIns="91440" tIns="45720" rIns="91440" bIns="45720" anchor="t">
            <a:normAutofit/>
          </a:bodyPr>
          <a:lstStyle>
            <a:lvl1pPr marL="342900" indent="-342900" algn="l" defTabSz="914400" latinLnBrk="1">
              <a:spcBef>
                <a:spcPct val="20000"/>
              </a:spcBef>
              <a:buFont typeface="Arial" panose="020B0604020202020204"/>
              <a:buChar char="•"/>
              <a:defRPr lang="ko-KR" sz="2800" baseline="0" smtClean="0">
                <a:solidFill>
                  <a:srgbClr val="000000"/>
                </a:solidFill>
                <a:latin typeface="+mn-lt"/>
                <a:ea typeface="+mn-ea"/>
                <a:cs typeface="+mn-cs"/>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a:lvl6pPr/>
            <a:lvl7pPr/>
            <a:lvl8pPr/>
            <a:lvl9pPr/>
          </a:lstStyle>
          <a:p>
            <a:endParaRPr lang="en-US" altLang="zh-CN"/>
          </a:p>
        </p:txBody>
      </p:sp>
      <p:sp>
        <p:nvSpPr>
          <p:cNvPr id="2" name="文本框 1"/>
          <p:cNvSpPr txBox="1"/>
          <p:nvPr/>
        </p:nvSpPr>
        <p:spPr>
          <a:xfrm>
            <a:off x="701675" y="1433830"/>
            <a:ext cx="9556115" cy="645160"/>
          </a:xfrm>
          <a:prstGeom prst="rect">
            <a:avLst/>
          </a:prstGeom>
          <a:noFill/>
        </p:spPr>
        <p:txBody>
          <a:bodyPr wrap="square" rtlCol="0">
            <a:spAutoFit/>
          </a:bodyPr>
          <a:p>
            <a:pPr indent="0">
              <a:buFont typeface="Arial" panose="020B0604020202020204" pitchFamily="34" charset="0"/>
              <a:buNone/>
            </a:pPr>
            <a:r>
              <a:rPr lang="zh-CN" altLang="en-US"/>
              <a:t>联盟链</a:t>
            </a:r>
            <a:endParaRPr lang="zh-CN" altLang="en-US"/>
          </a:p>
          <a:p>
            <a:pPr indent="0">
              <a:buFont typeface="Arial" panose="020B0604020202020204" pitchFamily="34" charset="0"/>
              <a:buNone/>
            </a:pPr>
            <a:r>
              <a:rPr lang="zh-CN" altLang="en-US"/>
              <a:t>密码学</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1" cstate="print">
            <a:extLst>
              <a:ext uri="{28A0092B-C50C-407E-A947-70E740481C1C}">
                <a14:useLocalDpi xmlns:a14="http://schemas.microsoft.com/office/drawing/2010/main" val="0"/>
              </a:ext>
            </a:extLst>
          </a:blip>
          <a:srcRect t="60445" r="62936" b="1"/>
          <a:stretch>
            <a:fillRect/>
          </a:stretch>
        </p:blipFill>
        <p:spPr>
          <a:xfrm rot="10800000">
            <a:off x="6050173" y="4160090"/>
            <a:ext cx="2971974" cy="2725294"/>
          </a:xfrm>
          <a:prstGeom prst="rect">
            <a:avLst/>
          </a:prstGeom>
        </p:spPr>
      </p:pic>
      <p:cxnSp>
        <p:nvCxnSpPr>
          <p:cNvPr id="5" name="直接连接符 4"/>
          <p:cNvCxnSpPr/>
          <p:nvPr/>
        </p:nvCxnSpPr>
        <p:spPr>
          <a:xfrm>
            <a:off x="4292667" y="2765608"/>
            <a:ext cx="0" cy="1733526"/>
          </a:xfrm>
          <a:prstGeom prst="line">
            <a:avLst/>
          </a:prstGeom>
          <a:ln w="57150">
            <a:solidFill>
              <a:srgbClr val="079DFF"/>
            </a:solidFill>
          </a:ln>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2134472" y="1425089"/>
            <a:ext cx="3168352" cy="1069845"/>
          </a:xfrm>
          <a:prstGeom prst="rect">
            <a:avLst/>
          </a:prstGeom>
          <a:noFill/>
        </p:spPr>
        <p:txBody>
          <a:bodyPr wrap="square" rtlCol="0">
            <a:spAutoFit/>
          </a:bodyPr>
          <a:lstStyle/>
          <a:p>
            <a:pPr eaLnBrk="1" fontAlgn="auto" latinLnBrk="0" hangingPunct="1">
              <a:lnSpc>
                <a:spcPct val="150000"/>
              </a:lnSpc>
            </a:pPr>
            <a:r>
              <a:rPr lang="en-US" altLang="zh-CN" sz="4800" b="1" dirty="0">
                <a:solidFill>
                  <a:srgbClr val="079DFF"/>
                </a:solidFill>
                <a:latin typeface="微软雅黑" panose="020B0503020204020204" pitchFamily="34" charset="-122"/>
                <a:ea typeface="微软雅黑" panose="020B0503020204020204" pitchFamily="34" charset="-122"/>
              </a:rPr>
              <a:t>Thanks</a:t>
            </a:r>
            <a:endParaRPr lang="zh-CN" altLang="en-US" sz="4800" b="1" dirty="0">
              <a:solidFill>
                <a:srgbClr val="079DFF"/>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4472" y="2658543"/>
            <a:ext cx="1840591" cy="1840591"/>
          </a:xfrm>
          <a:prstGeom prst="rect">
            <a:avLst/>
          </a:prstGeom>
        </p:spPr>
      </p:pic>
      <p:pic>
        <p:nvPicPr>
          <p:cNvPr id="11" name="图片 10"/>
          <p:cNvPicPr>
            <a:picLocks noChangeAspect="1"/>
          </p:cNvPicPr>
          <p:nvPr/>
        </p:nvPicPr>
        <p:blipFill rotWithShape="1">
          <a:blip r:embed="rId1" cstate="print">
            <a:extLst>
              <a:ext uri="{28A0092B-C50C-407E-A947-70E740481C1C}">
                <a14:useLocalDpi xmlns:a14="http://schemas.microsoft.com/office/drawing/2010/main" val="0"/>
              </a:ext>
            </a:extLst>
          </a:blip>
          <a:srcRect t="40970" r="20534"/>
          <a:stretch>
            <a:fillRect/>
          </a:stretch>
        </p:blipFill>
        <p:spPr>
          <a:xfrm>
            <a:off x="6325537" y="21776"/>
            <a:ext cx="5851815" cy="3735246"/>
          </a:xfrm>
          <a:prstGeom prst="rect">
            <a:avLst/>
          </a:prstGeom>
        </p:spPr>
      </p:pic>
      <p:pic>
        <p:nvPicPr>
          <p:cNvPr id="12" name="图片 11"/>
          <p:cNvPicPr>
            <a:picLocks noChangeAspect="1"/>
          </p:cNvPicPr>
          <p:nvPr/>
        </p:nvPicPr>
        <p:blipFill rotWithShape="1">
          <a:blip r:embed="rId1" cstate="print">
            <a:extLst>
              <a:ext uri="{28A0092B-C50C-407E-A947-70E740481C1C}">
                <a14:useLocalDpi xmlns:a14="http://schemas.microsoft.com/office/drawing/2010/main" val="0"/>
              </a:ext>
            </a:extLst>
          </a:blip>
          <a:srcRect r="47768" b="48302"/>
          <a:stretch>
            <a:fillRect/>
          </a:stretch>
        </p:blipFill>
        <p:spPr>
          <a:xfrm>
            <a:off x="8976697" y="4129802"/>
            <a:ext cx="3239984" cy="2755582"/>
          </a:xfrm>
          <a:prstGeom prst="rect">
            <a:avLst/>
          </a:prstGeom>
        </p:spPr>
      </p:pic>
      <p:sp>
        <p:nvSpPr>
          <p:cNvPr id="15" name="文本框 14"/>
          <p:cNvSpPr txBox="1"/>
          <p:nvPr/>
        </p:nvSpPr>
        <p:spPr>
          <a:xfrm>
            <a:off x="4537947" y="2610385"/>
            <a:ext cx="3950559" cy="1502976"/>
          </a:xfrm>
          <a:prstGeom prst="rect">
            <a:avLst/>
          </a:prstGeom>
          <a:noFill/>
        </p:spPr>
        <p:txBody>
          <a:bodyPr wrap="square" rtlCol="0">
            <a:spAutoFit/>
          </a:bodyPr>
          <a:lstStyle/>
          <a:p>
            <a:pPr eaLnBrk="1" fontAlgn="auto" latinLnBrk="0" hangingPunct="1">
              <a:lnSpc>
                <a:spcPts val="4000"/>
              </a:lnSpc>
            </a:pPr>
            <a:r>
              <a:rPr lang="zh-CN" altLang="en-US" sz="2800" b="1" dirty="0">
                <a:latin typeface="微软雅黑" panose="020B0503020204020204" pitchFamily="34" charset="-122"/>
                <a:ea typeface="微软雅黑" panose="020B0503020204020204" pitchFamily="34" charset="-122"/>
              </a:rPr>
              <a:t>联系</a:t>
            </a:r>
            <a:endParaRPr lang="en-US" altLang="zh-CN" sz="2800" b="1" dirty="0">
              <a:latin typeface="微软雅黑" panose="020B0503020204020204" pitchFamily="34" charset="-122"/>
              <a:ea typeface="微软雅黑" panose="020B0503020204020204" pitchFamily="34" charset="-122"/>
            </a:endParaRPr>
          </a:p>
          <a:p>
            <a:pPr eaLnBrk="1" fontAlgn="auto" latinLnBrk="0" hangingPunct="1">
              <a:lnSpc>
                <a:spcPts val="4000"/>
              </a:lnSpc>
            </a:pPr>
            <a:r>
              <a:rPr lang="zh-CN" altLang="en-US" sz="4000" b="1" dirty="0">
                <a:latin typeface="微软雅黑" panose="020B0503020204020204" pitchFamily="34" charset="-122"/>
                <a:ea typeface="微软雅黑" panose="020B0503020204020204" pitchFamily="34" charset="-122"/>
              </a:rPr>
              <a:t>熵链科技</a:t>
            </a:r>
            <a:endParaRPr lang="en-US" altLang="zh-CN" sz="4000" b="1" dirty="0">
              <a:latin typeface="微软雅黑" panose="020B0503020204020204" pitchFamily="34" charset="-122"/>
              <a:ea typeface="微软雅黑" panose="020B0503020204020204" pitchFamily="34" charset="-122"/>
            </a:endParaRPr>
          </a:p>
          <a:p>
            <a:pPr>
              <a:lnSpc>
                <a:spcPts val="3000"/>
              </a:lnSpc>
            </a:pPr>
            <a:r>
              <a:rPr lang="en-US" altLang="zh-CN" sz="2400" spc="300" dirty="0">
                <a:solidFill>
                  <a:schemeClr val="bg1">
                    <a:lumMod val="65000"/>
                  </a:schemeClr>
                </a:solidFill>
                <a:latin typeface="微软雅黑" panose="020B0503020204020204" pitchFamily="34" charset="-122"/>
                <a:ea typeface="微软雅黑" panose="020B0503020204020204" pitchFamily="34" charset="-122"/>
              </a:rPr>
              <a:t>Contact </a:t>
            </a:r>
            <a:r>
              <a:rPr lang="en-US" altLang="zh-CN" sz="2400" spc="300" dirty="0" err="1">
                <a:solidFill>
                  <a:schemeClr val="bg1">
                    <a:lumMod val="65000"/>
                  </a:schemeClr>
                </a:solidFill>
                <a:latin typeface="微软雅黑" panose="020B0503020204020204" pitchFamily="34" charset="-122"/>
                <a:ea typeface="微软雅黑" panose="020B0503020204020204" pitchFamily="34" charset="-122"/>
              </a:rPr>
              <a:t>ShangChain</a:t>
            </a:r>
            <a:endParaRPr lang="zh-CN" altLang="en-US" sz="2400" spc="3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4537947" y="4129802"/>
            <a:ext cx="7272808" cy="461665"/>
          </a:xfrm>
          <a:prstGeom prst="rect">
            <a:avLst/>
          </a:prstGeom>
          <a:noFill/>
        </p:spPr>
        <p:txBody>
          <a:bodyPr wrap="square" rtlCol="0">
            <a:spAutoFit/>
          </a:bodyPr>
          <a:lstStyle/>
          <a:p>
            <a:r>
              <a:rPr lang="en-US" altLang="zh-CN" sz="2400" dirty="0" smtClean="0">
                <a:solidFill>
                  <a:schemeClr val="tx1"/>
                </a:solidFill>
                <a:latin typeface="微软雅黑" panose="020B0503020204020204" pitchFamily="34" charset="-122"/>
                <a:ea typeface="微软雅黑" panose="020B0503020204020204" pitchFamily="34" charset="-122"/>
              </a:rPr>
              <a:t>TEL:13850051475</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23758" y="327719"/>
            <a:ext cx="5908345" cy="460375"/>
          </a:xfrm>
          <a:prstGeom prst="rect">
            <a:avLst/>
          </a:prstGeom>
          <a:noFill/>
        </p:spPr>
        <p:txBody>
          <a:bodyPr wrap="square" rtlCol="0">
            <a:spAutoFit/>
          </a:bodyPr>
          <a:lstStyle/>
          <a:p>
            <a:pPr defTabSz="862965">
              <a:lnSpc>
                <a:spcPct val="100000"/>
              </a:lnSpc>
              <a:spcBef>
                <a:spcPts val="2265"/>
              </a:spcBef>
              <a:defRPr sz="1800">
                <a:solidFill>
                  <a:srgbClr val="000000"/>
                </a:solidFill>
              </a:defRPr>
            </a:pP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以太坊</a:t>
            </a:r>
            <a:endPar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endParaRPr>
          </a:p>
        </p:txBody>
      </p:sp>
      <p:sp>
        <p:nvSpPr>
          <p:cNvPr id="4" name="内容占位符 2"/>
          <p:cNvSpPr>
            <a:spLocks noGrp="1"/>
          </p:cNvSpPr>
          <p:nvPr/>
        </p:nvSpPr>
        <p:spPr>
          <a:xfrm>
            <a:off x="609600" y="1600200"/>
            <a:ext cx="10973435" cy="4526915"/>
          </a:xfrm>
          <a:prstGeom prst="rect">
            <a:avLst/>
          </a:prstGeom>
        </p:spPr>
        <p:txBody>
          <a:bodyPr vert="horz" wrap="square" lIns="91440" tIns="45720" rIns="91440" bIns="45720" anchor="t">
            <a:normAutofit fontScale="70000"/>
          </a:bodyPr>
          <a:lstStyle>
            <a:lvl1pPr marL="342900" indent="-342900" algn="l" defTabSz="914400" latinLnBrk="1">
              <a:spcBef>
                <a:spcPct val="20000"/>
              </a:spcBef>
              <a:buFont typeface="Arial" panose="020B0604020202020204"/>
              <a:buChar char="•"/>
              <a:defRPr lang="ko-KR" sz="2800" baseline="0" smtClean="0">
                <a:solidFill>
                  <a:srgbClr val="000000"/>
                </a:solidFill>
                <a:latin typeface="+mn-lt"/>
                <a:ea typeface="+mn-ea"/>
                <a:cs typeface="+mn-cs"/>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a:lvl6pPr/>
            <a:lvl7pPr/>
            <a:lvl8pPr/>
            <a:lvl9pPr/>
          </a:lstStyle>
          <a:p>
            <a:r>
              <a:rPr lang="zh-CN" altLang="en-US"/>
              <a:t>以太坊：转账 </a:t>
            </a:r>
            <a:r>
              <a:rPr lang="en-US" altLang="zh-CN"/>
              <a:t>-&gt; </a:t>
            </a:r>
            <a:r>
              <a:rPr lang="zh-CN" altLang="en-US"/>
              <a:t>智能合约</a:t>
            </a:r>
            <a:endParaRPr lang="zh-CN" altLang="en-US"/>
          </a:p>
          <a:p>
            <a:pPr marL="0" indent="0">
              <a:buNone/>
            </a:pPr>
            <a:endParaRPr lang="zh-CN" altLang="en-US"/>
          </a:p>
          <a:p>
            <a:pPr marL="0" indent="0">
              <a:buNone/>
            </a:pPr>
            <a:r>
              <a:rPr lang="zh-CN" altLang="en-US"/>
              <a:t>为了能运行智能合约引入的设计：</a:t>
            </a:r>
            <a:endParaRPr lang="zh-CN" altLang="en-US"/>
          </a:p>
          <a:p>
            <a:r>
              <a:rPr lang="zh-CN" altLang="en-US"/>
              <a:t>图灵完备</a:t>
            </a:r>
            <a:r>
              <a:rPr lang="en-US" altLang="zh-CN"/>
              <a:t>-&gt;</a:t>
            </a:r>
            <a:r>
              <a:rPr lang="zh-CN" altLang="en-US"/>
              <a:t>死循环</a:t>
            </a:r>
            <a:r>
              <a:rPr lang="en-US" altLang="zh-CN"/>
              <a:t>-&gt;</a:t>
            </a:r>
            <a:r>
              <a:rPr lang="zh-CN" altLang="en-US"/>
              <a:t>整个系统卡死。</a:t>
            </a:r>
            <a:br>
              <a:rPr lang="zh-CN" altLang="en-US"/>
            </a:br>
            <a:r>
              <a:rPr lang="zh-CN" altLang="en-US"/>
              <a:t>解决方案：</a:t>
            </a:r>
            <a:r>
              <a:rPr lang="en-US" altLang="zh-CN"/>
              <a:t>gas</a:t>
            </a:r>
            <a:endParaRPr lang="zh-CN" altLang="en-US"/>
          </a:p>
          <a:p>
            <a:r>
              <a:rPr lang="zh-CN" altLang="en-US"/>
              <a:t>为了达成共识，不同机器运行同一程序必须有完全一样的结果：</a:t>
            </a:r>
            <a:br>
              <a:rPr lang="zh-CN" altLang="en-US"/>
            </a:br>
            <a:r>
              <a:rPr lang="zh-CN" altLang="en-US"/>
              <a:t>解决方案：</a:t>
            </a:r>
            <a:r>
              <a:rPr lang="en-US" altLang="zh-CN"/>
              <a:t>EVM</a:t>
            </a:r>
            <a:endParaRPr lang="en-US" altLang="zh-CN"/>
          </a:p>
          <a:p>
            <a:r>
              <a:rPr lang="zh-CN" altLang="en-US"/>
              <a:t>为了更合理地编写智能合约：</a:t>
            </a:r>
            <a:br>
              <a:rPr lang="zh-CN" altLang="en-US"/>
            </a:br>
            <a:r>
              <a:rPr lang="zh-CN" altLang="en-US"/>
              <a:t>解决方案：</a:t>
            </a:r>
            <a:r>
              <a:rPr lang="en-US" altLang="zh-CN"/>
              <a:t>Solidity(</a:t>
            </a:r>
            <a:r>
              <a:rPr lang="zh-CN" altLang="en-US"/>
              <a:t>为</a:t>
            </a:r>
            <a:r>
              <a:rPr lang="en-US" altLang="zh-CN"/>
              <a:t>EVM</a:t>
            </a:r>
            <a:r>
              <a:rPr lang="zh-CN" altLang="en-US"/>
              <a:t>量身定做的语言）</a:t>
            </a:r>
            <a:endParaRPr lang="zh-CN" altLang="en-US"/>
          </a:p>
          <a:p>
            <a:r>
              <a:rPr lang="zh-CN" altLang="en-US"/>
              <a:t>其他为了更好地适应智能合约的设计：</a:t>
            </a:r>
            <a:endParaRPr lang="zh-CN" altLang="en-US"/>
          </a:p>
          <a:p>
            <a:pPr marL="0" indent="0">
              <a:buNone/>
            </a:pPr>
            <a:r>
              <a:rPr lang="en-US" altLang="zh-CN"/>
              <a:t>	</a:t>
            </a:r>
            <a:r>
              <a:rPr lang="zh-CN" altLang="en-US"/>
              <a:t>账户模型</a:t>
            </a:r>
            <a:br>
              <a:rPr lang="zh-CN" altLang="en-US"/>
            </a:br>
            <a:r>
              <a:rPr lang="zh-CN" altLang="en-US"/>
              <a:t>  </a:t>
            </a:r>
            <a:r>
              <a:rPr lang="en-US" altLang="zh-CN"/>
              <a:t>	Merkle Patricia Tree</a:t>
            </a:r>
            <a:br>
              <a:rPr lang="en-US" altLang="zh-CN"/>
            </a:br>
            <a:r>
              <a:rPr lang="en-US" altLang="zh-CN"/>
              <a:t>	</a:t>
            </a:r>
            <a:r>
              <a:rPr lang="zh-CN" altLang="en-US"/>
              <a:t>区块数据格式变化</a:t>
            </a:r>
            <a:endParaRPr lang="en-US" altLang="zh-CN"/>
          </a:p>
          <a:p>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23758" y="327719"/>
            <a:ext cx="5908345" cy="460375"/>
          </a:xfrm>
          <a:prstGeom prst="rect">
            <a:avLst/>
          </a:prstGeom>
          <a:noFill/>
        </p:spPr>
        <p:txBody>
          <a:bodyPr wrap="square" rtlCol="0">
            <a:spAutoFit/>
          </a:bodyPr>
          <a:lstStyle/>
          <a:p>
            <a:pPr defTabSz="862965">
              <a:lnSpc>
                <a:spcPct val="100000"/>
              </a:lnSpc>
              <a:spcBef>
                <a:spcPts val="2265"/>
              </a:spcBef>
              <a:defRPr sz="1800">
                <a:solidFill>
                  <a:srgbClr val="000000"/>
                </a:solidFill>
              </a:defRPr>
            </a:pP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以太坊</a:t>
            </a:r>
            <a:endPar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endParaRPr>
          </a:p>
        </p:txBody>
      </p:sp>
      <p:sp>
        <p:nvSpPr>
          <p:cNvPr id="4" name="内容占位符 2"/>
          <p:cNvSpPr>
            <a:spLocks noGrp="1"/>
          </p:cNvSpPr>
          <p:nvPr/>
        </p:nvSpPr>
        <p:spPr>
          <a:xfrm>
            <a:off x="609600" y="1600200"/>
            <a:ext cx="10973435" cy="4526915"/>
          </a:xfrm>
          <a:prstGeom prst="rect">
            <a:avLst/>
          </a:prstGeom>
        </p:spPr>
        <p:txBody>
          <a:bodyPr vert="horz" wrap="square" lIns="91440" tIns="45720" rIns="91440" bIns="45720" anchor="t">
            <a:normAutofit/>
          </a:bodyPr>
          <a:lstStyle>
            <a:lvl1pPr marL="342900" indent="-342900" algn="l" defTabSz="914400" latinLnBrk="1">
              <a:spcBef>
                <a:spcPct val="20000"/>
              </a:spcBef>
              <a:buFont typeface="Arial" panose="020B0604020202020204"/>
              <a:buChar char="•"/>
              <a:defRPr lang="ko-KR" sz="2800" baseline="0" smtClean="0">
                <a:solidFill>
                  <a:srgbClr val="000000"/>
                </a:solidFill>
                <a:latin typeface="+mn-lt"/>
                <a:ea typeface="+mn-ea"/>
                <a:cs typeface="+mn-cs"/>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a:lvl6pPr/>
            <a:lvl7pPr/>
            <a:lvl8pPr/>
            <a:lvl9pPr/>
          </a:lstStyle>
          <a:p>
            <a:r>
              <a:rPr lang="zh-CN" altLang="en-US"/>
              <a:t>共识算法上的改进：</a:t>
            </a:r>
            <a:r>
              <a:rPr lang="en-US" altLang="zh-CN"/>
              <a:t>GHOST</a:t>
            </a:r>
            <a:endParaRPr lang="en-US" altLang="zh-CN"/>
          </a:p>
          <a:p>
            <a:r>
              <a:rPr lang="zh-CN" altLang="en-US"/>
              <a:t>公链经营模式的试验场和孵化池。</a:t>
            </a:r>
            <a:br>
              <a:rPr lang="zh-CN" altLang="en-US"/>
            </a:br>
            <a:r>
              <a:rPr lang="en-US" altLang="zh-CN"/>
              <a:t>ICO,IBO,FOMO,DeFi...</a:t>
            </a:r>
            <a:endParaRPr lang="en-US" altLang="zh-CN"/>
          </a:p>
          <a:p>
            <a:r>
              <a:rPr lang="en-US" altLang="zh-CN"/>
              <a:t>ETH2.0</a:t>
            </a:r>
            <a:r>
              <a:rPr lang="zh-CN" altLang="en-US"/>
              <a:t>仍值得期待</a:t>
            </a:r>
            <a:r>
              <a:rPr lang="en-US" altLang="zh-CN"/>
              <a:t>...</a:t>
            </a:r>
            <a:br>
              <a:rPr lang="en-US" altLang="zh-CN"/>
            </a:br>
            <a:r>
              <a:rPr lang="zh-CN" altLang="en-US"/>
              <a:t>分片</a:t>
            </a:r>
            <a:br>
              <a:rPr lang="zh-CN" altLang="en-US"/>
            </a:br>
            <a:r>
              <a:rPr lang="en-US" altLang="zh-CN"/>
              <a:t>Casper</a:t>
            </a:r>
            <a:br>
              <a:rPr lang="en-US" altLang="zh-CN"/>
            </a:br>
            <a:r>
              <a:rPr lang="zh-CN" altLang="en-US"/>
              <a:t>密码学创新</a:t>
            </a:r>
            <a:br>
              <a:rPr lang="zh-CN" altLang="en-US"/>
            </a:br>
            <a:r>
              <a:rPr lang="en-US" altLang="zh-CN"/>
              <a:t>...</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23758" y="327719"/>
            <a:ext cx="5908345" cy="460375"/>
          </a:xfrm>
          <a:prstGeom prst="rect">
            <a:avLst/>
          </a:prstGeom>
          <a:noFill/>
        </p:spPr>
        <p:txBody>
          <a:bodyPr wrap="square" rtlCol="0">
            <a:spAutoFit/>
          </a:bodyPr>
          <a:lstStyle/>
          <a:p>
            <a:pPr defTabSz="862965">
              <a:lnSpc>
                <a:spcPct val="100000"/>
              </a:lnSpc>
              <a:spcBef>
                <a:spcPts val="2265"/>
              </a:spcBef>
              <a:defRPr sz="1800">
                <a:solidFill>
                  <a:srgbClr val="000000"/>
                </a:solidFill>
              </a:defRPr>
            </a:pPr>
            <a:r>
              <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rPr>
              <a:t>区块链不可能三角</a:t>
            </a:r>
            <a:endParaRPr lang="zh-CN" altLang="en-US" sz="2400" b="1" dirty="0">
              <a:solidFill>
                <a:srgbClr val="3D5F6B"/>
              </a:solidFill>
              <a:ea typeface="微软雅黑" panose="020B0503020204020204" pitchFamily="34" charset="-122"/>
              <a:cs typeface="Arial" panose="020B0604020202020204" pitchFamily="34" charset="0"/>
              <a:sym typeface="Calibri" panose="020F0502020204030204" charset="0"/>
            </a:endParaRPr>
          </a:p>
        </p:txBody>
      </p:sp>
      <p:sp>
        <p:nvSpPr>
          <p:cNvPr id="2" name="等腰三角形 1"/>
          <p:cNvSpPr/>
          <p:nvPr/>
        </p:nvSpPr>
        <p:spPr>
          <a:xfrm>
            <a:off x="4093210" y="2084070"/>
            <a:ext cx="3579495" cy="3124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5414010" y="1817370"/>
            <a:ext cx="937895" cy="9391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扩展</a:t>
            </a:r>
            <a:endParaRPr lang="zh-CN" altLang="en-US"/>
          </a:p>
        </p:txBody>
      </p:sp>
      <p:sp>
        <p:nvSpPr>
          <p:cNvPr id="5" name="椭圆 4"/>
          <p:cNvSpPr/>
          <p:nvPr/>
        </p:nvSpPr>
        <p:spPr>
          <a:xfrm>
            <a:off x="3672840" y="4672965"/>
            <a:ext cx="937895" cy="9391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安全</a:t>
            </a:r>
            <a:endParaRPr lang="zh-CN" altLang="en-US"/>
          </a:p>
        </p:txBody>
      </p:sp>
      <p:sp>
        <p:nvSpPr>
          <p:cNvPr id="6" name="椭圆 5"/>
          <p:cNvSpPr/>
          <p:nvPr/>
        </p:nvSpPr>
        <p:spPr>
          <a:xfrm>
            <a:off x="7093585" y="4613910"/>
            <a:ext cx="937895" cy="9391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去中心化</a:t>
            </a:r>
            <a:endParaRPr lang="zh-CN" altLang="en-US"/>
          </a:p>
        </p:txBody>
      </p:sp>
      <p:sp>
        <p:nvSpPr>
          <p:cNvPr id="7" name="文本框 6"/>
          <p:cNvSpPr txBox="1"/>
          <p:nvPr/>
        </p:nvSpPr>
        <p:spPr>
          <a:xfrm>
            <a:off x="8265795" y="4899660"/>
            <a:ext cx="1554480" cy="368300"/>
          </a:xfrm>
          <a:prstGeom prst="rect">
            <a:avLst/>
          </a:prstGeom>
          <a:noFill/>
        </p:spPr>
        <p:txBody>
          <a:bodyPr wrap="none" rtlCol="0">
            <a:spAutoFit/>
          </a:bodyPr>
          <a:p>
            <a:r>
              <a:rPr lang="zh-CN" altLang="en-US"/>
              <a:t>独立</a:t>
            </a:r>
            <a:r>
              <a:rPr lang="zh-CN" altLang="en-US"/>
              <a:t>节点数量</a:t>
            </a:r>
            <a:endParaRPr lang="zh-CN" altLang="en-US"/>
          </a:p>
        </p:txBody>
      </p:sp>
      <p:sp>
        <p:nvSpPr>
          <p:cNvPr id="10" name="文本框 9"/>
          <p:cNvSpPr txBox="1"/>
          <p:nvPr/>
        </p:nvSpPr>
        <p:spPr>
          <a:xfrm>
            <a:off x="6575425" y="2103120"/>
            <a:ext cx="949960" cy="368300"/>
          </a:xfrm>
          <a:prstGeom prst="rect">
            <a:avLst/>
          </a:prstGeom>
          <a:noFill/>
        </p:spPr>
        <p:txBody>
          <a:bodyPr wrap="none" rtlCol="0">
            <a:spAutoFit/>
          </a:bodyPr>
          <a:p>
            <a:pPr algn="l"/>
            <a:r>
              <a:rPr lang="en-US" altLang="zh-CN"/>
              <a:t>Scability</a:t>
            </a:r>
            <a:endParaRPr lang="en-US" altLang="zh-CN"/>
          </a:p>
        </p:txBody>
      </p:sp>
      <p:sp>
        <p:nvSpPr>
          <p:cNvPr id="11" name="文本框 10"/>
          <p:cNvSpPr txBox="1"/>
          <p:nvPr/>
        </p:nvSpPr>
        <p:spPr>
          <a:xfrm>
            <a:off x="2459990" y="4958715"/>
            <a:ext cx="1097280" cy="368300"/>
          </a:xfrm>
          <a:prstGeom prst="rect">
            <a:avLst/>
          </a:prstGeom>
          <a:noFill/>
        </p:spPr>
        <p:txBody>
          <a:bodyPr wrap="none" rtlCol="0">
            <a:spAutoFit/>
          </a:bodyPr>
          <a:p>
            <a:pPr algn="l"/>
            <a:r>
              <a:rPr lang="zh-CN" altLang="en-US"/>
              <a:t>作恶成本</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23758" y="327719"/>
            <a:ext cx="5908345" cy="460375"/>
          </a:xfrm>
          <a:prstGeom prst="rect">
            <a:avLst/>
          </a:prstGeom>
          <a:noFill/>
        </p:spPr>
        <p:txBody>
          <a:bodyPr wrap="square" rtlCol="0">
            <a:spAutoFit/>
          </a:bodyPr>
          <a:lstStyle/>
          <a:p>
            <a:pPr defTabSz="862965">
              <a:lnSpc>
                <a:spcPct val="100000"/>
              </a:lnSpc>
              <a:spcBef>
                <a:spcPts val="2265"/>
              </a:spcBef>
              <a:defRPr sz="1800">
                <a:solidFill>
                  <a:srgbClr val="000000"/>
                </a:solidFill>
              </a:defRPr>
            </a:pPr>
            <a:r>
              <a:rPr lang="en-US" altLang="zh-CN" sz="2400">
                <a:sym typeface="+mn-ea"/>
              </a:rPr>
              <a:t>Scability-TPS</a:t>
            </a:r>
            <a:r>
              <a:rPr lang="zh-CN" altLang="en-US" sz="2400">
                <a:sym typeface="+mn-ea"/>
              </a:rPr>
              <a:t>：</a:t>
            </a:r>
            <a:r>
              <a:rPr lang="en-US" altLang="zh-CN" sz="2400">
                <a:sym typeface="+mn-ea"/>
              </a:rPr>
              <a:t>POW</a:t>
            </a:r>
            <a:r>
              <a:rPr lang="zh-CN" altLang="en-US" sz="2400">
                <a:sym typeface="+mn-ea"/>
              </a:rPr>
              <a:t>上的努力</a:t>
            </a:r>
            <a:endParaRPr lang="zh-CN" altLang="en-US" sz="2400">
              <a:sym typeface="+mn-ea"/>
            </a:endParaRPr>
          </a:p>
        </p:txBody>
      </p:sp>
      <p:sp>
        <p:nvSpPr>
          <p:cNvPr id="4" name="内容占位符 2"/>
          <p:cNvSpPr>
            <a:spLocks noGrp="1"/>
          </p:cNvSpPr>
          <p:nvPr/>
        </p:nvSpPr>
        <p:spPr>
          <a:xfrm>
            <a:off x="609600" y="1600200"/>
            <a:ext cx="10973435" cy="4526915"/>
          </a:xfrm>
          <a:prstGeom prst="rect">
            <a:avLst/>
          </a:prstGeom>
        </p:spPr>
        <p:txBody>
          <a:bodyPr vert="horz" wrap="square" lIns="91440" tIns="45720" rIns="91440" bIns="45720" anchor="t">
            <a:normAutofit/>
          </a:bodyPr>
          <a:lstStyle>
            <a:lvl1pPr marL="342900" indent="-342900" algn="l" defTabSz="914400" latinLnBrk="1">
              <a:spcBef>
                <a:spcPct val="20000"/>
              </a:spcBef>
              <a:buFont typeface="Arial" panose="020B0604020202020204"/>
              <a:buChar char="•"/>
              <a:defRPr lang="ko-KR" sz="2800" baseline="0" smtClean="0">
                <a:solidFill>
                  <a:srgbClr val="000000"/>
                </a:solidFill>
                <a:latin typeface="+mn-lt"/>
                <a:ea typeface="+mn-ea"/>
                <a:cs typeface="+mn-cs"/>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a:lvl6pPr/>
            <a:lvl7pPr/>
            <a:lvl8pPr/>
            <a:lvl9pPr/>
          </a:lstStyle>
          <a:p>
            <a:endParaRPr lang="en-US" altLang="zh-CN"/>
          </a:p>
        </p:txBody>
      </p:sp>
      <p:sp>
        <p:nvSpPr>
          <p:cNvPr id="2" name="文本框 1"/>
          <p:cNvSpPr txBox="1"/>
          <p:nvPr/>
        </p:nvSpPr>
        <p:spPr>
          <a:xfrm>
            <a:off x="711200" y="1440815"/>
            <a:ext cx="10296525" cy="5908040"/>
          </a:xfrm>
          <a:prstGeom prst="rect">
            <a:avLst/>
          </a:prstGeom>
          <a:noFill/>
        </p:spPr>
        <p:txBody>
          <a:bodyPr wrap="square" rtlCol="0">
            <a:spAutoFit/>
          </a:bodyPr>
          <a:p>
            <a:pPr marL="285750" indent="-285750">
              <a:buFont typeface="Arial" panose="020B0604020202020204" pitchFamily="34" charset="0"/>
              <a:buChar char="•"/>
            </a:pPr>
            <a:r>
              <a:rPr lang="en-US" altLang="zh-CN"/>
              <a:t>POW</a:t>
            </a:r>
            <a:r>
              <a:rPr lang="zh-CN" altLang="en-US"/>
              <a:t>的</a:t>
            </a:r>
            <a:r>
              <a:rPr lang="en-US" altLang="zh-CN"/>
              <a:t>TPS</a:t>
            </a:r>
            <a:r>
              <a:rPr lang="zh-CN" altLang="en-US"/>
              <a:t>正比于区块大小，反比于出块时间</a:t>
            </a:r>
            <a:br>
              <a:rPr lang="zh-CN" altLang="en-US"/>
            </a:br>
            <a:r>
              <a:rPr lang="zh-CN" altLang="en-US"/>
              <a:t>所以最简单的方式：增大区块大小，减小出块时间</a:t>
            </a:r>
            <a:br>
              <a:rPr lang="zh-CN" altLang="en-US"/>
            </a:br>
            <a:r>
              <a:rPr lang="zh-CN" altLang="en-US"/>
              <a:t>很多</a:t>
            </a:r>
            <a:r>
              <a:rPr lang="en-US" altLang="zh-CN"/>
              <a:t>POW</a:t>
            </a:r>
            <a:r>
              <a:rPr lang="zh-CN" altLang="en-US"/>
              <a:t>项目都这么做的，如</a:t>
            </a:r>
            <a:r>
              <a:rPr lang="en-US" altLang="zh-CN"/>
              <a:t>BCH, ETH</a:t>
            </a:r>
            <a:endParaRPr lang="en-US" altLang="zh-CN"/>
          </a:p>
          <a:p>
            <a:pPr marL="285750" indent="-285750">
              <a:buFont typeface="Arial" panose="020B0604020202020204" pitchFamily="34" charset="0"/>
              <a:buChar char="•"/>
            </a:pPr>
            <a:r>
              <a:rPr lang="en-US" altLang="zh-CN"/>
              <a:t>POW</a:t>
            </a:r>
            <a:r>
              <a:rPr lang="zh-CN" altLang="en-US"/>
              <a:t>：的安全性与分叉率负相关，与</a:t>
            </a:r>
            <a:r>
              <a:rPr lang="en-US" altLang="zh-CN"/>
              <a:t>TPS</a:t>
            </a:r>
            <a:r>
              <a:rPr lang="zh-CN" altLang="en-US"/>
              <a:t>成反比，所以分叉率与</a:t>
            </a:r>
            <a:r>
              <a:rPr lang="en-US" altLang="zh-CN"/>
              <a:t>TPS</a:t>
            </a:r>
            <a:r>
              <a:rPr lang="zh-CN" altLang="en-US"/>
              <a:t>正相关。</a:t>
            </a:r>
            <a:br>
              <a:rPr lang="zh-CN" altLang="en-US"/>
            </a:br>
            <a:r>
              <a:rPr lang="zh-CN" altLang="en-US"/>
              <a:t>即分叉率</a:t>
            </a:r>
            <a:r>
              <a:rPr lang="en-US" altLang="zh-CN"/>
              <a:t>↗ </a:t>
            </a:r>
            <a:r>
              <a:rPr lang="zh-CN" altLang="en-US"/>
              <a:t>安全性</a:t>
            </a:r>
            <a:r>
              <a:rPr lang="en-US" altLang="zh-CN"/>
              <a:t>↘ TPS ↗</a:t>
            </a:r>
            <a:br>
              <a:rPr lang="zh-CN" altLang="en-US"/>
            </a:br>
            <a:r>
              <a:rPr lang="zh-CN" altLang="en-US"/>
              <a:t>那么是否可以设定一个能接受的分叉率（安全底线</a:t>
            </a:r>
            <a:r>
              <a:rPr lang="zh-CN" altLang="en-US"/>
              <a:t>），动态调节出块大小和出块时间，让</a:t>
            </a:r>
            <a:r>
              <a:rPr lang="en-US" altLang="zh-CN"/>
              <a:t>TPS</a:t>
            </a:r>
            <a:r>
              <a:rPr lang="zh-CN" altLang="en-US"/>
              <a:t>尽可能高？即在能接受的安全等级上，达到最大</a:t>
            </a:r>
            <a:r>
              <a:rPr lang="en-US" altLang="zh-CN"/>
              <a:t>TPS?</a:t>
            </a:r>
            <a:br>
              <a:rPr lang="en-US" altLang="zh-CN"/>
            </a:br>
            <a:r>
              <a:rPr lang="en-US" altLang="zh-CN"/>
              <a:t>NEVROS</a:t>
            </a:r>
            <a:r>
              <a:rPr lang="zh-CN" altLang="en-US"/>
              <a:t>就是这样做的。该方案基本把同安全等级情况下，</a:t>
            </a:r>
            <a:r>
              <a:rPr lang="en-US" altLang="zh-CN"/>
              <a:t>POW</a:t>
            </a:r>
            <a:r>
              <a:rPr lang="zh-CN" altLang="en-US"/>
              <a:t>在单链上的</a:t>
            </a:r>
            <a:r>
              <a:rPr lang="en-US" altLang="zh-CN"/>
              <a:t>TPS</a:t>
            </a:r>
            <a:r>
              <a:rPr lang="zh-CN" altLang="en-US"/>
              <a:t>达到了极限。</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23758" y="327719"/>
            <a:ext cx="5908345" cy="460375"/>
          </a:xfrm>
          <a:prstGeom prst="rect">
            <a:avLst/>
          </a:prstGeom>
          <a:noFill/>
        </p:spPr>
        <p:txBody>
          <a:bodyPr wrap="square" rtlCol="0">
            <a:spAutoFit/>
          </a:bodyPr>
          <a:lstStyle/>
          <a:p>
            <a:pPr defTabSz="862965">
              <a:lnSpc>
                <a:spcPct val="100000"/>
              </a:lnSpc>
              <a:spcBef>
                <a:spcPts val="2265"/>
              </a:spcBef>
              <a:defRPr sz="1800">
                <a:solidFill>
                  <a:srgbClr val="000000"/>
                </a:solidFill>
              </a:defRPr>
            </a:pPr>
            <a:r>
              <a:rPr lang="en-US" altLang="zh-CN" sz="2400">
                <a:sym typeface="+mn-ea"/>
              </a:rPr>
              <a:t>Scability-TPS</a:t>
            </a:r>
            <a:r>
              <a:rPr lang="zh-CN" altLang="en-US" sz="2400">
                <a:sym typeface="+mn-ea"/>
              </a:rPr>
              <a:t>：</a:t>
            </a:r>
            <a:r>
              <a:rPr lang="en-US" altLang="zh-CN" sz="2400">
                <a:sym typeface="+mn-ea"/>
              </a:rPr>
              <a:t>PBFT</a:t>
            </a:r>
            <a:endParaRPr lang="en-US" altLang="zh-CN" sz="2400">
              <a:sym typeface="+mn-ea"/>
            </a:endParaRPr>
          </a:p>
        </p:txBody>
      </p:sp>
      <p:sp>
        <p:nvSpPr>
          <p:cNvPr id="4" name="内容占位符 2"/>
          <p:cNvSpPr>
            <a:spLocks noGrp="1"/>
          </p:cNvSpPr>
          <p:nvPr/>
        </p:nvSpPr>
        <p:spPr>
          <a:xfrm>
            <a:off x="609600" y="1600200"/>
            <a:ext cx="10973435" cy="4526915"/>
          </a:xfrm>
          <a:prstGeom prst="rect">
            <a:avLst/>
          </a:prstGeom>
        </p:spPr>
        <p:txBody>
          <a:bodyPr vert="horz" wrap="square" lIns="91440" tIns="45720" rIns="91440" bIns="45720" anchor="t">
            <a:normAutofit/>
          </a:bodyPr>
          <a:lstStyle>
            <a:lvl1pPr marL="342900" indent="-342900" algn="l" defTabSz="914400" latinLnBrk="1">
              <a:spcBef>
                <a:spcPct val="20000"/>
              </a:spcBef>
              <a:buFont typeface="Arial" panose="020B0604020202020204"/>
              <a:buChar char="•"/>
              <a:defRPr lang="ko-KR" sz="2800" baseline="0" smtClean="0">
                <a:solidFill>
                  <a:srgbClr val="000000"/>
                </a:solidFill>
                <a:latin typeface="+mn-lt"/>
                <a:ea typeface="+mn-ea"/>
                <a:cs typeface="+mn-cs"/>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a:lvl6pPr/>
            <a:lvl7pPr/>
            <a:lvl8pPr/>
            <a:lvl9pPr/>
          </a:lstStyle>
          <a:p>
            <a:endParaRPr lang="en-US" altLang="zh-CN"/>
          </a:p>
        </p:txBody>
      </p:sp>
      <p:sp>
        <p:nvSpPr>
          <p:cNvPr id="2" name="文本框 1"/>
          <p:cNvSpPr txBox="1"/>
          <p:nvPr/>
        </p:nvSpPr>
        <p:spPr>
          <a:xfrm>
            <a:off x="711200" y="1440815"/>
            <a:ext cx="10296525" cy="5631180"/>
          </a:xfrm>
          <a:prstGeom prst="rect">
            <a:avLst/>
          </a:prstGeom>
          <a:noFill/>
        </p:spPr>
        <p:txBody>
          <a:bodyPr wrap="square" rtlCol="0">
            <a:spAutoFit/>
          </a:bodyPr>
          <a:p>
            <a:pPr marL="285750" indent="-285750">
              <a:buFont typeface="Arial" panose="020B0604020202020204" pitchFamily="34" charset="0"/>
              <a:buChar char="•"/>
            </a:pPr>
            <a:r>
              <a:rPr lang="zh-CN" altLang="en-US"/>
              <a:t>比特币出现前的共识算法：</a:t>
            </a:r>
            <a:r>
              <a:rPr lang="en-US" altLang="zh-CN"/>
              <a:t>PBFT</a:t>
            </a:r>
            <a:endParaRPr lang="en-US" altLang="zh-CN"/>
          </a:p>
          <a:p>
            <a:pPr marL="285750" indent="-285750">
              <a:buFont typeface="Arial" panose="020B0604020202020204" pitchFamily="34" charset="0"/>
              <a:buChar char="•"/>
            </a:pPr>
            <a:r>
              <a:rPr lang="en-US" altLang="zh-CN"/>
              <a:t>PBFT</a:t>
            </a:r>
            <a:r>
              <a:rPr lang="zh-CN" altLang="en-US"/>
              <a:t>：假设系统中有</a:t>
            </a:r>
            <a:r>
              <a:rPr lang="en-US" altLang="zh-CN"/>
              <a:t>3f+1</a:t>
            </a:r>
            <a:r>
              <a:rPr lang="zh-CN" altLang="en-US"/>
              <a:t>个节点，只要</a:t>
            </a:r>
            <a:r>
              <a:rPr lang="en-US" altLang="zh-CN"/>
              <a:t>2f+1</a:t>
            </a:r>
            <a:r>
              <a:rPr lang="zh-CN" altLang="en-US"/>
              <a:t>个诚实节点，这些诚实节点间就能达成共识</a:t>
            </a:r>
            <a:endParaRPr lang="zh-CN" altLang="en-US"/>
          </a:p>
          <a:p>
            <a:pPr marL="285750" indent="-285750">
              <a:buFont typeface="Arial" panose="020B0604020202020204" pitchFamily="34" charset="0"/>
              <a:buChar char="•"/>
            </a:pPr>
            <a:r>
              <a:rPr lang="en-US" altLang="zh-CN"/>
              <a:t>O(n2)</a:t>
            </a:r>
            <a:r>
              <a:rPr lang="zh-CN" altLang="en-US"/>
              <a:t>消息复杂度</a:t>
            </a:r>
            <a:endParaRPr lang="zh-CN" altLang="en-US"/>
          </a:p>
          <a:p>
            <a:pPr marL="285750" indent="-285750">
              <a:buFont typeface="Arial" panose="020B0604020202020204" pitchFamily="34" charset="0"/>
              <a:buChar char="•"/>
            </a:pPr>
            <a:r>
              <a:rPr lang="zh-CN" altLang="en-US"/>
              <a:t>节点间需互相认识</a:t>
            </a:r>
            <a:endParaRPr lang="zh-CN" altLang="en-US"/>
          </a:p>
          <a:p>
            <a:pPr marL="285750" indent="-285750">
              <a:buFont typeface="Arial" panose="020B0604020202020204" pitchFamily="34" charset="0"/>
              <a:buChar char="•"/>
            </a:pPr>
            <a:r>
              <a:rPr lang="zh-CN" altLang="en-US"/>
              <a:t>节点越多，性能越低，一般最多支持</a:t>
            </a:r>
            <a:r>
              <a:rPr lang="en-US" altLang="zh-CN"/>
              <a:t>100</a:t>
            </a:r>
            <a:r>
              <a:rPr lang="zh-CN" altLang="en-US"/>
              <a:t>个节点。节点数量较少时，能达到上千</a:t>
            </a:r>
            <a:r>
              <a:rPr lang="en-US" altLang="zh-CN"/>
              <a:t>TPS</a:t>
            </a:r>
            <a:endParaRPr lang="en-US" altLang="zh-CN"/>
          </a:p>
          <a:p>
            <a:pPr marL="285750" indent="-285750">
              <a:buFont typeface="Arial" panose="020B0604020202020204" pitchFamily="34" charset="0"/>
              <a:buChar char="•"/>
            </a:pPr>
            <a:r>
              <a:rPr lang="en-US" altLang="zh-CN"/>
              <a:t>Fabric,FISCO-BCOS</a:t>
            </a:r>
            <a:r>
              <a:rPr lang="zh-CN" altLang="en-US"/>
              <a:t>都曾</a:t>
            </a:r>
            <a:r>
              <a:rPr lang="zh-CN" altLang="en-US"/>
              <a:t>用过</a:t>
            </a:r>
            <a:endParaRPr lang="zh-CN" altLang="en-US"/>
          </a:p>
          <a:p>
            <a:pPr indent="0">
              <a:buFont typeface="Arial" panose="020B0604020202020204" pitchFamily="34" charset="0"/>
              <a:buNone/>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en-US" altLang="zh-CN"/>
          </a:p>
        </p:txBody>
      </p:sp>
      <p:pic>
        <p:nvPicPr>
          <p:cNvPr id="3" name="图片 2"/>
          <p:cNvPicPr>
            <a:picLocks noChangeAspect="1"/>
          </p:cNvPicPr>
          <p:nvPr>
            <p:custDataLst>
              <p:tags r:id="rId1"/>
            </p:custDataLst>
          </p:nvPr>
        </p:nvPicPr>
        <p:blipFill>
          <a:blip r:embed="rId2"/>
          <a:stretch>
            <a:fillRect/>
          </a:stretch>
        </p:blipFill>
        <p:spPr>
          <a:xfrm>
            <a:off x="2103755" y="3395345"/>
            <a:ext cx="6732270" cy="2936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23758" y="327719"/>
            <a:ext cx="5908345" cy="460375"/>
          </a:xfrm>
          <a:prstGeom prst="rect">
            <a:avLst/>
          </a:prstGeom>
          <a:noFill/>
        </p:spPr>
        <p:txBody>
          <a:bodyPr wrap="square" rtlCol="0">
            <a:spAutoFit/>
          </a:bodyPr>
          <a:lstStyle/>
          <a:p>
            <a:pPr defTabSz="862965">
              <a:lnSpc>
                <a:spcPct val="100000"/>
              </a:lnSpc>
              <a:spcBef>
                <a:spcPts val="2265"/>
              </a:spcBef>
              <a:defRPr sz="1800">
                <a:solidFill>
                  <a:srgbClr val="000000"/>
                </a:solidFill>
              </a:defRPr>
            </a:pPr>
            <a:r>
              <a:rPr lang="en-US" altLang="zh-CN" sz="2400">
                <a:sym typeface="+mn-ea"/>
              </a:rPr>
              <a:t>Scability-TPS</a:t>
            </a:r>
            <a:r>
              <a:rPr lang="zh-CN" altLang="en-US" sz="2400">
                <a:sym typeface="+mn-ea"/>
              </a:rPr>
              <a:t>：</a:t>
            </a:r>
            <a:r>
              <a:rPr lang="en-US" altLang="zh-CN" sz="2400">
                <a:sym typeface="+mn-ea"/>
              </a:rPr>
              <a:t>POS</a:t>
            </a:r>
            <a:endParaRPr lang="zh-CN" altLang="en-US" sz="2400">
              <a:sym typeface="+mn-ea"/>
            </a:endParaRPr>
          </a:p>
        </p:txBody>
      </p:sp>
      <p:sp>
        <p:nvSpPr>
          <p:cNvPr id="4" name="内容占位符 2"/>
          <p:cNvSpPr>
            <a:spLocks noGrp="1"/>
          </p:cNvSpPr>
          <p:nvPr/>
        </p:nvSpPr>
        <p:spPr>
          <a:xfrm>
            <a:off x="609600" y="1600200"/>
            <a:ext cx="10973435" cy="4526915"/>
          </a:xfrm>
          <a:prstGeom prst="rect">
            <a:avLst/>
          </a:prstGeom>
        </p:spPr>
        <p:txBody>
          <a:bodyPr vert="horz" wrap="square" lIns="91440" tIns="45720" rIns="91440" bIns="45720" anchor="t">
            <a:normAutofit/>
          </a:bodyPr>
          <a:lstStyle>
            <a:lvl1pPr marL="342900" indent="-342900" algn="l" defTabSz="914400" latinLnBrk="1">
              <a:spcBef>
                <a:spcPct val="20000"/>
              </a:spcBef>
              <a:buFont typeface="Arial" panose="020B0604020202020204"/>
              <a:buChar char="•"/>
              <a:defRPr lang="ko-KR" sz="2800" baseline="0" smtClean="0">
                <a:solidFill>
                  <a:srgbClr val="000000"/>
                </a:solidFill>
                <a:latin typeface="+mn-lt"/>
                <a:ea typeface="+mn-ea"/>
                <a:cs typeface="+mn-cs"/>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a:lvl6pPr/>
            <a:lvl7pPr/>
            <a:lvl8pPr/>
            <a:lvl9pPr/>
          </a:lstStyle>
          <a:p>
            <a:endParaRPr lang="en-US" altLang="zh-CN"/>
          </a:p>
        </p:txBody>
      </p:sp>
      <p:sp>
        <p:nvSpPr>
          <p:cNvPr id="2" name="文本框 1"/>
          <p:cNvSpPr txBox="1"/>
          <p:nvPr/>
        </p:nvSpPr>
        <p:spPr>
          <a:xfrm>
            <a:off x="701675" y="1443990"/>
            <a:ext cx="10296525" cy="3415030"/>
          </a:xfrm>
          <a:prstGeom prst="rect">
            <a:avLst/>
          </a:prstGeom>
          <a:noFill/>
        </p:spPr>
        <p:txBody>
          <a:bodyPr wrap="square" rtlCol="0">
            <a:spAutoFit/>
          </a:bodyPr>
          <a:p>
            <a:pPr indent="0">
              <a:buFont typeface="Arial" panose="020B0604020202020204" pitchFamily="34" charset="0"/>
              <a:buNone/>
            </a:pPr>
            <a:r>
              <a:rPr lang="zh-CN" altLang="en-US"/>
              <a:t>比特币</a:t>
            </a:r>
            <a:r>
              <a:rPr lang="zh-CN" altLang="en-US"/>
              <a:t>共识需求：</a:t>
            </a:r>
            <a:endParaRPr lang="zh-CN" altLang="en-US"/>
          </a:p>
          <a:p>
            <a:pPr marL="285750" indent="-285750">
              <a:buFont typeface="Arial" panose="020B0604020202020204" pitchFamily="34" charset="0"/>
              <a:buChar char="•"/>
            </a:pPr>
            <a:r>
              <a:rPr lang="zh-CN" altLang="en-US"/>
              <a:t>无需实名制</a:t>
            </a:r>
            <a:endParaRPr lang="zh-CN" altLang="en-US"/>
          </a:p>
          <a:p>
            <a:pPr marL="285750" indent="-285750">
              <a:buFont typeface="Arial" panose="020B0604020202020204" pitchFamily="34" charset="0"/>
              <a:buChar char="•"/>
            </a:pPr>
            <a:r>
              <a:rPr lang="zh-CN" altLang="en-US"/>
              <a:t>能支持大网络</a:t>
            </a:r>
            <a:r>
              <a:rPr lang="en-US" altLang="zh-CN"/>
              <a:t>-&gt;</a:t>
            </a:r>
            <a:r>
              <a:rPr lang="zh-CN" altLang="en-US"/>
              <a:t>通信复杂度不能太高</a:t>
            </a:r>
            <a:endParaRPr lang="zh-CN" altLang="en-US"/>
          </a:p>
          <a:p>
            <a:pPr indent="0">
              <a:buFont typeface="Arial" panose="020B0604020202020204" pitchFamily="34" charset="0"/>
              <a:buNone/>
            </a:pPr>
            <a:r>
              <a:rPr lang="zh-CN" altLang="en-US"/>
              <a:t>所以比特币不能用</a:t>
            </a:r>
            <a:r>
              <a:rPr lang="en-US" altLang="zh-CN"/>
              <a:t>PBFT</a:t>
            </a:r>
            <a:r>
              <a:rPr lang="zh-CN" altLang="en-US"/>
              <a:t>。</a:t>
            </a:r>
            <a:endParaRPr lang="zh-CN" altLang="en-US"/>
          </a:p>
          <a:p>
            <a:pPr indent="0">
              <a:buFont typeface="Arial" panose="020B0604020202020204" pitchFamily="34" charset="0"/>
              <a:buNone/>
            </a:pPr>
            <a:endParaRPr lang="zh-CN" altLang="en-US"/>
          </a:p>
          <a:p>
            <a:pPr indent="0">
              <a:buFont typeface="Arial" panose="020B0604020202020204" pitchFamily="34" charset="0"/>
              <a:buNone/>
            </a:pPr>
            <a:r>
              <a:rPr lang="zh-CN" altLang="en-US"/>
              <a:t>因为通信复杂度要尽量低，又要达成共识，所以</a:t>
            </a:r>
            <a:r>
              <a:rPr lang="en-US" altLang="zh-CN"/>
              <a:t>POW</a:t>
            </a:r>
            <a:r>
              <a:rPr lang="zh-CN" altLang="en-US"/>
              <a:t>把共识过程和区块的传输过程耦合</a:t>
            </a:r>
            <a:r>
              <a:rPr lang="zh-CN" altLang="en-US"/>
              <a:t>在一起：</a:t>
            </a:r>
            <a:endParaRPr lang="zh-CN" altLang="en-US"/>
          </a:p>
          <a:p>
            <a:pPr indent="0">
              <a:buFont typeface="Arial" panose="020B0604020202020204" pitchFamily="34" charset="0"/>
              <a:buNone/>
            </a:pPr>
            <a:r>
              <a:rPr lang="zh-CN" altLang="en-US"/>
              <a:t>区块自身携带共识特征值（</a:t>
            </a:r>
            <a:r>
              <a:rPr lang="en-US" altLang="zh-CN"/>
              <a:t>nonce,</a:t>
            </a:r>
            <a:r>
              <a:rPr lang="zh-CN" altLang="en-US"/>
              <a:t>难度）</a:t>
            </a:r>
            <a:endParaRPr lang="en-US" altLang="zh-CN"/>
          </a:p>
          <a:p>
            <a:pPr indent="0">
              <a:buFont typeface="Arial" panose="020B0604020202020204" pitchFamily="34" charset="0"/>
              <a:buNone/>
            </a:pPr>
            <a:r>
              <a:rPr lang="en-US" altLang="zh-CN"/>
              <a:t>			-&gt;</a:t>
            </a:r>
            <a:r>
              <a:rPr lang="zh-CN" altLang="en-US"/>
              <a:t>区块传播一次，达到</a:t>
            </a:r>
            <a:r>
              <a:rPr lang="en-US" altLang="zh-CN"/>
              <a:t>POW</a:t>
            </a:r>
            <a:r>
              <a:rPr lang="zh-CN" altLang="en-US"/>
              <a:t>共识</a:t>
            </a:r>
            <a:endParaRPr lang="zh-CN" altLang="en-US"/>
          </a:p>
          <a:p>
            <a:pPr indent="0">
              <a:buFont typeface="Arial" panose="020B0604020202020204" pitchFamily="34" charset="0"/>
              <a:buNone/>
            </a:pPr>
            <a:r>
              <a:rPr lang="en-US" altLang="zh-CN"/>
              <a:t>					-&gt;TPS</a:t>
            </a:r>
            <a:r>
              <a:rPr lang="zh-CN" altLang="en-US"/>
              <a:t>受制于共识（</a:t>
            </a:r>
            <a:r>
              <a:rPr lang="en-US" altLang="zh-CN"/>
              <a:t>POW</a:t>
            </a:r>
            <a:r>
              <a:rPr lang="zh-CN" altLang="en-US"/>
              <a:t>有挖矿，必须等待相当于浪费掉的</a:t>
            </a:r>
            <a:r>
              <a:rPr lang="en-US" altLang="zh-CN"/>
              <a:t>10min</a:t>
            </a:r>
            <a:r>
              <a:rPr lang="zh-CN" altLang="en-US"/>
              <a:t>）</a:t>
            </a:r>
            <a:endParaRPr lang="zh-CN" altLang="en-US"/>
          </a:p>
          <a:p>
            <a:pPr indent="0">
              <a:buFont typeface="Arial" panose="020B0604020202020204" pitchFamily="34" charset="0"/>
              <a:buNone/>
            </a:pPr>
            <a:endParaRPr lang="zh-CN" altLang="en-US"/>
          </a:p>
          <a:p>
            <a:pPr indent="0">
              <a:buFont typeface="Arial" panose="020B0604020202020204" pitchFamily="34" charset="0"/>
              <a:buNone/>
            </a:pPr>
            <a:r>
              <a:rPr lang="zh-CN" altLang="en-US"/>
              <a:t>新思路：如果能把区块的传输和共识解耦，</a:t>
            </a:r>
            <a:r>
              <a:rPr lang="en-US" altLang="zh-CN"/>
              <a:t>TPS</a:t>
            </a:r>
            <a:r>
              <a:rPr lang="zh-CN" altLang="en-US"/>
              <a:t>就不会受制于共识了。</a:t>
            </a:r>
            <a:endParaRPr lang="zh-CN" altLang="en-US"/>
          </a:p>
          <a:p>
            <a:pPr indent="0">
              <a:buFont typeface="Arial" panose="020B0604020202020204" pitchFamily="34" charset="0"/>
              <a:buNone/>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23758" y="327719"/>
            <a:ext cx="5908345" cy="460375"/>
          </a:xfrm>
          <a:prstGeom prst="rect">
            <a:avLst/>
          </a:prstGeom>
          <a:noFill/>
        </p:spPr>
        <p:txBody>
          <a:bodyPr wrap="square" rtlCol="0">
            <a:spAutoFit/>
          </a:bodyPr>
          <a:lstStyle/>
          <a:p>
            <a:pPr defTabSz="862965">
              <a:lnSpc>
                <a:spcPct val="100000"/>
              </a:lnSpc>
              <a:spcBef>
                <a:spcPts val="2265"/>
              </a:spcBef>
              <a:defRPr sz="1800">
                <a:solidFill>
                  <a:srgbClr val="000000"/>
                </a:solidFill>
              </a:defRPr>
            </a:pPr>
            <a:r>
              <a:rPr lang="en-US" altLang="zh-CN" sz="2400">
                <a:sym typeface="+mn-ea"/>
              </a:rPr>
              <a:t>Scability-TPS</a:t>
            </a:r>
            <a:r>
              <a:rPr lang="zh-CN" altLang="en-US" sz="2400">
                <a:sym typeface="+mn-ea"/>
              </a:rPr>
              <a:t>：</a:t>
            </a:r>
            <a:r>
              <a:rPr lang="en-US" altLang="zh-CN" sz="2400">
                <a:sym typeface="+mn-ea"/>
              </a:rPr>
              <a:t>POS</a:t>
            </a:r>
            <a:endParaRPr lang="zh-CN" altLang="en-US" sz="2400">
              <a:sym typeface="+mn-ea"/>
            </a:endParaRPr>
          </a:p>
        </p:txBody>
      </p:sp>
      <p:sp>
        <p:nvSpPr>
          <p:cNvPr id="4" name="内容占位符 2"/>
          <p:cNvSpPr>
            <a:spLocks noGrp="1"/>
          </p:cNvSpPr>
          <p:nvPr/>
        </p:nvSpPr>
        <p:spPr>
          <a:xfrm>
            <a:off x="609600" y="1600200"/>
            <a:ext cx="10973435" cy="4526915"/>
          </a:xfrm>
          <a:prstGeom prst="rect">
            <a:avLst/>
          </a:prstGeom>
        </p:spPr>
        <p:txBody>
          <a:bodyPr vert="horz" wrap="square" lIns="91440" tIns="45720" rIns="91440" bIns="45720" anchor="t">
            <a:normAutofit/>
          </a:bodyPr>
          <a:lstStyle>
            <a:lvl1pPr marL="342900" indent="-342900" algn="l" defTabSz="914400" latinLnBrk="1">
              <a:spcBef>
                <a:spcPct val="20000"/>
              </a:spcBef>
              <a:buFont typeface="Arial" panose="020B0604020202020204"/>
              <a:buChar char="•"/>
              <a:defRPr lang="ko-KR" sz="2800" baseline="0" smtClean="0">
                <a:solidFill>
                  <a:srgbClr val="000000"/>
                </a:solidFill>
                <a:latin typeface="+mn-lt"/>
                <a:ea typeface="+mn-ea"/>
                <a:cs typeface="+mn-cs"/>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a:lvl6pPr/>
            <a:lvl7pPr/>
            <a:lvl8pPr/>
            <a:lvl9pPr/>
          </a:lstStyle>
          <a:p>
            <a:endParaRPr lang="en-US" altLang="zh-CN"/>
          </a:p>
        </p:txBody>
      </p:sp>
      <p:sp>
        <p:nvSpPr>
          <p:cNvPr id="2" name="文本框 1"/>
          <p:cNvSpPr txBox="1"/>
          <p:nvPr/>
        </p:nvSpPr>
        <p:spPr>
          <a:xfrm>
            <a:off x="701675" y="1433830"/>
            <a:ext cx="9792335" cy="3969385"/>
          </a:xfrm>
          <a:prstGeom prst="rect">
            <a:avLst/>
          </a:prstGeom>
          <a:noFill/>
        </p:spPr>
        <p:txBody>
          <a:bodyPr wrap="square" rtlCol="0">
            <a:spAutoFit/>
          </a:bodyPr>
          <a:p>
            <a:pPr indent="0">
              <a:buFont typeface="Arial" panose="020B0604020202020204" pitchFamily="34" charset="0"/>
              <a:buNone/>
            </a:pPr>
            <a:r>
              <a:rPr lang="zh-CN" altLang="en-US"/>
              <a:t>解耦方法：</a:t>
            </a:r>
            <a:endParaRPr lang="zh-CN" altLang="en-US"/>
          </a:p>
          <a:p>
            <a:pPr indent="0">
              <a:buFont typeface="Arial" panose="020B0604020202020204" pitchFamily="34" charset="0"/>
              <a:buNone/>
            </a:pPr>
            <a:r>
              <a:rPr lang="en-US" altLang="zh-CN"/>
              <a:t>POW</a:t>
            </a:r>
            <a:r>
              <a:rPr lang="zh-CN" altLang="en-US"/>
              <a:t>共识的过程</a:t>
            </a:r>
            <a:r>
              <a:rPr lang="zh-CN" altLang="en-US"/>
              <a:t>：</a:t>
            </a:r>
            <a:endParaRPr lang="zh-CN" altLang="en-US"/>
          </a:p>
          <a:p>
            <a:pPr marL="342900" indent="-342900">
              <a:buFont typeface="Arial" panose="020B0604020202020204" pitchFamily="34" charset="0"/>
              <a:buAutoNum type="arabicPeriod"/>
            </a:pPr>
            <a:r>
              <a:rPr lang="zh-CN" altLang="en-US"/>
              <a:t>随机寻找一个出块者（挖矿，主要耗费时间），生成块</a:t>
            </a:r>
            <a:endParaRPr lang="zh-CN" altLang="en-US"/>
          </a:p>
          <a:p>
            <a:pPr marL="342900" indent="-342900">
              <a:buFont typeface="Arial" panose="020B0604020202020204" pitchFamily="34" charset="0"/>
              <a:buAutoNum type="arabicPeriod"/>
            </a:pPr>
            <a:r>
              <a:rPr lang="zh-CN" altLang="en-US"/>
              <a:t>全网传输该块</a:t>
            </a:r>
            <a:endParaRPr lang="zh-CN" altLang="en-US"/>
          </a:p>
          <a:p>
            <a:pPr marL="342900" indent="-342900">
              <a:buFont typeface="Arial" panose="020B0604020202020204" pitchFamily="34" charset="0"/>
              <a:buAutoNum type="arabicPeriod"/>
            </a:pPr>
            <a:r>
              <a:rPr lang="zh-CN" altLang="en-US"/>
              <a:t>所有人验证块</a:t>
            </a:r>
            <a:endParaRPr lang="zh-CN" altLang="en-US"/>
          </a:p>
          <a:p>
            <a:pPr indent="0">
              <a:buFont typeface="Arial" panose="020B0604020202020204" pitchFamily="34" charset="0"/>
              <a:buNone/>
            </a:pPr>
            <a:r>
              <a:rPr lang="zh-CN" altLang="en-US"/>
              <a:t>其中生成块，传输块，验证块是无法省略的。而最大的可能优化的，是把</a:t>
            </a:r>
            <a:r>
              <a:rPr lang="en-US" altLang="zh-CN"/>
              <a:t>10</a:t>
            </a:r>
            <a:r>
              <a:rPr lang="zh-CN" altLang="en-US"/>
              <a:t>分钟的挖矿时间省掉</a:t>
            </a:r>
            <a:endParaRPr lang="zh-CN" altLang="en-US"/>
          </a:p>
          <a:p>
            <a:pPr indent="0">
              <a:buFont typeface="Arial" panose="020B0604020202020204" pitchFamily="34" charset="0"/>
              <a:buNone/>
            </a:pPr>
            <a:r>
              <a:rPr lang="zh-CN" altLang="en-US"/>
              <a:t>挖矿其实是寻找一个随机的出块者，所以如果有算法能真的随机找出一个出块者，并且大家都能验证这个寻找出块者的过程真是随机的，那就有办法把寻找出块者和出块解耦了。</a:t>
            </a:r>
            <a:endParaRPr lang="zh-CN" altLang="en-US"/>
          </a:p>
          <a:p>
            <a:pPr indent="0">
              <a:buFont typeface="Arial" panose="020B0604020202020204" pitchFamily="34" charset="0"/>
              <a:buNone/>
            </a:pPr>
            <a:endParaRPr lang="zh-CN" altLang="en-US"/>
          </a:p>
          <a:p>
            <a:pPr indent="0">
              <a:buFont typeface="Arial" panose="020B0604020202020204" pitchFamily="34" charset="0"/>
              <a:buNone/>
            </a:pPr>
            <a:r>
              <a:rPr lang="zh-CN" altLang="en-US"/>
              <a:t>思路：</a:t>
            </a:r>
            <a:endParaRPr lang="zh-CN" altLang="en-US"/>
          </a:p>
          <a:p>
            <a:pPr indent="0">
              <a:buFont typeface="Arial" panose="020B0604020202020204" pitchFamily="34" charset="0"/>
              <a:buNone/>
            </a:pPr>
            <a:r>
              <a:rPr lang="zh-CN" altLang="en-US"/>
              <a:t>先用密码学方法选出一个大家都公认的出块者，他</a:t>
            </a:r>
            <a:r>
              <a:rPr lang="en-US" altLang="zh-CN"/>
              <a:t>/</a:t>
            </a:r>
            <a:r>
              <a:rPr lang="zh-CN" altLang="en-US"/>
              <a:t>她出块，大家验证和确认这个块。</a:t>
            </a:r>
            <a:endParaRPr lang="zh-CN" altLang="en-US"/>
          </a:p>
          <a:p>
            <a:pPr indent="0">
              <a:buFont typeface="Arial" panose="020B0604020202020204" pitchFamily="34" charset="0"/>
              <a:buNone/>
            </a:pPr>
            <a:endParaRPr lang="zh-CN" altLang="en-US"/>
          </a:p>
          <a:p>
            <a:pPr indent="0">
              <a:buFont typeface="Arial" panose="020B0604020202020204" pitchFamily="34" charset="0"/>
              <a:buNone/>
            </a:pPr>
            <a:r>
              <a:rPr lang="zh-CN" altLang="en-US"/>
              <a:t>因为不可能等所有人都验证和确认这个块之后，再出下一个（太慢了）。所以可以选出一个出块委员会，由委员会内随机选择出块者出块和共识</a:t>
            </a:r>
            <a:r>
              <a:rPr lang="zh-CN" altLang="en-US"/>
              <a:t>，然后把共识过的块传输给全网。</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KSO_WM_UNIT_PLACING_PICTURE_USER_VIEWPORT" val="{&quot;height&quot;:7020,&quot;width&quot;:16095}"/>
</p:tagLst>
</file>

<file path=ppt/tags/tag3.xml><?xml version="1.0" encoding="utf-8"?>
<p:tagLst xmlns:p="http://schemas.openxmlformats.org/presentationml/2006/main">
  <p:tag name="KSO_WM_UNIT_PLACING_PICTURE_USER_VIEWPORT" val="{&quot;height&quot;:10665,&quot;width&quot;:16770}"/>
</p:tagLst>
</file>

<file path=ppt/tags/tag4.xml><?xml version="1.0" encoding="utf-8"?>
<p:tagLst xmlns:p="http://schemas.openxmlformats.org/presentationml/2006/main">
  <p:tag name="KSO_WM_UNIT_TABLE_BEAUTIFY" val="smartTable{0f51e1ae-97cc-41e3-9eb6-6ae92931076e}"/>
</p:tagLst>
</file>

<file path=ppt/tags/tag5.xml><?xml version="1.0" encoding="utf-8"?>
<p:tagLst xmlns:p="http://schemas.openxmlformats.org/presentationml/2006/main">
  <p:tag name="KSO_WM_UNIT_PLACING_PICTURE_USER_VIEWPORT" val="{&quot;height&quot;:3270,&quot;width&quot;:10185}"/>
</p:tagLst>
</file>

<file path=ppt/theme/theme1.xml><?xml version="1.0" encoding="utf-8"?>
<a:theme xmlns:a="http://schemas.openxmlformats.org/drawingml/2006/main" name="Office Theme">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4319</Words>
  <Application>WPS 演示</Application>
  <PresentationFormat>宽屏</PresentationFormat>
  <Paragraphs>309</Paragraphs>
  <Slides>24</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宋体</vt:lpstr>
      <vt:lpstr>Wingdings</vt:lpstr>
      <vt:lpstr>微软雅黑</vt:lpstr>
      <vt:lpstr>Calibri</vt:lpstr>
      <vt:lpstr>Arial</vt:lpstr>
      <vt:lpstr>Arial Unicode MS</vt:lpstr>
      <vt:lpstr>等线</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Que Yanxing</dc:creator>
  <cp:lastModifiedBy>shangchain</cp:lastModifiedBy>
  <cp:revision>611</cp:revision>
  <cp:lastPrinted>2018-03-12T09:54:00Z</cp:lastPrinted>
  <dcterms:created xsi:type="dcterms:W3CDTF">2017-08-18T03:02:00Z</dcterms:created>
  <dcterms:modified xsi:type="dcterms:W3CDTF">2020-09-30T03:52:09Z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