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314" r:id="rId4"/>
    <p:sldId id="332" r:id="rId5"/>
    <p:sldId id="312" r:id="rId6"/>
    <p:sldId id="328" r:id="rId7"/>
    <p:sldId id="262" r:id="rId8"/>
    <p:sldId id="333" r:id="rId9"/>
    <p:sldId id="334" r:id="rId10"/>
    <p:sldId id="324" r:id="rId11"/>
    <p:sldId id="329" r:id="rId12"/>
    <p:sldId id="330" r:id="rId13"/>
    <p:sldId id="264" r:id="rId14"/>
    <p:sldId id="331" r:id="rId15"/>
    <p:sldId id="335" r:id="rId16"/>
    <p:sldId id="336" r:id="rId17"/>
    <p:sldId id="28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63386" autoAdjust="0"/>
  </p:normalViewPr>
  <p:slideViewPr>
    <p:cSldViewPr>
      <p:cViewPr varScale="1">
        <p:scale>
          <a:sx n="92" d="100"/>
          <a:sy n="92" d="100"/>
        </p:scale>
        <p:origin x="150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9752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比特币的区块里，保存交易数据，</a:t>
            </a:r>
            <a:r>
              <a:rPr lang="en-US" altLang="zh-CN" dirty="0"/>
              <a:t>nonce,</a:t>
            </a:r>
            <a:r>
              <a:rPr lang="zh-CN" altLang="en-US" dirty="0"/>
              <a:t>难度。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难度很重要，决定了挖矿是不是容易挖。</a:t>
            </a:r>
            <a:endParaRPr lang="en-US" altLang="zh-CN" dirty="0"/>
          </a:p>
          <a:p>
            <a:r>
              <a:rPr lang="zh-CN" altLang="en-US" dirty="0"/>
              <a:t>难度是个数字，可以直接跟</a:t>
            </a:r>
            <a:r>
              <a:rPr lang="en-US" altLang="zh-CN" dirty="0"/>
              <a:t>hash</a:t>
            </a:r>
            <a:r>
              <a:rPr lang="zh-CN" altLang="en-US" dirty="0"/>
              <a:t>比较，难度的值越小，说明越难挖，越大，就越好挖。</a:t>
            </a:r>
            <a:endParaRPr lang="en-US" altLang="zh-CN" dirty="0"/>
          </a:p>
          <a:p>
            <a:r>
              <a:rPr lang="zh-CN" altLang="en-US" dirty="0"/>
              <a:t>难度要设置在让每次挖矿大概</a:t>
            </a:r>
            <a:r>
              <a:rPr lang="en-US" altLang="zh-CN" dirty="0"/>
              <a:t>10min</a:t>
            </a:r>
            <a:r>
              <a:rPr lang="zh-CN" altLang="en-US" dirty="0"/>
              <a:t>能挖出来。每隔</a:t>
            </a:r>
            <a:r>
              <a:rPr lang="en-US" altLang="zh-CN" dirty="0"/>
              <a:t>2016</a:t>
            </a:r>
            <a:r>
              <a:rPr lang="zh-CN" altLang="en-US" dirty="0"/>
              <a:t>个块（大概两周）调整一次。如果发现大家挖的快了，说明难度不够，就调小难度值（更难挖），挖的慢了，就调大（更好挖）。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挖矿的意义在哪？</a:t>
            </a:r>
            <a:endParaRPr lang="en-US" altLang="zh-CN" dirty="0"/>
          </a:p>
          <a:p>
            <a:r>
              <a:rPr lang="zh-CN" altLang="en-US" dirty="0"/>
              <a:t>这个计算虽然很简单，但是要想挖到是很难的，因为要同时与全世界的所有矿工竞争计算能力。</a:t>
            </a:r>
            <a:endParaRPr lang="en-US" altLang="zh-CN" dirty="0"/>
          </a:p>
          <a:p>
            <a:r>
              <a:rPr lang="zh-CN" altLang="en-US" dirty="0"/>
              <a:t>而当一个人想要破坏规则，如改变账本，要拥有的计算能力就得非常大，一般来说，要超过全网计算能力的</a:t>
            </a:r>
            <a:r>
              <a:rPr lang="en-US" altLang="zh-CN" dirty="0"/>
              <a:t>51%</a:t>
            </a:r>
            <a:r>
              <a:rPr lang="zh-CN" altLang="en-US" dirty="0"/>
              <a:t>才行，这是非常困难，高成本的事。所以挖矿能提供安全。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332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什么是稳定币？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影响：</a:t>
            </a:r>
            <a:r>
              <a:rPr lang="en-US" altLang="zh-CN" dirty="0"/>
              <a:t>1.</a:t>
            </a:r>
            <a:r>
              <a:rPr lang="zh-CN" altLang="en-US" dirty="0"/>
              <a:t>用户广泛，像委内瑞拉等等小国，本国货币非常不稳定，信用很低。而</a:t>
            </a:r>
            <a:r>
              <a:rPr lang="en-US" altLang="zh-CN" dirty="0"/>
              <a:t>Libra</a:t>
            </a:r>
            <a:r>
              <a:rPr lang="zh-CN" altLang="en-US" dirty="0"/>
              <a:t>能做到挂钩美元，没有购买限制。如果买了</a:t>
            </a:r>
            <a:r>
              <a:rPr lang="en-US" altLang="zh-CN" dirty="0"/>
              <a:t>Libra</a:t>
            </a:r>
            <a:r>
              <a:rPr lang="zh-CN" altLang="en-US" dirty="0"/>
              <a:t>，就能规避本国货币风险。慢慢的，</a:t>
            </a:r>
            <a:r>
              <a:rPr lang="en-US" altLang="zh-CN" dirty="0"/>
              <a:t>Libra</a:t>
            </a:r>
            <a:r>
              <a:rPr lang="zh-CN" altLang="en-US" dirty="0"/>
              <a:t>是不是就可能变成新的国际货币了。因为</a:t>
            </a:r>
            <a:r>
              <a:rPr lang="en-US" altLang="zh-CN" dirty="0"/>
              <a:t>Libra</a:t>
            </a:r>
            <a:r>
              <a:rPr lang="zh-CN" altLang="en-US" dirty="0"/>
              <a:t>还是主要锚定美元的，美元是不是就在石油之外，多了一种作为世界货币的方式。</a:t>
            </a:r>
            <a:endParaRPr lang="en-US" altLang="zh-CN" dirty="0"/>
          </a:p>
          <a:p>
            <a:r>
              <a:rPr lang="en-US" altLang="zh-CN" dirty="0"/>
              <a:t>          2. </a:t>
            </a:r>
            <a:r>
              <a:rPr lang="zh-CN" altLang="en-US" dirty="0"/>
              <a:t>带来更多的可能性。可认为它是一种可编程的货币。有可能能直接用</a:t>
            </a:r>
            <a:r>
              <a:rPr lang="en-US" altLang="zh-CN" dirty="0"/>
              <a:t>Libra</a:t>
            </a:r>
            <a:r>
              <a:rPr lang="zh-CN" altLang="en-US" dirty="0"/>
              <a:t>来执行智能合约。也就是用钱来执行程序。这是非常非常重要的。比如马士基的</a:t>
            </a:r>
            <a:r>
              <a:rPr lang="en-US" altLang="zh-CN" dirty="0" err="1"/>
              <a:t>TradeLens</a:t>
            </a:r>
            <a:r>
              <a:rPr lang="zh-CN" altLang="en-US" dirty="0"/>
              <a:t>，里面有很多跟钱相关的，比如付款，可能要线下付款，然后把付款凭证想办法在线上证明付款了，流程才能走下去。这还是比较麻烦的。如果用</a:t>
            </a:r>
            <a:r>
              <a:rPr lang="en-US" altLang="zh-CN" dirty="0"/>
              <a:t>Libra</a:t>
            </a:r>
            <a:r>
              <a:rPr lang="zh-CN" altLang="en-US" dirty="0"/>
              <a:t>来执行程序，就可以直接无缝执行了。</a:t>
            </a:r>
          </a:p>
        </p:txBody>
      </p:sp>
    </p:spTree>
    <p:extLst>
      <p:ext uri="{BB962C8B-B14F-4D97-AF65-F5344CB8AC3E}">
        <p14:creationId xmlns:p14="http://schemas.microsoft.com/office/powerpoint/2010/main" val="239394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4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92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中心化，如图，有个特殊的节点</a:t>
            </a:r>
            <a:r>
              <a:rPr lang="en-US" altLang="zh-CN" sz="1100" dirty="0"/>
              <a:t>-</a:t>
            </a:r>
            <a:r>
              <a:rPr lang="zh-CN" altLang="en-US" sz="1100" dirty="0"/>
              <a:t>中心。</a:t>
            </a:r>
            <a:endParaRPr lang="en-US" altLang="zh-CN" sz="1100" dirty="0"/>
          </a:p>
          <a:p>
            <a:r>
              <a:rPr lang="zh-CN" altLang="en-US" sz="1100" dirty="0"/>
              <a:t>一般来说中心化的组织结构，一切活动都是围绕中心展开的。中心可以提供信任，提供服务，同时中心有权对提供的东西做管理，并可以从中获取利益。</a:t>
            </a:r>
          </a:p>
          <a:p>
            <a:r>
              <a:rPr lang="zh-CN" altLang="en-US" sz="1100" dirty="0"/>
              <a:t>如果中心没有了，这个组织就会崩溃。</a:t>
            </a:r>
          </a:p>
          <a:p>
            <a:endParaRPr lang="en-US" altLang="zh-CN" sz="1100" dirty="0"/>
          </a:p>
          <a:p>
            <a:r>
              <a:rPr lang="zh-CN" altLang="en-US" sz="1100" dirty="0"/>
              <a:t>目前咱们的社会，主要是中心化的，中国政府是人民币的中心，没有中国政府就没有人民币。</a:t>
            </a:r>
            <a:endParaRPr lang="en-US" altLang="zh-CN" sz="1100" dirty="0"/>
          </a:p>
          <a:p>
            <a:r>
              <a:rPr lang="zh-CN" altLang="en-US" sz="1100" dirty="0"/>
              <a:t>政府对人民币提供信任，提供服务（银行、保证其流通），对</a:t>
            </a:r>
            <a:r>
              <a:rPr lang="en-US" altLang="zh-CN" sz="1100" dirty="0" err="1"/>
              <a:t>rmb</a:t>
            </a:r>
            <a:r>
              <a:rPr lang="zh-CN" altLang="en-US" sz="1100" dirty="0"/>
              <a:t>做 管理（如发行、汇率等），政府也从</a:t>
            </a:r>
            <a:r>
              <a:rPr lang="en-US" altLang="zh-CN" sz="1100" dirty="0" err="1"/>
              <a:t>rmb</a:t>
            </a:r>
            <a:r>
              <a:rPr lang="zh-CN" altLang="en-US" sz="1100" dirty="0"/>
              <a:t>的发行中获利。</a:t>
            </a:r>
            <a:br>
              <a:rPr lang="zh-CN" altLang="en-US" sz="1100" dirty="0"/>
            </a:br>
            <a:r>
              <a:rPr lang="zh-CN" altLang="en-US" sz="1100" dirty="0"/>
              <a:t>咱们用的</a:t>
            </a:r>
            <a:r>
              <a:rPr lang="en-US" altLang="zh-CN" sz="1100" dirty="0"/>
              <a:t>apps</a:t>
            </a:r>
            <a:r>
              <a:rPr lang="zh-CN" altLang="en-US" sz="1100" dirty="0"/>
              <a:t>，也是中心化的，比如微信，是属于腾讯的，腾讯就是微信世界的中心</a:t>
            </a:r>
            <a:endParaRPr lang="en-US" altLang="zh-CN" sz="1100" dirty="0"/>
          </a:p>
          <a:p>
            <a:r>
              <a:rPr lang="zh-CN" altLang="en-US" sz="1100" dirty="0"/>
              <a:t>腾讯对微信的信用背书，提供微信的服务，可以做管理（如删帖，黑名单等），同时获利（如各种直接、间接利益。）</a:t>
            </a:r>
          </a:p>
          <a:p>
            <a:endParaRPr lang="zh-CN" altLang="en-US" sz="1100" dirty="0"/>
          </a:p>
          <a:p>
            <a:r>
              <a:rPr lang="zh-CN" altLang="en-US" sz="1100" dirty="0"/>
              <a:t>去中心化就是没有中心的组织，没有这么个中心来做上面说的事，大家自发组织起来自愿参与，遵守谁都无法控制</a:t>
            </a:r>
            <a:r>
              <a:rPr lang="en-US" altLang="zh-CN" sz="1100" dirty="0"/>
              <a:t>/</a:t>
            </a:r>
            <a:r>
              <a:rPr lang="zh-CN" altLang="en-US" sz="1100" dirty="0"/>
              <a:t>改变的规则来做事。在组织里做事时，谁都不比谁更重要，谁也不比谁拥有更多的权力。大家都得遵守不被某个个人</a:t>
            </a:r>
            <a:r>
              <a:rPr lang="en-US" altLang="zh-CN" sz="1100" dirty="0"/>
              <a:t>/</a:t>
            </a:r>
            <a:r>
              <a:rPr lang="zh-CN" altLang="en-US" sz="1100" dirty="0"/>
              <a:t>组织控制的规则。</a:t>
            </a:r>
            <a:endParaRPr lang="en-US" altLang="zh-CN" sz="1100" dirty="0"/>
          </a:p>
          <a:p>
            <a:r>
              <a:rPr lang="zh-CN" altLang="en-US" sz="1100" dirty="0"/>
              <a:t>去中心化的核心价值是什么？</a:t>
            </a:r>
            <a:endParaRPr lang="en-US" altLang="zh-CN" sz="1100" dirty="0"/>
          </a:p>
          <a:p>
            <a:r>
              <a:rPr lang="zh-CN" altLang="en-US" sz="1100" dirty="0"/>
              <a:t>就是遵循规则。不遵循“中心”，这是一个非常理想的状态，但是我们身边的去中心化组织的例子却很少，为什么呢？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5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从以上对比可以看出，要想成立一个去中心化的组织，是不容易的，因为它要做到如下几点：</a:t>
            </a:r>
            <a:endParaRPr lang="en-US" altLang="zh-CN" dirty="0"/>
          </a:p>
          <a:p>
            <a:r>
              <a:rPr lang="zh-CN" altLang="en-US" dirty="0"/>
              <a:t>规则公开、明确无异议</a:t>
            </a:r>
            <a:endParaRPr lang="en-US" altLang="zh-CN" dirty="0"/>
          </a:p>
          <a:p>
            <a:r>
              <a:rPr lang="zh-CN" altLang="en-US" dirty="0"/>
              <a:t>规则非常难修改，或者修改需要让大多数参与者同意</a:t>
            </a:r>
            <a:endParaRPr lang="en-US" altLang="zh-CN" dirty="0"/>
          </a:p>
          <a:p>
            <a:r>
              <a:rPr lang="zh-CN" altLang="en-US" dirty="0"/>
              <a:t>规则能够被强制执行。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要做到以上三点是不容易的。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4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区块链是提供去中心化的工具。可以根据不同需求，提供不同程度的去中心化。</a:t>
            </a:r>
            <a:endParaRPr lang="en-US" altLang="zh-CN" sz="1100" dirty="0"/>
          </a:p>
          <a:p>
            <a:r>
              <a:rPr lang="zh-CN" altLang="en-US" sz="1100" dirty="0"/>
              <a:t>完全去中心化：公链，如比特币，以太坊，对节点进入和退出不加任何限制</a:t>
            </a:r>
            <a:endParaRPr lang="en-US" altLang="zh-CN" sz="1100" dirty="0"/>
          </a:p>
          <a:p>
            <a:r>
              <a:rPr lang="zh-CN" altLang="en-US" sz="1100" dirty="0"/>
              <a:t>半去中心化：如</a:t>
            </a:r>
            <a:r>
              <a:rPr lang="en-US" altLang="zh-CN" sz="1100" dirty="0"/>
              <a:t>EOS</a:t>
            </a:r>
            <a:r>
              <a:rPr lang="zh-CN" altLang="en-US" sz="1100" dirty="0"/>
              <a:t>，由所有持币人选举出</a:t>
            </a:r>
            <a:r>
              <a:rPr lang="en-US" altLang="zh-CN" sz="1100" dirty="0"/>
              <a:t>21</a:t>
            </a:r>
            <a:r>
              <a:rPr lang="zh-CN" altLang="en-US" sz="1100" dirty="0"/>
              <a:t>个节点，负责网络运行和日常事务处理。</a:t>
            </a:r>
            <a:endParaRPr lang="en-US" altLang="zh-CN" sz="1100" dirty="0"/>
          </a:p>
          <a:p>
            <a:r>
              <a:rPr lang="zh-CN" altLang="en-US" sz="1100" dirty="0"/>
              <a:t>半去中心化：联盟链，需要申请，验明身份、资格后方可加入，加入后拥有与其他节点一样的权利，也需要尽自己的义务</a:t>
            </a:r>
            <a:r>
              <a:rPr lang="en-US" altLang="zh-CN" sz="1100" dirty="0"/>
              <a:t>(</a:t>
            </a:r>
            <a:r>
              <a:rPr lang="zh-CN" altLang="en-US" sz="1100" dirty="0"/>
              <a:t>如运行节点，提供数据）。主要是行业内各个企业根据业内需要用来改进业内流程，降低业内成本。一般来说是对业内所有加入的企业都有好处的（得不到好处的企业不会加入）。如</a:t>
            </a:r>
            <a:r>
              <a:rPr lang="en-US" altLang="zh-CN" sz="1100" dirty="0"/>
              <a:t>Maersk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TradeLens</a:t>
            </a:r>
            <a:r>
              <a:rPr lang="zh-CN" altLang="en-US" sz="1100" dirty="0"/>
              <a:t>就属于这种。虽然马士基与</a:t>
            </a:r>
            <a:r>
              <a:rPr lang="en-US" altLang="zh-CN" sz="1100" dirty="0"/>
              <a:t>IBM</a:t>
            </a:r>
            <a:r>
              <a:rPr lang="zh-CN" altLang="en-US" sz="1100" dirty="0"/>
              <a:t>合作开发该平台，但马士基并不拥有该平台，而是与其他业界伙伴共享。所以可以看到宣传中，马士基是非常希望业内其他企业也来使用该平台的。该平台的使用对整个行业有好处。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44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去中心化和中心化只是两种不同的组织形式，并没有谁一定比谁好。</a:t>
            </a:r>
            <a:endParaRPr lang="en-US" altLang="zh-CN" dirty="0"/>
          </a:p>
          <a:p>
            <a:r>
              <a:rPr lang="zh-CN" altLang="en-US" dirty="0"/>
              <a:t>现在因为有了区块链能实现去中心化，有些人就像找到了一把锤子，看到什么都要拿去中心化这个锤子去砸，这是不对的。</a:t>
            </a:r>
            <a:endParaRPr lang="en-US" altLang="zh-CN" dirty="0"/>
          </a:p>
          <a:p>
            <a:r>
              <a:rPr lang="zh-CN" altLang="en-US" dirty="0"/>
              <a:t>只有一件事情能利用到去中心化的优势时，才适合用区块链。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一般来说，中心化效率更高，决策能力更强，更容易整合系统内的所有力量完成目标。</a:t>
            </a:r>
            <a:endParaRPr lang="en-US" altLang="zh-CN" dirty="0"/>
          </a:p>
          <a:p>
            <a:r>
              <a:rPr lang="zh-CN" altLang="en-US" dirty="0"/>
              <a:t>缺点是容易忽视个体的需求和利益。做判断时由于只是部分节点做判断，所以有可能无法听取所有节点的意见而带来重大错误决定。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去中心化优点是让参与者能以规则为中心，降低信任成本。</a:t>
            </a:r>
            <a:endParaRPr lang="en-US" altLang="zh-CN" dirty="0"/>
          </a:p>
          <a:p>
            <a:r>
              <a:rPr lang="zh-CN" altLang="en-US" dirty="0"/>
              <a:t>缺点是系统本身成本比中心化高，效率低。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……..</a:t>
            </a:r>
          </a:p>
          <a:p>
            <a:endParaRPr lang="en-US" altLang="zh-CN" dirty="0"/>
          </a:p>
          <a:p>
            <a:r>
              <a:rPr lang="zh-CN" altLang="en-US" dirty="0"/>
              <a:t>一般系统也不是纯粹的中心化或去中心化，都是两者结合的。</a:t>
            </a:r>
          </a:p>
        </p:txBody>
      </p:sp>
    </p:spTree>
    <p:extLst>
      <p:ext uri="{BB962C8B-B14F-4D97-AF65-F5344CB8AC3E}">
        <p14:creationId xmlns:p14="http://schemas.microsoft.com/office/powerpoint/2010/main" val="380013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要理解区块链的原理，最简单的就是从比特币开始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sz="1100" dirty="0"/>
              <a:t>矿工：</a:t>
            </a:r>
            <a:endParaRPr lang="en-US" altLang="zh-CN" sz="1100" dirty="0"/>
          </a:p>
          <a:p>
            <a:pPr indent="0">
              <a:buNone/>
            </a:pPr>
            <a:r>
              <a:rPr lang="zh-CN" altLang="en-US" sz="1100" dirty="0"/>
              <a:t>维护比特币网络的运行。</a:t>
            </a:r>
            <a:endParaRPr lang="en-US" altLang="zh-CN" sz="1100" dirty="0"/>
          </a:p>
          <a:p>
            <a:pPr indent="0">
              <a:buNone/>
            </a:pPr>
            <a:endParaRPr lang="zh-CN" altLang="en-US" sz="1100" dirty="0"/>
          </a:p>
          <a:p>
            <a:r>
              <a:rPr lang="zh-CN" altLang="en-US" dirty="0"/>
              <a:t>每个矿工都保存着比特币从最开始到现在的所有转账记录</a:t>
            </a:r>
            <a:r>
              <a:rPr lang="en-US" altLang="zh-CN" dirty="0"/>
              <a:t>—</a:t>
            </a:r>
            <a:r>
              <a:rPr lang="zh-CN" altLang="en-US" dirty="0"/>
              <a:t>也就是账本，通过这个账本，能推算出当前哪个地址有多少比特币余额</a:t>
            </a:r>
            <a:endParaRPr lang="en-US" altLang="zh-CN" dirty="0"/>
          </a:p>
          <a:p>
            <a:r>
              <a:rPr lang="zh-CN" altLang="en-US" dirty="0"/>
              <a:t>矿工之间互相连接，互相尽力传输比特币的交易，一般来说有两种：已经打包的区块，或者用户新发出的交易</a:t>
            </a:r>
            <a:endParaRPr lang="en-US" altLang="zh-CN" dirty="0"/>
          </a:p>
          <a:p>
            <a:r>
              <a:rPr lang="zh-CN" altLang="en-US" dirty="0"/>
              <a:t>参加挖矿。挖矿可以决定哪些用户发出的新的交易可以被打包进区块，记录进账本（即上链）。在挖矿的过程可以保证比特币的安全，即所有人遵守比特币代码定下的规则。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r>
              <a:rPr lang="zh-CN" altLang="en-US" dirty="0"/>
              <a:t>每成功挖到一次矿，就能得到一些新发行的比特币。</a:t>
            </a:r>
            <a:endParaRPr lang="en-US" altLang="zh-CN" dirty="0"/>
          </a:p>
          <a:p>
            <a:r>
              <a:rPr lang="zh-CN" altLang="en-US" dirty="0"/>
              <a:t>用户发出的每笔交易，都有交易费，可以得到这些交易费。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zh-CN" altLang="en-US" dirty="0"/>
              <a:t>使用比特币网络。可以进行交易，或者查询。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随着比特币的价格提高，有些人可以购买比特币屯起来等升值</a:t>
            </a:r>
            <a:endParaRPr lang="en-US" altLang="zh-CN" dirty="0"/>
          </a:p>
          <a:p>
            <a:r>
              <a:rPr lang="zh-CN" altLang="en-US" dirty="0"/>
              <a:t>或者通过比特币匿名性逃避审查</a:t>
            </a:r>
            <a:endParaRPr lang="en-US" altLang="zh-CN" dirty="0"/>
          </a:p>
          <a:p>
            <a:r>
              <a:rPr lang="zh-CN" altLang="en-US" dirty="0"/>
              <a:t>或者逃避税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91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有的时候，可能有两个矿工差不多同时挖到，各自广播给了其他一些矿工。</a:t>
            </a:r>
            <a:endParaRPr lang="en-US" altLang="zh-CN" dirty="0"/>
          </a:p>
          <a:p>
            <a:r>
              <a:rPr lang="zh-CN" altLang="en-US" dirty="0"/>
              <a:t>这时候怎么办呢？大家就收到哪个矿工的，就在他的后面继续挖，直到下一个块再被挖出来时，比较大家的链，谁的链更长，谁的就是合法的，短的就被抛弃掉。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因为大家的账本必须得一样才有意义。所以这种两个矿工同时挖到的情况，对比特币是不好的，意味着混乱，不安全，所以比特币尽量减少这种情况。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怎么减少呢？</a:t>
            </a:r>
            <a:endParaRPr lang="en-US" altLang="zh-CN" dirty="0"/>
          </a:p>
          <a:p>
            <a:r>
              <a:rPr lang="zh-CN" altLang="en-US" dirty="0"/>
              <a:t>增大挖矿难度达到的。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在中本聪的时代，一个区块想要传遍整个网络，</a:t>
            </a:r>
            <a:r>
              <a:rPr lang="en-US" altLang="zh-CN" dirty="0"/>
              <a:t>1min</a:t>
            </a:r>
            <a:r>
              <a:rPr lang="zh-CN" altLang="en-US" dirty="0"/>
              <a:t>差不多足够。如果能保证挖矿用的时间远比传播区块花的时间长，就能大大的减少这种网络上同时出现两个区块的可能。</a:t>
            </a:r>
            <a:endParaRPr lang="en-US" altLang="zh-CN" dirty="0"/>
          </a:p>
          <a:p>
            <a:r>
              <a:rPr lang="zh-CN" altLang="en-US" dirty="0"/>
              <a:t>挖矿比较简单的话，很容易就会有多个矿工一起算出来，传播区块</a:t>
            </a:r>
            <a:endParaRPr lang="en-US" altLang="zh-CN" dirty="0"/>
          </a:p>
          <a:p>
            <a:r>
              <a:rPr lang="zh-CN" altLang="en-US" dirty="0"/>
              <a:t>如果比较难的话，就没那么容易有多个矿工一起算出来。</a:t>
            </a:r>
            <a:endParaRPr lang="en-US" altLang="zh-CN" dirty="0"/>
          </a:p>
          <a:p>
            <a:r>
              <a:rPr lang="zh-CN" altLang="en-US" dirty="0"/>
              <a:t>所以选择挖矿时间</a:t>
            </a:r>
            <a:r>
              <a:rPr lang="en-US" altLang="zh-CN" dirty="0"/>
              <a:t>10min</a:t>
            </a:r>
            <a:r>
              <a:rPr lang="zh-CN" altLang="en-US" dirty="0"/>
              <a:t>，远大于传播区块的速度，这样每</a:t>
            </a:r>
            <a:r>
              <a:rPr lang="en-US" altLang="zh-CN" dirty="0"/>
              <a:t>10min</a:t>
            </a:r>
            <a:r>
              <a:rPr lang="zh-CN" altLang="en-US" dirty="0"/>
              <a:t>才能有矿工算出来，并且把区块传播给所有其他矿工。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56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-Turquois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MOTOROLA CONFIDENTIAL</a:t>
            </a: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56299" cy="5154898"/>
          </a:xfrm>
          <a:prstGeom prst="rect">
            <a:avLst/>
          </a:prstGeom>
          <a:solidFill>
            <a:srgbClr val="00A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flipH="1">
            <a:off x="5713770" y="1713201"/>
            <a:ext cx="3437700" cy="3437700"/>
          </a:xfrm>
          <a:prstGeom prst="rtTriangle">
            <a:avLst/>
          </a:prstGeom>
          <a:solidFill>
            <a:srgbClr val="005F7F">
              <a:alpha val="30588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3374473"/>
            <a:ext cx="1776599" cy="1776599"/>
          </a:xfrm>
          <a:prstGeom prst="rtTriangle">
            <a:avLst/>
          </a:prstGeom>
          <a:solidFill>
            <a:srgbClr val="005F7F">
              <a:alpha val="2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10800000">
            <a:off x="5702400" y="-75"/>
            <a:ext cx="3441598" cy="3441598"/>
          </a:xfrm>
          <a:prstGeom prst="rtTriangle">
            <a:avLst/>
          </a:prstGeom>
          <a:solidFill>
            <a:srgbClr val="005F7F">
              <a:alpha val="1137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450" y="381205"/>
            <a:ext cx="908324" cy="92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216287" y="3993113"/>
            <a:ext cx="1404398" cy="4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347797" y="2846300"/>
            <a:ext cx="6991199" cy="10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rgbClr val="C5F1F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510450" y="2118375"/>
            <a:ext cx="8478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600" b="1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2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>
            <a:off x="9839474" y="4026053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10110085" y="3084475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9574349" y="1448662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 rot="-8048118">
            <a:off x="-2978359" y="-435620"/>
            <a:ext cx="5931886" cy="5736924"/>
          </a:xfrm>
          <a:prstGeom prst="rtTriangle">
            <a:avLst/>
          </a:prstGeom>
          <a:solidFill>
            <a:srgbClr val="57D6E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0425" y="1990275"/>
            <a:ext cx="3537600" cy="13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0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>
            <a:off x="5713770" y="1713201"/>
            <a:ext cx="3437700" cy="3437700"/>
          </a:xfrm>
          <a:prstGeom prst="rtTriangle">
            <a:avLst/>
          </a:prstGeom>
          <a:solidFill>
            <a:srgbClr val="D9D9D9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3374473"/>
            <a:ext cx="1776599" cy="1776599"/>
          </a:xfrm>
          <a:prstGeom prst="rtTriangle">
            <a:avLst/>
          </a:prstGeom>
          <a:solidFill>
            <a:srgbClr val="D9D9D9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10800000">
            <a:off x="5702400" y="-75"/>
            <a:ext cx="3441598" cy="3441598"/>
          </a:xfrm>
          <a:prstGeom prst="rtTriangle">
            <a:avLst/>
          </a:prstGeom>
          <a:solidFill>
            <a:srgbClr val="D9D9D9">
              <a:alpha val="3019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9839474" y="4026053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10110085" y="3084475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9574349" y="1448662"/>
            <a:ext cx="103800" cy="328800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6425" y="199750"/>
            <a:ext cx="8799900" cy="798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39FBA"/>
              </a:buClr>
              <a:buFont typeface="Arial"/>
              <a:buNone/>
              <a:defRPr sz="3200" b="1">
                <a:solidFill>
                  <a:srgbClr val="139FB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66450" y="854500"/>
            <a:ext cx="8799900" cy="83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rgbClr val="139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6450" y="1409325"/>
            <a:ext cx="8799900" cy="35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>
                <a:solidFill>
                  <a:srgbClr val="75787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MOTOROLA CONFIDENTIAL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56299" cy="5154898"/>
          </a:xfrm>
          <a:prstGeom prst="rect">
            <a:avLst/>
          </a:prstGeom>
          <a:solidFill>
            <a:srgbClr val="00A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5713770" y="1713201"/>
            <a:ext cx="3437700" cy="3437700"/>
          </a:xfrm>
          <a:prstGeom prst="rtTriangle">
            <a:avLst/>
          </a:prstGeom>
          <a:solidFill>
            <a:srgbClr val="005F7F">
              <a:alpha val="30588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0" y="3374473"/>
            <a:ext cx="1776599" cy="1776599"/>
          </a:xfrm>
          <a:prstGeom prst="rtTriangle">
            <a:avLst/>
          </a:prstGeom>
          <a:solidFill>
            <a:srgbClr val="005F7F">
              <a:alpha val="2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 rot="10800000">
            <a:off x="5702400" y="-75"/>
            <a:ext cx="3441598" cy="3441598"/>
          </a:xfrm>
          <a:prstGeom prst="rtTriangle">
            <a:avLst/>
          </a:prstGeom>
          <a:solidFill>
            <a:srgbClr val="005F7F">
              <a:alpha val="1137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9200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34250" y="2118375"/>
            <a:ext cx="8478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177800" y="2846300"/>
            <a:ext cx="6991199" cy="10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rgbClr val="C5F1F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357158" y="4000510"/>
            <a:ext cx="6991199" cy="10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err="1"/>
              <a:t>Maods</a:t>
            </a:r>
            <a:r>
              <a:rPr lang="zh-CN" altLang="en-US" dirty="0"/>
              <a:t>  </a:t>
            </a:r>
            <a:r>
              <a:rPr lang="en-US" altLang="zh-CN" dirty="0"/>
              <a:t>2019.11.27</a:t>
            </a:r>
            <a:endParaRPr lang="en-US" dirty="0"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10449" y="2194575"/>
            <a:ext cx="6837907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dirty="0"/>
              <a:t>区块链核心及其最新进展</a:t>
            </a:r>
            <a:endParaRPr lang="en-US" sz="4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83568" y="915566"/>
            <a:ext cx="4248472" cy="3528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比特币网络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19622"/>
            <a:ext cx="2990825" cy="28233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27052" y="12657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88443" y="45571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比特币网络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30" y="1419621"/>
            <a:ext cx="790575" cy="857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92" y="2700854"/>
            <a:ext cx="85725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67247" y="45571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2" name="右箭头 11"/>
          <p:cNvSpPr/>
          <p:nvPr/>
        </p:nvSpPr>
        <p:spPr>
          <a:xfrm rot="10800000">
            <a:off x="5004048" y="1869659"/>
            <a:ext cx="133978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77864" y="15735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发起交易</a:t>
            </a:r>
          </a:p>
        </p:txBody>
      </p:sp>
      <p:sp>
        <p:nvSpPr>
          <p:cNvPr id="15" name="右箭头 14"/>
          <p:cNvSpPr/>
          <p:nvPr/>
        </p:nvSpPr>
        <p:spPr>
          <a:xfrm rot="10800000">
            <a:off x="5011294" y="2062748"/>
            <a:ext cx="1339782" cy="72008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90680" y="2134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17" name="右箭头 16"/>
          <p:cNvSpPr/>
          <p:nvPr/>
        </p:nvSpPr>
        <p:spPr>
          <a:xfrm rot="10800000">
            <a:off x="5011294" y="3024073"/>
            <a:ext cx="133978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5110" y="27279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发起交易</a:t>
            </a:r>
          </a:p>
        </p:txBody>
      </p:sp>
      <p:sp>
        <p:nvSpPr>
          <p:cNvPr id="19" name="右箭头 18"/>
          <p:cNvSpPr/>
          <p:nvPr/>
        </p:nvSpPr>
        <p:spPr>
          <a:xfrm rot="10800000">
            <a:off x="5004048" y="3228789"/>
            <a:ext cx="1339782" cy="72008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97926" y="3289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21948" y="24135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77875" y="3723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</p:spTree>
    <p:extLst>
      <p:ext uri="{BB962C8B-B14F-4D97-AF65-F5344CB8AC3E}">
        <p14:creationId xmlns:p14="http://schemas.microsoft.com/office/powerpoint/2010/main" val="7836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7247" y="138768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9335" y="138768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25479" y="138768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2528" y="138768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025" y="14399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H="1">
            <a:off x="1469295" y="156770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261383" y="1567704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3557527" y="1567704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874494" y="1567704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77643" y="134761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1037247" y="206068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29335" y="206068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25479" y="206068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52528" y="206068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5025" y="21129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  <p:cxnSp>
        <p:nvCxnSpPr>
          <p:cNvPr id="25" name="直接箭头连接符 24"/>
          <p:cNvCxnSpPr>
            <a:stCxn id="21" idx="1"/>
            <a:endCxn id="20" idx="3"/>
          </p:cNvCxnSpPr>
          <p:nvPr/>
        </p:nvCxnSpPr>
        <p:spPr>
          <a:xfrm flipH="1">
            <a:off x="1469295" y="224070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261383" y="2240706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</p:cNvCxnSpPr>
          <p:nvPr/>
        </p:nvCxnSpPr>
        <p:spPr>
          <a:xfrm flipH="1">
            <a:off x="3557527" y="2240706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874494" y="2240706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77643" y="20206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1037247" y="330697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29335" y="330697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125479" y="330697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2528" y="330697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5025" y="33592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  <p:cxnSp>
        <p:nvCxnSpPr>
          <p:cNvPr id="35" name="直接箭头连接符 34"/>
          <p:cNvCxnSpPr>
            <a:stCxn id="31" idx="1"/>
            <a:endCxn id="30" idx="3"/>
          </p:cNvCxnSpPr>
          <p:nvPr/>
        </p:nvCxnSpPr>
        <p:spPr>
          <a:xfrm flipH="1">
            <a:off x="1469295" y="348699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261383" y="3486990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>
            <a:off x="3557527" y="3486990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74494" y="3486990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477643" y="32669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1037247" y="397997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829335" y="397997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25479" y="397997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52528" y="397997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5025" y="40322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矿工</a:t>
            </a:r>
          </a:p>
        </p:txBody>
      </p:sp>
      <p:cxnSp>
        <p:nvCxnSpPr>
          <p:cNvPr id="45" name="直接箭头连接符 44"/>
          <p:cNvCxnSpPr>
            <a:stCxn id="41" idx="1"/>
            <a:endCxn id="40" idx="3"/>
          </p:cNvCxnSpPr>
          <p:nvPr/>
        </p:nvCxnSpPr>
        <p:spPr>
          <a:xfrm flipH="1">
            <a:off x="1469295" y="41599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2261383" y="4159992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1"/>
          </p:cNvCxnSpPr>
          <p:nvPr/>
        </p:nvCxnSpPr>
        <p:spPr>
          <a:xfrm flipH="1">
            <a:off x="3557527" y="4159992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2874494" y="4159992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477643" y="39399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314136" y="25566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 …</a:t>
            </a:r>
            <a:endParaRPr lang="zh-CN" altLang="en-US" sz="2000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4384576" y="2041956"/>
            <a:ext cx="1396627" cy="360040"/>
            <a:chOff x="4384576" y="2041956"/>
            <a:chExt cx="1396627" cy="360040"/>
          </a:xfrm>
        </p:grpSpPr>
        <p:sp>
          <p:nvSpPr>
            <p:cNvPr id="51" name="矩形 50"/>
            <p:cNvSpPr/>
            <p:nvPr/>
          </p:nvSpPr>
          <p:spPr>
            <a:xfrm>
              <a:off x="5349155" y="2041956"/>
              <a:ext cx="432048" cy="3600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>
              <a:stCxn id="51" idx="1"/>
              <a:endCxn id="23" idx="3"/>
            </p:cNvCxnSpPr>
            <p:nvPr/>
          </p:nvCxnSpPr>
          <p:spPr>
            <a:xfrm flipH="1">
              <a:off x="4384576" y="2221976"/>
              <a:ext cx="964579" cy="18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4721415" y="1825804"/>
            <a:ext cx="369332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收集转账，打包，看谁先挖到矿</a:t>
            </a:r>
          </a:p>
        </p:txBody>
      </p:sp>
      <p:sp>
        <p:nvSpPr>
          <p:cNvPr id="59" name="矩形 58"/>
          <p:cNvSpPr/>
          <p:nvPr/>
        </p:nvSpPr>
        <p:spPr>
          <a:xfrm>
            <a:off x="6412585" y="1387684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408943" y="3286935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408943" y="3961241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9" idx="1"/>
            <a:endCxn id="8" idx="3"/>
          </p:cNvCxnSpPr>
          <p:nvPr/>
        </p:nvCxnSpPr>
        <p:spPr>
          <a:xfrm flipH="1">
            <a:off x="4384576" y="1567704"/>
            <a:ext cx="2028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1"/>
            <a:endCxn id="33" idx="3"/>
          </p:cNvCxnSpPr>
          <p:nvPr/>
        </p:nvCxnSpPr>
        <p:spPr>
          <a:xfrm flipH="1">
            <a:off x="4384576" y="3466955"/>
            <a:ext cx="2024367" cy="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  <a:endCxn id="43" idx="3"/>
          </p:cNvCxnSpPr>
          <p:nvPr/>
        </p:nvCxnSpPr>
        <p:spPr>
          <a:xfrm flipH="1">
            <a:off x="4384576" y="4141261"/>
            <a:ext cx="2024367" cy="1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28999" y="1605447"/>
            <a:ext cx="369332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挖到，把自己生成的块发给所有矿工</a:t>
            </a:r>
          </a:p>
        </p:txBody>
      </p:sp>
      <p:cxnSp>
        <p:nvCxnSpPr>
          <p:cNvPr id="74" name="直接箭头连接符 73"/>
          <p:cNvCxnSpPr>
            <a:stCxn id="51" idx="0"/>
          </p:cNvCxnSpPr>
          <p:nvPr/>
        </p:nvCxnSpPr>
        <p:spPr>
          <a:xfrm flipV="1">
            <a:off x="5565179" y="1590135"/>
            <a:ext cx="142132" cy="451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2"/>
          </p:cNvCxnSpPr>
          <p:nvPr/>
        </p:nvCxnSpPr>
        <p:spPr>
          <a:xfrm>
            <a:off x="5565179" y="2401996"/>
            <a:ext cx="216024" cy="110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</p:cNvCxnSpPr>
          <p:nvPr/>
        </p:nvCxnSpPr>
        <p:spPr>
          <a:xfrm>
            <a:off x="5565179" y="2401996"/>
            <a:ext cx="216024" cy="178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049497" y="873337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验证块，如果合法，</a:t>
            </a:r>
            <a:endParaRPr lang="en-US" altLang="zh-CN" sz="1100" dirty="0"/>
          </a:p>
          <a:p>
            <a:r>
              <a:rPr lang="zh-CN" altLang="en-US" sz="1100" dirty="0"/>
              <a:t>如果认可，添加到自己账本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284079" y="1672235"/>
            <a:ext cx="369332" cy="2881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收集转账，打包，参与下一场挖矿</a:t>
            </a:r>
          </a:p>
        </p:txBody>
      </p:sp>
      <p:cxnSp>
        <p:nvCxnSpPr>
          <p:cNvPr id="85" name="直接箭头连接符 84"/>
          <p:cNvCxnSpPr>
            <a:endCxn id="59" idx="3"/>
          </p:cNvCxnSpPr>
          <p:nvPr/>
        </p:nvCxnSpPr>
        <p:spPr>
          <a:xfrm flipH="1">
            <a:off x="6844633" y="1567704"/>
            <a:ext cx="45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249552" y="2220671"/>
            <a:ext cx="97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60" idx="3"/>
          </p:cNvCxnSpPr>
          <p:nvPr/>
        </p:nvCxnSpPr>
        <p:spPr>
          <a:xfrm flipH="1" flipV="1">
            <a:off x="6840991" y="3466955"/>
            <a:ext cx="457945" cy="1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1" idx="3"/>
          </p:cNvCxnSpPr>
          <p:nvPr/>
        </p:nvCxnSpPr>
        <p:spPr>
          <a:xfrm flipH="1">
            <a:off x="6840991" y="4139957"/>
            <a:ext cx="457945" cy="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394579" y="4515966"/>
            <a:ext cx="0" cy="43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840991" y="4515966"/>
            <a:ext cx="0" cy="43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275409" y="459641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 min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stCxn id="97" idx="3"/>
          </p:cNvCxnSpPr>
          <p:nvPr/>
        </p:nvCxnSpPr>
        <p:spPr>
          <a:xfrm flipV="1">
            <a:off x="5997081" y="4750301"/>
            <a:ext cx="843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7" idx="1"/>
          </p:cNvCxnSpPr>
          <p:nvPr/>
        </p:nvCxnSpPr>
        <p:spPr>
          <a:xfrm flipH="1">
            <a:off x="4431499" y="4750302"/>
            <a:ext cx="843910" cy="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9" grpId="0"/>
      <p:bldP spid="40" grpId="0" animBg="1"/>
      <p:bldP spid="41" grpId="0" animBg="1"/>
      <p:bldP spid="42" grpId="0" animBg="1"/>
      <p:bldP spid="43" grpId="0" animBg="1"/>
      <p:bldP spid="44" grpId="0"/>
      <p:bldP spid="49" grpId="0"/>
      <p:bldP spid="50" grpId="0"/>
      <p:bldP spid="57" grpId="0"/>
      <p:bldP spid="59" grpId="0" animBg="1"/>
      <p:bldP spid="60" grpId="0" animBg="1"/>
      <p:bldP spid="61" grpId="0" animBg="1"/>
      <p:bldP spid="72" grpId="0"/>
      <p:bldP spid="80" grpId="0"/>
      <p:bldP spid="81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1131590"/>
            <a:ext cx="44823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Hash: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摘要算法。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无论多长</a:t>
            </a:r>
            <a:r>
              <a:rPr lang="en-US" altLang="zh-CN" dirty="0"/>
              <a:t>/</a:t>
            </a:r>
            <a:r>
              <a:rPr lang="zh-CN" altLang="en-US" dirty="0"/>
              <a:t>短内容，都可以算成固定如</a:t>
            </a:r>
            <a:r>
              <a:rPr lang="en-US" altLang="zh-CN" dirty="0"/>
              <a:t>256</a:t>
            </a:r>
            <a:r>
              <a:rPr lang="zh-CN" altLang="en-US" dirty="0"/>
              <a:t>位长数据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原数据（被摘要）改变一丁点，结果都会完全不同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1680" y="451596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所有交易数据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1691680" y="379588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95936" y="379399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Nonce(</a:t>
            </a:r>
            <a:r>
              <a:rPr lang="zh-CN" altLang="en-US" dirty="0"/>
              <a:t>随机数）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843808" y="26865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40272" y="2653512"/>
            <a:ext cx="121996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771248" y="2777537"/>
            <a:ext cx="216024" cy="101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771249" y="2891206"/>
            <a:ext cx="216023" cy="6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16016" y="2434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？</a:t>
            </a:r>
          </a:p>
        </p:txBody>
      </p:sp>
      <p:cxnSp>
        <p:nvCxnSpPr>
          <p:cNvPr id="23" name="直接箭头连接符 22"/>
          <p:cNvCxnSpPr>
            <a:stCxn id="10" idx="0"/>
            <a:endCxn id="11" idx="2"/>
          </p:cNvCxnSpPr>
          <p:nvPr/>
        </p:nvCxnSpPr>
        <p:spPr>
          <a:xfrm flipV="1">
            <a:off x="2411760" y="415592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3" idx="2"/>
          </p:cNvCxnSpPr>
          <p:nvPr/>
        </p:nvCxnSpPr>
        <p:spPr>
          <a:xfrm flipV="1">
            <a:off x="2411760" y="3046620"/>
            <a:ext cx="1152128" cy="74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0"/>
            <a:endCxn id="13" idx="2"/>
          </p:cNvCxnSpPr>
          <p:nvPr/>
        </p:nvCxnSpPr>
        <p:spPr>
          <a:xfrm flipH="1" flipV="1">
            <a:off x="3563888" y="3046620"/>
            <a:ext cx="1152128" cy="747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70425" y="1990275"/>
            <a:ext cx="3674700" cy="13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区块链</a:t>
            </a:r>
            <a:br>
              <a:rPr lang="en-US" altLang="zh-CN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现状</a:t>
            </a:r>
            <a:endParaRPr lang="en-US"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267200" y="1428750"/>
            <a:ext cx="457200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1984" y="1628804"/>
            <a:ext cx="32624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FB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要推出天秤币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习大大说要大力发展区块链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中国要发官方数字货币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Facebook</a:t>
            </a:r>
            <a:r>
              <a:rPr lang="zh-CN" altLang="en-US" dirty="0"/>
              <a:t>的</a:t>
            </a:r>
            <a:r>
              <a:rPr lang="en-US" altLang="zh-CN" dirty="0"/>
              <a:t>Libra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sz="1800" dirty="0"/>
              <a:t> 稳定币，用美元为主多种货币做抵押</a:t>
            </a:r>
            <a:endParaRPr lang="en-US" altLang="zh-CN" sz="1800" dirty="0"/>
          </a:p>
          <a:p>
            <a:pPr indent="0">
              <a:buNone/>
            </a:pP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zh-CN" altLang="en-US" sz="1800" dirty="0"/>
              <a:t>参与的巨头很多，</a:t>
            </a:r>
            <a:r>
              <a:rPr lang="en-US" altLang="zh-CN" sz="1800" dirty="0" err="1"/>
              <a:t>Visa,MasterCard</a:t>
            </a:r>
            <a:r>
              <a:rPr lang="zh-CN" altLang="en-US" sz="1800" dirty="0"/>
              <a:t>，</a:t>
            </a:r>
            <a:br>
              <a:rPr lang="en-US" altLang="zh-CN" sz="1800" dirty="0"/>
            </a:br>
            <a:r>
              <a:rPr lang="en-US" altLang="zh-CN" sz="1800" dirty="0"/>
              <a:t>                            </a:t>
            </a:r>
            <a:r>
              <a:rPr lang="zh-CN" altLang="en-US" sz="1800" dirty="0"/>
              <a:t>   </a:t>
            </a:r>
            <a:r>
              <a:rPr lang="en-US" altLang="zh-CN" sz="1800" dirty="0"/>
              <a:t>PayPal</a:t>
            </a:r>
            <a:r>
              <a:rPr lang="zh-CN" altLang="en-US" sz="1800" dirty="0"/>
              <a:t>，</a:t>
            </a:r>
            <a:r>
              <a:rPr lang="en-US" altLang="zh-CN" sz="1800" dirty="0"/>
              <a:t>Uber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                         </a:t>
            </a:r>
            <a:r>
              <a:rPr lang="zh-CN" altLang="en-US" sz="1800" dirty="0"/>
              <a:t>（有些已退出）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zh-CN" altLang="en-US" sz="1800" dirty="0"/>
              <a:t>影响很大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zh-CN" altLang="en-US" sz="1800" dirty="0"/>
              <a:t>被美联储紧急叫停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75" y="1409325"/>
            <a:ext cx="4197459" cy="27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513D-8312-4BC2-BBC4-6B396729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中国推出</a:t>
            </a:r>
            <a:r>
              <a:rPr lang="en-US" altLang="zh-CN" dirty="0"/>
              <a:t>DCEP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F5430-1B44-46A1-8C12-BC6DA77A2C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/>
              <a:t>中国政府宣布</a:t>
            </a:r>
            <a:r>
              <a:rPr lang="en-US" altLang="zh-CN" dirty="0"/>
              <a:t>19</a:t>
            </a:r>
            <a:r>
              <a:rPr lang="zh-CN" altLang="en-US" dirty="0"/>
              <a:t>年底或</a:t>
            </a:r>
            <a:r>
              <a:rPr lang="en-US" altLang="zh-CN" dirty="0"/>
              <a:t>20</a:t>
            </a:r>
            <a:r>
              <a:rPr lang="zh-CN" altLang="en-US" dirty="0"/>
              <a:t>年会推出官方数字货币</a:t>
            </a:r>
            <a:r>
              <a:rPr lang="en-US" altLang="zh-CN" dirty="0"/>
              <a:t>DCEP</a:t>
            </a:r>
          </a:p>
          <a:p>
            <a:r>
              <a:rPr lang="en-US" altLang="zh-CN" dirty="0"/>
              <a:t>DCEP</a:t>
            </a:r>
            <a:r>
              <a:rPr lang="zh-CN" altLang="en-US" dirty="0"/>
              <a:t>是强制的，任何地方不允许拒绝，其与</a:t>
            </a:r>
            <a:r>
              <a:rPr lang="en-US" altLang="zh-CN" dirty="0"/>
              <a:t>RMB</a:t>
            </a:r>
            <a:r>
              <a:rPr lang="zh-CN" altLang="en-US" dirty="0"/>
              <a:t>是完全一样的</a:t>
            </a:r>
            <a:endParaRPr lang="en-US" altLang="zh-CN" dirty="0"/>
          </a:p>
          <a:p>
            <a:r>
              <a:rPr lang="zh-CN" altLang="en-US" dirty="0"/>
              <a:t>两层发行，第一层由央行发行给下面的几个参与节点，如各大商业银行，腾讯，阿里等，再由这些机构再次向下发行</a:t>
            </a:r>
            <a:endParaRPr lang="en-US" altLang="zh-CN" dirty="0"/>
          </a:p>
          <a:p>
            <a:r>
              <a:rPr lang="zh-CN" altLang="en-US" dirty="0"/>
              <a:t>技术上不指定必须用区块链</a:t>
            </a:r>
            <a:endParaRPr lang="en-US" altLang="zh-CN" dirty="0"/>
          </a:p>
          <a:p>
            <a:r>
              <a:rPr lang="zh-CN" altLang="en-US" dirty="0"/>
              <a:t>手机安装</a:t>
            </a:r>
            <a:r>
              <a:rPr lang="en-US" altLang="zh-CN" dirty="0"/>
              <a:t>app</a:t>
            </a:r>
            <a:r>
              <a:rPr lang="zh-CN" altLang="en-US" dirty="0"/>
              <a:t>就能用。可以双离线支付</a:t>
            </a:r>
            <a:endParaRPr lang="en-US" altLang="zh-CN" dirty="0"/>
          </a:p>
          <a:p>
            <a:r>
              <a:rPr lang="zh-CN" altLang="en-US" dirty="0"/>
              <a:t>不强制实名，通过大数据等做到掌握资金流向</a:t>
            </a:r>
            <a:endParaRPr lang="en-US" altLang="zh-CN" dirty="0"/>
          </a:p>
          <a:p>
            <a:r>
              <a:rPr lang="zh-CN" altLang="en-US" dirty="0"/>
              <a:t>意义重大。</a:t>
            </a:r>
            <a:br>
              <a:rPr lang="en-US" altLang="zh-CN" dirty="0"/>
            </a:br>
            <a:r>
              <a:rPr lang="zh-CN" altLang="en-US" dirty="0"/>
              <a:t>国家可以掌握每一笔钱的流向</a:t>
            </a:r>
            <a:br>
              <a:rPr lang="en-US" altLang="zh-CN" dirty="0"/>
            </a:br>
            <a:r>
              <a:rPr lang="zh-CN" altLang="en-US" dirty="0"/>
              <a:t>不能逃税</a:t>
            </a:r>
            <a:br>
              <a:rPr lang="en-US" altLang="zh-CN" dirty="0"/>
            </a:br>
            <a:r>
              <a:rPr lang="zh-CN" altLang="en-US" dirty="0"/>
              <a:t>贪污等可能变难了</a:t>
            </a:r>
            <a:br>
              <a:rPr lang="en-US" altLang="zh-CN" dirty="0"/>
            </a:br>
            <a:r>
              <a:rPr lang="zh-CN" altLang="en-US" dirty="0"/>
              <a:t>定向拨款不能被侵吞了</a:t>
            </a:r>
            <a:br>
              <a:rPr lang="en-US" altLang="zh-CN" dirty="0"/>
            </a:br>
            <a:r>
              <a:rPr lang="zh-CN" altLang="en-US" dirty="0"/>
              <a:t>人民币国际化？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93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B36-ED56-4976-B665-324F96AC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习大大要求重点发展区块链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C65B3-262F-4F32-AB67-99B9C258DE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6425" y="1203598"/>
            <a:ext cx="8799900" cy="3539999"/>
          </a:xfrm>
        </p:spPr>
        <p:txBody>
          <a:bodyPr/>
          <a:lstStyle/>
          <a:p>
            <a:r>
              <a:rPr lang="zh-CN" altLang="en-US" dirty="0"/>
              <a:t>习大大讲话要重点发展区块链技术</a:t>
            </a:r>
            <a:endParaRPr lang="en-US" altLang="zh-CN" dirty="0"/>
          </a:p>
          <a:p>
            <a:r>
              <a:rPr lang="zh-CN" altLang="en-US" dirty="0"/>
              <a:t>这里讲的区块链技术，不是做去中心化的区块链技术，而是联盟链技术。</a:t>
            </a:r>
            <a:endParaRPr lang="en-US" altLang="zh-CN" dirty="0"/>
          </a:p>
          <a:p>
            <a:r>
              <a:rPr lang="zh-CN" altLang="en-US" dirty="0"/>
              <a:t>联盟链一般都没有发币</a:t>
            </a:r>
            <a:endParaRPr lang="en-US" altLang="zh-CN" dirty="0"/>
          </a:p>
          <a:p>
            <a:r>
              <a:rPr lang="zh-CN" altLang="en-US" dirty="0"/>
              <a:t>联盟链一般用在多个实体之间达成合作互信用，可以降低信任成本，提高效率。与前面提到的公链相比，联盟链的特点：</a:t>
            </a:r>
            <a:br>
              <a:rPr lang="en-US" altLang="zh-CN" dirty="0"/>
            </a:br>
            <a:r>
              <a:rPr lang="zh-CN" altLang="en-US" dirty="0"/>
              <a:t>实名加入。作恶的话会被链外追究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性能更高（如</a:t>
            </a:r>
            <a:r>
              <a:rPr lang="en-US" altLang="zh-CN" dirty="0"/>
              <a:t>TPS</a:t>
            </a:r>
            <a:r>
              <a:rPr lang="zh-CN" altLang="en-US" dirty="0"/>
              <a:t>可能上万）</a:t>
            </a:r>
            <a:br>
              <a:rPr lang="en-US" altLang="zh-CN" dirty="0"/>
            </a:br>
            <a:r>
              <a:rPr lang="zh-CN" altLang="en-US" dirty="0"/>
              <a:t>保护隐私（如公司商业动作只能被相关者看到。如卖了一批货，只有买家卖家知道价格，数量等信息）</a:t>
            </a:r>
            <a:endParaRPr lang="en-US" altLang="zh-CN" dirty="0"/>
          </a:p>
          <a:p>
            <a:pPr indent="0">
              <a:buNone/>
            </a:pP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联盟链与</a:t>
            </a:r>
            <a:r>
              <a:rPr lang="en-US" altLang="zh-CN" dirty="0"/>
              <a:t>DCEP</a:t>
            </a:r>
            <a:r>
              <a:rPr lang="zh-CN" altLang="en-US" dirty="0"/>
              <a:t>结合，可能能产生非常大的社会进步推动作用，如新的商业模式，更高的商业效率和更低的合作成本</a:t>
            </a:r>
            <a:endParaRPr lang="en-US" altLang="zh-CN" dirty="0"/>
          </a:p>
          <a:p>
            <a:pPr indent="0">
              <a:buNone/>
            </a:pP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中国银联和中国移动有合作发布了一个联盟链平台，估计就是响应中央号召推出的，以后可以重点关组</a:t>
            </a:r>
            <a:endParaRPr lang="en-US" altLang="zh-CN" dirty="0"/>
          </a:p>
          <a:p>
            <a:pPr indent="0">
              <a:buNone/>
            </a:pP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目前最广泛使用的联盟链技术是</a:t>
            </a:r>
            <a:r>
              <a:rPr lang="en-US" altLang="zh-CN" dirty="0" err="1"/>
              <a:t>HyperLedger</a:t>
            </a:r>
            <a:r>
              <a:rPr lang="en-US" altLang="zh-CN" dirty="0"/>
              <a:t> Fabric</a:t>
            </a:r>
            <a:r>
              <a:rPr lang="zh-CN" altLang="en-US" dirty="0"/>
              <a:t>，这是</a:t>
            </a:r>
            <a:r>
              <a:rPr lang="en-US" altLang="zh-CN" dirty="0"/>
              <a:t>Linux</a:t>
            </a:r>
            <a:r>
              <a:rPr lang="zh-CN" altLang="en-US" dirty="0"/>
              <a:t>基金会下面的项目，是</a:t>
            </a:r>
            <a:r>
              <a:rPr lang="en-US" altLang="zh-CN" dirty="0"/>
              <a:t>IBM</a:t>
            </a:r>
            <a:r>
              <a:rPr lang="zh-CN" altLang="en-US" dirty="0"/>
              <a:t>主持推动的。但是国家要发展的联盟链技术，我猜不会大量使用这种外国技术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537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34250" y="2118375"/>
            <a:ext cx="8478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dirty="0"/>
              <a:t>谢谢</a:t>
            </a:r>
            <a:endParaRPr lang="en-US" sz="4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0425" y="1990275"/>
            <a:ext cx="3674700" cy="13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zh-CN" altLang="en-U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去中心化</a:t>
            </a:r>
            <a:endParaRPr lang="en-US"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734454"/>
            <a:ext cx="3775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什么是去中心化？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去中心化有什么意义？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区块链与去中心化有什么关系？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什么是去中心化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03598"/>
            <a:ext cx="1944216" cy="34670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3341" y="46706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中心化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09" y="1460321"/>
            <a:ext cx="1592441" cy="29536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16515" y="46626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去中心化</a:t>
            </a:r>
          </a:p>
        </p:txBody>
      </p:sp>
    </p:spTree>
    <p:extLst>
      <p:ext uri="{BB962C8B-B14F-4D97-AF65-F5344CB8AC3E}">
        <p14:creationId xmlns:p14="http://schemas.microsoft.com/office/powerpoint/2010/main" val="229850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BE928-D321-4C74-8ACF-A9088A46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中心化与去中心化对比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1F3DC2-6368-453C-9909-4EA34CAE2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63617"/>
              </p:ext>
            </p:extLst>
          </p:nvPr>
        </p:nvGraphicFramePr>
        <p:xfrm>
          <a:off x="1907704" y="1563638"/>
          <a:ext cx="507656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313675663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686494277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35877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去中心化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44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中心，一切围绕中心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规则，一切符合规则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创始者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5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规则解释权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82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谁能修改规则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几乎无法修改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中心说了算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强制必须执行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3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区块链与去中心化关系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166425" y="915566"/>
            <a:ext cx="8799900" cy="1368152"/>
          </a:xfrm>
        </p:spPr>
        <p:txBody>
          <a:bodyPr/>
          <a:lstStyle/>
          <a:p>
            <a:pPr indent="0">
              <a:buNone/>
            </a:pPr>
            <a:r>
              <a:rPr lang="zh-CN" altLang="en-US" sz="1600" dirty="0"/>
              <a:t>区块链是提供去中心化的工具。</a:t>
            </a:r>
            <a:endParaRPr lang="en-US" altLang="zh-CN" sz="1600" dirty="0"/>
          </a:p>
          <a:p>
            <a:pPr indent="0">
              <a:buNone/>
            </a:pPr>
            <a:r>
              <a:rPr lang="zh-CN" altLang="en-US" sz="1600" dirty="0"/>
              <a:t>可以满足上述三点要求</a:t>
            </a:r>
            <a:endParaRPr lang="en-US" altLang="zh-CN" sz="1600" dirty="0"/>
          </a:p>
          <a:p>
            <a:pPr indent="0">
              <a:buNone/>
            </a:pPr>
            <a:r>
              <a:rPr lang="zh-CN" altLang="en-US" sz="1600" dirty="0"/>
              <a:t>可以根据不同需求，提供不同程度的去中心化。</a:t>
            </a:r>
            <a:endParaRPr lang="en-US" altLang="zh-CN" sz="1600" dirty="0"/>
          </a:p>
          <a:p>
            <a:pPr indent="0">
              <a:buNone/>
            </a:pPr>
            <a:r>
              <a:rPr lang="zh-CN" altLang="en-US" sz="1600" dirty="0"/>
              <a:t>在提供去中心化能力之外，有一些其他属性，这些属性也是很重要的，如防篡改，匿名等。（但这些不是区块链的本质，且在不同链上状况不同）</a:t>
            </a:r>
            <a:endParaRPr lang="en-US" altLang="zh-CN" sz="1600" dirty="0"/>
          </a:p>
          <a:p>
            <a:pPr indent="0">
              <a:buNone/>
            </a:pPr>
            <a:endParaRPr lang="en-US" altLang="zh-CN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2225"/>
              </p:ext>
            </p:extLst>
          </p:nvPr>
        </p:nvGraphicFramePr>
        <p:xfrm>
          <a:off x="683568" y="2427734"/>
          <a:ext cx="7560840" cy="213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300792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37969232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875218025"/>
                    </a:ext>
                  </a:extLst>
                </a:gridCol>
              </a:tblGrid>
              <a:tr h="334723">
                <a:tc>
                  <a:txBody>
                    <a:bodyPr/>
                    <a:lstStyle/>
                    <a:p>
                      <a:r>
                        <a:rPr lang="zh-CN" altLang="en-US" dirty="0"/>
                        <a:t>去中心化程度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链类型（代表）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特点、应用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95232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完全去中心化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公链，如比特币，以太坊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对节点进入和退出不加任何限制。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618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半去中心化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DPOS</a:t>
                      </a:r>
                      <a:r>
                        <a:rPr lang="zh-CN" altLang="en-US" dirty="0"/>
                        <a:t>链，如</a:t>
                      </a:r>
                      <a:r>
                        <a:rPr lang="en-US" altLang="zh-CN" dirty="0"/>
                        <a:t>EOS</a:t>
                      </a:r>
                      <a:r>
                        <a:rPr lang="zh-CN" altLang="en-US" dirty="0"/>
                        <a:t>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选举制，持币人</a:t>
                      </a:r>
                      <a:r>
                        <a:rPr lang="zh-CN" altLang="en-US" sz="1400" dirty="0"/>
                        <a:t>选出几个节点来管理事务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10406"/>
                  </a:ext>
                </a:extLst>
              </a:tr>
              <a:tr h="732084">
                <a:tc>
                  <a:txBody>
                    <a:bodyPr/>
                    <a:lstStyle/>
                    <a:p>
                      <a:r>
                        <a:rPr lang="zh-CN" altLang="en-US" dirty="0"/>
                        <a:t>半去中心化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联盟链，如</a:t>
                      </a:r>
                      <a:r>
                        <a:rPr lang="en-US" altLang="zh-CN" dirty="0"/>
                        <a:t>IBM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Fabric</a:t>
                      </a:r>
                      <a:r>
                        <a:rPr lang="zh-CN" altLang="en-US" dirty="0"/>
                        <a:t>。</a:t>
                      </a:r>
                      <a:r>
                        <a:rPr lang="en-US" altLang="zh-CN" dirty="0" err="1"/>
                        <a:t>TradeLens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需要申请，验明身份后方可加入，加入后拥有与其他节点一样的权利和义务。</a:t>
                      </a:r>
                      <a:endParaRPr lang="en-US" altLang="zh-C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一般用于行业内部应用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4872"/>
                  </a:ext>
                </a:extLst>
              </a:tr>
              <a:tr h="334723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私链，公司内部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2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2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去中心化优势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166450" y="1131591"/>
            <a:ext cx="8799900" cy="3817734"/>
          </a:xfrm>
        </p:spPr>
        <p:txBody>
          <a:bodyPr/>
          <a:lstStyle/>
          <a:p>
            <a:r>
              <a:rPr lang="zh-CN" altLang="en-US" sz="1600" dirty="0"/>
              <a:t>去中心化一定比中心化好吗？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去中心化与中心化各自的优势是什么？</a:t>
            </a:r>
          </a:p>
        </p:txBody>
      </p:sp>
    </p:spTree>
    <p:extLst>
      <p:ext uri="{BB962C8B-B14F-4D97-AF65-F5344CB8AC3E}">
        <p14:creationId xmlns:p14="http://schemas.microsoft.com/office/powerpoint/2010/main" val="156789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0425" y="1990275"/>
            <a:ext cx="3674700" cy="13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dirty="0"/>
              <a:t>探究</a:t>
            </a:r>
            <a:endParaRPr lang="en-US"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267200" y="1428750"/>
            <a:ext cx="4572000" cy="2400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032" y="237169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区块链如何实现去中心化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63272-2CB7-4268-8B4E-801F0CF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规则公开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4C6C4-2CF8-4AE1-8E59-2A9ADD0D22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/>
              <a:t>公开：区块链的代码一般是开源的，所有人都可以看到。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而且所有人都可以从源码直接编译出其客户端直接执行，因此也不存在代码和实际运行程序不一致    情况</a:t>
            </a:r>
            <a:endParaRPr lang="en-US" altLang="zh-CN" dirty="0"/>
          </a:p>
          <a:p>
            <a:r>
              <a:rPr lang="zh-CN" altLang="en-US" dirty="0"/>
              <a:t>解释权：代码不需要谁来解释，其自身就是解释</a:t>
            </a:r>
            <a:endParaRPr lang="en-US" altLang="zh-CN" dirty="0"/>
          </a:p>
          <a:p>
            <a:r>
              <a:rPr lang="zh-CN" altLang="en-US" dirty="0"/>
              <a:t>无异议：代码的执行是确定的。一般规则被以智能合约方式体现，智能合约一般运行在特殊设计的虚拟机中，其执行无异议。例如</a:t>
            </a:r>
            <a:r>
              <a:rPr lang="en-US" altLang="zh-CN" dirty="0"/>
              <a:t>malloc</a:t>
            </a:r>
            <a:r>
              <a:rPr lang="zh-CN" altLang="en-US" dirty="0"/>
              <a:t>，其申请得到的地址，在不同机器上，都会是一样的。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37063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019EC-9A1F-4C81-9149-D9DF556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规则修改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C52D4-5BE1-4079-90F0-F176A1490B5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/>
              <a:t>如上篇，大家运行的客户端，很可能是其自己通过源码直接编译出来的。当想要升级客户端（即修改规则）时，需要让所有人都一起升级才行（没升级的如果规则与其他人不同，可能就被</a:t>
            </a:r>
            <a:r>
              <a:rPr lang="en-US" altLang="zh-CN" dirty="0"/>
              <a:t>drop</a:t>
            </a:r>
            <a:r>
              <a:rPr lang="zh-CN" altLang="en-US" dirty="0"/>
              <a:t>出网络，或者没升级的与升级的之间发生分叉，造成大家不再是同一条区块链，这有很多先例）</a:t>
            </a:r>
            <a:endParaRPr lang="en-US" altLang="zh-CN" dirty="0"/>
          </a:p>
          <a:p>
            <a:r>
              <a:rPr lang="zh-CN" altLang="en-US" dirty="0"/>
              <a:t>怎样才能让大家一起升级呢？这几乎是不可能的，无法说服所有人一起修改自身运行的客户端。而且新规则如果有人不认同，那些人可以退出，或者继续执行旧规则（出现链分叉）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所以规则的修改是很难的。例如比特币，早期很少人用的时候，有过几次升级，后来就很少有升级了，即使重要改动（如扩容），也是吵来吵去达不成一致，还因为理念不同分裂出</a:t>
            </a:r>
            <a:r>
              <a:rPr lang="en-US" altLang="zh-CN" dirty="0"/>
              <a:t>BCH</a:t>
            </a:r>
            <a:r>
              <a:rPr lang="zh-CN" altLang="en-US" dirty="0"/>
              <a:t>等币。</a:t>
            </a:r>
          </a:p>
        </p:txBody>
      </p:sp>
    </p:spTree>
    <p:extLst>
      <p:ext uri="{BB962C8B-B14F-4D97-AF65-F5344CB8AC3E}">
        <p14:creationId xmlns:p14="http://schemas.microsoft.com/office/powerpoint/2010/main" val="351440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o_color">
      <a:dk1>
        <a:srgbClr val="000000"/>
      </a:dk1>
      <a:lt1>
        <a:srgbClr val="FFFFFF"/>
      </a:lt1>
      <a:dk2>
        <a:srgbClr val="77777A"/>
      </a:dk2>
      <a:lt2>
        <a:srgbClr val="434448"/>
      </a:lt2>
      <a:accent1>
        <a:srgbClr val="139DBC"/>
      </a:accent1>
      <a:accent2>
        <a:srgbClr val="FC4E07"/>
      </a:accent2>
      <a:accent3>
        <a:srgbClr val="BE0053"/>
      </a:accent3>
      <a:accent4>
        <a:srgbClr val="17B878"/>
      </a:accent4>
      <a:accent5>
        <a:srgbClr val="094D6C"/>
      </a:accent5>
      <a:accent6>
        <a:srgbClr val="7A0044"/>
      </a:accent6>
      <a:hlink>
        <a:srgbClr val="0C5D36"/>
      </a:hlink>
      <a:folHlink>
        <a:srgbClr val="AD33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2248</Words>
  <Application>Microsoft Office PowerPoint</Application>
  <PresentationFormat>全屏显示(16:9)</PresentationFormat>
  <Paragraphs>213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区块链核心及其最新进展</vt:lpstr>
      <vt:lpstr>去中心化</vt:lpstr>
      <vt:lpstr>什么是去中心化</vt:lpstr>
      <vt:lpstr>中心化与去中心化对比</vt:lpstr>
      <vt:lpstr>区块链与去中心化关系</vt:lpstr>
      <vt:lpstr>去中心化优势</vt:lpstr>
      <vt:lpstr>探究</vt:lpstr>
      <vt:lpstr>规则公开</vt:lpstr>
      <vt:lpstr>规则修改</vt:lpstr>
      <vt:lpstr>比特币网络</vt:lpstr>
      <vt:lpstr>挖矿(1)</vt:lpstr>
      <vt:lpstr>挖矿（2）</vt:lpstr>
      <vt:lpstr>区块链 现状</vt:lpstr>
      <vt:lpstr>Facebook的Libra</vt:lpstr>
      <vt:lpstr>中国推出DCEP</vt:lpstr>
      <vt:lpstr>习大大要求重点发展区块链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AT指令调验及流程分享</dc:title>
  <cp:lastModifiedBy>Daishan Mao</cp:lastModifiedBy>
  <cp:revision>528</cp:revision>
  <dcterms:modified xsi:type="dcterms:W3CDTF">2019-11-27T07:55:19Z</dcterms:modified>
</cp:coreProperties>
</file>