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C2238-D54D-45F6-B7C0-03D674873FB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B2A13-979E-4513-900E-146DF1C87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B2A13-979E-4513-900E-146DF1C87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2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B2A13-979E-4513-900E-146DF1C872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470CE-C2E1-CD14-8AA0-750639E0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5966AC-77F6-22FF-397B-2C6903B3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0DF4E-20AB-9ED0-A72B-E57A6FD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C4C5E-5872-CDC0-6D70-3A74BDCF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49EA4-B6B0-B002-5B4D-E51C8781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86458-91AA-ABD0-E779-6DA21028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6ADC8-BAF1-2DDB-51B8-01B9F75F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AFCF9-78AE-3396-7357-5C610BA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4844-F94E-C1B5-C6A9-3A1D4BB6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4669-792A-2F34-3E8B-0E653CA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20D7B-F5BB-11A0-2A07-101EED5C6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C09EF-DDA2-1466-B77C-EABD38D24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5CDE0-6031-406A-2B6F-5E4803AD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50993-98E8-1006-F655-BD9C1CDF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FFE2A-DA04-49B0-24BE-C4FA827E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2156-8736-EA8A-2688-38F2D188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2242B-1BA5-BD28-FD5F-4D1F50EC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42A0E-637F-D0E5-9495-2A72BDAA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82EF4-F6EC-FA09-21DD-06644232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A0DDD-EEB9-FA48-0438-99437A99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8CC4-AE45-3764-0A0C-257D1257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CE282-C296-0CBD-03D5-5EA1EC8B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7E010-68FD-979E-91C7-104857E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A88D3-DC48-065B-30C9-06C43B6A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F902-4446-0381-BA59-5169E946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3FDB-43DB-CCF7-8031-06984B9D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4B4C-7243-D3C8-A642-6A107EFFA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039CF-7965-61AE-91DE-4A7BD994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35918-E300-74DF-2BAD-3B602BB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C8C86-E2F9-8392-1D4D-3061EE06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F72F8-63AD-EEAA-CFDA-4C9168F2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6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8FDF8-0C83-397A-1BEF-CC06897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8824F-E264-356E-8C12-5BAAD271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8FE46-289F-847F-1FFD-819C09F5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3C575-9B3C-6C52-3363-832FA1168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9C7DD8-6797-82A4-F1EA-E4D680B8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FA5F6-460B-C04B-C4AA-7D2CCEA8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DCAA0-DBB1-D292-4E45-8640F7DA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68293-E0D1-EA4A-ADFD-A1AFB905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4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0947-1EAF-E23A-73C3-1633BEAC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5B5392-E86D-826B-EAC6-B7D87A1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84287D-CD7D-2CF5-38C1-3E84EC57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E4C95-30EF-E7BD-B277-42A15AD8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BD5A67-0F0A-6A7F-CAB9-56975BD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9BB886-050E-128D-C07B-BE56DB51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1451C-FE95-685E-7BAD-F4834350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5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D54FD-67D6-D935-FBBE-711145CB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8526A-4DF1-B617-A1AC-7CE95D15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763C2-90E4-26F1-C494-296093F1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14C29-D542-633E-B555-5115FA9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4BA93-7C8D-B1F2-5B5D-6EED85FA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7B5E9-C015-7724-606B-EF2C4850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F59-6AAA-156A-C457-519EB856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07F61F-5B56-819C-B4B5-9B1667B2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EC905-A8C5-BF53-AF85-FCBAA871B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979F5-550F-4D88-1865-0D4720B4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6DFCE-3DB1-CA41-DFC1-746416CD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E627A-1E75-DE23-A889-98C82412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6A8A86-C0EC-2888-8386-9336747F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A9C83-E39E-31AA-7244-8441B419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4BFCF-C18B-EB53-4BE4-21333168F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09E6-0915-4863-A1B0-7BFA565410D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6F258-9DF5-B052-B361-C1ECF54D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E4D78-C349-DAC6-C33F-AA51A393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D1955-2993-46DF-B028-2D96B44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zh/v0.8.17/internals/layout_in_storag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zh/v0.8.17/types.html#data-lo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arsbit.co/2023011210511704242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m.codes/?fork=mer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zh/v0.8.17/internals/layout_in_storag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soliditylang.org/zh/v0.8.17/internals/layout_in_stor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1C99D-223E-DD50-7FCC-8242BA21B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EVM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3D37D1-F693-F778-D7A5-D0FD3BF7C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毛岱山</a:t>
            </a:r>
          </a:p>
        </p:txBody>
      </p:sp>
    </p:spTree>
    <p:extLst>
      <p:ext uri="{BB962C8B-B14F-4D97-AF65-F5344CB8AC3E}">
        <p14:creationId xmlns:p14="http://schemas.microsoft.com/office/powerpoint/2010/main" val="40135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49C1-4A4A-B599-D3A1-3D41971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r>
              <a:rPr lang="zh-CN" altLang="en-US" dirty="0"/>
              <a:t>的</a:t>
            </a:r>
            <a:r>
              <a:rPr lang="en-US" altLang="zh-CN" dirty="0"/>
              <a:t>layout</a:t>
            </a:r>
            <a:r>
              <a:rPr lang="zh-CN" altLang="en-US" dirty="0"/>
              <a:t>：</a:t>
            </a:r>
            <a:r>
              <a:rPr lang="en-US" altLang="zh-CN" dirty="0"/>
              <a:t>bytes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97DA3-5D49-E7A5-7749-8882158B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  <a:hlinkClick r:id="rId2"/>
              </a:rPr>
              <a:t>https://docs.soliditylang.org/zh/v0.8.17/internals/layout_in_storage.html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Bytes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string</a:t>
            </a:r>
            <a:r>
              <a:rPr lang="zh-CN" altLang="en-US" sz="2000" dirty="0">
                <a:latin typeface="+mn-ea"/>
              </a:rPr>
              <a:t>的编码方式是相同的。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如果长度小于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字节：</a:t>
            </a:r>
            <a:br>
              <a:rPr lang="en-US" altLang="zh-CN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从左往右（高到低）存放，最低位存放长度。</a:t>
            </a:r>
            <a:r>
              <a:rPr lang="en-US" altLang="zh-CN" sz="2000" dirty="0">
                <a:latin typeface="+mn-ea"/>
              </a:rPr>
              <a:t>Length*2</a:t>
            </a:r>
          </a:p>
          <a:p>
            <a:r>
              <a:rPr lang="zh-CN" altLang="en-US" sz="2000" dirty="0">
                <a:latin typeface="+mn-ea"/>
              </a:rPr>
              <a:t>长度大于等于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字节：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P</a:t>
            </a:r>
            <a:r>
              <a:rPr lang="zh-CN" altLang="en-US" sz="2000" dirty="0">
                <a:latin typeface="+mn-ea"/>
              </a:rPr>
              <a:t>存放</a:t>
            </a:r>
            <a:r>
              <a:rPr lang="en-US" altLang="zh-CN" sz="2000" dirty="0">
                <a:latin typeface="+mn-ea"/>
              </a:rPr>
              <a:t>length*2+1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keccak256(p)</a:t>
            </a:r>
            <a:r>
              <a:rPr lang="zh-CN" altLang="en-US" sz="2000" dirty="0">
                <a:latin typeface="+mn-ea"/>
              </a:rPr>
              <a:t>存放数据。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可以通过最低位（长度）来区分是短数组还是长数组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503C2F-402B-0B74-A442-9BFEB83D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2FD3-A928-4295-BD4A-475F876A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节省</a:t>
            </a:r>
            <a:r>
              <a:rPr lang="en-US" altLang="zh-CN" dirty="0"/>
              <a:t>gas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F804E-AE2A-D4E4-5245-6F940076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最重要的就是减少</a:t>
            </a:r>
            <a:r>
              <a:rPr lang="en-US" altLang="zh-CN" sz="2000" dirty="0">
                <a:latin typeface="+mn-ea"/>
              </a:rPr>
              <a:t>SSTORE</a:t>
            </a:r>
            <a:r>
              <a:rPr lang="zh-CN" altLang="en-US" sz="2000" dirty="0">
                <a:latin typeface="+mn-ea"/>
              </a:rPr>
              <a:t>的数量，因为一次</a:t>
            </a:r>
            <a:r>
              <a:rPr lang="en-US" altLang="zh-CN" sz="2000" dirty="0">
                <a:latin typeface="+mn-ea"/>
              </a:rPr>
              <a:t>SSTORE</a:t>
            </a:r>
            <a:r>
              <a:rPr lang="zh-CN" altLang="en-US" sz="2000" dirty="0">
                <a:latin typeface="+mn-ea"/>
              </a:rPr>
              <a:t>大概率用不低于</a:t>
            </a:r>
            <a:r>
              <a:rPr lang="en-US" altLang="zh-CN" sz="2000" dirty="0">
                <a:latin typeface="+mn-ea"/>
              </a:rPr>
              <a:t>20000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gas</a:t>
            </a:r>
            <a:r>
              <a:rPr lang="zh-CN" altLang="en-US" sz="2000" dirty="0">
                <a:latin typeface="+mn-ea"/>
              </a:rPr>
              <a:t>。是消耗</a:t>
            </a:r>
            <a:r>
              <a:rPr lang="en-US" altLang="zh-CN" sz="2000" dirty="0">
                <a:latin typeface="+mn-ea"/>
              </a:rPr>
              <a:t>gas</a:t>
            </a:r>
            <a:r>
              <a:rPr lang="zh-CN" altLang="en-US" sz="2000" dirty="0">
                <a:latin typeface="+mn-ea"/>
              </a:rPr>
              <a:t>最多的地方。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Layout</a:t>
            </a:r>
            <a:r>
              <a:rPr lang="zh-CN" altLang="en-US" sz="2000" dirty="0">
                <a:latin typeface="+mn-ea"/>
              </a:rPr>
              <a:t>排列：如果有些值一次性读写（如配置），并且可以压缩到</a:t>
            </a:r>
            <a:r>
              <a:rPr lang="en-US" altLang="zh-CN" sz="2000" dirty="0">
                <a:latin typeface="+mn-ea"/>
              </a:rPr>
              <a:t>32byte</a:t>
            </a:r>
            <a:r>
              <a:rPr lang="zh-CN" altLang="en-US" sz="2000" dirty="0">
                <a:latin typeface="+mn-ea"/>
              </a:rPr>
              <a:t>里，就把它们打包存在一个</a:t>
            </a:r>
            <a:r>
              <a:rPr lang="en-US" altLang="zh-CN" sz="2000" dirty="0">
                <a:latin typeface="+mn-ea"/>
              </a:rPr>
              <a:t>slot</a:t>
            </a:r>
            <a:r>
              <a:rPr lang="zh-CN" altLang="en-US" sz="2000" dirty="0">
                <a:latin typeface="+mn-ea"/>
              </a:rPr>
              <a:t>里。如</a:t>
            </a:r>
            <a:r>
              <a:rPr lang="en-US" altLang="zh-CN" sz="2000" dirty="0">
                <a:latin typeface="+mn-ea"/>
              </a:rPr>
              <a:t>uniswapV3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Struct</a:t>
            </a:r>
            <a:r>
              <a:rPr lang="zh-CN" altLang="en-US" sz="2000" dirty="0">
                <a:latin typeface="+mn-ea"/>
              </a:rPr>
              <a:t>的排列，能紧凑打包的就紧凑打包。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能留空不写的就留空不写（如当前代码</a:t>
            </a:r>
            <a:r>
              <a:rPr lang="en-US" altLang="zh-CN" sz="2000" dirty="0">
                <a:latin typeface="+mn-ea"/>
              </a:rPr>
              <a:t>SCID</a:t>
            </a:r>
            <a:r>
              <a:rPr lang="zh-CN" altLang="en-US" sz="2000" dirty="0">
                <a:latin typeface="+mn-ea"/>
              </a:rPr>
              <a:t>里</a:t>
            </a:r>
            <a:r>
              <a:rPr lang="en-US" altLang="zh-CN" sz="2000" dirty="0">
                <a:latin typeface="+mn-ea"/>
              </a:rPr>
              <a:t>resolver</a:t>
            </a:r>
            <a:r>
              <a:rPr lang="zh-CN" altLang="en-US" sz="2000" dirty="0">
                <a:latin typeface="+mn-ea"/>
              </a:rPr>
              <a:t>的处理）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关键代码可以用</a:t>
            </a:r>
            <a:r>
              <a:rPr lang="en-US" altLang="zh-CN" sz="2000" dirty="0">
                <a:latin typeface="+mn-ea"/>
              </a:rPr>
              <a:t>assembly</a:t>
            </a:r>
            <a:r>
              <a:rPr lang="zh-CN" altLang="en-US" sz="2000" dirty="0">
                <a:latin typeface="+mn-ea"/>
              </a:rPr>
              <a:t>，直接减少</a:t>
            </a:r>
            <a:r>
              <a:rPr lang="en-US" altLang="zh-CN" sz="2000" dirty="0">
                <a:latin typeface="+mn-ea"/>
              </a:rPr>
              <a:t>SSTORE</a:t>
            </a:r>
            <a:r>
              <a:rPr lang="zh-CN" altLang="en-US" sz="2000" dirty="0">
                <a:latin typeface="+mn-ea"/>
              </a:rPr>
              <a:t>的数量。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数最终字节码里，某个函数里</a:t>
            </a:r>
            <a:r>
              <a:rPr lang="en-US" altLang="zh-CN" sz="2000" dirty="0">
                <a:latin typeface="+mn-ea"/>
              </a:rPr>
              <a:t>SSTORE</a:t>
            </a:r>
            <a:r>
              <a:rPr lang="zh-CN" altLang="en-US" sz="2000" dirty="0">
                <a:latin typeface="+mn-ea"/>
              </a:rPr>
              <a:t>的数量，看跟预期是否一致。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51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C8FD4-0CA3-456A-F9A2-7094803B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DD29C-AEAF-8F3A-E5CE-12E83ABB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EVM</a:t>
            </a:r>
            <a:r>
              <a:rPr lang="zh-CN" altLang="en-US" sz="2000" b="1" dirty="0">
                <a:latin typeface="+mn-ea"/>
              </a:rPr>
              <a:t>是基于栈的虚拟机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栈的深度</a:t>
            </a:r>
            <a:r>
              <a:rPr lang="en-US" altLang="zh-CN" sz="2000" dirty="0">
                <a:latin typeface="+mn-ea"/>
              </a:rPr>
              <a:t>1024</a:t>
            </a:r>
            <a:r>
              <a:rPr lang="zh-CN" altLang="en-US" sz="2000" dirty="0">
                <a:latin typeface="+mn-ea"/>
              </a:rPr>
              <a:t>，每个槽</a:t>
            </a:r>
            <a:r>
              <a:rPr lang="en-US" altLang="zh-CN" sz="2000" dirty="0">
                <a:latin typeface="+mn-ea"/>
              </a:rPr>
              <a:t>256bit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solidity</a:t>
            </a:r>
            <a:r>
              <a:rPr lang="zh-CN" altLang="en-US" sz="2000" dirty="0">
                <a:latin typeface="+mn-ea"/>
              </a:rPr>
              <a:t>语言中，只能访问最上面</a:t>
            </a:r>
            <a:r>
              <a:rPr lang="en-US" altLang="zh-CN" sz="2000" dirty="0">
                <a:latin typeface="+mn-ea"/>
              </a:rPr>
              <a:t>16</a:t>
            </a:r>
            <a:r>
              <a:rPr lang="zh-CN" altLang="en-US" sz="2000" dirty="0">
                <a:latin typeface="+mn-ea"/>
              </a:rPr>
              <a:t>个槽。有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个操作码来操作堆栈：</a:t>
            </a:r>
            <a:r>
              <a:rPr lang="en-US" altLang="zh-CN" sz="2000" dirty="0">
                <a:latin typeface="+mn-ea"/>
              </a:rPr>
              <a:t>PUSH, POP, SWAP,DUP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常见问题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Stack too deep</a:t>
            </a:r>
            <a:r>
              <a:rPr lang="zh-CN" altLang="en-US" sz="2000" dirty="0">
                <a:latin typeface="+mn-ea"/>
              </a:rPr>
              <a:t>编译错误。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用大括号</a:t>
            </a:r>
            <a:r>
              <a:rPr lang="en-US" altLang="zh-CN" sz="2000" dirty="0">
                <a:latin typeface="+mn-ea"/>
              </a:rPr>
              <a:t>{}</a:t>
            </a:r>
            <a:r>
              <a:rPr lang="zh-CN" altLang="en-US" sz="2000" dirty="0">
                <a:latin typeface="+mn-ea"/>
              </a:rPr>
              <a:t>。大括号内相当于一次调用。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viaIR</a:t>
            </a:r>
            <a:r>
              <a:rPr lang="en-US" altLang="zh-CN" sz="2000" dirty="0">
                <a:latin typeface="+mn-ea"/>
              </a:rPr>
              <a:t>=true</a:t>
            </a:r>
            <a:r>
              <a:rPr lang="zh-CN" altLang="en-US" sz="2000" dirty="0">
                <a:latin typeface="+mn-ea"/>
              </a:rPr>
              <a:t>，编译方式改变。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什么时候会开启一个新堆栈？</a:t>
            </a:r>
          </a:p>
        </p:txBody>
      </p:sp>
    </p:spTree>
    <p:extLst>
      <p:ext uri="{BB962C8B-B14F-4D97-AF65-F5344CB8AC3E}">
        <p14:creationId xmlns:p14="http://schemas.microsoft.com/office/powerpoint/2010/main" val="394574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9C25-FACE-2B57-9816-F87CAC00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8C839-DAB5-5BE5-F727-EA1D4731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相当于内存，可以做临时存储。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结构类似于</a:t>
            </a:r>
            <a:r>
              <a:rPr lang="en-US" altLang="zh-CN" sz="2000" dirty="0">
                <a:latin typeface="+mn-ea"/>
              </a:rPr>
              <a:t>storage</a:t>
            </a:r>
            <a:r>
              <a:rPr lang="zh-CN" altLang="en-US" sz="2000" dirty="0">
                <a:latin typeface="+mn-ea"/>
              </a:rPr>
              <a:t>，长度是</a:t>
            </a:r>
            <a:r>
              <a:rPr lang="en-US" altLang="zh-CN" sz="2000" dirty="0">
                <a:latin typeface="+mn-ea"/>
              </a:rPr>
              <a:t>uint64</a:t>
            </a:r>
            <a:r>
              <a:rPr lang="zh-CN" altLang="en-US" sz="2000" dirty="0">
                <a:latin typeface="+mn-ea"/>
              </a:rPr>
              <a:t>的大数组。按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存取，用</a:t>
            </a:r>
            <a:r>
              <a:rPr lang="en-US" altLang="zh-CN" sz="2000" dirty="0">
                <a:latin typeface="+mn-ea"/>
              </a:rPr>
              <a:t>index</a:t>
            </a:r>
            <a:r>
              <a:rPr lang="zh-CN" altLang="en-US" sz="2000" dirty="0">
                <a:latin typeface="+mn-ea"/>
              </a:rPr>
              <a:t>寻址。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前</a:t>
            </a:r>
            <a:r>
              <a:rPr lang="en-US" altLang="zh-CN" sz="2000" b="1" dirty="0">
                <a:latin typeface="+mn-ea"/>
              </a:rPr>
              <a:t>4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b="1" dirty="0">
                <a:latin typeface="+mn-ea"/>
              </a:rPr>
              <a:t>slot</a:t>
            </a:r>
            <a:r>
              <a:rPr lang="zh-CN" altLang="en-US" sz="2000" b="1" dirty="0">
                <a:latin typeface="+mn-ea"/>
              </a:rPr>
              <a:t>有特定用途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slot (0-0x40)</a:t>
            </a:r>
            <a:r>
              <a:rPr lang="zh-CN" altLang="en-US" sz="2000" dirty="0">
                <a:latin typeface="+mn-ea"/>
              </a:rPr>
              <a:t>用来做</a:t>
            </a:r>
            <a:r>
              <a:rPr lang="en-US" altLang="zh-CN" sz="2000" dirty="0">
                <a:latin typeface="+mn-ea"/>
              </a:rPr>
              <a:t>keccak256</a:t>
            </a:r>
            <a:r>
              <a:rPr lang="zh-CN" altLang="en-US" sz="2000" dirty="0">
                <a:latin typeface="+mn-ea"/>
              </a:rPr>
              <a:t>的暂存区。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0x40)</a:t>
            </a:r>
            <a:r>
              <a:rPr lang="zh-CN" altLang="en-US" sz="2000" dirty="0">
                <a:latin typeface="+mn-ea"/>
              </a:rPr>
              <a:t>指向下一个空闲的</a:t>
            </a:r>
            <a:r>
              <a:rPr lang="en-US" altLang="zh-CN" sz="2000" dirty="0">
                <a:latin typeface="+mn-ea"/>
              </a:rPr>
              <a:t>slot</a:t>
            </a:r>
            <a:r>
              <a:rPr lang="zh-CN" altLang="en-US" sz="2000" dirty="0">
                <a:latin typeface="+mn-ea"/>
              </a:rPr>
              <a:t>索引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0x60)</a:t>
            </a:r>
            <a:r>
              <a:rPr lang="zh-CN" altLang="en-US" sz="2000" dirty="0">
                <a:latin typeface="+mn-ea"/>
              </a:rPr>
              <a:t>空动态内存的初始值，总为</a:t>
            </a:r>
            <a:r>
              <a:rPr lang="en-US" altLang="zh-CN" sz="2000" dirty="0">
                <a:latin typeface="+mn-ea"/>
              </a:rPr>
              <a:t>0.</a:t>
            </a: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用来存什么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复杂类型的函数参数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复杂类型局部变量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函数返回值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什么时候会开启新内存实例？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99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369D-B9A2-4749-F5C7-160EDC4E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calldata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986C7-F190-ED5B-77DD-C17B7A2E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https://docs.soliditylang.org/zh/v0.8.17/types.html#data-location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  </a:t>
            </a:r>
          </a:p>
          <a:p>
            <a:r>
              <a:rPr lang="en-US" altLang="zh-CN" i="0" dirty="0" err="1">
                <a:solidFill>
                  <a:srgbClr val="404040"/>
                </a:solidFill>
                <a:effectLst/>
                <a:latin typeface="+mn-ea"/>
              </a:rPr>
              <a:t>Calldata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是一个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+mn-ea"/>
              </a:rPr>
              <a:t>不可修改的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+mn-ea"/>
              </a:rPr>
              <a:t>、非持久性的区域，用于存储函数输入参数。</a:t>
            </a:r>
            <a:endParaRPr lang="en-US" altLang="zh-CN" b="0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+mn-ea"/>
              </a:rPr>
              <a:t>用在地址对地址的调用中传递参数。被用到时，会把数据从</a:t>
            </a:r>
            <a:r>
              <a:rPr lang="en-US" altLang="zh-CN" dirty="0" err="1">
                <a:solidFill>
                  <a:srgbClr val="404040"/>
                </a:solidFill>
                <a:latin typeface="+mn-ea"/>
              </a:rPr>
              <a:t>calldata</a:t>
            </a:r>
            <a:r>
              <a:rPr lang="zh-CN" altLang="en-US" dirty="0">
                <a:solidFill>
                  <a:srgbClr val="404040"/>
                </a:solidFill>
                <a:latin typeface="+mn-ea"/>
              </a:rPr>
              <a:t>拷贝到栈再用。</a:t>
            </a:r>
            <a:endParaRPr lang="en-US" altLang="zh-CN" dirty="0">
              <a:solidFill>
                <a:srgbClr val="40404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+mn-ea"/>
              </a:rPr>
              <a:t>布局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前四个</a:t>
            </a:r>
            <a:r>
              <a:rPr lang="en-US" altLang="zh-CN" dirty="0">
                <a:latin typeface="+mn-ea"/>
              </a:rPr>
              <a:t>byte</a:t>
            </a:r>
            <a:r>
              <a:rPr lang="zh-CN" altLang="en-US" dirty="0">
                <a:latin typeface="+mn-ea"/>
              </a:rPr>
              <a:t>是函数选择器，后面就是各个参数依次排列，每个参数</a:t>
            </a:r>
            <a:r>
              <a:rPr lang="en-US" altLang="zh-CN" dirty="0">
                <a:latin typeface="+mn-ea"/>
              </a:rPr>
              <a:t>32byte.</a:t>
            </a:r>
            <a:r>
              <a:rPr lang="zh-CN" altLang="en-US" dirty="0">
                <a:latin typeface="+mn-ea"/>
              </a:rPr>
              <a:t>就是</a:t>
            </a:r>
            <a:r>
              <a:rPr lang="en-US" altLang="zh-CN" dirty="0">
                <a:latin typeface="+mn-ea"/>
              </a:rPr>
              <a:t>RLP</a:t>
            </a:r>
            <a:r>
              <a:rPr lang="zh-CN" altLang="en-US" dirty="0">
                <a:latin typeface="+mn-ea"/>
              </a:rPr>
              <a:t>编码出来的结果。大小没限制。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作为入参的修饰符，与</a:t>
            </a:r>
            <a:r>
              <a:rPr lang="en-US" altLang="zh-CN" dirty="0">
                <a:latin typeface="+mn-ea"/>
              </a:rPr>
              <a:t>memory</a:t>
            </a:r>
            <a:r>
              <a:rPr lang="zh-CN" altLang="en-US" dirty="0">
                <a:latin typeface="+mn-ea"/>
              </a:rPr>
              <a:t>的区别：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Memory</a:t>
            </a:r>
            <a:r>
              <a:rPr lang="zh-CN" altLang="en-US" dirty="0">
                <a:latin typeface="+mn-ea"/>
              </a:rPr>
              <a:t>的参数可以修改，</a:t>
            </a:r>
            <a:r>
              <a:rPr lang="en-US" altLang="zh-CN" dirty="0" err="1">
                <a:latin typeface="+mn-ea"/>
              </a:rPr>
              <a:t>calldata</a:t>
            </a:r>
            <a:r>
              <a:rPr lang="zh-CN" altLang="en-US" dirty="0">
                <a:latin typeface="+mn-ea"/>
              </a:rPr>
              <a:t>的不能修改。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成本：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4gas</a:t>
            </a:r>
            <a:r>
              <a:rPr lang="zh-CN" altLang="en-US" dirty="0">
                <a:latin typeface="+mn-ea"/>
              </a:rPr>
              <a:t>，非零的</a:t>
            </a:r>
            <a:r>
              <a:rPr lang="en-US" altLang="zh-CN" dirty="0">
                <a:latin typeface="+mn-ea"/>
              </a:rPr>
              <a:t>16gas</a:t>
            </a:r>
            <a:r>
              <a:rPr lang="zh-CN" altLang="en-US" dirty="0">
                <a:latin typeface="+mn-ea"/>
              </a:rPr>
              <a:t>，很便宜，所以</a:t>
            </a:r>
            <a:r>
              <a:rPr lang="en-US" altLang="zh-CN" dirty="0" err="1">
                <a:latin typeface="+mn-ea"/>
              </a:rPr>
              <a:t>RollUp</a:t>
            </a:r>
            <a:r>
              <a:rPr lang="zh-CN" altLang="en-US" dirty="0">
                <a:latin typeface="+mn-ea"/>
              </a:rPr>
              <a:t>用它存</a:t>
            </a:r>
            <a:r>
              <a:rPr lang="en-US" altLang="zh-CN" dirty="0">
                <a:latin typeface="+mn-ea"/>
              </a:rPr>
              <a:t>L2</a:t>
            </a:r>
            <a:r>
              <a:rPr lang="zh-CN" altLang="en-US" dirty="0">
                <a:latin typeface="+mn-ea"/>
              </a:rPr>
              <a:t>上的交易列表。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7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232C-2AAC-4D63-9E16-06AE470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EVM</a:t>
            </a:r>
            <a:r>
              <a:rPr lang="zh-CN" altLang="en-US" dirty="0"/>
              <a:t>里的四个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A1FC-E4EA-373D-8852-7AFF79668804}"/>
              </a:ext>
            </a:extLst>
          </p:cNvPr>
          <p:cNvSpPr/>
          <p:nvPr/>
        </p:nvSpPr>
        <p:spPr>
          <a:xfrm>
            <a:off x="1390043" y="2121679"/>
            <a:ext cx="8945977" cy="404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r>
              <a:rPr lang="en-US" altLang="zh-CN" b="1" dirty="0" err="1"/>
              <a:t>ChainContext</a:t>
            </a:r>
            <a:endParaRPr lang="en-US" altLang="zh-CN" b="1" dirty="0"/>
          </a:p>
          <a:p>
            <a:pPr algn="ctr"/>
            <a:r>
              <a:rPr lang="zh-CN" altLang="en-US" dirty="0"/>
              <a:t>共识引擎，</a:t>
            </a:r>
            <a:r>
              <a:rPr lang="en-US" altLang="zh-CN" dirty="0" err="1"/>
              <a:t>getHeader</a:t>
            </a:r>
            <a:r>
              <a:rPr lang="zh-CN" altLang="en-US" dirty="0"/>
              <a:t>（</a:t>
            </a:r>
            <a:r>
              <a:rPr lang="en-US" altLang="zh-CN" dirty="0"/>
              <a:t>hash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0CD41F-5468-1B34-68D3-B753DCB3E0E5}"/>
              </a:ext>
            </a:extLst>
          </p:cNvPr>
          <p:cNvSpPr/>
          <p:nvPr/>
        </p:nvSpPr>
        <p:spPr>
          <a:xfrm>
            <a:off x="2028764" y="2865509"/>
            <a:ext cx="7658829" cy="31217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BlockContext</a:t>
            </a:r>
            <a:endParaRPr lang="en-US" altLang="zh-CN" b="1" dirty="0"/>
          </a:p>
          <a:p>
            <a:pPr algn="ctr"/>
            <a:r>
              <a:rPr lang="en-US" altLang="zh-CN" dirty="0"/>
              <a:t>Transfer</a:t>
            </a:r>
            <a:r>
              <a:rPr lang="zh-CN" altLang="en-US" dirty="0"/>
              <a:t>处理函数，</a:t>
            </a:r>
            <a:r>
              <a:rPr lang="en-US" altLang="zh-CN" dirty="0" err="1"/>
              <a:t>coinbase</a:t>
            </a:r>
            <a:r>
              <a:rPr lang="zh-CN" altLang="en-US" dirty="0"/>
              <a:t>地址，</a:t>
            </a:r>
            <a:r>
              <a:rPr lang="en-US" altLang="zh-CN" dirty="0" err="1"/>
              <a:t>height,difficulty,gasLimit</a:t>
            </a:r>
            <a:r>
              <a:rPr lang="en-US" altLang="zh-CN" dirty="0"/>
              <a:t>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A1879D-A6DB-2677-27B6-E972D28BEC1F}"/>
              </a:ext>
            </a:extLst>
          </p:cNvPr>
          <p:cNvSpPr/>
          <p:nvPr/>
        </p:nvSpPr>
        <p:spPr>
          <a:xfrm>
            <a:off x="2580122" y="3564413"/>
            <a:ext cx="6552230" cy="2236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TxContext</a:t>
            </a:r>
            <a:endParaRPr lang="en-US" altLang="zh-CN" b="1" dirty="0"/>
          </a:p>
          <a:p>
            <a:pPr algn="ctr"/>
            <a:r>
              <a:rPr lang="en-US" altLang="zh-CN" dirty="0" err="1"/>
              <a:t>gasPrice</a:t>
            </a:r>
            <a:r>
              <a:rPr lang="en-US" altLang="zh-CN" dirty="0"/>
              <a:t>, origin…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9120A-BEE8-5FD6-2C85-5EC3C2B8C007}"/>
              </a:ext>
            </a:extLst>
          </p:cNvPr>
          <p:cNvSpPr/>
          <p:nvPr/>
        </p:nvSpPr>
        <p:spPr>
          <a:xfrm>
            <a:off x="3073238" y="4222547"/>
            <a:ext cx="2120010" cy="1496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ScopeContext</a:t>
            </a:r>
            <a:endParaRPr lang="en-US" altLang="zh-CN" b="1" dirty="0"/>
          </a:p>
          <a:p>
            <a:pPr algn="ctr"/>
            <a:r>
              <a:rPr lang="en-US" altLang="zh-CN" dirty="0"/>
              <a:t>Memory</a:t>
            </a:r>
          </a:p>
          <a:p>
            <a:pPr algn="ctr"/>
            <a:r>
              <a:rPr lang="en-US" altLang="zh-CN" dirty="0"/>
              <a:t>Stack</a:t>
            </a:r>
          </a:p>
          <a:p>
            <a:pPr algn="ctr"/>
            <a:r>
              <a:rPr lang="en-US" altLang="zh-CN" dirty="0"/>
              <a:t>Contract(</a:t>
            </a:r>
            <a:r>
              <a:rPr lang="en-US" altLang="zh-CN" dirty="0" err="1"/>
              <a:t>caller,code,input,gas,value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7DF550-533B-C8A5-BCBA-004AA80C1593}"/>
              </a:ext>
            </a:extLst>
          </p:cNvPr>
          <p:cNvSpPr/>
          <p:nvPr/>
        </p:nvSpPr>
        <p:spPr>
          <a:xfrm>
            <a:off x="6532817" y="4222547"/>
            <a:ext cx="2120010" cy="1496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ScopeContext</a:t>
            </a:r>
            <a:endParaRPr lang="en-US" altLang="zh-CN" b="1" dirty="0"/>
          </a:p>
          <a:p>
            <a:pPr algn="ctr"/>
            <a:r>
              <a:rPr lang="en-US" altLang="zh-CN" dirty="0"/>
              <a:t>Memory</a:t>
            </a:r>
          </a:p>
          <a:p>
            <a:pPr algn="ctr"/>
            <a:r>
              <a:rPr lang="en-US" altLang="zh-CN" dirty="0"/>
              <a:t>Stack</a:t>
            </a:r>
          </a:p>
          <a:p>
            <a:pPr algn="ctr"/>
            <a:r>
              <a:rPr lang="en-US" altLang="zh-CN" dirty="0"/>
              <a:t>Contract(</a:t>
            </a:r>
            <a:r>
              <a:rPr lang="en-US" altLang="zh-CN" dirty="0" err="1"/>
              <a:t>caller,code,input,gas,value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60B65-5B55-32DF-71BB-502711856AB4}"/>
              </a:ext>
            </a:extLst>
          </p:cNvPr>
          <p:cNvSpPr txBox="1"/>
          <p:nvPr/>
        </p:nvSpPr>
        <p:spPr>
          <a:xfrm>
            <a:off x="5744606" y="47862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44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EA76-7E39-F437-8B2E-351558F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一个新块插入到链的流程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AB560-D27C-3486-085A-FCB4C2E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创建回退用的</a:t>
            </a:r>
            <a:r>
              <a:rPr lang="en-US" altLang="zh-CN" sz="2000" dirty="0">
                <a:latin typeface="+mn-ea"/>
              </a:rPr>
              <a:t>cache</a:t>
            </a:r>
            <a:r>
              <a:rPr lang="zh-CN" altLang="en-US" sz="2000" dirty="0">
                <a:latin typeface="+mn-ea"/>
              </a:rPr>
              <a:t>，防止处理出错。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检查</a:t>
            </a:r>
            <a:r>
              <a:rPr lang="en-US" altLang="zh-CN" sz="2000" dirty="0">
                <a:latin typeface="+mn-ea"/>
              </a:rPr>
              <a:t>head</a:t>
            </a:r>
            <a:r>
              <a:rPr lang="zh-CN" altLang="en-US" sz="2000" dirty="0">
                <a:latin typeface="+mn-ea"/>
              </a:rPr>
              <a:t>和新块，判断当前情况（链延长，分叉，回滚</a:t>
            </a:r>
            <a:r>
              <a:rPr lang="en-US" altLang="zh-CN" sz="2000" dirty="0">
                <a:latin typeface="+mn-ea"/>
              </a:rPr>
              <a:t>…)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处理当前区块，读出交易列表，执行每笔交易，获得修改的状态以及回执列表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验证区块处理结果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将最新数据写入</a:t>
            </a:r>
            <a:r>
              <a:rPr lang="en-US" altLang="zh-CN" sz="2000" dirty="0" err="1">
                <a:latin typeface="+mn-ea"/>
              </a:rPr>
              <a:t>stateDB</a:t>
            </a:r>
            <a:r>
              <a:rPr lang="zh-CN" altLang="en-US" sz="2000" dirty="0">
                <a:latin typeface="+mn-ea"/>
              </a:rPr>
              <a:t>（世界状态），</a:t>
            </a:r>
            <a:r>
              <a:rPr lang="en-US" altLang="zh-CN" sz="2000" dirty="0" err="1">
                <a:latin typeface="+mn-ea"/>
              </a:rPr>
              <a:t>Trie</a:t>
            </a:r>
            <a:r>
              <a:rPr lang="en-US" altLang="zh-CN" sz="2000" dirty="0">
                <a:latin typeface="+mn-ea"/>
              </a:rPr>
              <a:t>, chain</a:t>
            </a:r>
            <a:r>
              <a:rPr lang="zh-CN" altLang="en-US" sz="2000" dirty="0">
                <a:latin typeface="+mn-ea"/>
              </a:rPr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1625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07E4-10BD-C1EC-0836-FCBD071D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交易的执行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1342-8692-9EC1-8905-10E929F9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48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创建</a:t>
            </a:r>
            <a:r>
              <a:rPr lang="en-US" altLang="zh-CN" sz="2000" dirty="0"/>
              <a:t>EVM</a:t>
            </a:r>
            <a:r>
              <a:rPr lang="zh-CN" altLang="en-US" sz="2000" dirty="0"/>
              <a:t>实例来执行区块。</a:t>
            </a:r>
            <a:endParaRPr lang="en-US" altLang="zh-CN" sz="2000" dirty="0"/>
          </a:p>
          <a:p>
            <a:r>
              <a:rPr lang="en-US" altLang="zh-CN" sz="2000" dirty="0"/>
              <a:t>EVM</a:t>
            </a:r>
            <a:r>
              <a:rPr lang="zh-CN" altLang="en-US" sz="2000" dirty="0"/>
              <a:t>基于</a:t>
            </a:r>
            <a:r>
              <a:rPr lang="en-US" altLang="zh-CN" sz="2000" dirty="0" err="1"/>
              <a:t>blockContext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stateDB</a:t>
            </a:r>
            <a:r>
              <a:rPr lang="zh-CN" altLang="en-US" sz="2000" dirty="0"/>
              <a:t>（即当前世界状态</a:t>
            </a:r>
            <a:r>
              <a:rPr lang="en-US" altLang="zh-CN" sz="2000" dirty="0"/>
              <a:t>)</a:t>
            </a:r>
            <a:r>
              <a:rPr lang="zh-CN" altLang="en-US" sz="2000" dirty="0"/>
              <a:t>上创建出来的</a:t>
            </a:r>
            <a:endParaRPr lang="en-US" altLang="zh-CN" sz="2000" dirty="0"/>
          </a:p>
          <a:p>
            <a:r>
              <a:rPr lang="zh-CN" altLang="en-US" sz="2000" dirty="0"/>
              <a:t>一个块就创建一个</a:t>
            </a:r>
            <a:r>
              <a:rPr lang="en-US" altLang="zh-CN" sz="2000" dirty="0"/>
              <a:t>EVM</a:t>
            </a:r>
            <a:r>
              <a:rPr lang="zh-CN" altLang="en-US" sz="2000" dirty="0"/>
              <a:t>，每个交易执行时会</a:t>
            </a:r>
            <a:r>
              <a:rPr lang="en-US" altLang="zh-CN" sz="2000" dirty="0"/>
              <a:t>reset</a:t>
            </a:r>
            <a:r>
              <a:rPr lang="zh-CN" altLang="en-US" sz="2000" dirty="0"/>
              <a:t>一些变量</a:t>
            </a:r>
            <a:endParaRPr lang="en-US" altLang="zh-CN" sz="2000" dirty="0"/>
          </a:p>
          <a:p>
            <a:r>
              <a:rPr lang="zh-CN" altLang="en-US" sz="2000" dirty="0"/>
              <a:t>遍历交易列表，每个交易执行</a:t>
            </a:r>
            <a:r>
              <a:rPr lang="en-US" altLang="zh-CN" sz="2000" dirty="0" err="1"/>
              <a:t>applyTransaction</a:t>
            </a:r>
            <a:endParaRPr lang="en-US" altLang="zh-CN" sz="2000" dirty="0"/>
          </a:p>
          <a:p>
            <a:pPr lvl="1"/>
            <a:r>
              <a:rPr lang="zh-CN" altLang="en-US" sz="1600" dirty="0"/>
              <a:t>创建</a:t>
            </a:r>
            <a:r>
              <a:rPr lang="en-US" altLang="zh-CN" sz="1600" dirty="0" err="1"/>
              <a:t>TxContext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Evm.Reset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applyMessage</a:t>
            </a:r>
            <a:endParaRPr lang="en-US" altLang="zh-CN" sz="1600" dirty="0"/>
          </a:p>
          <a:p>
            <a:pPr lvl="2"/>
            <a:r>
              <a:rPr lang="zh-CN" altLang="en-US" sz="1600" dirty="0"/>
              <a:t>各种检查：</a:t>
            </a:r>
            <a:r>
              <a:rPr lang="en-US" altLang="zh-CN" sz="1600" dirty="0"/>
              <a:t>nonce</a:t>
            </a:r>
            <a:r>
              <a:rPr lang="zh-CN" altLang="en-US" sz="1600" dirty="0"/>
              <a:t>，</a:t>
            </a:r>
            <a:r>
              <a:rPr lang="en-US" altLang="zh-CN" sz="1600" dirty="0"/>
              <a:t>gas</a:t>
            </a:r>
            <a:r>
              <a:rPr lang="zh-CN" altLang="en-US" sz="1600" dirty="0"/>
              <a:t>，</a:t>
            </a:r>
            <a:r>
              <a:rPr lang="en-US" altLang="zh-CN" sz="1600" dirty="0"/>
              <a:t>value</a:t>
            </a:r>
          </a:p>
          <a:p>
            <a:pPr lvl="2"/>
            <a:r>
              <a:rPr lang="en-US" altLang="zh-CN" sz="1600" dirty="0"/>
              <a:t>If</a:t>
            </a:r>
            <a:r>
              <a:rPr lang="zh-CN" altLang="en-US" sz="1600" dirty="0"/>
              <a:t>（创建合约）</a:t>
            </a: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zh-CN" altLang="en-US" sz="1600" dirty="0"/>
              <a:t>创建账户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zh-CN" altLang="en-US" sz="1600" dirty="0"/>
              <a:t>设置</a:t>
            </a:r>
            <a:r>
              <a:rPr lang="en-US" altLang="zh-CN" sz="1600" dirty="0"/>
              <a:t>code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zh-CN" altLang="en-US" sz="1600" dirty="0"/>
              <a:t>调用构造函数</a:t>
            </a:r>
            <a:br>
              <a:rPr lang="en-US" altLang="zh-CN" sz="1600" dirty="0"/>
            </a:br>
            <a:r>
              <a:rPr lang="en-US" altLang="zh-CN" sz="1600" dirty="0"/>
              <a:t>   …</a:t>
            </a:r>
            <a:br>
              <a:rPr lang="en-US" altLang="zh-CN" sz="1600" dirty="0"/>
            </a:br>
            <a:r>
              <a:rPr lang="en-US" altLang="zh-CN" sz="1600" dirty="0"/>
              <a:t>}else{</a:t>
            </a:r>
            <a:br>
              <a:rPr lang="en-US" altLang="zh-CN" sz="1600" dirty="0"/>
            </a:br>
            <a:r>
              <a:rPr lang="en-US" altLang="zh-CN" sz="1600" dirty="0"/>
              <a:t>   nonce+1</a:t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err="1"/>
              <a:t>evm.Call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zh-CN" altLang="en-US" sz="1600" dirty="0"/>
              <a:t>获得</a:t>
            </a:r>
            <a:r>
              <a:rPr lang="en-US" altLang="zh-CN" sz="1600" dirty="0"/>
              <a:t>receipt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032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4C21-F668-C8BD-84EC-55E0B9BB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Evm.Call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D132E-B3AD-991A-40A8-0E2EED52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栈深度检查（最大深度</a:t>
            </a:r>
            <a:r>
              <a:rPr lang="en-US" altLang="zh-CN" sz="2000" dirty="0">
                <a:latin typeface="+mn-ea"/>
              </a:rPr>
              <a:t>1024</a:t>
            </a:r>
            <a:r>
              <a:rPr lang="zh-CN" altLang="en-US" sz="2000" dirty="0">
                <a:latin typeface="+mn-ea"/>
              </a:rPr>
              <a:t>，即最多有</a:t>
            </a:r>
            <a:r>
              <a:rPr lang="en-US" altLang="zh-CN" sz="2000" dirty="0">
                <a:latin typeface="+mn-ea"/>
              </a:rPr>
              <a:t>1024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Call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余额检查，</a:t>
            </a:r>
            <a:r>
              <a:rPr lang="en-US" altLang="zh-CN" sz="2000" dirty="0" err="1">
                <a:latin typeface="+mn-ea"/>
              </a:rPr>
              <a:t>toAddress</a:t>
            </a:r>
            <a:r>
              <a:rPr lang="zh-CN" altLang="en-US" sz="2000" dirty="0">
                <a:latin typeface="+mn-ea"/>
              </a:rPr>
              <a:t>检查，转账</a:t>
            </a:r>
            <a:r>
              <a:rPr lang="en-US" altLang="zh-CN" sz="2000" dirty="0">
                <a:latin typeface="+mn-ea"/>
              </a:rPr>
              <a:t>…</a:t>
            </a:r>
          </a:p>
          <a:p>
            <a:r>
              <a:rPr lang="zh-CN" altLang="en-US" sz="2000" dirty="0">
                <a:latin typeface="+mn-ea"/>
              </a:rPr>
              <a:t>是否是预编译合约？是的话执行。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否则加载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的代码，为空就是普通转账，就结束了，否则就是合约，要执行合约。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加载合约字节码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栈深度</a:t>
            </a:r>
            <a:r>
              <a:rPr lang="en-US" altLang="zh-CN" sz="2000" dirty="0">
                <a:latin typeface="+mn-ea"/>
              </a:rPr>
              <a:t>++</a:t>
            </a:r>
          </a:p>
          <a:p>
            <a:pPr lvl="1"/>
            <a:r>
              <a:rPr lang="zh-CN" altLang="en-US" sz="2000" dirty="0">
                <a:latin typeface="+mn-ea"/>
              </a:rPr>
              <a:t>创建</a:t>
            </a:r>
            <a:r>
              <a:rPr lang="en-US" altLang="zh-CN" sz="2000" dirty="0" err="1">
                <a:latin typeface="+mn-ea"/>
              </a:rPr>
              <a:t>ScopeContext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在无限循环中，遍历执行所有的</a:t>
            </a:r>
            <a:r>
              <a:rPr lang="en-US" altLang="zh-CN" sz="2000" dirty="0">
                <a:latin typeface="+mn-ea"/>
              </a:rPr>
              <a:t>opcode</a:t>
            </a:r>
            <a:r>
              <a:rPr lang="zh-CN" altLang="en-US" sz="2000" dirty="0">
                <a:latin typeface="+mn-ea"/>
              </a:rPr>
              <a:t>，每个</a:t>
            </a:r>
            <a:r>
              <a:rPr lang="en-US" altLang="zh-CN" sz="2000" dirty="0">
                <a:latin typeface="+mn-ea"/>
              </a:rPr>
              <a:t>opcode</a:t>
            </a:r>
            <a:r>
              <a:rPr lang="zh-CN" altLang="en-US" sz="2000" dirty="0">
                <a:latin typeface="+mn-ea"/>
              </a:rPr>
              <a:t>对应一个操作函数，会执行栈操作，同时计算执行的</a:t>
            </a:r>
            <a:r>
              <a:rPr lang="en-US" altLang="zh-CN" sz="2000" dirty="0">
                <a:latin typeface="+mn-ea"/>
              </a:rPr>
              <a:t>gas</a:t>
            </a:r>
            <a:r>
              <a:rPr lang="zh-CN" altLang="en-US" sz="2000" dirty="0">
                <a:latin typeface="+mn-ea"/>
              </a:rPr>
              <a:t>。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core/</a:t>
            </a:r>
            <a:r>
              <a:rPr lang="en-US" altLang="zh-CN" sz="2000" dirty="0" err="1">
                <a:latin typeface="+mn-ea"/>
              </a:rPr>
              <a:t>vm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instructions.go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返回交易回执</a:t>
            </a:r>
          </a:p>
        </p:txBody>
      </p:sp>
    </p:spTree>
    <p:extLst>
      <p:ext uri="{BB962C8B-B14F-4D97-AF65-F5344CB8AC3E}">
        <p14:creationId xmlns:p14="http://schemas.microsoft.com/office/powerpoint/2010/main" val="38578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8459F-93D0-99D8-DB04-06C2E8B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Opcode</a:t>
            </a:r>
            <a:r>
              <a:rPr lang="zh-CN" altLang="en-US" dirty="0"/>
              <a:t>示例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5B81F3-73B3-74F6-0624-9EBD21882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197" y="2045954"/>
            <a:ext cx="1058360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func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opSstore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(pc 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uint64,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interpreter 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JetBrains Mono"/>
              </a:rPr>
              <a:t>EVMInterpreter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scope 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/>
                <a:ea typeface="JetBrains Mono"/>
              </a:rPr>
              <a:t>ScopeContext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([]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byte, error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interpreter.readOnly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nil,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ErrWriteProtection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loc := scope.Stack.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val := scope.Stack.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pop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interpreter.evm.StateDB.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SetState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(scope.Contract.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09D79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loc.Bytes32()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val.Bytes32())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nil, nil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72E51-5C9D-1D8D-DB7E-1893B5C1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46" y="310596"/>
            <a:ext cx="10515600" cy="1325563"/>
          </a:xfrm>
        </p:spPr>
        <p:txBody>
          <a:bodyPr/>
          <a:lstStyle/>
          <a:p>
            <a:r>
              <a:rPr lang="zh-CN" altLang="en-US" dirty="0"/>
              <a:t>区块链是状态机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F0ECD4-8D99-4F63-F739-5552E808DE1A}"/>
                  </a:ext>
                </a:extLst>
              </p:cNvPr>
              <p:cNvSpPr/>
              <p:nvPr/>
            </p:nvSpPr>
            <p:spPr>
              <a:xfrm>
                <a:off x="2904481" y="4455516"/>
                <a:ext cx="1585979" cy="844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F0ECD4-8D99-4F63-F739-5552E808D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481" y="4455516"/>
                <a:ext cx="1585979" cy="84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B31EA1-93D4-65D9-32F4-2D8F2D1B4BFF}"/>
                  </a:ext>
                </a:extLst>
              </p:cNvPr>
              <p:cNvSpPr/>
              <p:nvPr/>
            </p:nvSpPr>
            <p:spPr>
              <a:xfrm>
                <a:off x="6964922" y="4455516"/>
                <a:ext cx="1585979" cy="844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B31EA1-93D4-65D9-32F4-2D8F2D1B4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22" y="4455516"/>
                <a:ext cx="1585979" cy="844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FCD763-5CEB-0902-A76B-A3F5E274B13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90460" y="4877771"/>
            <a:ext cx="247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D12EA63-9894-A4DD-E597-577DA681918F}"/>
              </a:ext>
            </a:extLst>
          </p:cNvPr>
          <p:cNvCxnSpPr/>
          <p:nvPr/>
        </p:nvCxnSpPr>
        <p:spPr>
          <a:xfrm>
            <a:off x="430019" y="4877771"/>
            <a:ext cx="247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48E6E9-0642-4503-7478-816E8715F324}"/>
              </a:ext>
            </a:extLst>
          </p:cNvPr>
          <p:cNvCxnSpPr/>
          <p:nvPr/>
        </p:nvCxnSpPr>
        <p:spPr>
          <a:xfrm>
            <a:off x="8550901" y="4870006"/>
            <a:ext cx="247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73BC3AB-7D5D-1767-2A1F-3D1DFDB0BE06}"/>
              </a:ext>
            </a:extLst>
          </p:cNvPr>
          <p:cNvSpPr/>
          <p:nvPr/>
        </p:nvSpPr>
        <p:spPr>
          <a:xfrm>
            <a:off x="4799143" y="1975866"/>
            <a:ext cx="1764734" cy="17938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N</a:t>
            </a:r>
          </a:p>
          <a:p>
            <a:pPr algn="ctr"/>
            <a:r>
              <a:rPr lang="en-US" altLang="zh-CN" dirty="0"/>
              <a:t>——————</a:t>
            </a:r>
          </a:p>
          <a:p>
            <a:pPr algn="ctr"/>
            <a:r>
              <a:rPr lang="en-US" altLang="zh-CN" dirty="0"/>
              <a:t>Tx1</a:t>
            </a:r>
          </a:p>
          <a:p>
            <a:pPr algn="ctr"/>
            <a:r>
              <a:rPr lang="en-US" altLang="zh-CN" dirty="0"/>
              <a:t>Tx2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761709-E3F7-3571-B991-DF5CE03A6CEA}"/>
              </a:ext>
            </a:extLst>
          </p:cNvPr>
          <p:cNvSpPr/>
          <p:nvPr/>
        </p:nvSpPr>
        <p:spPr>
          <a:xfrm>
            <a:off x="507676" y="1975866"/>
            <a:ext cx="1764734" cy="17938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N-1</a:t>
            </a:r>
          </a:p>
          <a:p>
            <a:pPr algn="ctr"/>
            <a:r>
              <a:rPr lang="en-US" altLang="zh-CN" dirty="0"/>
              <a:t>——————</a:t>
            </a:r>
          </a:p>
          <a:p>
            <a:pPr algn="ctr"/>
            <a:r>
              <a:rPr lang="en-US" altLang="zh-CN" dirty="0"/>
              <a:t>Tx1</a:t>
            </a:r>
          </a:p>
          <a:p>
            <a:pPr algn="ctr"/>
            <a:r>
              <a:rPr lang="en-US" altLang="zh-CN" dirty="0"/>
              <a:t>Tx2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9E9F69-02A5-44A6-314F-4A3459BE480E}"/>
              </a:ext>
            </a:extLst>
          </p:cNvPr>
          <p:cNvSpPr/>
          <p:nvPr/>
        </p:nvSpPr>
        <p:spPr>
          <a:xfrm>
            <a:off x="9090610" y="1975866"/>
            <a:ext cx="1764734" cy="17938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N+1</a:t>
            </a:r>
          </a:p>
          <a:p>
            <a:pPr algn="ctr"/>
            <a:r>
              <a:rPr lang="en-US" altLang="zh-CN" dirty="0"/>
              <a:t>——————</a:t>
            </a:r>
          </a:p>
          <a:p>
            <a:pPr algn="ctr"/>
            <a:r>
              <a:rPr lang="en-US" altLang="zh-CN" dirty="0"/>
              <a:t>Tx1</a:t>
            </a:r>
          </a:p>
          <a:p>
            <a:pPr algn="ctr"/>
            <a:r>
              <a:rPr lang="en-US" altLang="zh-CN" dirty="0"/>
              <a:t>Tx2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22ED2C-2BF7-5BBD-93E7-20FA1481B2B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2272410" y="2872792"/>
            <a:ext cx="2526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37B5CB-48A0-5D57-63E6-551A4A774CF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563877" y="2872792"/>
            <a:ext cx="2526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8AE034-E530-13C0-5DB8-2DD0F86BA6C3}"/>
              </a:ext>
            </a:extLst>
          </p:cNvPr>
          <p:cNvCxnSpPr>
            <a:stCxn id="12" idx="2"/>
          </p:cNvCxnSpPr>
          <p:nvPr/>
        </p:nvCxnSpPr>
        <p:spPr>
          <a:xfrm>
            <a:off x="5681510" y="3769718"/>
            <a:ext cx="0" cy="110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A4BBB-2392-4B07-D571-ACEDF6F0B4B9}"/>
              </a:ext>
            </a:extLst>
          </p:cNvPr>
          <p:cNvSpPr txBox="1"/>
          <p:nvPr/>
        </p:nvSpPr>
        <p:spPr>
          <a:xfrm>
            <a:off x="5789259" y="4053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B31CB6-F664-2B33-8FBB-5F44396C31FD}"/>
              </a:ext>
            </a:extLst>
          </p:cNvPr>
          <p:cNvCxnSpPr/>
          <p:nvPr/>
        </p:nvCxnSpPr>
        <p:spPr>
          <a:xfrm>
            <a:off x="1390042" y="3769718"/>
            <a:ext cx="0" cy="110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C0EAF-B855-92A0-A4CC-8B2DCB7ACAFF}"/>
              </a:ext>
            </a:extLst>
          </p:cNvPr>
          <p:cNvSpPr txBox="1"/>
          <p:nvPr/>
        </p:nvSpPr>
        <p:spPr>
          <a:xfrm>
            <a:off x="1497791" y="4053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87614D-2424-5C3F-33E9-AEE44BB389FD}"/>
              </a:ext>
            </a:extLst>
          </p:cNvPr>
          <p:cNvCxnSpPr/>
          <p:nvPr/>
        </p:nvCxnSpPr>
        <p:spPr>
          <a:xfrm>
            <a:off x="10047878" y="3769718"/>
            <a:ext cx="0" cy="110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6C6C76C-5E97-8D4B-FE1C-249999640DED}"/>
              </a:ext>
            </a:extLst>
          </p:cNvPr>
          <p:cNvSpPr txBox="1"/>
          <p:nvPr/>
        </p:nvSpPr>
        <p:spPr>
          <a:xfrm>
            <a:off x="10155627" y="4053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56651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52CA-3A53-4D5B-3C35-7908F797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ERC4337</a:t>
            </a:r>
            <a:r>
              <a:rPr lang="zh-CN" altLang="en-US" dirty="0"/>
              <a:t>：</a:t>
            </a:r>
            <a:r>
              <a:rPr lang="en-US" altLang="zh-CN" dirty="0"/>
              <a:t>EOA</a:t>
            </a:r>
            <a:r>
              <a:rPr lang="zh-CN" altLang="en-US" dirty="0"/>
              <a:t>钱包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40729C-F860-07BF-09BF-EDAAB609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1" y="1248317"/>
            <a:ext cx="10139481" cy="40140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D6E05D-CADB-46F5-C79F-AB52A809F9DE}"/>
              </a:ext>
            </a:extLst>
          </p:cNvPr>
          <p:cNvSpPr txBox="1"/>
          <p:nvPr/>
        </p:nvSpPr>
        <p:spPr>
          <a:xfrm>
            <a:off x="690225" y="553359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密钥管理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一次不能执行多个操作</a:t>
            </a:r>
          </a:p>
        </p:txBody>
      </p:sp>
    </p:spTree>
    <p:extLst>
      <p:ext uri="{BB962C8B-B14F-4D97-AF65-F5344CB8AC3E}">
        <p14:creationId xmlns:p14="http://schemas.microsoft.com/office/powerpoint/2010/main" val="260613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2B69-1FE4-D30C-D0F0-E7084712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ERC4337</a:t>
            </a:r>
            <a:r>
              <a:rPr lang="zh-CN" altLang="en-US" dirty="0"/>
              <a:t>：传统智能钱包</a:t>
            </a:r>
          </a:p>
        </p:txBody>
      </p:sp>
      <p:sp>
        <p:nvSpPr>
          <p:cNvPr id="4" name="AutoShape 2" descr="智能合约">
            <a:extLst>
              <a:ext uri="{FF2B5EF4-FFF2-40B4-BE49-F238E27FC236}">
                <a16:creationId xmlns:a16="http://schemas.microsoft.com/office/drawing/2014/main" id="{D56155A0-2764-01C7-5309-4B7ABA184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29AB63-1B3F-852C-9347-BF57AAC4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2" y="1474612"/>
            <a:ext cx="9361198" cy="40509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0216E6-440E-8409-5110-0FFFE8FE9BC8}"/>
              </a:ext>
            </a:extLst>
          </p:cNvPr>
          <p:cNvSpPr txBox="1"/>
          <p:nvPr/>
        </p:nvSpPr>
        <p:spPr>
          <a:xfrm>
            <a:off x="796412" y="5832431"/>
            <a:ext cx="898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可以帮用户交</a:t>
            </a:r>
            <a:r>
              <a:rPr lang="en-US" altLang="zh-CN" dirty="0"/>
              <a:t>gas</a:t>
            </a:r>
            <a:r>
              <a:rPr lang="zh-CN" altLang="en-US" dirty="0"/>
              <a:t>费</a:t>
            </a:r>
            <a:endParaRPr lang="en-US" altLang="zh-CN" dirty="0"/>
          </a:p>
          <a:p>
            <a:r>
              <a:rPr lang="zh-CN" altLang="en-US" dirty="0"/>
              <a:t>缺少标准，竞争者众多，技术路线多样，用户需选择</a:t>
            </a:r>
          </a:p>
        </p:txBody>
      </p:sp>
    </p:spTree>
    <p:extLst>
      <p:ext uri="{BB962C8B-B14F-4D97-AF65-F5344CB8AC3E}">
        <p14:creationId xmlns:p14="http://schemas.microsoft.com/office/powerpoint/2010/main" val="353353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2B69-1FE4-D30C-D0F0-E7084712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9994"/>
            <a:ext cx="10515600" cy="1325563"/>
          </a:xfrm>
        </p:spPr>
        <p:txBody>
          <a:bodyPr/>
          <a:lstStyle/>
          <a:p>
            <a:r>
              <a:rPr lang="en-US" altLang="zh-CN" dirty="0"/>
              <a:t>ERC4337</a:t>
            </a:r>
            <a:r>
              <a:rPr lang="zh-CN" altLang="en-US" dirty="0"/>
              <a:t>：</a:t>
            </a:r>
            <a:r>
              <a:rPr lang="en-US" altLang="zh-CN" dirty="0"/>
              <a:t>Account Abstraction</a:t>
            </a:r>
            <a:r>
              <a:rPr lang="zh-CN" altLang="en-US" dirty="0"/>
              <a:t>钱包</a:t>
            </a:r>
          </a:p>
        </p:txBody>
      </p:sp>
      <p:sp>
        <p:nvSpPr>
          <p:cNvPr id="4" name="AutoShape 2" descr="智能合约">
            <a:extLst>
              <a:ext uri="{FF2B5EF4-FFF2-40B4-BE49-F238E27FC236}">
                <a16:creationId xmlns:a16="http://schemas.microsoft.com/office/drawing/2014/main" id="{D56155A0-2764-01C7-5309-4B7ABA184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02134C-874B-6DF2-79FE-B3BE5A0C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24" y="800665"/>
            <a:ext cx="8494088" cy="59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AFC3-3D69-9776-52A6-05693985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64" y="117353"/>
            <a:ext cx="10515600" cy="1325563"/>
          </a:xfrm>
        </p:spPr>
        <p:txBody>
          <a:bodyPr/>
          <a:lstStyle/>
          <a:p>
            <a:r>
              <a:rPr lang="en-US" altLang="zh-CN" dirty="0"/>
              <a:t>ERC4337</a:t>
            </a:r>
            <a:r>
              <a:rPr lang="zh-CN" altLang="en-US" dirty="0"/>
              <a:t>：代付</a:t>
            </a:r>
            <a:r>
              <a:rPr lang="en-US" altLang="zh-CN" dirty="0"/>
              <a:t>gas</a:t>
            </a:r>
            <a:r>
              <a:rPr lang="zh-CN" altLang="en-US" dirty="0"/>
              <a:t>的模型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BDA1C-06B0-CA33-E9DE-52B9EAEB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147946"/>
            <a:ext cx="8039707" cy="55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C1B03-A0B9-0ED1-34E4-33D50208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14" y="-118217"/>
            <a:ext cx="10515600" cy="1325563"/>
          </a:xfrm>
        </p:spPr>
        <p:txBody>
          <a:bodyPr/>
          <a:lstStyle/>
          <a:p>
            <a:r>
              <a:rPr lang="en-US" altLang="zh-CN" dirty="0"/>
              <a:t>ERC4337:AA</a:t>
            </a:r>
            <a:r>
              <a:rPr lang="zh-CN" altLang="en-US" dirty="0"/>
              <a:t>钱包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CAAFC-A26A-5418-BA69-6F98973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79" y="876411"/>
            <a:ext cx="11145547" cy="4930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hlinkClick r:id="rId3"/>
              </a:rPr>
              <a:t>https://eips.ethereum.org/EIPS/eip-4337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hlinkClick r:id="rId3"/>
              </a:rPr>
              <a:t>https://news.marsbit.co/20230112105117042420.html</a:t>
            </a:r>
            <a:r>
              <a:rPr lang="en-US" altLang="zh-CN" sz="16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1600" b="1" dirty="0">
                <a:latin typeface="+mn-ea"/>
              </a:rPr>
              <a:t>目标：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账户与签名者分离。账户是从签名者抽象出来的。</a:t>
            </a:r>
            <a:br>
              <a:rPr lang="en-US" altLang="zh-CN" sz="1600" dirty="0">
                <a:latin typeface="+mn-ea"/>
              </a:rPr>
            </a:br>
            <a:r>
              <a:rPr lang="zh-CN" altLang="en-US" sz="1600" dirty="0">
                <a:latin typeface="+mn-ea"/>
              </a:rPr>
              <a:t>将账户类型的数量从 </a:t>
            </a:r>
            <a:r>
              <a:rPr lang="en-US" altLang="zh-CN" sz="1600" dirty="0">
                <a:latin typeface="+mn-ea"/>
              </a:rPr>
              <a:t>2 </a:t>
            </a:r>
            <a:r>
              <a:rPr lang="zh-CN" altLang="en-US" sz="1600" dirty="0">
                <a:latin typeface="+mn-ea"/>
              </a:rPr>
              <a:t>种（</a:t>
            </a:r>
            <a:r>
              <a:rPr lang="en-US" altLang="zh-CN" sz="1600" dirty="0">
                <a:latin typeface="+mn-ea"/>
              </a:rPr>
              <a:t>EOA </a:t>
            </a:r>
            <a:r>
              <a:rPr lang="zh-CN" altLang="en-US" sz="1600" dirty="0">
                <a:latin typeface="+mn-ea"/>
              </a:rPr>
              <a:t>和合约）减少到 </a:t>
            </a:r>
            <a:r>
              <a:rPr lang="en-US" altLang="zh-CN" sz="1600" dirty="0">
                <a:latin typeface="+mn-ea"/>
              </a:rPr>
              <a:t>1 </a:t>
            </a:r>
            <a:r>
              <a:rPr lang="zh-CN" altLang="en-US" sz="1600" dirty="0">
                <a:latin typeface="+mn-ea"/>
              </a:rPr>
              <a:t>种（只有合约），并将签名验证、</a:t>
            </a:r>
            <a:r>
              <a:rPr lang="en-US" altLang="zh-CN" sz="1600" dirty="0">
                <a:latin typeface="+mn-ea"/>
              </a:rPr>
              <a:t>gas </a:t>
            </a:r>
            <a:r>
              <a:rPr lang="zh-CN" altLang="en-US" sz="1600" dirty="0">
                <a:latin typeface="+mn-ea"/>
              </a:rPr>
              <a:t>支付和重放攻击保护等功能从链层移到合约层。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+mn-ea"/>
              </a:rPr>
              <a:t>优点：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可以实现很多 </a:t>
            </a:r>
            <a:r>
              <a:rPr lang="en-US" altLang="zh-CN" sz="1600" dirty="0">
                <a:latin typeface="+mn-ea"/>
              </a:rPr>
              <a:t>EOA </a:t>
            </a:r>
            <a:r>
              <a:rPr lang="zh-CN" altLang="en-US" sz="1600" dirty="0">
                <a:latin typeface="+mn-ea"/>
              </a:rPr>
              <a:t>无法实现的功能，比如 </a:t>
            </a:r>
            <a:r>
              <a:rPr lang="en-US" altLang="zh-CN" sz="1600" dirty="0">
                <a:latin typeface="+mn-ea"/>
              </a:rPr>
              <a:t>gas </a:t>
            </a:r>
            <a:r>
              <a:rPr lang="zh-CN" altLang="en-US" sz="1600" dirty="0">
                <a:latin typeface="+mn-ea"/>
              </a:rPr>
              <a:t>代付、批量交易、多重签名、权限管理、离线授权和社交恢复等等。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+mn-ea"/>
              </a:rPr>
              <a:t>缺点：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成本更高，基础交易需要</a:t>
            </a:r>
            <a:r>
              <a:rPr lang="en-US" altLang="zh-CN" sz="1600" dirty="0">
                <a:latin typeface="+mn-ea"/>
              </a:rPr>
              <a:t>42000gas</a:t>
            </a:r>
            <a:r>
              <a:rPr lang="zh-CN" altLang="en-US" sz="1600" dirty="0">
                <a:latin typeface="+mn-ea"/>
              </a:rPr>
              <a:t>，而普通</a:t>
            </a:r>
            <a:r>
              <a:rPr lang="en-US" altLang="zh-CN" sz="1600" dirty="0">
                <a:latin typeface="+mn-ea"/>
              </a:rPr>
              <a:t>EOA</a:t>
            </a:r>
            <a:r>
              <a:rPr lang="zh-CN" altLang="en-US" sz="1600" dirty="0">
                <a:latin typeface="+mn-ea"/>
              </a:rPr>
              <a:t>交易最低</a:t>
            </a:r>
            <a:r>
              <a:rPr lang="en-US" altLang="zh-CN" sz="1600" dirty="0">
                <a:latin typeface="+mn-ea"/>
              </a:rPr>
              <a:t>21000gas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实现层的安全风险（入口合约会否有</a:t>
            </a:r>
            <a:r>
              <a:rPr lang="en-US" altLang="zh-CN" sz="1600" dirty="0">
                <a:latin typeface="+mn-ea"/>
              </a:rPr>
              <a:t>bug</a:t>
            </a:r>
            <a:r>
              <a:rPr lang="zh-CN" altLang="en-US" sz="1600" dirty="0">
                <a:latin typeface="+mn-ea"/>
              </a:rPr>
              <a:t>？）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审查攻击：</a:t>
            </a:r>
            <a:r>
              <a:rPr lang="en-US" altLang="zh-CN" sz="1600" dirty="0">
                <a:latin typeface="+mn-ea"/>
              </a:rPr>
              <a:t>bundle</a:t>
            </a:r>
            <a:r>
              <a:rPr lang="zh-CN" altLang="en-US" sz="1600" dirty="0">
                <a:latin typeface="+mn-ea"/>
              </a:rPr>
              <a:t>不给打包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+mn-ea"/>
              </a:rPr>
              <a:t>钱包：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快速构建一个无助记词、批量交易、免 </a:t>
            </a:r>
            <a:r>
              <a:rPr lang="en-US" altLang="zh-CN" sz="1600" dirty="0">
                <a:latin typeface="+mn-ea"/>
              </a:rPr>
              <a:t>Gas </a:t>
            </a:r>
            <a:r>
              <a:rPr lang="zh-CN" altLang="en-US" sz="1600" dirty="0">
                <a:latin typeface="+mn-ea"/>
              </a:rPr>
              <a:t>费的钱包变得非常方便，统一的标准也让基于该标准构建的开发套件具有可组合性，能够作为中间件插入不同的应用，并且保持互操作性。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995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6E6E0-58EB-A165-9FBC-439FF8EA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402" y="2766218"/>
            <a:ext cx="1567196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648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8476-C8B4-FC17-3760-CFEC9206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EVM</a:t>
            </a:r>
            <a:r>
              <a:rPr lang="zh-CN" altLang="en-US" dirty="0"/>
              <a:t>里的四种存储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E477F-7C30-F693-1007-AC74C88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r>
              <a:rPr lang="en-US" altLang="zh-CN" dirty="0"/>
              <a:t>Stack</a:t>
            </a:r>
          </a:p>
          <a:p>
            <a:r>
              <a:rPr lang="en-US" altLang="zh-CN" dirty="0"/>
              <a:t>Memory</a:t>
            </a:r>
          </a:p>
          <a:p>
            <a:r>
              <a:rPr lang="en-US" altLang="zh-CN" dirty="0" err="1"/>
              <a:t>Calldata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35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9917-98BC-9CC1-EEA6-11BF6399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r>
              <a:rPr lang="zh-CN" altLang="en-US" dirty="0"/>
              <a:t>包含什么：</a:t>
            </a:r>
            <a:r>
              <a:rPr lang="en-US" altLang="zh-CN" dirty="0" err="1"/>
              <a:t>stateDB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8A671-6493-1C67-52E3-4DB91B2F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5" y="2158847"/>
            <a:ext cx="6848525" cy="40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BCD251-BFC6-80AD-F214-104B9155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6" y="1394636"/>
            <a:ext cx="11715836" cy="5105437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67F5BC-896A-C7D8-8DD0-86630FE8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0" y="96636"/>
            <a:ext cx="10515600" cy="1325563"/>
          </a:xfrm>
        </p:spPr>
        <p:txBody>
          <a:bodyPr/>
          <a:lstStyle/>
          <a:p>
            <a:r>
              <a:rPr lang="en-US" altLang="zh-CN" dirty="0"/>
              <a:t>Storage</a:t>
            </a:r>
            <a:r>
              <a:rPr lang="zh-CN" altLang="en-US" dirty="0"/>
              <a:t>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0640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0EA5-F39A-FCEE-A6DE-BC4A11D0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A03A61-DE97-C381-8233-32D9B9B3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92"/>
            <a:ext cx="12192000" cy="65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DABD9422-57D0-A7C2-5881-D82912A697B6}"/>
              </a:ext>
            </a:extLst>
          </p:cNvPr>
          <p:cNvSpPr txBox="1">
            <a:spLocks/>
          </p:cNvSpPr>
          <p:nvPr/>
        </p:nvSpPr>
        <p:spPr>
          <a:xfrm>
            <a:off x="383950" y="96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Trie</a:t>
            </a:r>
            <a:r>
              <a:rPr lang="zh-CN" altLang="en-US" dirty="0"/>
              <a:t>的结构</a:t>
            </a:r>
          </a:p>
        </p:txBody>
      </p:sp>
    </p:spTree>
    <p:extLst>
      <p:ext uri="{BB962C8B-B14F-4D97-AF65-F5344CB8AC3E}">
        <p14:creationId xmlns:p14="http://schemas.microsoft.com/office/powerpoint/2010/main" val="1467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5F83-57FA-E37C-A46E-805D06FE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23" y="170987"/>
            <a:ext cx="10515600" cy="1325563"/>
          </a:xfrm>
        </p:spPr>
        <p:txBody>
          <a:bodyPr/>
          <a:lstStyle/>
          <a:p>
            <a:r>
              <a:rPr lang="en-US" altLang="zh-CN" dirty="0"/>
              <a:t>Solidity</a:t>
            </a:r>
            <a:r>
              <a:rPr lang="zh-CN" altLang="en-US" dirty="0"/>
              <a:t>里抽象</a:t>
            </a:r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46D3-4027-9AF2-7CDC-BDE8E67F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05"/>
            <a:ext cx="10515600" cy="627345"/>
          </a:xfrm>
        </p:spPr>
        <p:txBody>
          <a:bodyPr/>
          <a:lstStyle/>
          <a:p>
            <a:r>
              <a:rPr lang="zh-CN" altLang="en-US" dirty="0"/>
              <a:t>是一个巨大的</a:t>
            </a:r>
            <a:r>
              <a:rPr lang="en-US" altLang="zh-CN" dirty="0"/>
              <a:t>key-value</a:t>
            </a:r>
            <a:r>
              <a:rPr lang="zh-CN" altLang="en-US" dirty="0"/>
              <a:t>表。</a:t>
            </a:r>
            <a:r>
              <a:rPr lang="en-US" altLang="zh-CN" dirty="0"/>
              <a:t>Key</a:t>
            </a:r>
            <a:r>
              <a:rPr lang="zh-CN" altLang="en-US" dirty="0"/>
              <a:t>是存储位置</a:t>
            </a:r>
            <a:r>
              <a:rPr lang="en-US" altLang="zh-CN" dirty="0"/>
              <a:t>(slot-xxx)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215A14-6CBB-C430-D6F0-453202C94B25}"/>
              </a:ext>
            </a:extLst>
          </p:cNvPr>
          <p:cNvSpPr/>
          <p:nvPr/>
        </p:nvSpPr>
        <p:spPr>
          <a:xfrm>
            <a:off x="384397" y="4034718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slot0</a:t>
            </a:r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468B0C-2091-E80C-BC95-FA98E72CFBD7}"/>
              </a:ext>
            </a:extLst>
          </p:cNvPr>
          <p:cNvSpPr/>
          <p:nvPr/>
        </p:nvSpPr>
        <p:spPr>
          <a:xfrm>
            <a:off x="1438578" y="4034717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slot1</a:t>
            </a:r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226529-520E-925E-D962-C6B9CA7EF122}"/>
              </a:ext>
            </a:extLst>
          </p:cNvPr>
          <p:cNvSpPr/>
          <p:nvPr/>
        </p:nvSpPr>
        <p:spPr>
          <a:xfrm>
            <a:off x="2492759" y="4034718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slot2</a:t>
            </a:r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86EFA-BFE2-7F6D-D1BB-ECB20CE4601B}"/>
              </a:ext>
            </a:extLst>
          </p:cNvPr>
          <p:cNvSpPr/>
          <p:nvPr/>
        </p:nvSpPr>
        <p:spPr>
          <a:xfrm>
            <a:off x="3546940" y="4034717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slot3</a:t>
            </a:r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D79494-905F-9282-17B6-C18775BED689}"/>
              </a:ext>
            </a:extLst>
          </p:cNvPr>
          <p:cNvSpPr/>
          <p:nvPr/>
        </p:nvSpPr>
        <p:spPr>
          <a:xfrm>
            <a:off x="6548346" y="4034718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Slotxxx</a:t>
            </a:r>
            <a:endParaRPr lang="en-US" altLang="zh-CN" dirty="0"/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99D7D-6AD9-1900-271E-DFF9A4335771}"/>
              </a:ext>
            </a:extLst>
          </p:cNvPr>
          <p:cNvSpPr/>
          <p:nvPr/>
        </p:nvSpPr>
        <p:spPr>
          <a:xfrm>
            <a:off x="7602527" y="4034717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slotxxx</a:t>
            </a:r>
            <a:endParaRPr lang="en-US" altLang="zh-CN" dirty="0"/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DFACF-A944-AD67-AEF6-EA7CC39BC10C}"/>
              </a:ext>
            </a:extLst>
          </p:cNvPr>
          <p:cNvSpPr/>
          <p:nvPr/>
        </p:nvSpPr>
        <p:spPr>
          <a:xfrm>
            <a:off x="8656708" y="4034718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Slotxxx</a:t>
            </a:r>
            <a:endParaRPr lang="en-US" altLang="zh-CN" dirty="0"/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681292-3D4E-D31E-4732-0AE1C68F4757}"/>
              </a:ext>
            </a:extLst>
          </p:cNvPr>
          <p:cNvSpPr/>
          <p:nvPr/>
        </p:nvSpPr>
        <p:spPr>
          <a:xfrm>
            <a:off x="9710889" y="4034717"/>
            <a:ext cx="1054181" cy="62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slotxxx</a:t>
            </a:r>
            <a:endParaRPr lang="en-US" altLang="zh-CN" dirty="0"/>
          </a:p>
          <a:p>
            <a:pPr algn="ctr"/>
            <a:r>
              <a:rPr lang="en-US" altLang="zh-CN" dirty="0"/>
              <a:t>256bit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BDA416-4420-5117-0715-249D59B7CEFC}"/>
              </a:ext>
            </a:extLst>
          </p:cNvPr>
          <p:cNvSpPr txBox="1"/>
          <p:nvPr/>
        </p:nvSpPr>
        <p:spPr>
          <a:xfrm>
            <a:off x="5401448" y="41520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9008692-F003-5722-6FB1-61A5279DDD42}"/>
              </a:ext>
            </a:extLst>
          </p:cNvPr>
          <p:cNvSpPr/>
          <p:nvPr/>
        </p:nvSpPr>
        <p:spPr>
          <a:xfrm rot="16200000">
            <a:off x="5338853" y="-1665646"/>
            <a:ext cx="471761" cy="10380673"/>
          </a:xfrm>
          <a:prstGeom prst="rightBrace">
            <a:avLst>
              <a:gd name="adj1" fmla="val 8333"/>
              <a:gd name="adj2" fmla="val 4985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7B5BE-34F3-6684-3591-CB44DA024A7A}"/>
                  </a:ext>
                </a:extLst>
              </p:cNvPr>
              <p:cNvSpPr txBox="1"/>
              <p:nvPr/>
            </p:nvSpPr>
            <p:spPr>
              <a:xfrm>
                <a:off x="5235569" y="2897344"/>
                <a:ext cx="678327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7B5BE-34F3-6684-3591-CB44DA02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69" y="2897344"/>
                <a:ext cx="678327" cy="37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49EBD1D-E318-58E1-5EEB-D099D232AFE9}"/>
              </a:ext>
            </a:extLst>
          </p:cNvPr>
          <p:cNvSpPr txBox="1"/>
          <p:nvPr/>
        </p:nvSpPr>
        <p:spPr>
          <a:xfrm>
            <a:off x="744997" y="5364091"/>
            <a:ext cx="931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slot</a:t>
            </a:r>
            <a:r>
              <a:rPr lang="zh-CN" altLang="en-US" dirty="0"/>
              <a:t>被看作一个整体操作，即</a:t>
            </a:r>
            <a:r>
              <a:rPr lang="en-US" altLang="zh-CN" dirty="0"/>
              <a:t>slot</a:t>
            </a:r>
            <a:r>
              <a:rPr lang="zh-CN" altLang="en-US" dirty="0"/>
              <a:t>是</a:t>
            </a:r>
            <a:r>
              <a:rPr lang="en-US" altLang="zh-CN" dirty="0"/>
              <a:t>EVM</a:t>
            </a:r>
            <a:r>
              <a:rPr lang="zh-CN" altLang="en-US" dirty="0"/>
              <a:t>的</a:t>
            </a:r>
            <a:r>
              <a:rPr lang="en-US" altLang="zh-CN" dirty="0"/>
              <a:t>storage</a:t>
            </a:r>
            <a:r>
              <a:rPr lang="zh-CN" altLang="en-US" dirty="0"/>
              <a:t>的最小操作单位。</a:t>
            </a:r>
            <a:endParaRPr lang="en-US" altLang="zh-CN" dirty="0"/>
          </a:p>
          <a:p>
            <a:r>
              <a:rPr lang="en-US" altLang="zh-CN" dirty="0"/>
              <a:t>Slot</a:t>
            </a:r>
            <a:r>
              <a:rPr lang="zh-CN" altLang="en-US" dirty="0"/>
              <a:t>的读写非常耗</a:t>
            </a:r>
            <a:r>
              <a:rPr lang="en-US" altLang="zh-CN" dirty="0"/>
              <a:t>gas</a:t>
            </a:r>
            <a:r>
              <a:rPr lang="zh-CN" altLang="en-US" dirty="0"/>
              <a:t>。所以对</a:t>
            </a:r>
            <a:r>
              <a:rPr lang="en-US" altLang="zh-CN" dirty="0"/>
              <a:t>gas</a:t>
            </a:r>
            <a:r>
              <a:rPr lang="zh-CN" altLang="en-US" dirty="0"/>
              <a:t>的优化，主要就是对</a:t>
            </a:r>
            <a:r>
              <a:rPr lang="en-US" altLang="zh-CN" dirty="0"/>
              <a:t>slot</a:t>
            </a:r>
            <a:r>
              <a:rPr lang="zh-CN" altLang="en-US" dirty="0"/>
              <a:t>写操作的优化。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https://www.evm.codes/?fork=merge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409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0EF8-F298-3926-F46A-1EA2D0E2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r>
              <a:rPr lang="zh-CN" altLang="en-US" dirty="0"/>
              <a:t>的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5149B-56CA-E3C9-65A2-2E1DCA73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https://docs.soliditylang.org/zh/v0.8.17/internals/layout_in_storage.html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普通变量：按定义顺序一个个排下去，如果可以多个打包存在一个槽里，就会打包存，以减少</a:t>
            </a:r>
            <a:r>
              <a:rPr lang="en-US" altLang="zh-CN" sz="2000" dirty="0"/>
              <a:t>gas</a:t>
            </a:r>
            <a:r>
              <a:rPr lang="zh-CN" altLang="en-US" sz="2000" dirty="0"/>
              <a:t>消耗。</a:t>
            </a:r>
            <a:endParaRPr lang="en-US" altLang="zh-CN" sz="2000" dirty="0"/>
          </a:p>
          <a:p>
            <a:r>
              <a:rPr lang="zh-CN" altLang="en-US" sz="2000" dirty="0"/>
              <a:t>无法确定大小的变量：用</a:t>
            </a:r>
            <a:r>
              <a:rPr lang="en-US" altLang="zh-CN" sz="2000" dirty="0"/>
              <a:t>hash</a:t>
            </a:r>
            <a:r>
              <a:rPr lang="zh-CN" altLang="en-US" sz="2000" dirty="0"/>
              <a:t>确定</a:t>
            </a:r>
            <a:r>
              <a:rPr lang="en-US" altLang="zh-CN" sz="2000" dirty="0"/>
              <a:t>slot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Map</a:t>
            </a:r>
            <a:r>
              <a:rPr lang="zh-CN" altLang="en-US" sz="2000" dirty="0"/>
              <a:t>：计算存储的</a:t>
            </a:r>
            <a:r>
              <a:rPr lang="en-US" altLang="zh-CN" sz="2000" dirty="0"/>
              <a:t>slot</a:t>
            </a:r>
            <a:r>
              <a:rPr lang="zh-CN" altLang="en-US" sz="2000" dirty="0"/>
              <a:t>：</a:t>
            </a:r>
            <a:br>
              <a:rPr lang="en-US" altLang="zh-CN" sz="2000" dirty="0"/>
            </a:br>
            <a:r>
              <a:rPr lang="en-US" altLang="zh-CN" sz="2000" dirty="0"/>
              <a:t>           </a:t>
            </a:r>
            <a:r>
              <a:rPr lang="en-US" altLang="zh-CN" sz="2000" b="0" i="0" dirty="0">
                <a:solidFill>
                  <a:srgbClr val="292929"/>
                </a:solidFill>
                <a:effectLst/>
                <a:latin typeface="source-code-pro"/>
              </a:rPr>
              <a:t>keccak256(bytes32(key) + bytes32(position))</a:t>
            </a:r>
            <a:br>
              <a:rPr lang="en-US" altLang="zh-CN" sz="2000" b="0" i="0" dirty="0">
                <a:solidFill>
                  <a:srgbClr val="292929"/>
                </a:solidFill>
                <a:effectLst/>
                <a:latin typeface="source-code-pro"/>
              </a:rPr>
            </a:br>
            <a:r>
              <a:rPr lang="en-US" altLang="zh-CN" sz="2000" dirty="0">
                <a:solidFill>
                  <a:srgbClr val="292929"/>
                </a:solidFill>
                <a:latin typeface="source-code-pro"/>
              </a:rPr>
              <a:t>             </a:t>
            </a:r>
            <a:r>
              <a:rPr lang="zh-CN" altLang="en-US" sz="2000" dirty="0">
                <a:solidFill>
                  <a:srgbClr val="292929"/>
                </a:solidFill>
                <a:latin typeface="source-code-pro"/>
              </a:rPr>
              <a:t>见例子。</a:t>
            </a:r>
            <a:endParaRPr lang="en-US" altLang="zh-CN" sz="2000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lvl="1"/>
            <a:r>
              <a:rPr lang="zh-CN" altLang="en-US" sz="2000" dirty="0"/>
              <a:t>动态数组：例如</a:t>
            </a:r>
            <a:r>
              <a:rPr lang="en-US" altLang="zh-CN" sz="2000" dirty="0"/>
              <a:t>[]uint256</a:t>
            </a:r>
            <a:r>
              <a:rPr lang="zh-CN" altLang="en-US" sz="2000" dirty="0"/>
              <a:t>，他的存储位置（</a:t>
            </a:r>
            <a:r>
              <a:rPr lang="en-US" altLang="zh-CN" sz="2000" dirty="0"/>
              <a:t>position</a:t>
            </a:r>
            <a:r>
              <a:rPr lang="zh-CN" altLang="en-US" sz="2000" dirty="0"/>
              <a:t>）放数组大小，</a:t>
            </a:r>
            <a:r>
              <a:rPr lang="en-US" altLang="zh-CN" sz="2000" dirty="0"/>
              <a:t>keccak256(bytes32(position))</a:t>
            </a:r>
            <a:r>
              <a:rPr lang="zh-CN" altLang="en-US" sz="2000" dirty="0"/>
              <a:t>放数组内容，数组内容是连续放的。能挤着放的会挤着放。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03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49C1-4A4A-B599-D3A1-3D41971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r>
              <a:rPr lang="zh-CN" altLang="en-US" dirty="0"/>
              <a:t>的</a:t>
            </a:r>
            <a:r>
              <a:rPr lang="en-US" altLang="zh-CN" dirty="0"/>
              <a:t>layout</a:t>
            </a:r>
            <a:r>
              <a:rPr lang="zh-CN" altLang="en-US" dirty="0"/>
              <a:t>：</a:t>
            </a:r>
            <a:r>
              <a:rPr lang="en-US" altLang="zh-CN" dirty="0"/>
              <a:t>mapping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97DA3-5D49-E7A5-7749-8882158B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https://docs.soliditylang.org/zh/v0.8.17/internals/layout_in_storage.html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503C2F-402B-0B74-A442-9BFEB83D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D0114B-6BC6-B68A-D169-87652815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4" y="2230515"/>
            <a:ext cx="4844688" cy="1343231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6136E25-3EFF-14AD-0848-B69F4EC95ADB}"/>
              </a:ext>
            </a:extLst>
          </p:cNvPr>
          <p:cNvSpPr txBox="1">
            <a:spLocks/>
          </p:cNvSpPr>
          <p:nvPr/>
        </p:nvSpPr>
        <p:spPr>
          <a:xfrm>
            <a:off x="838200" y="3752816"/>
            <a:ext cx="10515600" cy="255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让我们计算一下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data[4][9].c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的存储位置。 映射本身的位置是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（变量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前面有32字节）。 这意味着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data[4]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存储在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keccak256(uint256(4) . uint256(1))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。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data[4]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的类型还是一个映射，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data[4][9]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的数据从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keccak256(uint256(9) . keccak256(uint256(4) . uint256(1)))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槽开始。 成员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在结构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中的槽位偏移是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，因为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和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被装在一个槽位中。 这意味着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data[4][9].c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 的插槽是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keccak256(uint256(9) . keccak256(uint256(4) . uint256(1))) + 1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。 该值的类型是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+mn-ea"/>
              </a:rPr>
              <a:t>uint256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，所以它占用一个槽。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3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1743</Words>
  <Application>Microsoft Office PowerPoint</Application>
  <PresentationFormat>宽屏</PresentationFormat>
  <Paragraphs>212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 Unicode MS</vt:lpstr>
      <vt:lpstr>source-code-pro</vt:lpstr>
      <vt:lpstr>等线</vt:lpstr>
      <vt:lpstr>等线 Light</vt:lpstr>
      <vt:lpstr>Arial</vt:lpstr>
      <vt:lpstr>Cambria Math</vt:lpstr>
      <vt:lpstr>Office 主题​​</vt:lpstr>
      <vt:lpstr>EVM介绍</vt:lpstr>
      <vt:lpstr>区块链是状态机</vt:lpstr>
      <vt:lpstr>EVM里的四种存储</vt:lpstr>
      <vt:lpstr>Storage包含什么：stateDB</vt:lpstr>
      <vt:lpstr>Storage的存储结构</vt:lpstr>
      <vt:lpstr>Trie</vt:lpstr>
      <vt:lpstr>Solidity里抽象Storage</vt:lpstr>
      <vt:lpstr>Storage的layout</vt:lpstr>
      <vt:lpstr>Storage的layout：mapping示例</vt:lpstr>
      <vt:lpstr>Storage的layout：bytes和string</vt:lpstr>
      <vt:lpstr>节省gas</vt:lpstr>
      <vt:lpstr>Stack</vt:lpstr>
      <vt:lpstr>memory</vt:lpstr>
      <vt:lpstr>calldata</vt:lpstr>
      <vt:lpstr>EVM里的四个Context</vt:lpstr>
      <vt:lpstr>一个新块插入到链的流程</vt:lpstr>
      <vt:lpstr>交易的执行</vt:lpstr>
      <vt:lpstr>Evm.Call</vt:lpstr>
      <vt:lpstr>Opcode示例</vt:lpstr>
      <vt:lpstr>ERC4337：EOA钱包</vt:lpstr>
      <vt:lpstr>ERC4337：传统智能钱包</vt:lpstr>
      <vt:lpstr>ERC4337：Account Abstraction钱包</vt:lpstr>
      <vt:lpstr>ERC4337：代付gas的模型</vt:lpstr>
      <vt:lpstr>ERC4337:AA钱包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EVM介绍</dc:title>
  <dc:creator>mao daishan</dc:creator>
  <cp:lastModifiedBy>mao daishan</cp:lastModifiedBy>
  <cp:revision>157</cp:revision>
  <dcterms:created xsi:type="dcterms:W3CDTF">2023-04-09T12:47:16Z</dcterms:created>
  <dcterms:modified xsi:type="dcterms:W3CDTF">2023-04-12T06:09:52Z</dcterms:modified>
</cp:coreProperties>
</file>