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314" r:id="rId3"/>
    <p:sldId id="332" r:id="rId4"/>
    <p:sldId id="312" r:id="rId5"/>
    <p:sldId id="328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5" r:id="rId14"/>
    <p:sldId id="344" r:id="rId15"/>
    <p:sldId id="346" r:id="rId16"/>
    <p:sldId id="347" r:id="rId17"/>
    <p:sldId id="28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63386" autoAdjust="0"/>
  </p:normalViewPr>
  <p:slideViewPr>
    <p:cSldViewPr>
      <p:cViewPr varScale="1">
        <p:scale>
          <a:sx n="92" d="100"/>
          <a:sy n="92" d="100"/>
        </p:scale>
        <p:origin x="15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9752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HyperLedger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基金会组织的区块链项目，这里面有好几个项目，其中最成功的，用的最多的，是</a:t>
            </a:r>
            <a:r>
              <a:rPr lang="en-US" altLang="zh-CN" dirty="0"/>
              <a:t>IBM</a:t>
            </a:r>
            <a:r>
              <a:rPr lang="zh-CN" altLang="en-US" dirty="0"/>
              <a:t>为主开发的</a:t>
            </a:r>
            <a:r>
              <a:rPr lang="en-US" altLang="zh-CN" dirty="0"/>
              <a:t>Fabric</a:t>
            </a:r>
          </a:p>
          <a:p>
            <a:r>
              <a:rPr lang="en-US" altLang="zh-CN" dirty="0"/>
              <a:t>Fabric</a:t>
            </a:r>
            <a:r>
              <a:rPr lang="zh-CN" altLang="en-US" dirty="0"/>
              <a:t>不是一条链，而是一个开源代码库，任何一家公司都可以用这套代码构造自己的联盟链。（我不知道是否有协议，比如是否得交钱才能用）</a:t>
            </a:r>
            <a:endParaRPr lang="en-US" altLang="zh-CN" dirty="0"/>
          </a:p>
          <a:p>
            <a:r>
              <a:rPr lang="zh-CN" altLang="en-US" dirty="0"/>
              <a:t>非常多公司都是这个组织的成员，包括联想。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Fabric</a:t>
            </a:r>
            <a:r>
              <a:rPr lang="zh-CN" altLang="en-US" dirty="0"/>
              <a:t>是专门为</a:t>
            </a:r>
            <a:r>
              <a:rPr lang="en-US" altLang="zh-CN" dirty="0"/>
              <a:t>B2B</a:t>
            </a:r>
            <a:r>
              <a:rPr lang="zh-CN" altLang="en-US" dirty="0"/>
              <a:t>设计的区块链，跟公链思路完全不一样。</a:t>
            </a:r>
            <a:endParaRPr lang="en-US" altLang="zh-CN" dirty="0"/>
          </a:p>
          <a:p>
            <a:r>
              <a:rPr lang="zh-CN" altLang="en-US" dirty="0"/>
              <a:t>联盟链主要目标是解决企业之间的合作问题，让一个产业链里的上下游、多个竞争者之间等，可以打通一些技术环节，从而减少流程，提高效率。同时还可以保证各个参与者的需要保护的信息不泄露。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Maersk</a:t>
            </a:r>
            <a:r>
              <a:rPr lang="zh-CN" altLang="en-US" dirty="0"/>
              <a:t>的</a:t>
            </a:r>
            <a:r>
              <a:rPr lang="en-US" altLang="zh-CN" dirty="0" err="1"/>
              <a:t>TradeLens</a:t>
            </a:r>
            <a:r>
              <a:rPr lang="zh-CN" altLang="en-US" dirty="0"/>
              <a:t>平台。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6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HyperLedgere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基金会组织的项目，这里面有好几个项目，其中最成功的，用的最多的，是</a:t>
            </a:r>
            <a:r>
              <a:rPr lang="en-US" altLang="zh-CN" dirty="0"/>
              <a:t>IBM</a:t>
            </a:r>
            <a:r>
              <a:rPr lang="zh-CN" altLang="en-US" dirty="0"/>
              <a:t>为主开发的</a:t>
            </a:r>
            <a:r>
              <a:rPr lang="en-US" altLang="zh-CN" dirty="0"/>
              <a:t>Fabric</a:t>
            </a:r>
          </a:p>
          <a:p>
            <a:r>
              <a:rPr lang="en-US" altLang="zh-CN" dirty="0"/>
              <a:t>Fabric</a:t>
            </a:r>
            <a:r>
              <a:rPr lang="zh-CN" altLang="en-US" dirty="0"/>
              <a:t>不是一条链，而是一个开源代码库，任何一家公司都可以用这套代码构造自己的联盟链。（我不知道是否有协议，比如是否得交钱才能用）</a:t>
            </a:r>
            <a:endParaRPr lang="en-US" altLang="zh-CN" dirty="0"/>
          </a:p>
          <a:p>
            <a:r>
              <a:rPr lang="zh-CN" altLang="en-US" dirty="0"/>
              <a:t>非常多公司都是这个组织的成员，包括联想。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Fabric</a:t>
            </a:r>
            <a:r>
              <a:rPr lang="zh-CN" altLang="en-US" dirty="0"/>
              <a:t>是专门为</a:t>
            </a:r>
            <a:r>
              <a:rPr lang="en-US" altLang="zh-CN" dirty="0"/>
              <a:t>B2B</a:t>
            </a:r>
            <a:r>
              <a:rPr lang="zh-CN" altLang="en-US" dirty="0"/>
              <a:t>设计的区块链，跟公链思路完全不一样。</a:t>
            </a:r>
            <a:endParaRPr lang="en-US" altLang="zh-CN" dirty="0"/>
          </a:p>
          <a:p>
            <a:r>
              <a:rPr lang="zh-CN" altLang="en-US" dirty="0"/>
              <a:t>联盟链主要目标是解决企业之间的合作问题，让一个产业链里的上下游、多个竞争者之间等，可以打通一些技术环节，从而减少流程，提高效率。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Maersk</a:t>
            </a:r>
            <a:r>
              <a:rPr lang="zh-CN" altLang="en-US" dirty="0"/>
              <a:t>的</a:t>
            </a:r>
            <a:r>
              <a:rPr lang="en-US" altLang="zh-CN" dirty="0" err="1"/>
              <a:t>TradeLens</a:t>
            </a:r>
            <a:r>
              <a:rPr lang="zh-CN" altLang="en-US" dirty="0"/>
              <a:t>平台。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9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HyperLedgere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基金会组织的项目，这里面有好几个项目，其中最成功的，用的最多的，是</a:t>
            </a:r>
            <a:r>
              <a:rPr lang="en-US" altLang="zh-CN" dirty="0"/>
              <a:t>IBM</a:t>
            </a:r>
            <a:r>
              <a:rPr lang="zh-CN" altLang="en-US" dirty="0"/>
              <a:t>为主开发的</a:t>
            </a:r>
            <a:r>
              <a:rPr lang="en-US" altLang="zh-CN" dirty="0"/>
              <a:t>Fabric</a:t>
            </a:r>
          </a:p>
          <a:p>
            <a:r>
              <a:rPr lang="en-US" altLang="zh-CN" dirty="0"/>
              <a:t>Fabric</a:t>
            </a:r>
            <a:r>
              <a:rPr lang="zh-CN" altLang="en-US" dirty="0"/>
              <a:t>不是一条链，而是一个开源代码库，任何一家公司都可以用这套代码构造自己的联盟链。（我不知道是否有协议，比如是否得交钱才能用）</a:t>
            </a:r>
            <a:endParaRPr lang="en-US" altLang="zh-CN" dirty="0"/>
          </a:p>
          <a:p>
            <a:r>
              <a:rPr lang="zh-CN" altLang="en-US" dirty="0"/>
              <a:t>非常多公司都是这个组织的成员，包括联想。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Fabric</a:t>
            </a:r>
            <a:r>
              <a:rPr lang="zh-CN" altLang="en-US" dirty="0"/>
              <a:t>是专门为</a:t>
            </a:r>
            <a:r>
              <a:rPr lang="en-US" altLang="zh-CN" dirty="0"/>
              <a:t>B2B</a:t>
            </a:r>
            <a:r>
              <a:rPr lang="zh-CN" altLang="en-US" dirty="0"/>
              <a:t>设计的区块链，跟公链思路完全不一样。最大特点是参与成员是实名的，不是自由加入</a:t>
            </a:r>
            <a:r>
              <a:rPr lang="en-US" altLang="zh-CN" dirty="0"/>
              <a:t>/</a:t>
            </a:r>
            <a:r>
              <a:rPr lang="zh-CN" altLang="en-US" dirty="0"/>
              <a:t>退出的。</a:t>
            </a:r>
            <a:endParaRPr lang="en-US" altLang="zh-CN" dirty="0"/>
          </a:p>
          <a:p>
            <a:r>
              <a:rPr lang="zh-CN" altLang="en-US" dirty="0"/>
              <a:t>联盟链主要目标是解决企业之间的合作问题，让一个产业链里的上下游、多个竞争者之间，可以打通一些环节</a:t>
            </a:r>
          </a:p>
        </p:txBody>
      </p:sp>
    </p:spTree>
    <p:extLst>
      <p:ext uri="{BB962C8B-B14F-4D97-AF65-F5344CB8AC3E}">
        <p14:creationId xmlns:p14="http://schemas.microsoft.com/office/powerpoint/2010/main" val="42406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一般来说，联盟链的开发跟企业的业务密切结合，但是企业未必有这个开发能力，所以大概率会外包给专业的开发公司</a:t>
            </a:r>
            <a:endParaRPr lang="en-US" altLang="zh-CN" dirty="0"/>
          </a:p>
          <a:p>
            <a:r>
              <a:rPr lang="zh-CN" altLang="en-US" dirty="0"/>
              <a:t>可能开发和维护都会外包。自己只留业务上的管理员。</a:t>
            </a:r>
            <a:endParaRPr lang="en-US" altLang="zh-CN" dirty="0"/>
          </a:p>
          <a:p>
            <a:r>
              <a:rPr lang="zh-CN" altLang="en-US" dirty="0"/>
              <a:t>所以可能会有一些专业的联盟链服务公司为各个企业提供技术服务。这方面的工作机会应该是很多的。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57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7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5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44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13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05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6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Dapp</a:t>
            </a:r>
            <a:r>
              <a:rPr lang="zh-CN" altLang="en-US" dirty="0"/>
              <a:t>跟普通的</a:t>
            </a:r>
            <a:r>
              <a:rPr lang="en-US" altLang="zh-CN" dirty="0"/>
              <a:t>app</a:t>
            </a:r>
            <a:r>
              <a:rPr lang="zh-CN" altLang="en-US" dirty="0"/>
              <a:t>差不了太多，主要是其核心数据是在区块链上的，可以容易得到信任。</a:t>
            </a:r>
            <a:endParaRPr lang="en-US" altLang="zh-CN" dirty="0"/>
          </a:p>
          <a:p>
            <a:r>
              <a:rPr lang="zh-CN" altLang="en-US" dirty="0"/>
              <a:t>但是成功的</a:t>
            </a:r>
            <a:r>
              <a:rPr lang="en-US" altLang="zh-CN" dirty="0" err="1"/>
              <a:t>dapp</a:t>
            </a:r>
            <a:r>
              <a:rPr lang="zh-CN" altLang="en-US" dirty="0"/>
              <a:t>好像还没看到。</a:t>
            </a:r>
            <a:endParaRPr lang="en-US" altLang="zh-CN" dirty="0"/>
          </a:p>
          <a:p>
            <a:r>
              <a:rPr lang="zh-CN" altLang="en-US" dirty="0"/>
              <a:t>最多的是菠菜，再就是游戏里可能有一些。</a:t>
            </a:r>
          </a:p>
        </p:txBody>
      </p:sp>
    </p:spTree>
    <p:extLst>
      <p:ext uri="{BB962C8B-B14F-4D97-AF65-F5344CB8AC3E}">
        <p14:creationId xmlns:p14="http://schemas.microsoft.com/office/powerpoint/2010/main" val="283991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钱包也是区块链里一个比较大的方向，做这个的公司挺多。</a:t>
            </a:r>
            <a:endParaRPr lang="en-US" altLang="zh-CN" dirty="0"/>
          </a:p>
          <a:p>
            <a:r>
              <a:rPr lang="zh-CN" altLang="en-US" dirty="0"/>
              <a:t>钱包一般开发不难，难在运营。</a:t>
            </a:r>
            <a:endParaRPr lang="en-US" altLang="zh-CN" dirty="0"/>
          </a:p>
          <a:p>
            <a:r>
              <a:rPr lang="zh-CN" altLang="en-US" dirty="0"/>
              <a:t>成功的成为大公链的</a:t>
            </a:r>
            <a:r>
              <a:rPr lang="en-US" altLang="zh-CN" dirty="0" err="1"/>
              <a:t>dapp</a:t>
            </a:r>
            <a:r>
              <a:rPr lang="zh-CN" altLang="en-US" dirty="0"/>
              <a:t>入口，就躺着赚钱了，因为</a:t>
            </a:r>
            <a:r>
              <a:rPr lang="en-US" altLang="zh-CN" dirty="0" err="1"/>
              <a:t>dapp</a:t>
            </a:r>
            <a:r>
              <a:rPr lang="zh-CN" altLang="en-US" dirty="0"/>
              <a:t>大部分都得通过钱包跟用户打交道，因为普通的浏览器无法处理链上行为</a:t>
            </a:r>
          </a:p>
        </p:txBody>
      </p:sp>
    </p:spTree>
    <p:extLst>
      <p:ext uri="{BB962C8B-B14F-4D97-AF65-F5344CB8AC3E}">
        <p14:creationId xmlns:p14="http://schemas.microsoft.com/office/powerpoint/2010/main" val="64761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-Turquois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MOTOROLA CONFIDENTIAL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56299" cy="5154898"/>
          </a:xfrm>
          <a:prstGeom prst="rect">
            <a:avLst/>
          </a:prstGeom>
          <a:solidFill>
            <a:srgbClr val="00A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005F7F">
              <a:alpha val="30588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005F7F">
              <a:alpha val="2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005F7F">
              <a:alpha val="1137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450" y="381205"/>
            <a:ext cx="908324" cy="92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216287" y="3993113"/>
            <a:ext cx="1404398" cy="4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347797" y="284630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rgbClr val="C5F1F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5104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600" b="1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D9D9D9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D9D9D9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D9D9D9">
              <a:alpha val="3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9839474" y="4026053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10110085" y="3084475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9574349" y="1448662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6425" y="199750"/>
            <a:ext cx="8799900" cy="798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39FBA"/>
              </a:buClr>
              <a:buFont typeface="Arial"/>
              <a:buNone/>
              <a:defRPr sz="3200" b="1">
                <a:solidFill>
                  <a:srgbClr val="139FB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66450" y="854500"/>
            <a:ext cx="8799900" cy="83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rgbClr val="139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6450" y="1409325"/>
            <a:ext cx="8799900" cy="35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>
                <a:solidFill>
                  <a:srgbClr val="75787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MOTOROLA CONFIDENTIAL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56299" cy="5154898"/>
          </a:xfrm>
          <a:prstGeom prst="rect">
            <a:avLst/>
          </a:prstGeom>
          <a:solidFill>
            <a:srgbClr val="00A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005F7F">
              <a:alpha val="30588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005F7F">
              <a:alpha val="2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005F7F">
              <a:alpha val="1137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342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177800" y="284630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rgbClr val="C5F1F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delen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1.4/whati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product/84950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rporate.unionpay.com/infonewsCenter/infoCompanyNews/file_151158355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357158" y="400051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Maods</a:t>
            </a:r>
            <a:r>
              <a:rPr lang="zh-CN" altLang="en-US" dirty="0"/>
              <a:t>  </a:t>
            </a:r>
            <a:r>
              <a:rPr lang="en-US" altLang="zh-CN" dirty="0"/>
              <a:t>2020.1.20</a:t>
            </a:r>
            <a:endParaRPr lang="en-US" dirty="0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10449" y="2194575"/>
            <a:ext cx="6837907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dirty="0"/>
              <a:t>区块链知识体系</a:t>
            </a:r>
            <a:endParaRPr lang="en-US" sz="4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4B77-420D-46BF-8D12-00A077A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1669271" cy="715816"/>
          </a:xfrm>
        </p:spPr>
        <p:txBody>
          <a:bodyPr/>
          <a:lstStyle/>
          <a:p>
            <a:r>
              <a:rPr lang="zh-CN" altLang="en-US" dirty="0"/>
              <a:t>交易所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B340A9-B79E-47E2-B51B-AF1D83E21757}"/>
              </a:ext>
            </a:extLst>
          </p:cNvPr>
          <p:cNvSpPr txBox="1"/>
          <p:nvPr/>
        </p:nvSpPr>
        <p:spPr>
          <a:xfrm>
            <a:off x="539552" y="1443050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交易所做大的话，是躺着赚钱的典范。</a:t>
            </a:r>
            <a:endParaRPr lang="en-US" altLang="zh-CN" dirty="0"/>
          </a:p>
          <a:p>
            <a:r>
              <a:rPr lang="zh-CN" altLang="en-US" dirty="0"/>
              <a:t>但是交易所竞争很激烈，国内目前常用的也就三四个，新的交易所想获得用户很难，因为大家都怕交易所跑路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现在涌进这条赛道的公司还是非常多。因为实在太赚钱了。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需要的技术一般就是前端、后端、数据库、跟链的接口等。</a:t>
            </a:r>
            <a:endParaRPr lang="en-US" altLang="zh-CN" dirty="0"/>
          </a:p>
          <a:p>
            <a:r>
              <a:rPr lang="zh-CN" altLang="en-US" dirty="0"/>
              <a:t>这个我也不懂</a:t>
            </a:r>
          </a:p>
        </p:txBody>
      </p:sp>
    </p:spTree>
    <p:extLst>
      <p:ext uri="{BB962C8B-B14F-4D97-AF65-F5344CB8AC3E}">
        <p14:creationId xmlns:p14="http://schemas.microsoft.com/office/powerpoint/2010/main" val="17736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8806-6652-40C2-93A6-C345E6E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2533367" cy="643808"/>
          </a:xfrm>
        </p:spPr>
        <p:txBody>
          <a:bodyPr/>
          <a:lstStyle/>
          <a:p>
            <a:r>
              <a:rPr lang="zh-CN" altLang="en-US" dirty="0"/>
              <a:t>联盟链分类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89BA6-56B0-49D3-8357-1462B5960190}"/>
              </a:ext>
            </a:extLst>
          </p:cNvPr>
          <p:cNvSpPr/>
          <p:nvPr/>
        </p:nvSpPr>
        <p:spPr>
          <a:xfrm>
            <a:off x="965056" y="265233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B1D2-0504-454F-B982-27D023501FF3}"/>
              </a:ext>
            </a:extLst>
          </p:cNvPr>
          <p:cNvSpPr/>
          <p:nvPr/>
        </p:nvSpPr>
        <p:spPr>
          <a:xfrm>
            <a:off x="3131840" y="1697425"/>
            <a:ext cx="25333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HyperLedger</a:t>
            </a:r>
            <a:r>
              <a:rPr lang="en-US" altLang="zh-C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(Fabric)</a:t>
            </a:r>
            <a:endParaRPr lang="zh-CN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8C849-3F7A-4979-9307-05D49518A731}"/>
              </a:ext>
            </a:extLst>
          </p:cNvPr>
          <p:cNvSpPr/>
          <p:nvPr/>
        </p:nvSpPr>
        <p:spPr>
          <a:xfrm>
            <a:off x="3131840" y="2427734"/>
            <a:ext cx="2677978" cy="71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大的对公联盟链（阿里等推出的服务，未来可能的中国国家级的</a:t>
            </a:r>
            <a:r>
              <a:rPr lang="en-US" altLang="zh-C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3F5CDA-F169-480F-BF31-CDC92E737F42}"/>
              </a:ext>
            </a:extLst>
          </p:cNvPr>
          <p:cNvSpPr/>
          <p:nvPr/>
        </p:nvSpPr>
        <p:spPr>
          <a:xfrm>
            <a:off x="3201286" y="3507692"/>
            <a:ext cx="1888451" cy="34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其他公司自己开发的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A265C7-3656-4CD3-A306-4311B1BCB12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89192" y="1877445"/>
            <a:ext cx="942648" cy="95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4FA545-B52D-4E87-B7F4-B15974AEEC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189192" y="2784804"/>
            <a:ext cx="942648" cy="4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A70B8A-D753-4C2F-BD0A-A95D4C51DE9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189192" y="2832356"/>
            <a:ext cx="1012094" cy="8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69AA-F426-46F9-9F1B-DD2232C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4549591" cy="643808"/>
          </a:xfrm>
        </p:spPr>
        <p:txBody>
          <a:bodyPr/>
          <a:lstStyle/>
          <a:p>
            <a:r>
              <a:rPr lang="zh-CN" altLang="en-US" dirty="0"/>
              <a:t>什么是联盟链</a:t>
            </a:r>
            <a:r>
              <a:rPr lang="en-US" altLang="zh-CN" dirty="0"/>
              <a:t>(Fabric)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EA2834-4ADF-4D5D-89D6-73B8F4B1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5" y="998648"/>
            <a:ext cx="89588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1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69AA-F426-46F9-9F1B-DD2232C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4981639" cy="643808"/>
          </a:xfrm>
        </p:spPr>
        <p:txBody>
          <a:bodyPr/>
          <a:lstStyle/>
          <a:p>
            <a:r>
              <a:rPr lang="zh-CN" altLang="en-US" dirty="0"/>
              <a:t>什么是联盟链（</a:t>
            </a:r>
            <a:r>
              <a:rPr lang="en-US" altLang="zh-CN" dirty="0"/>
              <a:t>Fabric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DED64-97B8-47B8-8D07-30587CB7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862980"/>
            <a:ext cx="4527364" cy="38686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CE7547-E93F-4F76-9DD2-2E265FC28A3A}"/>
              </a:ext>
            </a:extLst>
          </p:cNvPr>
          <p:cNvSpPr txBox="1"/>
          <p:nvPr/>
        </p:nvSpPr>
        <p:spPr>
          <a:xfrm>
            <a:off x="899592" y="2643758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https://www.tradelens.com/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69AA-F426-46F9-9F1B-DD2232C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4549591" cy="643808"/>
          </a:xfrm>
        </p:spPr>
        <p:txBody>
          <a:bodyPr/>
          <a:lstStyle/>
          <a:p>
            <a:r>
              <a:rPr lang="en-US" altLang="zh-CN" dirty="0" err="1"/>
              <a:t>HyperLedger</a:t>
            </a:r>
            <a:r>
              <a:rPr lang="en-US" altLang="zh-CN" dirty="0"/>
              <a:t>(Fabric)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9B4F08-DFCC-4C55-97D7-289F497EB1F3}"/>
              </a:ext>
            </a:extLst>
          </p:cNvPr>
          <p:cNvSpPr/>
          <p:nvPr/>
        </p:nvSpPr>
        <p:spPr>
          <a:xfrm>
            <a:off x="1691680" y="250603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Fabric</a:t>
            </a:r>
            <a:r>
              <a:rPr lang="zh-CN" altLang="en-US" b="1" dirty="0"/>
              <a:t>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BDF6-C167-4D58-9795-0EE400994250}"/>
              </a:ext>
            </a:extLst>
          </p:cNvPr>
          <p:cNvSpPr/>
          <p:nvPr/>
        </p:nvSpPr>
        <p:spPr>
          <a:xfrm>
            <a:off x="4031940" y="127560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链本身开发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2E0354-9779-47EB-AEDE-01E4B1223267}"/>
              </a:ext>
            </a:extLst>
          </p:cNvPr>
          <p:cNvSpPr/>
          <p:nvPr/>
        </p:nvSpPr>
        <p:spPr>
          <a:xfrm>
            <a:off x="4031940" y="2907464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链码开发（智能合约）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A3FB72-D055-4D3D-9373-5CE6636257AE}"/>
              </a:ext>
            </a:extLst>
          </p:cNvPr>
          <p:cNvSpPr/>
          <p:nvPr/>
        </p:nvSpPr>
        <p:spPr>
          <a:xfrm>
            <a:off x="4031940" y="2092021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链的建设和维护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01B26-01FB-4C9E-BC77-58452D6C7BDF}"/>
              </a:ext>
            </a:extLst>
          </p:cNvPr>
          <p:cNvSpPr/>
          <p:nvPr/>
        </p:nvSpPr>
        <p:spPr>
          <a:xfrm>
            <a:off x="4031940" y="3723878"/>
            <a:ext cx="23402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终端开发（企业自有应用）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71D338-6978-42F3-85B7-5EE7565E16BF}"/>
              </a:ext>
            </a:extLst>
          </p:cNvPr>
          <p:cNvSpPr txBox="1"/>
          <p:nvPr/>
        </p:nvSpPr>
        <p:spPr>
          <a:xfrm>
            <a:off x="1691680" y="4618589"/>
            <a:ext cx="6421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参考资料：</a:t>
            </a:r>
            <a:r>
              <a:rPr lang="en-US" altLang="zh-CN" dirty="0">
                <a:hlinkClick r:id="rId3"/>
              </a:rPr>
              <a:t>https://hyperledger-fabric.readthedocs.io/en/release-1.4/whatis.html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41D417-4070-4AE0-B97E-7D06FEDBC3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59832" y="1491630"/>
            <a:ext cx="972108" cy="123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0590E6-E8CB-4A99-9626-CBBB7FAA0DB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059832" y="2308045"/>
            <a:ext cx="972108" cy="4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25E9F38-4579-4940-982C-F9C2FA7F2DF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59832" y="2722054"/>
            <a:ext cx="972108" cy="4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0C816B-5811-4DD7-B51C-876DC913E4F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59832" y="2722054"/>
            <a:ext cx="972108" cy="121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69AA-F426-46F9-9F1B-DD2232C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4549591" cy="643808"/>
          </a:xfrm>
        </p:spPr>
        <p:txBody>
          <a:bodyPr/>
          <a:lstStyle/>
          <a:p>
            <a:r>
              <a:rPr lang="en-US" altLang="zh-CN" dirty="0" err="1"/>
              <a:t>HyperLedger</a:t>
            </a:r>
            <a:r>
              <a:rPr lang="en-US" altLang="zh-CN" dirty="0"/>
              <a:t>(Fabric)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D0C5F9-6F6F-473F-9E6B-B902A4B161D3}"/>
              </a:ext>
            </a:extLst>
          </p:cNvPr>
          <p:cNvSpPr/>
          <p:nvPr/>
        </p:nvSpPr>
        <p:spPr>
          <a:xfrm>
            <a:off x="1619672" y="249309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开发能力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39C850-6929-4518-A6F4-984987AD4538}"/>
              </a:ext>
            </a:extLst>
          </p:cNvPr>
          <p:cNvSpPr/>
          <p:nvPr/>
        </p:nvSpPr>
        <p:spPr>
          <a:xfrm>
            <a:off x="4139952" y="15636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节点维护（熟悉</a:t>
            </a:r>
            <a:r>
              <a:rPr lang="en-US" altLang="zh-CN" b="1" dirty="0"/>
              <a:t>Fabric</a:t>
            </a:r>
            <a:r>
              <a:rPr lang="zh-CN" altLang="en-US" b="1" dirty="0"/>
              <a:t>原理及各种配置）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96BD93-15E1-44B3-84FD-99A5169B44DF}"/>
              </a:ext>
            </a:extLst>
          </p:cNvPr>
          <p:cNvSpPr/>
          <p:nvPr/>
        </p:nvSpPr>
        <p:spPr>
          <a:xfrm>
            <a:off x="4139952" y="2421082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链码开发（企业流程</a:t>
            </a:r>
            <a:r>
              <a:rPr lang="en-US" altLang="zh-CN" b="1" dirty="0"/>
              <a:t>/</a:t>
            </a:r>
            <a:r>
              <a:rPr lang="zh-CN" altLang="en-US" b="1" dirty="0"/>
              <a:t>接口，</a:t>
            </a:r>
            <a:r>
              <a:rPr lang="en-US" altLang="zh-CN" b="1" dirty="0"/>
              <a:t>Fabric </a:t>
            </a:r>
            <a:r>
              <a:rPr lang="en-US" altLang="zh-CN" b="1" dirty="0" err="1"/>
              <a:t>sdk</a:t>
            </a:r>
            <a:r>
              <a:rPr lang="zh-CN" altLang="en-US" b="1" dirty="0"/>
              <a:t>，原理，</a:t>
            </a:r>
            <a:r>
              <a:rPr lang="en-US" altLang="zh-CN" b="1" dirty="0"/>
              <a:t>java, Python</a:t>
            </a:r>
            <a:r>
              <a:rPr lang="zh-CN" altLang="en-US" b="1" dirty="0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3D602B-9EEA-4ED0-B902-DE0A0CBAC50A}"/>
              </a:ext>
            </a:extLst>
          </p:cNvPr>
          <p:cNvSpPr/>
          <p:nvPr/>
        </p:nvSpPr>
        <p:spPr>
          <a:xfrm>
            <a:off x="4165638" y="3291830"/>
            <a:ext cx="285463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终端开发（</a:t>
            </a:r>
            <a:r>
              <a:rPr lang="en-US" altLang="zh-CN" b="1" dirty="0"/>
              <a:t>H5,Windows,Android,ios,Fabric </a:t>
            </a:r>
            <a:r>
              <a:rPr lang="en-US" altLang="zh-CN" b="1" dirty="0" err="1"/>
              <a:t>sdk</a:t>
            </a:r>
            <a:r>
              <a:rPr lang="en-US" altLang="zh-CN" b="1" dirty="0"/>
              <a:t>/</a:t>
            </a:r>
            <a:r>
              <a:rPr lang="zh-CN" altLang="en-US" b="1" dirty="0"/>
              <a:t>原理）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80F33C-9178-4371-B869-0DDFF94FAA13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2987824" y="1779662"/>
            <a:ext cx="1152128" cy="92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0BDA14-3B56-4913-8D58-B818FC98BCC5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2987824" y="270911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342F89-3072-43CB-BB4F-E0EA2A6385B3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2987824" y="2709114"/>
            <a:ext cx="1177814" cy="9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3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30BF-173C-4A1C-B100-D0A4D37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699542"/>
            <a:ext cx="2376264" cy="859832"/>
          </a:xfrm>
        </p:spPr>
        <p:txBody>
          <a:bodyPr/>
          <a:lstStyle/>
          <a:p>
            <a:r>
              <a:rPr lang="zh-CN" altLang="en-US" dirty="0"/>
              <a:t>对公联盟链国家联盟链</a:t>
            </a:r>
            <a:br>
              <a:rPr lang="en-US" altLang="zh-CN" dirty="0"/>
            </a:br>
            <a:r>
              <a:rPr lang="zh-CN" altLang="en-US" dirty="0"/>
              <a:t>其他联盟链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0E497-D817-4469-B8F8-13F56243B77A}"/>
              </a:ext>
            </a:extLst>
          </p:cNvPr>
          <p:cNvSpPr txBox="1"/>
          <p:nvPr/>
        </p:nvSpPr>
        <p:spPr>
          <a:xfrm flipH="1">
            <a:off x="395536" y="2211710"/>
            <a:ext cx="74694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Fabric</a:t>
            </a:r>
            <a:r>
              <a:rPr lang="zh-CN" altLang="en-US" dirty="0"/>
              <a:t>缺点：成本高，专业要求高</a:t>
            </a:r>
            <a:endParaRPr lang="en-US" altLang="zh-CN" dirty="0"/>
          </a:p>
          <a:p>
            <a:r>
              <a:rPr lang="zh-CN" altLang="en-US" dirty="0"/>
              <a:t>所以有些大企业、组织推出对公的区块链服务。</a:t>
            </a:r>
            <a:endParaRPr lang="en-US" altLang="zh-CN" dirty="0"/>
          </a:p>
          <a:p>
            <a:r>
              <a:rPr lang="zh-CN" altLang="en-US" dirty="0"/>
              <a:t>阿里云区块链业务：</a:t>
            </a:r>
            <a:r>
              <a:rPr lang="en-US" altLang="zh-CN" dirty="0">
                <a:hlinkClick r:id="rId3"/>
              </a:rPr>
              <a:t> https://help.aliyun.com/product/84950.html</a:t>
            </a:r>
            <a:endParaRPr lang="en-US" altLang="zh-CN" dirty="0"/>
          </a:p>
          <a:p>
            <a:r>
              <a:rPr lang="zh-CN" altLang="en-US" dirty="0"/>
              <a:t>银联、国家信息中心、移动等牵头创办区块链服务（尚未商用上线）：</a:t>
            </a:r>
            <a:r>
              <a:rPr lang="en-US" altLang="zh-CN" dirty="0">
                <a:hlinkClick r:id="rId4"/>
              </a:rPr>
              <a:t> http://corporate.unionpay.com/infonewsCenter/infoCompanyNews/file_151158355.html</a:t>
            </a:r>
            <a:endParaRPr lang="en-US" altLang="zh-CN" dirty="0"/>
          </a:p>
          <a:p>
            <a:r>
              <a:rPr lang="zh-CN" altLang="en-US" dirty="0"/>
              <a:t>另外有些小公司也推出了联盟链服务，了解的就不多了。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我感觉联盟链大部分都是以</a:t>
            </a:r>
            <a:r>
              <a:rPr lang="en-US" altLang="zh-CN" dirty="0"/>
              <a:t>Fabric</a:t>
            </a:r>
            <a:r>
              <a:rPr lang="zh-CN" altLang="en-US" dirty="0"/>
              <a:t>为蓝本做修改完成的，所以学习</a:t>
            </a:r>
            <a:r>
              <a:rPr lang="en-US" altLang="zh-CN" dirty="0"/>
              <a:t>Fabric</a:t>
            </a:r>
            <a:r>
              <a:rPr lang="zh-CN" altLang="en-US" dirty="0"/>
              <a:t>是重点。</a:t>
            </a:r>
            <a:endParaRPr lang="en-US" altLang="zh-CN" dirty="0"/>
          </a:p>
          <a:p>
            <a:r>
              <a:rPr lang="zh-CN" altLang="en-US" dirty="0"/>
              <a:t>这里面的开发跟普通互联网</a:t>
            </a:r>
            <a:r>
              <a:rPr lang="en-US" altLang="zh-CN" dirty="0"/>
              <a:t>app</a:t>
            </a:r>
            <a:r>
              <a:rPr lang="zh-CN" altLang="en-US" dirty="0"/>
              <a:t>的开发是差不多的。</a:t>
            </a:r>
            <a:endParaRPr lang="en-US" altLang="zh-CN" dirty="0"/>
          </a:p>
          <a:p>
            <a:r>
              <a:rPr lang="zh-CN" altLang="en-US" dirty="0"/>
              <a:t>常用知识：</a:t>
            </a:r>
            <a:r>
              <a:rPr lang="en-US" altLang="zh-CN" dirty="0"/>
              <a:t>C++,</a:t>
            </a:r>
            <a:r>
              <a:rPr lang="en-US" altLang="zh-CN" dirty="0" err="1"/>
              <a:t>Java,C</a:t>
            </a:r>
            <a:r>
              <a:rPr lang="en-US" altLang="zh-CN" dirty="0"/>
              <a:t>#, Go</a:t>
            </a:r>
            <a:r>
              <a:rPr lang="zh-CN" altLang="en-US" dirty="0"/>
              <a:t>，</a:t>
            </a:r>
            <a:r>
              <a:rPr lang="en-US" altLang="zh-CN" dirty="0" err="1"/>
              <a:t>Python,JS</a:t>
            </a:r>
            <a:r>
              <a:rPr lang="en-US" altLang="zh-CN" dirty="0"/>
              <a:t> ,</a:t>
            </a:r>
            <a:r>
              <a:rPr lang="en-US" altLang="zh-CN" dirty="0" err="1"/>
              <a:t>Node.js,Linux</a:t>
            </a:r>
            <a:r>
              <a:rPr lang="en-US" altLang="zh-CN" dirty="0"/>
              <a:t>, docker,</a:t>
            </a:r>
            <a:r>
              <a:rPr lang="zh-CN" altLang="en-US" dirty="0"/>
              <a:t>数据库（非关系数据库），网络编程，密码学</a:t>
            </a:r>
          </a:p>
        </p:txBody>
      </p:sp>
    </p:spTree>
    <p:extLst>
      <p:ext uri="{BB962C8B-B14F-4D97-AF65-F5344CB8AC3E}">
        <p14:creationId xmlns:p14="http://schemas.microsoft.com/office/powerpoint/2010/main" val="354713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342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dirty="0"/>
              <a:t>谢谢</a:t>
            </a:r>
            <a:endParaRPr lang="en-US" sz="4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225" y="260915"/>
            <a:ext cx="2592288" cy="606550"/>
          </a:xfrm>
        </p:spPr>
        <p:txBody>
          <a:bodyPr/>
          <a:lstStyle/>
          <a:p>
            <a:r>
              <a:rPr lang="zh-CN" altLang="en-US" dirty="0"/>
              <a:t>区块链分类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91461-1C12-401B-A963-A1E7AB14782F}"/>
              </a:ext>
            </a:extLst>
          </p:cNvPr>
          <p:cNvSpPr/>
          <p:nvPr/>
        </p:nvSpPr>
        <p:spPr>
          <a:xfrm>
            <a:off x="611560" y="2525087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区块链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E6F094-B195-4EE3-B4C8-83C5856E1A3D}"/>
              </a:ext>
            </a:extLst>
          </p:cNvPr>
          <p:cNvSpPr/>
          <p:nvPr/>
        </p:nvSpPr>
        <p:spPr>
          <a:xfrm>
            <a:off x="2051720" y="3219822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联盟链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1D0A4-67F0-4C58-A76F-902788DDCF12}"/>
              </a:ext>
            </a:extLst>
          </p:cNvPr>
          <p:cNvSpPr/>
          <p:nvPr/>
        </p:nvSpPr>
        <p:spPr>
          <a:xfrm>
            <a:off x="2051720" y="1651169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公链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010933-4C37-4AFA-BB90-7BFDEFF91684}"/>
              </a:ext>
            </a:extLst>
          </p:cNvPr>
          <p:cNvSpPr/>
          <p:nvPr/>
        </p:nvSpPr>
        <p:spPr>
          <a:xfrm>
            <a:off x="2051720" y="3939902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私链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4206E2-34BC-44DA-999B-0D5E449A7D46}"/>
              </a:ext>
            </a:extLst>
          </p:cNvPr>
          <p:cNvSpPr/>
          <p:nvPr/>
        </p:nvSpPr>
        <p:spPr>
          <a:xfrm>
            <a:off x="3654888" y="998648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货币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D7940-ED54-4CCC-8A96-D23C4BB9DDCA}"/>
              </a:ext>
            </a:extLst>
          </p:cNvPr>
          <p:cNvSpPr/>
          <p:nvPr/>
        </p:nvSpPr>
        <p:spPr>
          <a:xfrm>
            <a:off x="3664551" y="2013570"/>
            <a:ext cx="91440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智能合约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5989CA-6454-4418-BB05-8ACC9E286F29}"/>
              </a:ext>
            </a:extLst>
          </p:cNvPr>
          <p:cNvSpPr/>
          <p:nvPr/>
        </p:nvSpPr>
        <p:spPr>
          <a:xfrm>
            <a:off x="3664550" y="2596444"/>
            <a:ext cx="1317793" cy="61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其他，如跨链等（</a:t>
            </a:r>
            <a:r>
              <a:rPr lang="en-US" altLang="zh-CN" b="1" dirty="0"/>
              <a:t>ATOM/</a:t>
            </a:r>
            <a:r>
              <a:rPr lang="zh-CN" altLang="en-US" b="1" dirty="0"/>
              <a:t>波卡）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FD20B6-1B2D-4215-9814-987ECD8E90FF}"/>
              </a:ext>
            </a:extLst>
          </p:cNvPr>
          <p:cNvSpPr/>
          <p:nvPr/>
        </p:nvSpPr>
        <p:spPr>
          <a:xfrm>
            <a:off x="5508104" y="689845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普通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3C8986-A92B-4E7B-AEC8-242A5551C39F}"/>
              </a:ext>
            </a:extLst>
          </p:cNvPr>
          <p:cNvSpPr/>
          <p:nvPr/>
        </p:nvSpPr>
        <p:spPr>
          <a:xfrm>
            <a:off x="5508104" y="1329819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09C43D-4E3C-4161-ACB8-F82CF2EDEAB7}"/>
              </a:ext>
            </a:extLst>
          </p:cNvPr>
          <p:cNvSpPr/>
          <p:nvPr/>
        </p:nvSpPr>
        <p:spPr>
          <a:xfrm>
            <a:off x="5508104" y="2013570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ETH</a:t>
            </a:r>
            <a:endParaRPr lang="zh-CN" altLang="en-US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AB232B1-3ABA-4A81-8A05-3A74447F8523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1525960" y="1867193"/>
            <a:ext cx="525760" cy="873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2BA18FB-3076-4064-AE78-622D3BFB1B08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525960" y="2741111"/>
            <a:ext cx="525760" cy="694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D9EABA0-6804-463B-8E60-AB599138E08A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1525960" y="2741111"/>
            <a:ext cx="525760" cy="1414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65160FDE-C4D7-4E45-8DDC-74E767070C98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966120" y="1214672"/>
            <a:ext cx="688768" cy="652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2CBCBC9-C44F-4928-9BC7-3F2F0FE46EA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966120" y="1867193"/>
            <a:ext cx="698431" cy="36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9E6E4EF-ACC9-4A81-A714-5ED0F894F55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966120" y="1867193"/>
            <a:ext cx="698430" cy="1034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244BE9F-1ED5-4626-8AB3-0CCF2050AF3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4569288" y="905869"/>
            <a:ext cx="938816" cy="308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70D2166-56BC-4707-BAEF-B6C5F61CBCDF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569288" y="1214672"/>
            <a:ext cx="938816" cy="331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C6732D9-7CB1-4E49-9AF1-33210148381E}"/>
              </a:ext>
            </a:extLst>
          </p:cNvPr>
          <p:cNvSpPr/>
          <p:nvPr/>
        </p:nvSpPr>
        <p:spPr>
          <a:xfrm>
            <a:off x="5508104" y="2591249"/>
            <a:ext cx="2016224" cy="53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主打扩容（</a:t>
            </a:r>
            <a:r>
              <a:rPr lang="en-US" altLang="zh-CN" b="1" dirty="0"/>
              <a:t>EOS/</a:t>
            </a:r>
            <a:r>
              <a:rPr lang="zh-CN" altLang="en-US" b="1" dirty="0"/>
              <a:t>波场等）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2B0BE11-C061-4BEF-BC5F-946D36556F8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4578951" y="2229594"/>
            <a:ext cx="9291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BBA6417-0DDD-46F4-8653-6205E9DCB04A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4578951" y="2229594"/>
            <a:ext cx="929153" cy="630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2108AFA-E73C-4DB3-A6AF-2293968DBF55}"/>
              </a:ext>
            </a:extLst>
          </p:cNvPr>
          <p:cNvSpPr/>
          <p:nvPr/>
        </p:nvSpPr>
        <p:spPr>
          <a:xfrm>
            <a:off x="7020272" y="283311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BTC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0D0E56A-933B-4981-B235-04A698F29A1D}"/>
              </a:ext>
            </a:extLst>
          </p:cNvPr>
          <p:cNvSpPr/>
          <p:nvPr/>
        </p:nvSpPr>
        <p:spPr>
          <a:xfrm>
            <a:off x="7020271" y="921020"/>
            <a:ext cx="197629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BSV/BCH/Ripple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07E655-CBC6-4A83-9BCD-0343BA0661DB}"/>
              </a:ext>
            </a:extLst>
          </p:cNvPr>
          <p:cNvSpPr/>
          <p:nvPr/>
        </p:nvSpPr>
        <p:spPr>
          <a:xfrm>
            <a:off x="7035946" y="1578924"/>
            <a:ext cx="17845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匿名（门罗、大零）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95A77B9-0045-4B40-8CF7-3E4FC113FB73}"/>
              </a:ext>
            </a:extLst>
          </p:cNvPr>
          <p:cNvCxnSpPr>
            <a:stCxn id="20" idx="3"/>
            <a:endCxn id="50" idx="1"/>
          </p:cNvCxnSpPr>
          <p:nvPr/>
        </p:nvCxnSpPr>
        <p:spPr>
          <a:xfrm flipV="1">
            <a:off x="6422504" y="499335"/>
            <a:ext cx="597768" cy="406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0F8BB51-9801-4B89-BAA5-A77ADD8C6A36}"/>
              </a:ext>
            </a:extLst>
          </p:cNvPr>
          <p:cNvCxnSpPr>
            <a:stCxn id="20" idx="3"/>
            <a:endCxn id="51" idx="1"/>
          </p:cNvCxnSpPr>
          <p:nvPr/>
        </p:nvCxnSpPr>
        <p:spPr>
          <a:xfrm>
            <a:off x="6422504" y="905869"/>
            <a:ext cx="597767" cy="231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AD53767-1075-424B-9311-BD87BB6A590B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>
            <a:off x="6422504" y="1545843"/>
            <a:ext cx="613442" cy="24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A182994-696F-4657-878A-00052FC39886}"/>
              </a:ext>
            </a:extLst>
          </p:cNvPr>
          <p:cNvSpPr/>
          <p:nvPr/>
        </p:nvSpPr>
        <p:spPr>
          <a:xfrm>
            <a:off x="3651974" y="3391489"/>
            <a:ext cx="187688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HyperLedger</a:t>
            </a:r>
            <a:r>
              <a:rPr lang="en-US" altLang="zh-CN" b="1" dirty="0"/>
              <a:t>(Fabric)</a:t>
            </a:r>
            <a:endParaRPr lang="zh-CN" altLang="en-US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AFFEB8A-235A-43D6-B559-1968921C00C8}"/>
              </a:ext>
            </a:extLst>
          </p:cNvPr>
          <p:cNvSpPr/>
          <p:nvPr/>
        </p:nvSpPr>
        <p:spPr>
          <a:xfrm>
            <a:off x="3638310" y="3978479"/>
            <a:ext cx="1856129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未来可能的国家链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B8B74D9-2EE9-4C2B-8F32-434D584E92AD}"/>
              </a:ext>
            </a:extLst>
          </p:cNvPr>
          <p:cNvSpPr/>
          <p:nvPr/>
        </p:nvSpPr>
        <p:spPr>
          <a:xfrm>
            <a:off x="3615148" y="4565469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其他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91BD445-2F84-4AAA-AF5A-C989183A8083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2966120" y="3435846"/>
            <a:ext cx="685854" cy="171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A82370C-9A11-4517-9069-AC3F2725E35A}"/>
              </a:ext>
            </a:extLst>
          </p:cNvPr>
          <p:cNvCxnSpPr>
            <a:stCxn id="9" idx="3"/>
            <a:endCxn id="67" idx="1"/>
          </p:cNvCxnSpPr>
          <p:nvPr/>
        </p:nvCxnSpPr>
        <p:spPr>
          <a:xfrm>
            <a:off x="2966120" y="3435846"/>
            <a:ext cx="672190" cy="758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B7BA379-E4EE-4DCB-8DF7-EA88AF9DA0AA}"/>
              </a:ext>
            </a:extLst>
          </p:cNvPr>
          <p:cNvCxnSpPr>
            <a:stCxn id="9" idx="3"/>
            <a:endCxn id="69" idx="1"/>
          </p:cNvCxnSpPr>
          <p:nvPr/>
        </p:nvCxnSpPr>
        <p:spPr>
          <a:xfrm>
            <a:off x="2966120" y="3435846"/>
            <a:ext cx="649028" cy="1345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3680364-855D-43B4-9A00-09CA0B5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1957303" cy="499792"/>
          </a:xfrm>
        </p:spPr>
        <p:txBody>
          <a:bodyPr/>
          <a:lstStyle/>
          <a:p>
            <a:r>
              <a:rPr lang="zh-CN" altLang="en-US" dirty="0"/>
              <a:t>开发方向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E229D9-4597-466F-8178-16F62A663CFC}"/>
              </a:ext>
            </a:extLst>
          </p:cNvPr>
          <p:cNvSpPr/>
          <p:nvPr/>
        </p:nvSpPr>
        <p:spPr>
          <a:xfrm>
            <a:off x="1403648" y="23557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EEBBD8-BD13-42A8-BC8E-592AE17A9621}"/>
              </a:ext>
            </a:extLst>
          </p:cNvPr>
          <p:cNvSpPr/>
          <p:nvPr/>
        </p:nvSpPr>
        <p:spPr>
          <a:xfrm>
            <a:off x="3203848" y="149163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链开发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57E853-2CD7-4F1C-A918-DE29E68E283D}"/>
              </a:ext>
            </a:extLst>
          </p:cNvPr>
          <p:cNvSpPr/>
          <p:nvPr/>
        </p:nvSpPr>
        <p:spPr>
          <a:xfrm>
            <a:off x="3203848" y="3075806"/>
            <a:ext cx="252028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Dapp</a:t>
            </a:r>
            <a:r>
              <a:rPr lang="en-US" altLang="zh-CN" b="1" dirty="0"/>
              <a:t>(Decentralized apps)</a:t>
            </a:r>
          </a:p>
          <a:p>
            <a:pPr algn="ctr"/>
            <a:r>
              <a:rPr lang="zh-CN" altLang="en-US" b="1" dirty="0"/>
              <a:t>开发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2643726-7E19-44DB-89E6-420DD14BF552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2267744" y="1707654"/>
            <a:ext cx="936104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7749423-701D-4696-B033-C06CD3879EC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267744" y="2571750"/>
            <a:ext cx="936104" cy="756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65" y="233622"/>
            <a:ext cx="2173327" cy="499792"/>
          </a:xfrm>
        </p:spPr>
        <p:txBody>
          <a:bodyPr/>
          <a:lstStyle/>
          <a:p>
            <a:r>
              <a:rPr lang="zh-CN" altLang="en-US" dirty="0"/>
              <a:t>公链开发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23AC34-EA30-4D96-A941-7D2570BF6A2E}"/>
              </a:ext>
            </a:extLst>
          </p:cNvPr>
          <p:cNvSpPr/>
          <p:nvPr/>
        </p:nvSpPr>
        <p:spPr>
          <a:xfrm>
            <a:off x="2123728" y="2532187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公链开发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CCCD5-D7C4-4704-A98C-DDDC1EC36784}"/>
              </a:ext>
            </a:extLst>
          </p:cNvPr>
          <p:cNvSpPr/>
          <p:nvPr/>
        </p:nvSpPr>
        <p:spPr>
          <a:xfrm>
            <a:off x="4065360" y="454627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价值</a:t>
            </a:r>
            <a:r>
              <a:rPr lang="en-US" altLang="zh-CN" b="1" dirty="0"/>
              <a:t>/</a:t>
            </a:r>
            <a:r>
              <a:rPr lang="zh-CN" altLang="en-US" b="1" dirty="0"/>
              <a:t>架构设计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B828C4-6B70-4B05-A059-E45BAA123565}"/>
              </a:ext>
            </a:extLst>
          </p:cNvPr>
          <p:cNvSpPr/>
          <p:nvPr/>
        </p:nvSpPr>
        <p:spPr>
          <a:xfrm>
            <a:off x="4074488" y="1001205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共识设计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2C7D8F-6D44-4D78-93A6-79118D5AC5CD}"/>
              </a:ext>
            </a:extLst>
          </p:cNvPr>
          <p:cNvSpPr/>
          <p:nvPr/>
        </p:nvSpPr>
        <p:spPr>
          <a:xfrm>
            <a:off x="4081578" y="1536687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虚拟机设计实现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1CDF65-7406-43ED-B992-1FD40DF462A2}"/>
              </a:ext>
            </a:extLst>
          </p:cNvPr>
          <p:cNvSpPr/>
          <p:nvPr/>
        </p:nvSpPr>
        <p:spPr>
          <a:xfrm>
            <a:off x="4081578" y="2090097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p2p</a:t>
            </a:r>
            <a:r>
              <a:rPr lang="zh-CN" altLang="en-US" b="1" dirty="0"/>
              <a:t>网络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6EB9FF-1F29-4963-ACF5-99041A6184B5}"/>
              </a:ext>
            </a:extLst>
          </p:cNvPr>
          <p:cNvSpPr/>
          <p:nvPr/>
        </p:nvSpPr>
        <p:spPr>
          <a:xfrm>
            <a:off x="4065360" y="2643507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代币经济学设计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C37461-8576-4E7D-91A0-D68566D8A4B2}"/>
              </a:ext>
            </a:extLst>
          </p:cNvPr>
          <p:cNvSpPr/>
          <p:nvPr/>
        </p:nvSpPr>
        <p:spPr>
          <a:xfrm>
            <a:off x="4051862" y="3190085"/>
            <a:ext cx="1584176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代码实现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E65E5D-3EBB-4868-B1DE-C45936959939}"/>
              </a:ext>
            </a:extLst>
          </p:cNvPr>
          <p:cNvSpPr/>
          <p:nvPr/>
        </p:nvSpPr>
        <p:spPr>
          <a:xfrm>
            <a:off x="4051862" y="3750327"/>
            <a:ext cx="1584176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系统合约开发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9A70C4-8D70-4BC6-976A-4819EF0A654D}"/>
              </a:ext>
            </a:extLst>
          </p:cNvPr>
          <p:cNvSpPr/>
          <p:nvPr/>
        </p:nvSpPr>
        <p:spPr>
          <a:xfrm>
            <a:off x="4051862" y="4310569"/>
            <a:ext cx="1584176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运营</a:t>
            </a:r>
            <a:r>
              <a:rPr lang="en-US" altLang="zh-CN" b="1" dirty="0"/>
              <a:t>/</a:t>
            </a:r>
            <a:r>
              <a:rPr lang="zh-CN" altLang="en-US" b="1" dirty="0"/>
              <a:t>生态建设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EF17947-D0E9-40B4-8B3A-79935AD491A3}"/>
              </a:ext>
            </a:extLst>
          </p:cNvPr>
          <p:cNvCxnSpPr>
            <a:stCxn id="8" idx="3"/>
          </p:cNvCxnSpPr>
          <p:nvPr/>
        </p:nvCxnSpPr>
        <p:spPr>
          <a:xfrm flipV="1">
            <a:off x="3131840" y="682522"/>
            <a:ext cx="920022" cy="202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7E5ACE-F5B4-4130-A4B4-2DDF7823E77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131840" y="1217229"/>
            <a:ext cx="942648" cy="149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383B29-0A24-4406-B143-4A7C2A681C7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3131840" y="1752711"/>
            <a:ext cx="949738" cy="95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AB8DFC-1E42-444F-841D-63887899EEDC}"/>
              </a:ext>
            </a:extLst>
          </p:cNvPr>
          <p:cNvCxnSpPr>
            <a:stCxn id="8" idx="3"/>
          </p:cNvCxnSpPr>
          <p:nvPr/>
        </p:nvCxnSpPr>
        <p:spPr>
          <a:xfrm flipV="1">
            <a:off x="3131840" y="2338706"/>
            <a:ext cx="920022" cy="3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9F65E4-F354-4F81-8404-645FE0A2A62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131840" y="2712207"/>
            <a:ext cx="933520" cy="14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6108BD-4548-4E5C-9CEA-D6B91534F785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131840" y="2712207"/>
            <a:ext cx="920022" cy="6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2F3FD9-6E00-4E06-853D-9B2B25337CFB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131840" y="2712207"/>
            <a:ext cx="920022" cy="12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444E24-4CAC-47E8-A6F0-BFFDE130F183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3131840" y="2712207"/>
            <a:ext cx="920022" cy="18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425" y="199750"/>
            <a:ext cx="2029311" cy="499792"/>
          </a:xfrm>
        </p:spPr>
        <p:txBody>
          <a:bodyPr/>
          <a:lstStyle/>
          <a:p>
            <a:r>
              <a:rPr lang="zh-CN" altLang="en-US" dirty="0"/>
              <a:t>公链开发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40884D-DA35-43C7-8200-07E136E155D3}"/>
              </a:ext>
            </a:extLst>
          </p:cNvPr>
          <p:cNvSpPr/>
          <p:nvPr/>
        </p:nvSpPr>
        <p:spPr>
          <a:xfrm>
            <a:off x="971600" y="24396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技术要求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94390B-B8FD-47AA-AF06-38A48D0480A2}"/>
              </a:ext>
            </a:extLst>
          </p:cNvPr>
          <p:cNvSpPr/>
          <p:nvPr/>
        </p:nvSpPr>
        <p:spPr>
          <a:xfrm>
            <a:off x="3131840" y="1059582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编程语言（</a:t>
            </a:r>
            <a:r>
              <a:rPr lang="en-US" altLang="zh-CN" b="1" dirty="0"/>
              <a:t>C++,</a:t>
            </a:r>
            <a:r>
              <a:rPr lang="en-US" altLang="zh-CN" b="1" dirty="0" err="1"/>
              <a:t>go,Java,SQL,Rust,Haskell</a:t>
            </a:r>
            <a:r>
              <a:rPr lang="en-US" altLang="zh-CN" b="1" dirty="0"/>
              <a:t>…</a:t>
            </a:r>
            <a:r>
              <a:rPr lang="zh-CN" altLang="en-US" b="1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3484A5-A3DC-47B8-91E6-19EDBF53420C}"/>
              </a:ext>
            </a:extLst>
          </p:cNvPr>
          <p:cNvSpPr/>
          <p:nvPr/>
        </p:nvSpPr>
        <p:spPr>
          <a:xfrm>
            <a:off x="3131840" y="1735088"/>
            <a:ext cx="40324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区块链知识（共识算法，</a:t>
            </a:r>
            <a:r>
              <a:rPr lang="en-US" altLang="zh-CN" b="1" dirty="0"/>
              <a:t>p2p</a:t>
            </a:r>
            <a:r>
              <a:rPr lang="zh-CN" altLang="en-US" b="1" dirty="0"/>
              <a:t>网络，现有主流链原理，钱包知识，代币经济</a:t>
            </a:r>
            <a:r>
              <a:rPr lang="en-US" altLang="zh-CN" b="1" dirty="0"/>
              <a:t>…</a:t>
            </a:r>
            <a:r>
              <a:rPr lang="zh-CN" altLang="en-US" b="1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56C38-8838-40D4-97E8-4DDD7DCA87E2}"/>
              </a:ext>
            </a:extLst>
          </p:cNvPr>
          <p:cNvSpPr/>
          <p:nvPr/>
        </p:nvSpPr>
        <p:spPr>
          <a:xfrm>
            <a:off x="3153156" y="24396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密码学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0A530D-26BF-4987-A9A1-90EEEF815C7E}"/>
              </a:ext>
            </a:extLst>
          </p:cNvPr>
          <p:cNvSpPr/>
          <p:nvPr/>
        </p:nvSpPr>
        <p:spPr>
          <a:xfrm>
            <a:off x="3131840" y="31442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网络编程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2B6F13-1F37-4215-AF4C-C297F853343E}"/>
              </a:ext>
            </a:extLst>
          </p:cNvPr>
          <p:cNvSpPr/>
          <p:nvPr/>
        </p:nvSpPr>
        <p:spPr>
          <a:xfrm>
            <a:off x="3131840" y="386789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熟悉</a:t>
            </a:r>
            <a:r>
              <a:rPr lang="en-US" altLang="zh-CN" b="1" dirty="0" err="1"/>
              <a:t>github,docker</a:t>
            </a:r>
            <a:r>
              <a:rPr lang="zh-CN" altLang="en-US" b="1" dirty="0"/>
              <a:t>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B4D66F-5693-4AA1-81C2-1D4DA76FC2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051720" y="1239602"/>
            <a:ext cx="1080120" cy="141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545E92-4C17-4400-BAAE-04330C7B5AF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051720" y="1951112"/>
            <a:ext cx="1080120" cy="7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1B5903-EB25-4405-9956-F3D4142B593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051720" y="2655704"/>
            <a:ext cx="1101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91172E-EB56-43E2-A508-D6F55487771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051720" y="2655704"/>
            <a:ext cx="1080120" cy="7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875793-97FE-4B67-B725-F857F35881F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051720" y="2655704"/>
            <a:ext cx="1080120" cy="14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89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9501-B28F-48F7-B419-024A08B2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1885295" cy="715816"/>
          </a:xfrm>
        </p:spPr>
        <p:txBody>
          <a:bodyPr/>
          <a:lstStyle/>
          <a:p>
            <a:r>
              <a:rPr lang="zh-CN" altLang="en-US" dirty="0"/>
              <a:t>公链运营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C39362-6DB2-45B7-BBF1-A859E9E2688B}"/>
              </a:ext>
            </a:extLst>
          </p:cNvPr>
          <p:cNvSpPr/>
          <p:nvPr/>
        </p:nvSpPr>
        <p:spPr>
          <a:xfrm>
            <a:off x="971600" y="24396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运营</a:t>
            </a:r>
            <a:r>
              <a:rPr lang="en-US" altLang="zh-CN" b="1" dirty="0"/>
              <a:t>/</a:t>
            </a:r>
            <a:r>
              <a:rPr lang="zh-CN" altLang="en-US" b="1" dirty="0"/>
              <a:t>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9F5A7-C835-47D2-BB0D-01A6C0B30A0E}"/>
              </a:ext>
            </a:extLst>
          </p:cNvPr>
          <p:cNvSpPr/>
          <p:nvPr/>
        </p:nvSpPr>
        <p:spPr>
          <a:xfrm>
            <a:off x="3131840" y="156363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社区维护（回答开发问题、宣传、社区沟通、组织线下交流</a:t>
            </a:r>
            <a:r>
              <a:rPr lang="en-US" altLang="zh-CN" b="1" dirty="0"/>
              <a:t>…</a:t>
            </a:r>
            <a:r>
              <a:rPr lang="zh-CN" altLang="en-US" b="1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A84595-FA9E-4696-9B95-AD2406FD8577}"/>
              </a:ext>
            </a:extLst>
          </p:cNvPr>
          <p:cNvSpPr/>
          <p:nvPr/>
        </p:nvSpPr>
        <p:spPr>
          <a:xfrm>
            <a:off x="3131840" y="2439680"/>
            <a:ext cx="46805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生态建设（</a:t>
            </a:r>
            <a:r>
              <a:rPr lang="en-US" altLang="zh-CN" b="1" dirty="0" err="1"/>
              <a:t>dapp</a:t>
            </a:r>
            <a:r>
              <a:rPr lang="zh-CN" altLang="en-US" b="1" dirty="0"/>
              <a:t>、稳定币、钱包、工具、</a:t>
            </a:r>
            <a:r>
              <a:rPr lang="en-US" altLang="zh-CN" b="1" dirty="0" err="1"/>
              <a:t>Defi</a:t>
            </a:r>
            <a:r>
              <a:rPr lang="zh-CN" altLang="en-US" b="1" dirty="0"/>
              <a:t>、交易所、币的空投、代币经济、组织黑客松等）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976C52-EEC9-4BF7-BF63-EF64EBC82553}"/>
              </a:ext>
            </a:extLst>
          </p:cNvPr>
          <p:cNvSpPr/>
          <p:nvPr/>
        </p:nvSpPr>
        <p:spPr>
          <a:xfrm>
            <a:off x="3131840" y="331572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法律风险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55394F-6A54-4303-9C91-D9E8B9B261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51720" y="1779662"/>
            <a:ext cx="1080120" cy="87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9E05BE-7D45-4844-B7DD-9F492D8339D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51720" y="265570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B4F2D3-EB31-4F09-8147-59E782EA78F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51720" y="2655704"/>
            <a:ext cx="1080120" cy="87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9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74E7A-B337-483E-8D04-CBF5D899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区块链经营模式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4E02F-534C-45F9-A871-AF8849064895}"/>
              </a:ext>
            </a:extLst>
          </p:cNvPr>
          <p:cNvSpPr txBox="1"/>
          <p:nvPr/>
        </p:nvSpPr>
        <p:spPr>
          <a:xfrm>
            <a:off x="467544" y="1026617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公链的运营跟普通公司的运营，区别比较大。</a:t>
            </a:r>
            <a:endParaRPr lang="en-US" altLang="zh-CN" dirty="0"/>
          </a:p>
          <a:p>
            <a:r>
              <a:rPr lang="zh-CN" altLang="en-US" dirty="0"/>
              <a:t>因为你不能把链看做公司的私产，而是一个公开，公共的东西。一旦发布了，币卖出去了，就是所有持币人、链参与者、矿工们的了。即失去了控制力（或者说，不能有控制力）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一般一开始会有资金募集（</a:t>
            </a:r>
            <a:r>
              <a:rPr lang="en-US" altLang="zh-CN" dirty="0" err="1"/>
              <a:t>ico,ieo,ibo</a:t>
            </a:r>
            <a:r>
              <a:rPr lang="zh-CN" altLang="en-US" dirty="0"/>
              <a:t>等等，卖币换钱投研发等）</a:t>
            </a:r>
            <a:endParaRPr lang="en-US" altLang="zh-CN" dirty="0"/>
          </a:p>
          <a:p>
            <a:r>
              <a:rPr lang="zh-CN" altLang="en-US" dirty="0"/>
              <a:t>主网上线后，基本上再有新版本更新，就得跟社区交流着来，没法直接像</a:t>
            </a:r>
            <a:r>
              <a:rPr lang="en-US" altLang="zh-CN" dirty="0"/>
              <a:t>app</a:t>
            </a:r>
            <a:r>
              <a:rPr lang="zh-CN" altLang="en-US" dirty="0"/>
              <a:t>升级一样升了，所以现代区块链，一般在设计阶段就把升级方式考虑好（对可能大部分链来说，这无法解决）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公链公司的能变现的产品可以说是币，他们会自己手上拿很多币（一般一部分</a:t>
            </a:r>
            <a:r>
              <a:rPr lang="en-US" altLang="zh-CN" dirty="0" err="1"/>
              <a:t>ico</a:t>
            </a:r>
            <a:r>
              <a:rPr lang="en-US" altLang="zh-CN" dirty="0"/>
              <a:t>,</a:t>
            </a:r>
            <a:r>
              <a:rPr lang="zh-CN" altLang="en-US" dirty="0"/>
              <a:t>一部分空投，一部分分阶段解锁，一部分归创始团队），所以他们会努力发展生态，让自己的币有价值且能变现。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再有一些公司直接就是为了炒作割韭菜，这种也非常多的。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有技术有努力的好团队，也未必干的过专门炒作的，所以，买币需谨慎，不能光看其价值，血泪教训。</a:t>
            </a:r>
          </a:p>
        </p:txBody>
      </p:sp>
    </p:spTree>
    <p:extLst>
      <p:ext uri="{BB962C8B-B14F-4D97-AF65-F5344CB8AC3E}">
        <p14:creationId xmlns:p14="http://schemas.microsoft.com/office/powerpoint/2010/main" val="11743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1330-2FBB-4DE0-90E3-4B48C9C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2101319" cy="715816"/>
          </a:xfrm>
        </p:spPr>
        <p:txBody>
          <a:bodyPr/>
          <a:lstStyle/>
          <a:p>
            <a:r>
              <a:rPr lang="en-US" altLang="zh-CN" dirty="0" err="1"/>
              <a:t>Dapp</a:t>
            </a:r>
            <a:r>
              <a:rPr lang="zh-CN" altLang="en-US" dirty="0"/>
              <a:t>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40FA41-D17D-4C37-82A1-F455E695DEF2}"/>
              </a:ext>
            </a:extLst>
          </p:cNvPr>
          <p:cNvSpPr/>
          <p:nvPr/>
        </p:nvSpPr>
        <p:spPr>
          <a:xfrm>
            <a:off x="1403648" y="264375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Dapp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BCE2A6-D821-4C3A-913C-D2A78DDD4F6F}"/>
              </a:ext>
            </a:extLst>
          </p:cNvPr>
          <p:cNvSpPr/>
          <p:nvPr/>
        </p:nvSpPr>
        <p:spPr>
          <a:xfrm>
            <a:off x="3347864" y="1491630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合约开发（</a:t>
            </a:r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Solidity,C</a:t>
            </a:r>
            <a:r>
              <a:rPr lang="en-US" altLang="zh-C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++,</a:t>
            </a:r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Java,JS,Python,go</a:t>
            </a:r>
            <a:r>
              <a:rPr lang="en-US" altLang="zh-C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B59831-B96B-45FA-846F-358F73045121}"/>
              </a:ext>
            </a:extLst>
          </p:cNvPr>
          <p:cNvSpPr/>
          <p:nvPr/>
        </p:nvSpPr>
        <p:spPr>
          <a:xfrm>
            <a:off x="3347864" y="2139702"/>
            <a:ext cx="35283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前端（</a:t>
            </a:r>
            <a:r>
              <a:rPr lang="en-US" altLang="zh-CN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，与钱包接口）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09D2FA-572D-435A-93C4-EE4013542FD8}"/>
              </a:ext>
            </a:extLst>
          </p:cNvPr>
          <p:cNvSpPr/>
          <p:nvPr/>
        </p:nvSpPr>
        <p:spPr>
          <a:xfrm>
            <a:off x="3347864" y="284629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后端（可能没有）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3ACB97-6BEC-4187-866C-CE0A8F665AE6}"/>
              </a:ext>
            </a:extLst>
          </p:cNvPr>
          <p:cNvSpPr/>
          <p:nvPr/>
        </p:nvSpPr>
        <p:spPr>
          <a:xfrm>
            <a:off x="3347864" y="355288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运营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2B9E71-C09A-4DD4-A46C-94AABF43227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27784" y="1671650"/>
            <a:ext cx="72008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D3533E-3982-405F-81EE-8DB71BB07A2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627784" y="2319722"/>
            <a:ext cx="7200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BFA7F49-16A3-4543-8D14-4545C7318E4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627784" y="2823778"/>
            <a:ext cx="720080" cy="20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27D6A6-E1BC-492C-8E16-0A6004C10F8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627784" y="2823778"/>
            <a:ext cx="720080" cy="9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4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C8C76-6698-4CD8-AF8C-0BA8B9C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5" y="199750"/>
            <a:ext cx="1597263" cy="427784"/>
          </a:xfrm>
        </p:spPr>
        <p:txBody>
          <a:bodyPr/>
          <a:lstStyle/>
          <a:p>
            <a:r>
              <a:rPr lang="zh-CN" altLang="en-US" dirty="0"/>
              <a:t>钱包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6076F1-5C04-450D-A0BD-456220E6C0A0}"/>
              </a:ext>
            </a:extLst>
          </p:cNvPr>
          <p:cNvSpPr/>
          <p:nvPr/>
        </p:nvSpPr>
        <p:spPr>
          <a:xfrm>
            <a:off x="965056" y="265233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钱包开发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B8E5-FF24-408E-94F7-93CF97FACBA5}"/>
              </a:ext>
            </a:extLst>
          </p:cNvPr>
          <p:cNvSpPr/>
          <p:nvPr/>
        </p:nvSpPr>
        <p:spPr>
          <a:xfrm>
            <a:off x="3347864" y="120359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对应链的知识（密码学）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B831FF-0B32-4FBE-82DA-82F8C95EB9B7}"/>
              </a:ext>
            </a:extLst>
          </p:cNvPr>
          <p:cNvSpPr/>
          <p:nvPr/>
        </p:nvSpPr>
        <p:spPr>
          <a:xfrm>
            <a:off x="3347864" y="1923678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前端（安卓、</a:t>
            </a:r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11006-0845-49FE-9769-CF4CD4129211}"/>
              </a:ext>
            </a:extLst>
          </p:cNvPr>
          <p:cNvSpPr/>
          <p:nvPr/>
        </p:nvSpPr>
        <p:spPr>
          <a:xfrm>
            <a:off x="3336356" y="2651511"/>
            <a:ext cx="43319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后端（自己运营节点，数据库（</a:t>
            </a:r>
            <a:r>
              <a:rPr lang="en-US" altLang="zh-CN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monogo</a:t>
            </a:r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等数据库））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12B97E-2479-4BEA-9FF7-D2D9DBAA73F0}"/>
              </a:ext>
            </a:extLst>
          </p:cNvPr>
          <p:cNvSpPr/>
          <p:nvPr/>
        </p:nvSpPr>
        <p:spPr>
          <a:xfrm>
            <a:off x="3336356" y="3396856"/>
            <a:ext cx="25317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内置区块链浏览器、交易所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30C49A-F852-4788-A673-5F2598BC9250}"/>
              </a:ext>
            </a:extLst>
          </p:cNvPr>
          <p:cNvSpPr/>
          <p:nvPr/>
        </p:nvSpPr>
        <p:spPr>
          <a:xfrm>
            <a:off x="3336356" y="40994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858F8D-C82F-487F-957A-0861139794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89192" y="1383618"/>
            <a:ext cx="1158672" cy="14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2ED5EE-CB2F-4B49-AEB9-B12B03A18BC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189192" y="2103698"/>
            <a:ext cx="1158672" cy="7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316616-88E4-4257-90F6-DE18A10484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189192" y="2831531"/>
            <a:ext cx="1147164" cy="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4ED5A1-FD05-499F-9890-C22E1A6D10E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189192" y="2832356"/>
            <a:ext cx="1147164" cy="74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88CE2B-2474-47BC-B409-A721956278E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89192" y="2832356"/>
            <a:ext cx="1147164" cy="144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7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o_color">
      <a:dk1>
        <a:srgbClr val="000000"/>
      </a:dk1>
      <a:lt1>
        <a:srgbClr val="FFFFFF"/>
      </a:lt1>
      <a:dk2>
        <a:srgbClr val="77777A"/>
      </a:dk2>
      <a:lt2>
        <a:srgbClr val="434448"/>
      </a:lt2>
      <a:accent1>
        <a:srgbClr val="139DBC"/>
      </a:accent1>
      <a:accent2>
        <a:srgbClr val="FC4E07"/>
      </a:accent2>
      <a:accent3>
        <a:srgbClr val="BE0053"/>
      </a:accent3>
      <a:accent4>
        <a:srgbClr val="17B878"/>
      </a:accent4>
      <a:accent5>
        <a:srgbClr val="094D6C"/>
      </a:accent5>
      <a:accent6>
        <a:srgbClr val="7A0044"/>
      </a:accent6>
      <a:hlink>
        <a:srgbClr val="0C5D36"/>
      </a:hlink>
      <a:folHlink>
        <a:srgbClr val="AD33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1592</Words>
  <Application>Microsoft Office PowerPoint</Application>
  <PresentationFormat>全屏显示(16:9)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区块链知识体系</vt:lpstr>
      <vt:lpstr>区块链分类</vt:lpstr>
      <vt:lpstr>开发方向</vt:lpstr>
      <vt:lpstr>公链开发</vt:lpstr>
      <vt:lpstr>公链开发</vt:lpstr>
      <vt:lpstr>公链运营</vt:lpstr>
      <vt:lpstr>区块链经营模式</vt:lpstr>
      <vt:lpstr>Dapp开发</vt:lpstr>
      <vt:lpstr>钱包</vt:lpstr>
      <vt:lpstr>交易所</vt:lpstr>
      <vt:lpstr>联盟链分类</vt:lpstr>
      <vt:lpstr>什么是联盟链(Fabric)</vt:lpstr>
      <vt:lpstr>什么是联盟链（Fabric）</vt:lpstr>
      <vt:lpstr>HyperLedger(Fabric)</vt:lpstr>
      <vt:lpstr>HyperLedger(Fabric)</vt:lpstr>
      <vt:lpstr>对公联盟链国家联盟链 其他联盟链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AT指令调验及流程分享</dc:title>
  <cp:lastModifiedBy>Daishan Mao</cp:lastModifiedBy>
  <cp:revision>588</cp:revision>
  <dcterms:modified xsi:type="dcterms:W3CDTF">2020-01-21T02:34:47Z</dcterms:modified>
</cp:coreProperties>
</file>