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656" r:id="rId3"/>
    <p:sldId id="709" r:id="rId5"/>
    <p:sldId id="755" r:id="rId6"/>
    <p:sldId id="756" r:id="rId7"/>
    <p:sldId id="757" r:id="rId8"/>
    <p:sldId id="758" r:id="rId9"/>
    <p:sldId id="759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7" r:id="rId22"/>
    <p:sldId id="772" r:id="rId23"/>
    <p:sldId id="773" r:id="rId24"/>
    <p:sldId id="774" r:id="rId25"/>
    <p:sldId id="775" r:id="rId26"/>
    <p:sldId id="6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solves.com.cn/it/wl/zs/2019-09-04/4377.html" TargetMode="External"/><Relationship Id="rId1" Type="http://schemas.openxmlformats.org/officeDocument/2006/relationships/hyperlink" Target="https://segmentfault.com/a/119000001899215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zhuanlan.zhihu.com/p/3407206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me.csdn.net/juzhenyua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tradelens.com/" TargetMode="Externa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5" r="62936" b="1"/>
          <a:stretch>
            <a:fillRect/>
          </a:stretch>
        </p:blipFill>
        <p:spPr>
          <a:xfrm rot="10800000">
            <a:off x="6050173" y="4160090"/>
            <a:ext cx="2971974" cy="27252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0" r="20534"/>
          <a:stretch>
            <a:fillRect/>
          </a:stretch>
        </p:blipFill>
        <p:spPr>
          <a:xfrm>
            <a:off x="6325537" y="21776"/>
            <a:ext cx="5851815" cy="3735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8" b="48302"/>
          <a:stretch>
            <a:fillRect/>
          </a:stretch>
        </p:blipFill>
        <p:spPr>
          <a:xfrm>
            <a:off x="8976697" y="4129802"/>
            <a:ext cx="3239984" cy="2755582"/>
          </a:xfrm>
          <a:prstGeom prst="rect">
            <a:avLst/>
          </a:prstGeom>
        </p:spPr>
      </p:pic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905210" y="2511541"/>
            <a:ext cx="66319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000" b="1" spc="600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认识</a:t>
            </a:r>
            <a:r>
              <a:rPr lang="zh-CN" altLang="en-US" sz="4000" b="1" spc="600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联盟链</a:t>
            </a:r>
            <a:endParaRPr lang="zh-CN" altLang="en-US" sz="4000" b="1" spc="600" dirty="0">
              <a:solidFill>
                <a:srgbClr val="3C5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905210" y="3304758"/>
            <a:ext cx="6514094" cy="0"/>
          </a:xfrm>
          <a:prstGeom prst="line">
            <a:avLst/>
          </a:prstGeom>
          <a:ln w="28575" cmpd="sng">
            <a:solidFill>
              <a:srgbClr val="3D5F6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45" y="3402101"/>
            <a:ext cx="3132455" cy="11599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29798" y="6252706"/>
            <a:ext cx="4649854" cy="6052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fontAlgn="auto" latinLnBrk="0" hangingPunct="1">
              <a:lnSpc>
                <a:spcPts val="2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从混沌中带来秩序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latinLnBrk="0" hangingPunct="1">
              <a:lnSpc>
                <a:spcPts val="2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BRING ORDER OUT OF CHAOS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Fabric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和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Fisco bcos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400">
                <a:sym typeface="+mn-ea"/>
              </a:rPr>
              <a:t>真正差别：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Fabric</a:t>
            </a:r>
            <a:r>
              <a:rPr lang="zh-CN" altLang="en-US" sz="2000">
                <a:sym typeface="+mn-ea"/>
              </a:rPr>
              <a:t>：对结果达成一致（类似</a:t>
            </a:r>
            <a:r>
              <a:rPr lang="en-US" altLang="zh-CN" sz="2000">
                <a:sym typeface="+mn-ea"/>
              </a:rPr>
              <a:t>UTXO</a:t>
            </a:r>
            <a:r>
              <a:rPr lang="zh-CN" altLang="en-US" sz="2000">
                <a:sym typeface="+mn-ea"/>
              </a:rPr>
              <a:t>模型，如</a:t>
            </a:r>
            <a:r>
              <a:rPr lang="en-US" altLang="zh-CN" sz="2000">
                <a:sym typeface="+mn-ea"/>
              </a:rPr>
              <a:t>BTC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BCOS</a:t>
            </a:r>
            <a:r>
              <a:rPr lang="zh-CN" altLang="en-US" sz="2000">
                <a:sym typeface="+mn-ea"/>
              </a:rPr>
              <a:t>：对过程达成一致（类似账户模型，如</a:t>
            </a:r>
            <a:r>
              <a:rPr lang="en-US" altLang="zh-CN" sz="2000">
                <a:sym typeface="+mn-ea"/>
              </a:rPr>
              <a:t>ETH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1443355" y="3388360"/>
            <a:ext cx="1413510" cy="5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状态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76035" y="3388360"/>
            <a:ext cx="1413510" cy="5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状态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49220" y="4635500"/>
            <a:ext cx="98869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3559175" y="3002915"/>
            <a:ext cx="2007235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智能合约执行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  <a:endCxn id="7" idx="2"/>
          </p:cNvCxnSpPr>
          <p:nvPr/>
        </p:nvCxnSpPr>
        <p:spPr>
          <a:xfrm>
            <a:off x="2856865" y="3650615"/>
            <a:ext cx="708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5566410" y="3650615"/>
            <a:ext cx="8096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</p:cNvCxnSpPr>
          <p:nvPr/>
        </p:nvCxnSpPr>
        <p:spPr>
          <a:xfrm flipV="1">
            <a:off x="3143885" y="3665855"/>
            <a:ext cx="0" cy="969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1200" y="5415915"/>
            <a:ext cx="93294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UTXO</a:t>
            </a:r>
            <a:r>
              <a:rPr lang="zh-CN" altLang="en-US"/>
              <a:t>：只要大家初始和最终状态（状态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）达成一致，所有节点就都能达成共识。</a:t>
            </a:r>
            <a:br>
              <a:rPr lang="zh-CN" altLang="en-US"/>
            </a:br>
            <a:r>
              <a:rPr lang="zh-CN" altLang="en-US"/>
              <a:t>               至于中间如何从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2</a:t>
            </a:r>
            <a:r>
              <a:rPr lang="zh-CN" altLang="en-US"/>
              <a:t>，不关心。</a:t>
            </a:r>
            <a:endParaRPr lang="zh-CN" altLang="en-US"/>
          </a:p>
          <a:p>
            <a:r>
              <a:rPr lang="zh-CN" altLang="en-US"/>
              <a:t>账户：只要大家状态</a:t>
            </a:r>
            <a:r>
              <a:rPr lang="en-US" altLang="zh-CN"/>
              <a:t>1</a:t>
            </a:r>
            <a:r>
              <a:rPr lang="zh-CN" altLang="en-US"/>
              <a:t>，调用，智能合约的执行过程严格一致，状态</a:t>
            </a:r>
            <a:r>
              <a:rPr lang="en-US" altLang="zh-CN"/>
              <a:t>2</a:t>
            </a:r>
            <a:r>
              <a:rPr lang="zh-CN" altLang="en-US"/>
              <a:t>一定一致，能达成共识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Fabric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和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Fisco bcos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/>
              <a:t>影响：</a:t>
            </a:r>
            <a:endParaRPr lang="zh-CN" altLang="en-US" sz="2000"/>
          </a:p>
          <a:p>
            <a:r>
              <a:rPr lang="en-US" altLang="zh-CN" sz="2000"/>
              <a:t>Fabric</a:t>
            </a:r>
            <a:r>
              <a:rPr lang="zh-CN" altLang="en-US" sz="2000"/>
              <a:t>可以使用通用编程语言写合约，</a:t>
            </a:r>
            <a:r>
              <a:rPr lang="en-US" altLang="zh-CN" sz="2000"/>
              <a:t>BCOS</a:t>
            </a:r>
            <a:r>
              <a:rPr lang="zh-CN" altLang="en-US" sz="2000"/>
              <a:t>需要用</a:t>
            </a:r>
            <a:r>
              <a:rPr lang="en-US" altLang="zh-CN" sz="2000"/>
              <a:t>solidity</a:t>
            </a:r>
            <a:r>
              <a:rPr lang="zh-CN" altLang="en-US" sz="2000"/>
              <a:t>。</a:t>
            </a:r>
            <a:br>
              <a:rPr lang="zh-CN" altLang="en-US" sz="2000"/>
            </a:br>
            <a:r>
              <a:rPr lang="en-US" altLang="zh-CN" sz="2000"/>
              <a:t>(solidity</a:t>
            </a:r>
            <a:r>
              <a:rPr lang="zh-CN" altLang="en-US" sz="2000"/>
              <a:t>可以保证执行过程严格相同）</a:t>
            </a:r>
            <a:endParaRPr lang="zh-CN" altLang="en-US" sz="2000"/>
          </a:p>
          <a:p>
            <a:r>
              <a:rPr lang="en-US" altLang="zh-CN" sz="2000"/>
              <a:t>Fabric</a:t>
            </a:r>
            <a:r>
              <a:rPr lang="zh-CN" altLang="en-US" sz="2000"/>
              <a:t>的同一个链码，在</a:t>
            </a:r>
            <a:r>
              <a:rPr lang="en-US" altLang="zh-CN" sz="2000"/>
              <a:t>channel</a:t>
            </a:r>
            <a:r>
              <a:rPr lang="zh-CN" altLang="en-US" sz="2000"/>
              <a:t>上定义必须完全一样，但是在实现层面，可以有不同（安装链码时，允许各个组织自己打包）。</a:t>
            </a:r>
            <a:br>
              <a:rPr lang="zh-CN" altLang="en-US" sz="2000"/>
            </a:br>
            <a:r>
              <a:rPr lang="en-US" altLang="zh-CN" sz="2000"/>
              <a:t>-&gt;</a:t>
            </a:r>
            <a:r>
              <a:rPr lang="zh-CN" altLang="en-US" sz="2000"/>
              <a:t>各个组织可以根据自己内部业务需要，添加适合自己的处理</a:t>
            </a:r>
            <a:br>
              <a:rPr lang="zh-CN" altLang="en-US" sz="2000"/>
            </a:br>
            <a:r>
              <a:rPr lang="en-US" altLang="zh-CN" sz="2000"/>
              <a:t>	-&gt;</a:t>
            </a:r>
            <a:r>
              <a:rPr lang="zh-CN" altLang="en-US" sz="2000">
                <a:solidFill>
                  <a:srgbClr val="FF0000"/>
                </a:solidFill>
              </a:rPr>
              <a:t>在合约层面支持多态</a:t>
            </a:r>
            <a:endParaRPr lang="zh-CN" altLang="en-US" sz="2000"/>
          </a:p>
          <a:p>
            <a:r>
              <a:rPr lang="en-US" altLang="zh-CN" sz="2000"/>
              <a:t>Fabric</a:t>
            </a:r>
            <a:r>
              <a:rPr lang="zh-CN" altLang="en-US" sz="2000"/>
              <a:t>将合约的运行（背书）和共识（排序）分开了。背书可以并行进行。可以提高性能</a:t>
            </a:r>
            <a:r>
              <a:rPr lang="zh-CN" altLang="en-US" sz="2000"/>
              <a:t>（即共识时不需要执行合约）</a:t>
            </a:r>
            <a:endParaRPr lang="zh-CN" altLang="en-US" sz="2000"/>
          </a:p>
          <a:p>
            <a:r>
              <a:rPr lang="en-US" altLang="zh-CN" sz="2000">
                <a:solidFill>
                  <a:srgbClr val="FF0000"/>
                </a:solidFill>
              </a:rPr>
              <a:t>orderer</a:t>
            </a:r>
            <a:r>
              <a:rPr lang="zh-CN" altLang="en-US" sz="2000">
                <a:solidFill>
                  <a:srgbClr val="FF0000"/>
                </a:solidFill>
              </a:rPr>
              <a:t>成为</a:t>
            </a:r>
            <a:r>
              <a:rPr lang="en-US" altLang="zh-CN" sz="2000">
                <a:solidFill>
                  <a:srgbClr val="FF0000"/>
                </a:solidFill>
              </a:rPr>
              <a:t>Fabric</a:t>
            </a:r>
            <a:r>
              <a:rPr lang="zh-CN" altLang="en-US" sz="2000">
                <a:solidFill>
                  <a:srgbClr val="FF0000"/>
                </a:solidFill>
              </a:rPr>
              <a:t>的瓶颈</a:t>
            </a:r>
            <a:r>
              <a:rPr lang="zh-CN" altLang="en-US" sz="2000"/>
              <a:t>。</a:t>
            </a:r>
            <a:br>
              <a:rPr lang="zh-CN" altLang="en-US" sz="2000"/>
            </a:br>
            <a:r>
              <a:rPr lang="en-US" altLang="zh-CN" sz="2000"/>
              <a:t>channel</a:t>
            </a:r>
            <a:r>
              <a:rPr lang="zh-CN" altLang="en-US" sz="2000"/>
              <a:t>共用</a:t>
            </a:r>
            <a:r>
              <a:rPr lang="en-US" altLang="zh-CN" sz="2000"/>
              <a:t>orderer</a:t>
            </a:r>
            <a:r>
              <a:rPr lang="zh-CN" altLang="en-US" sz="2000"/>
              <a:t>，因此性能无法随着</a:t>
            </a:r>
            <a:r>
              <a:rPr lang="en-US" altLang="zh-CN" sz="2000"/>
              <a:t>channel</a:t>
            </a:r>
            <a:r>
              <a:rPr lang="zh-CN" altLang="en-US" sz="2000"/>
              <a:t>的增多而无限增多，</a:t>
            </a:r>
            <a:r>
              <a:rPr lang="en-US" altLang="zh-CN" sz="2000"/>
              <a:t>orderer</a:t>
            </a:r>
            <a:r>
              <a:rPr lang="zh-CN" altLang="en-US" sz="2000"/>
              <a:t>性能是其上限</a:t>
            </a:r>
            <a:br>
              <a:rPr lang="zh-CN" altLang="en-US" sz="2000"/>
            </a:br>
            <a:r>
              <a:rPr lang="zh-CN" altLang="en-US" sz="2000"/>
              <a:t>可以通过增加多个</a:t>
            </a:r>
            <a:r>
              <a:rPr lang="en-US" altLang="zh-CN" sz="2000"/>
              <a:t>orderer</a:t>
            </a:r>
            <a:r>
              <a:rPr lang="zh-CN" altLang="en-US" sz="2000"/>
              <a:t>提高上限，但这会将网络分裂为多个网络。</a:t>
            </a:r>
            <a:br>
              <a:rPr lang="zh-CN" altLang="en-US" sz="2000"/>
            </a:br>
            <a:r>
              <a:rPr lang="en-US" altLang="zh-CN" sz="2000">
                <a:solidFill>
                  <a:srgbClr val="FF0000"/>
                </a:solidFill>
              </a:rPr>
              <a:t>BCOS</a:t>
            </a:r>
            <a:r>
              <a:rPr lang="zh-CN" altLang="en-US" sz="2000">
                <a:solidFill>
                  <a:srgbClr val="FF0000"/>
                </a:solidFill>
              </a:rPr>
              <a:t>无此瓶颈</a:t>
            </a:r>
            <a:r>
              <a:rPr lang="zh-CN" altLang="en-US" sz="2000"/>
              <a:t>，增加群组即可增加总吞吐量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Fabric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和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Fisco bcos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/>
              <a:t>其他差别：</a:t>
            </a:r>
            <a:endParaRPr lang="zh-CN" altLang="en-US" sz="2000"/>
          </a:p>
          <a:p>
            <a:r>
              <a:rPr lang="en-US" altLang="zh-CN" sz="2000"/>
              <a:t>BCOS</a:t>
            </a:r>
            <a:r>
              <a:rPr lang="zh-CN" altLang="en-US" sz="2000"/>
              <a:t>可以通过并行执行合约</a:t>
            </a:r>
            <a:r>
              <a:rPr lang="zh-CN" altLang="en-US" sz="2000"/>
              <a:t>提高性能。</a:t>
            </a:r>
            <a:endParaRPr lang="zh-CN" altLang="en-US" sz="2000"/>
          </a:p>
          <a:p>
            <a:r>
              <a:rPr lang="en-US" altLang="zh-CN" sz="2000"/>
              <a:t>BCOS</a:t>
            </a:r>
            <a:r>
              <a:rPr lang="zh-CN" altLang="en-US" sz="2000"/>
              <a:t>直接支持国密</a:t>
            </a:r>
            <a:endParaRPr lang="zh-CN" altLang="en-US" sz="2000"/>
          </a:p>
          <a:p>
            <a:r>
              <a:rPr lang="en-US" altLang="zh-CN" sz="2000"/>
              <a:t>BCOS</a:t>
            </a:r>
            <a:r>
              <a:rPr lang="zh-CN" altLang="en-US" sz="2000"/>
              <a:t>有更好的技术支持，更多的生态资源可用</a:t>
            </a:r>
            <a:endParaRPr lang="zh-CN" altLang="en-US" sz="2000"/>
          </a:p>
          <a:p>
            <a:r>
              <a:rPr lang="en-US" altLang="zh-CN" sz="2000"/>
              <a:t>Fabric</a:t>
            </a:r>
            <a:r>
              <a:rPr lang="zh-CN" altLang="en-US" sz="2000"/>
              <a:t>出现得更早，有更多存量应用，更高知名度和接受度。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总结：</a:t>
            </a:r>
            <a:endParaRPr lang="zh-CN" altLang="en-US" sz="2000"/>
          </a:p>
          <a:p>
            <a:r>
              <a:rPr lang="en-US" altLang="zh-CN" sz="2000"/>
              <a:t>Fabric</a:t>
            </a:r>
            <a:r>
              <a:rPr lang="zh-CN" altLang="en-US" sz="2000"/>
              <a:t>对去中心化想得更多，适合对参与者自主性要求更高的场合。</a:t>
            </a:r>
            <a:r>
              <a:rPr lang="zh-CN" altLang="en-US" sz="2000">
                <a:sym typeface="+mn-ea"/>
              </a:rPr>
              <a:t>使用更复杂，</a:t>
            </a:r>
            <a:r>
              <a:rPr lang="zh-CN" altLang="en-US" sz="2000"/>
              <a:t>存在性能瓶颈</a:t>
            </a:r>
            <a:endParaRPr lang="zh-CN" altLang="en-US" sz="2000"/>
          </a:p>
          <a:p>
            <a:r>
              <a:rPr lang="en-US" altLang="zh-CN" sz="2000"/>
              <a:t>BCOS</a:t>
            </a:r>
            <a:r>
              <a:rPr lang="zh-CN" altLang="en-US" sz="2000"/>
              <a:t>设计更简单易用，限制少，支持国密，无性能瓶颈，技术支持更好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选型：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若无对合约多态的要求，优选</a:t>
            </a:r>
            <a:r>
              <a:rPr lang="en-US" altLang="zh-CN" sz="2000"/>
              <a:t>BCOS</a:t>
            </a:r>
            <a:r>
              <a:rPr lang="zh-CN" altLang="en-US" sz="2000"/>
              <a:t>（个人选择，仅供参考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密码学简介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1175440" y="2452127"/>
            <a:ext cx="914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密码学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687608" y="166003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古典密码学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687608" y="295618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现代</a:t>
            </a:r>
            <a:r>
              <a:rPr lang="zh-CN" altLang="en-US" sz="1600" dirty="0" smtClean="0"/>
              <a:t>密码学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063872" y="1372007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对称加密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063872" y="2164095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非对称加密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5063872" y="302819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/>
              <a:t>Hash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063872" y="4612367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新技术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5063872" y="382027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应</a:t>
            </a:r>
            <a:r>
              <a:rPr lang="zh-CN" altLang="en-US" sz="1600" dirty="0" smtClean="0"/>
              <a:t>用（数字签名</a:t>
            </a:r>
            <a:r>
              <a:rPr lang="en-US" altLang="zh-CN" sz="1600" dirty="0" smtClean="0"/>
              <a:t>/TTL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512144" y="230811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同态加密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7512144" y="3244215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零知识证明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7512144" y="418031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安全多方计算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512144" y="511642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。。。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" idx="3"/>
            <a:endCxn id="3" idx="1"/>
          </p:cNvCxnSpPr>
          <p:nvPr/>
        </p:nvCxnSpPr>
        <p:spPr>
          <a:xfrm flipV="1">
            <a:off x="2089785" y="1911985"/>
            <a:ext cx="597535" cy="792480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" idx="3"/>
            <a:endCxn id="6" idx="1"/>
          </p:cNvCxnSpPr>
          <p:nvPr/>
        </p:nvCxnSpPr>
        <p:spPr>
          <a:xfrm>
            <a:off x="2089785" y="2704465"/>
            <a:ext cx="597535" cy="50355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3"/>
            <a:endCxn id="11" idx="1"/>
          </p:cNvCxnSpPr>
          <p:nvPr/>
        </p:nvCxnSpPr>
        <p:spPr>
          <a:xfrm flipV="1">
            <a:off x="4055745" y="1624330"/>
            <a:ext cx="1008380" cy="15836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3"/>
            <a:endCxn id="18" idx="1"/>
          </p:cNvCxnSpPr>
          <p:nvPr/>
        </p:nvCxnSpPr>
        <p:spPr>
          <a:xfrm flipV="1">
            <a:off x="4055745" y="2416175"/>
            <a:ext cx="1008380" cy="7918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9" idx="1"/>
          </p:cNvCxnSpPr>
          <p:nvPr/>
        </p:nvCxnSpPr>
        <p:spPr>
          <a:xfrm>
            <a:off x="4055745" y="3208020"/>
            <a:ext cx="1008380" cy="723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" idx="3"/>
            <a:endCxn id="22" idx="1"/>
          </p:cNvCxnSpPr>
          <p:nvPr/>
        </p:nvCxnSpPr>
        <p:spPr>
          <a:xfrm>
            <a:off x="4055745" y="3208020"/>
            <a:ext cx="1008380" cy="864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6" idx="3"/>
            <a:endCxn id="21" idx="1"/>
          </p:cNvCxnSpPr>
          <p:nvPr/>
        </p:nvCxnSpPr>
        <p:spPr>
          <a:xfrm>
            <a:off x="4055745" y="3208020"/>
            <a:ext cx="1008380" cy="16567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1" idx="3"/>
            <a:endCxn id="23" idx="1"/>
          </p:cNvCxnSpPr>
          <p:nvPr/>
        </p:nvCxnSpPr>
        <p:spPr>
          <a:xfrm flipV="1">
            <a:off x="6432550" y="2560320"/>
            <a:ext cx="1079500" cy="2304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1" idx="3"/>
            <a:endCxn id="25" idx="1"/>
          </p:cNvCxnSpPr>
          <p:nvPr/>
        </p:nvCxnSpPr>
        <p:spPr>
          <a:xfrm flipV="1">
            <a:off x="6432550" y="3496310"/>
            <a:ext cx="1079500" cy="136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" idx="3"/>
            <a:endCxn id="27" idx="1"/>
          </p:cNvCxnSpPr>
          <p:nvPr/>
        </p:nvCxnSpPr>
        <p:spPr>
          <a:xfrm flipV="1">
            <a:off x="6432550" y="4432300"/>
            <a:ext cx="1079500" cy="432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1" idx="3"/>
            <a:endCxn id="29" idx="1"/>
          </p:cNvCxnSpPr>
          <p:nvPr/>
        </p:nvCxnSpPr>
        <p:spPr>
          <a:xfrm>
            <a:off x="6432550" y="4864735"/>
            <a:ext cx="1079500" cy="5035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063872" y="518843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国密</a:t>
            </a:r>
            <a:endParaRPr lang="zh-CN" altLang="en-US" sz="1600" dirty="0"/>
          </a:p>
        </p:txBody>
      </p:sp>
      <p:cxnSp>
        <p:nvCxnSpPr>
          <p:cNvPr id="48" name="肘形连接符 47"/>
          <p:cNvCxnSpPr>
            <a:stCxn id="6" idx="3"/>
            <a:endCxn id="49" idx="1"/>
          </p:cNvCxnSpPr>
          <p:nvPr/>
        </p:nvCxnSpPr>
        <p:spPr>
          <a:xfrm>
            <a:off x="4055745" y="3208020"/>
            <a:ext cx="1008380" cy="2232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对称加密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加密和解密用同一个密码。效率高。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常用：</a:t>
            </a: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DES(</a:t>
            </a:r>
            <a:r>
              <a:rPr lang="zh-CN" altLang="en-US" sz="2000" dirty="0">
                <a:sym typeface="+mn-ea"/>
              </a:rPr>
              <a:t>不推荐，容易被破解）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	3DES(</a:t>
            </a:r>
            <a:r>
              <a:rPr lang="zh-CN" altLang="en-US" sz="2000" dirty="0">
                <a:sym typeface="+mn-ea"/>
              </a:rPr>
              <a:t>就是</a:t>
            </a:r>
            <a:r>
              <a:rPr lang="en-US" altLang="zh-CN" sz="2000" dirty="0">
                <a:sym typeface="+mn-ea"/>
              </a:rPr>
              <a:t>DES</a:t>
            </a:r>
            <a:r>
              <a:rPr lang="zh-CN" altLang="en-US" sz="2000" dirty="0">
                <a:sym typeface="+mn-ea"/>
              </a:rPr>
              <a:t>做三次）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	AES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非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对称加密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0000" lnSpcReduction="1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就是常用的公钥、私钥体系（</a:t>
            </a:r>
            <a:r>
              <a:rPr lang="en-US" altLang="zh-CN" sz="2000" dirty="0">
                <a:sym typeface="+mn-ea"/>
              </a:rPr>
              <a:t>PKI</a:t>
            </a:r>
            <a:r>
              <a:rPr lang="zh-CN" altLang="en-US" sz="2000" dirty="0">
                <a:sym typeface="+mn-ea"/>
              </a:rPr>
              <a:t>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一般加密用公钥，解密用私钥，公钥公开。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但其实加密用私钥，解密用公钥也是一样的。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常用算法：</a:t>
            </a:r>
            <a:r>
              <a:rPr lang="en-US" altLang="zh-CN" sz="2000" dirty="0">
                <a:sym typeface="+mn-ea"/>
              </a:rPr>
              <a:t>RSA(</a:t>
            </a:r>
            <a:r>
              <a:rPr lang="zh-CN" altLang="en-US" sz="2000" dirty="0">
                <a:sym typeface="+mn-ea"/>
              </a:rPr>
              <a:t>用的最多）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           ECC(</a:t>
            </a:r>
            <a:r>
              <a:rPr lang="zh-CN" altLang="en-US" sz="2000" dirty="0">
                <a:sym typeface="+mn-ea"/>
              </a:rPr>
              <a:t>椭圆曲线，密码效率比</a:t>
            </a:r>
            <a:r>
              <a:rPr lang="en-US" altLang="zh-CN" sz="2000" dirty="0">
                <a:sym typeface="+mn-ea"/>
              </a:rPr>
              <a:t>RSA</a:t>
            </a:r>
            <a:r>
              <a:rPr lang="zh-CN" altLang="en-US" sz="2000" dirty="0">
                <a:sym typeface="+mn-ea"/>
              </a:rPr>
              <a:t>高</a:t>
            </a:r>
            <a:r>
              <a:rPr lang="en-US" altLang="zh-CN" sz="2000" dirty="0">
                <a:sym typeface="+mn-ea"/>
              </a:rPr>
              <a:t>)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注意由于其密码生成方式不同，密钥不能通用。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RSA</a:t>
            </a:r>
            <a:r>
              <a:rPr lang="zh-CN" altLang="en-US" sz="2000" dirty="0">
                <a:sym typeface="+mn-ea"/>
              </a:rPr>
              <a:t>是必须公私钥一起生成的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ECC</a:t>
            </a:r>
            <a:r>
              <a:rPr lang="zh-CN" altLang="en-US" sz="2000" dirty="0">
                <a:sym typeface="+mn-ea"/>
              </a:rPr>
              <a:t>可以随机生成私钥，然后用私钥导出公钥。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国密</a:t>
            </a:r>
            <a:r>
              <a:rPr lang="en-US" altLang="zh-CN" sz="2000" dirty="0">
                <a:sym typeface="+mn-ea"/>
              </a:rPr>
              <a:t>SM2</a:t>
            </a:r>
            <a:r>
              <a:rPr lang="zh-CN" altLang="en-US" sz="2000" dirty="0">
                <a:sym typeface="+mn-ea"/>
              </a:rPr>
              <a:t>也是</a:t>
            </a:r>
            <a:r>
              <a:rPr lang="en-US" altLang="zh-CN" sz="2000" dirty="0">
                <a:sym typeface="+mn-ea"/>
              </a:rPr>
              <a:t>ECC</a:t>
            </a:r>
            <a:r>
              <a:rPr lang="zh-CN" altLang="en-US" sz="2000" dirty="0">
                <a:sym typeface="+mn-ea"/>
              </a:rPr>
              <a:t>，只是用了不一样的曲线。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所以国密和非国密可以用同一个私钥，生成不同的公钥和证书来使用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CA</a:t>
            </a:r>
            <a:r>
              <a:rPr lang="zh-CN" altLang="en-US" sz="2000"/>
              <a:t>系统（证书）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rCA, iCA, </a:t>
            </a:r>
            <a:r>
              <a:rPr lang="zh-CN" altLang="en-US" sz="2000"/>
              <a:t>证书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PKI</a:t>
            </a:r>
            <a:r>
              <a:rPr lang="zh-CN" altLang="en-US" sz="2000">
                <a:solidFill>
                  <a:srgbClr val="FF0000"/>
                </a:solidFill>
              </a:rPr>
              <a:t>是密码系统，</a:t>
            </a:r>
            <a:r>
              <a:rPr lang="en-US" altLang="zh-CN" sz="2000">
                <a:solidFill>
                  <a:srgbClr val="FF0000"/>
                </a:solidFill>
              </a:rPr>
              <a:t>CA</a:t>
            </a:r>
            <a:r>
              <a:rPr lang="zh-CN" altLang="en-US" sz="2000">
                <a:solidFill>
                  <a:srgbClr val="FF0000"/>
                </a:solidFill>
              </a:rPr>
              <a:t>相当于实名认证系统。两者需结合使用。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HASH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就是常用的</a:t>
            </a:r>
            <a:r>
              <a:rPr lang="en-US" altLang="zh-CN" sz="2000" dirty="0">
                <a:sym typeface="+mn-ea"/>
              </a:rPr>
              <a:t>SHA256</a:t>
            </a:r>
            <a:r>
              <a:rPr lang="zh-CN" altLang="en-US" sz="2000" dirty="0">
                <a:sym typeface="+mn-ea"/>
              </a:rPr>
              <a:t>等等。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任意长度的内容能被</a:t>
            </a:r>
            <a:r>
              <a:rPr lang="en-US" altLang="zh-CN" sz="2000" dirty="0">
                <a:sym typeface="+mn-ea"/>
              </a:rPr>
              <a:t>hash</a:t>
            </a:r>
            <a:r>
              <a:rPr lang="zh-CN" altLang="en-US" sz="2000" dirty="0">
                <a:sym typeface="+mn-ea"/>
              </a:rPr>
              <a:t>为固定长度的一段话。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原内容修改一小点，结果就变非常多。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同样内容</a:t>
            </a:r>
            <a:r>
              <a:rPr lang="en-US" altLang="zh-CN" sz="2000" dirty="0">
                <a:sym typeface="+mn-ea"/>
              </a:rPr>
              <a:t>hash</a:t>
            </a:r>
            <a:r>
              <a:rPr lang="zh-CN" altLang="en-US" sz="2000" dirty="0">
                <a:sym typeface="+mn-ea"/>
              </a:rPr>
              <a:t>出来结果总是一样的。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极低的碰撞率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常用的</a:t>
            </a:r>
            <a:r>
              <a:rPr lang="en-US" altLang="zh-CN" sz="2000" dirty="0">
                <a:sym typeface="+mn-ea"/>
              </a:rPr>
              <a:t>:	MD5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    	SHA</a:t>
            </a:r>
            <a:r>
              <a:rPr lang="zh-CN" altLang="en-US" sz="2000" dirty="0">
                <a:sym typeface="+mn-ea"/>
              </a:rPr>
              <a:t>系列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...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数字签名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能证明某人确实“说”过某话，而且这个话就是“</a:t>
            </a:r>
            <a:r>
              <a:rPr lang="en-US" altLang="zh-CN" sz="2000" dirty="0">
                <a:sym typeface="+mn-ea"/>
              </a:rPr>
              <a:t>xxx</a:t>
            </a:r>
            <a:r>
              <a:rPr lang="zh-CN" altLang="en-US" sz="2000" dirty="0">
                <a:sym typeface="+mn-ea"/>
              </a:rPr>
              <a:t>”，没有任何变化。</a:t>
            </a:r>
            <a:endParaRPr lang="zh-CN" altLang="en-US" sz="2000" dirty="0"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11910" y="1671320"/>
            <a:ext cx="7485380" cy="37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71830" y="5563870"/>
            <a:ext cx="9798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除了传统的签名，还有多方签名（如</a:t>
            </a:r>
            <a:r>
              <a:rPr lang="en-US" altLang="zh-CN"/>
              <a:t>Fabric</a:t>
            </a:r>
            <a:r>
              <a:rPr lang="zh-CN" altLang="en-US"/>
              <a:t>里添加成员进</a:t>
            </a:r>
            <a:r>
              <a:rPr lang="en-US" altLang="zh-CN"/>
              <a:t>channel</a:t>
            </a:r>
            <a:r>
              <a:rPr lang="zh-CN" altLang="en-US"/>
              <a:t>），群签名，环签名，</a:t>
            </a:r>
            <a:r>
              <a:rPr lang="en-US" altLang="zh-CN"/>
              <a:t>BLS</a:t>
            </a:r>
            <a:r>
              <a:rPr lang="zh-CN" altLang="en-US"/>
              <a:t>签名等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TLS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原理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就是</a:t>
            </a:r>
            <a:r>
              <a:rPr lang="en-US" altLang="zh-CN" sz="2000" dirty="0">
                <a:sym typeface="+mn-ea"/>
              </a:rPr>
              <a:t>https</a:t>
            </a:r>
            <a:r>
              <a:rPr lang="zh-CN" altLang="en-US" sz="2000" dirty="0">
                <a:sym typeface="+mn-ea"/>
              </a:rPr>
              <a:t>的原理。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由于非对称加密相对于对称加密，效率低，耗费资源多，非常不划算。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因此思路是：先用非对称加密在通信两端协商出一个只有双方知道的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密码，再用此密码进行对称加密，完成数据传输。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这个流程用到了几乎上面提到的所有技术，可以了解密码学如何解决现实问题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具体过程挺复杂，就不详细描述了。参考：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  <a:hlinkClick r:id="rId1"/>
              </a:rPr>
              <a:t>https://segmentfault.com/a/1190000018992153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  <a:hlinkClick r:id="rId2"/>
              </a:rPr>
              <a:t>https://www.solves.com.cn/it/wl/zs/2019-09-04/4377.html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…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国密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en-US" altLang="zh-CN" sz="2000" dirty="0" smtClean="0"/>
              <a:t>为了保障商用密码的安全性，国家商用密码管理办公室制定了一系列密码标准，包括SM1（SCB2）、SM2、SM3、SM4、SM7、SM9、祖冲之密码算法（ZUC)等等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其中SM1、SM4、SM7、祖冲之密码（ZUC）是对称算法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SM2、SM9是非对称算法；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SM3是哈希算法。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参考：https://m.qukuaiwang.com.cn/news/2271.html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议题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r>
              <a:rPr lang="zh-CN" altLang="en-US"/>
              <a:t>联盟链的价值</a:t>
            </a:r>
            <a:endParaRPr lang="zh-CN" altLang="en-US"/>
          </a:p>
          <a:p>
            <a:r>
              <a:rPr lang="zh-CN" altLang="en-US"/>
              <a:t>联盟链与公链的差别</a:t>
            </a:r>
            <a:endParaRPr lang="zh-CN" altLang="en-US"/>
          </a:p>
          <a:p>
            <a:r>
              <a:rPr lang="zh-CN" altLang="en-US"/>
              <a:t>联盟链的难点</a:t>
            </a:r>
            <a:endParaRPr lang="zh-CN" altLang="en-US"/>
          </a:p>
          <a:p>
            <a:r>
              <a:rPr lang="en-US" altLang="zh-CN"/>
              <a:t>Fabric</a:t>
            </a:r>
            <a:r>
              <a:rPr lang="zh-CN" altLang="en-US"/>
              <a:t>和</a:t>
            </a:r>
            <a:r>
              <a:rPr lang="en-US" altLang="zh-CN"/>
              <a:t>Fisco bcos</a:t>
            </a:r>
            <a:endParaRPr lang="en-US" altLang="zh-CN"/>
          </a:p>
          <a:p>
            <a:r>
              <a:rPr lang="zh-CN" altLang="en-US"/>
              <a:t>密码学简介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同态加密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0220" y="1778635"/>
            <a:ext cx="10003790" cy="3627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如上，幂的乘法有同态加法的特质。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假设我们想计算</a:t>
            </a:r>
            <a:r>
              <a:rPr lang="en-US" altLang="zh-CN" sz="2000" dirty="0">
                <a:sym typeface="+mn-ea"/>
              </a:rPr>
              <a:t>2+3</a:t>
            </a:r>
            <a:r>
              <a:rPr lang="zh-CN" altLang="en-US" sz="2000" dirty="0">
                <a:sym typeface="+mn-ea"/>
              </a:rPr>
              <a:t>，但是自己计算能力不够，或者其他原因，需要把计算外包出去，又不希望让计算者知道我委托计算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的具体数据，就可以用同态加密。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目前同态加密方案很多，加法和乘法能做到商用，而同时支持加法和乘法的，成为全同态，</a:t>
            </a:r>
            <a:r>
              <a:rPr lang="zh-CN" altLang="en-US" sz="2000" dirty="0">
                <a:sym typeface="+mn-ea"/>
              </a:rPr>
              <a:t>还无法商用。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team</a:t>
            </a:r>
            <a:r>
              <a:rPr lang="zh-CN" altLang="en-US" sz="2000" dirty="0">
                <a:sym typeface="+mn-ea"/>
              </a:rPr>
              <a:t>里几个人想计算大家的平均工资，又不想暴露自己的工资，就可以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用同态加密完成。</a:t>
            </a:r>
            <a:endParaRPr lang="en-US" altLang="zh-CN" sz="2000" dirty="0"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9314" y="1241321"/>
            <a:ext cx="1866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零知识证明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0220" y="1235075"/>
            <a:ext cx="7858125" cy="4170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一种能够证明自己知道某件事，但又不把这件事告诉对方的方法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  <a:hlinkClick r:id="rId1"/>
              </a:rPr>
              <a:t>https://zhuanlan.zhihu.com/p/34072069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零知识证明的用途还是很广泛的，如：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办签证时都要求提供收入证明。但其实你不希望把收入提供给使馆，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其实使馆也不想知道你的收入，只是想知道你的收入是否大于某个数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而已。此时就可以使用零知识证明，让银行给你开具一个零知识证明，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就是一个字符串和一个网络上的应用，使馆直接用这个字符串在网上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就可以验证你的收入是否符合要求了。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上述只是最简单的。比如零知识证明可以用来制作匿名数字货币，用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其提供计算证明等以提升区块链运行效率等。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安全多方计算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0220" y="1235075"/>
            <a:ext cx="9143365" cy="4170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这是从清华姚期智先生提出的百万富翁问题发展出来的，能够提供隐私计算的重要技术。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百万富翁问题：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两个百万富翁见面，他们想知道谁的钱更多，但是不想透露自己的资产，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安全多方计算现在已经发展出了很多方案，可以做到：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多方参与计算，各方只知道自己的数据，不知道其他方的数据。最终把多方的数据综合起来得到计算结果。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比如前面说的</a:t>
            </a:r>
            <a:r>
              <a:rPr lang="en-US" altLang="zh-CN" sz="2000" dirty="0">
                <a:sym typeface="+mn-ea"/>
              </a:rPr>
              <a:t>team</a:t>
            </a:r>
            <a:r>
              <a:rPr lang="zh-CN" altLang="en-US" sz="2000" dirty="0">
                <a:sym typeface="+mn-ea"/>
              </a:rPr>
              <a:t>求平均工资，也可以用这个实现。它能做到的计算能力比同态加密更多。比如可以在逻辑里实现加、比较等（已商用）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在实现上，一般可以通过混淆电路和不经意传输做到。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参考：</a:t>
            </a:r>
            <a:r>
              <a:rPr lang="en-US" altLang="zh-CN" sz="2000" dirty="0">
                <a:sym typeface="+mn-ea"/>
                <a:hlinkClick r:id="rId1"/>
              </a:rPr>
              <a:t> https://me.csdn.net/juzhenyuan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1423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联邦学习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0220" y="1235075"/>
            <a:ext cx="9143365" cy="937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一种能保护数据</a:t>
            </a:r>
            <a:r>
              <a:rPr lang="zh-CN" altLang="en-US" sz="2000" dirty="0">
                <a:sym typeface="+mn-ea"/>
              </a:rPr>
              <a:t>隐私的</a:t>
            </a:r>
            <a:r>
              <a:rPr lang="en-US" altLang="zh-CN" sz="2000" dirty="0">
                <a:sym typeface="+mn-ea"/>
              </a:rPr>
              <a:t>AI</a:t>
            </a:r>
            <a:r>
              <a:rPr lang="zh-CN" altLang="en-US" sz="2000" dirty="0">
                <a:sym typeface="+mn-ea"/>
              </a:rPr>
              <a:t>学习算法。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具体情况我也不了解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5" r="62936" b="1"/>
          <a:stretch>
            <a:fillRect/>
          </a:stretch>
        </p:blipFill>
        <p:spPr>
          <a:xfrm rot="10800000">
            <a:off x="6050173" y="4160090"/>
            <a:ext cx="2971974" cy="2725294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292667" y="2765608"/>
            <a:ext cx="0" cy="1733526"/>
          </a:xfrm>
          <a:prstGeom prst="line">
            <a:avLst/>
          </a:prstGeom>
          <a:ln w="57150">
            <a:solidFill>
              <a:srgbClr val="079D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4472" y="1425089"/>
            <a:ext cx="3168352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0" hangingPunct="1">
              <a:lnSpc>
                <a:spcPct val="150000"/>
              </a:lnSpc>
            </a:pPr>
            <a:r>
              <a:rPr lang="en-US" altLang="zh-CN" sz="4800" b="1" dirty="0">
                <a:solidFill>
                  <a:srgbClr val="079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079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72" y="2658543"/>
            <a:ext cx="1840591" cy="18405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0" r="20534"/>
          <a:stretch>
            <a:fillRect/>
          </a:stretch>
        </p:blipFill>
        <p:spPr>
          <a:xfrm>
            <a:off x="6325537" y="21776"/>
            <a:ext cx="5851815" cy="37352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8" b="48302"/>
          <a:stretch>
            <a:fillRect/>
          </a:stretch>
        </p:blipFill>
        <p:spPr>
          <a:xfrm>
            <a:off x="8976697" y="4129802"/>
            <a:ext cx="3239984" cy="275558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37947" y="2610385"/>
            <a:ext cx="3950559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0" hangingPunct="1">
              <a:lnSpc>
                <a:spcPts val="4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latinLnBrk="0" hangingPunct="1">
              <a:lnSpc>
                <a:spcPts val="4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熵链科技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</a:t>
            </a:r>
            <a:r>
              <a:rPr lang="en-US" altLang="zh-CN" sz="2400" spc="3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ShangChain</a:t>
            </a:r>
            <a:endParaRPr lang="zh-CN" altLang="en-US" sz="2400" spc="3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37947" y="412980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TEL:13850051475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联盟链的价值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联盟链的价值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073150"/>
            <a:ext cx="6087110" cy="5200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90485" y="3263900"/>
            <a:ext cx="2922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://www.tradelens.com/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联盟链的价值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00200"/>
            <a:ext cx="597090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r>
              <a:rPr lang="zh-CN" altLang="en-US" sz="1600"/>
              <a:t>提供能让</a:t>
            </a:r>
            <a:r>
              <a:rPr lang="zh-CN" altLang="en-US" sz="1600">
                <a:solidFill>
                  <a:srgbClr val="FF0000"/>
                </a:solidFill>
              </a:rPr>
              <a:t>多个实体</a:t>
            </a:r>
            <a:r>
              <a:rPr lang="zh-CN" altLang="en-US" sz="1600"/>
              <a:t>以</a:t>
            </a:r>
            <a:r>
              <a:rPr lang="en-US" altLang="zh-CN" sz="1600"/>
              <a:t>“</a:t>
            </a:r>
            <a:r>
              <a:rPr lang="zh-CN" altLang="en-US" sz="1600"/>
              <a:t>规则</a:t>
            </a:r>
            <a:r>
              <a:rPr lang="en-US" altLang="zh-CN" sz="1600"/>
              <a:t>”</a:t>
            </a:r>
            <a:r>
              <a:rPr lang="zh-CN" altLang="en-US" sz="1600"/>
              <a:t>为中心，相对平等地</a:t>
            </a:r>
            <a:r>
              <a:rPr lang="zh-CN" altLang="en-US" sz="1600"/>
              <a:t>通过共识方式达成合作的技术</a:t>
            </a:r>
            <a:endParaRPr lang="zh-CN" altLang="en-US" sz="1600"/>
          </a:p>
          <a:p>
            <a:r>
              <a:rPr lang="zh-CN" altLang="en-US" sz="1600"/>
              <a:t>提高沟通合作效率</a:t>
            </a:r>
            <a:br>
              <a:rPr lang="zh-CN" altLang="en-US" sz="1600"/>
            </a:br>
            <a:r>
              <a:rPr lang="zh-CN" altLang="en-US" sz="1600"/>
              <a:t>如把纸质合约转变为链上合约（如各种单证，发票等。纸质的</a:t>
            </a:r>
            <a:r>
              <a:rPr lang="zh-CN" altLang="en-US" sz="1600"/>
              <a:t>需要邮寄等，效率低，成本高）</a:t>
            </a:r>
            <a:endParaRPr lang="zh-CN" altLang="en-US" sz="1600"/>
          </a:p>
          <a:p>
            <a:r>
              <a:rPr lang="zh-CN" altLang="en-US" sz="1600"/>
              <a:t>降低合作时的信任成本。</a:t>
            </a:r>
            <a:br>
              <a:rPr lang="zh-CN" altLang="en-US" sz="1600"/>
            </a:br>
            <a:r>
              <a:rPr lang="zh-CN" altLang="en-US" sz="1600"/>
              <a:t>如海外</a:t>
            </a:r>
            <a:r>
              <a:rPr lang="en-US" altLang="zh-CN" sz="1600"/>
              <a:t>A</a:t>
            </a:r>
            <a:r>
              <a:rPr lang="zh-CN" altLang="en-US" sz="1600"/>
              <a:t>公司要在中国</a:t>
            </a:r>
            <a:r>
              <a:rPr lang="en-US" altLang="zh-CN" sz="1600"/>
              <a:t>B</a:t>
            </a:r>
            <a:r>
              <a:rPr lang="zh-CN" altLang="en-US" sz="1600"/>
              <a:t>公司订货。</a:t>
            </a:r>
            <a:r>
              <a:rPr lang="en-US" altLang="zh-CN" sz="1600"/>
              <a:t>A</a:t>
            </a:r>
            <a:r>
              <a:rPr lang="zh-CN" altLang="en-US" sz="1600"/>
              <a:t>怕给钱后</a:t>
            </a:r>
            <a:r>
              <a:rPr lang="en-US" altLang="zh-CN" sz="1600"/>
              <a:t>B</a:t>
            </a:r>
            <a:r>
              <a:rPr lang="zh-CN" altLang="en-US" sz="1600"/>
              <a:t>无法供货，</a:t>
            </a:r>
            <a:r>
              <a:rPr lang="en-US" altLang="zh-CN" sz="1600"/>
              <a:t>B</a:t>
            </a:r>
            <a:r>
              <a:rPr lang="zh-CN" altLang="en-US" sz="1600"/>
              <a:t>怕直接生产，</a:t>
            </a:r>
            <a:r>
              <a:rPr lang="en-US" altLang="zh-CN" sz="1600"/>
              <a:t>A</a:t>
            </a:r>
            <a:r>
              <a:rPr lang="zh-CN" altLang="en-US" sz="1600"/>
              <a:t>无法履约给钱。所以会让银行参与，使用</a:t>
            </a:r>
            <a:r>
              <a:rPr lang="en-US" altLang="zh-CN" sz="1600"/>
              <a:t>“</a:t>
            </a:r>
            <a:r>
              <a:rPr lang="zh-CN" altLang="en-US" sz="1600"/>
              <a:t>信用证</a:t>
            </a:r>
            <a:r>
              <a:rPr lang="en-US" altLang="zh-CN" sz="1600"/>
              <a:t>”</a:t>
            </a:r>
            <a:r>
              <a:rPr lang="zh-CN" altLang="en-US" sz="1600"/>
              <a:t>模式完成交易。过程复杂冗长，成本高。</a:t>
            </a:r>
            <a:br>
              <a:rPr lang="zh-CN" altLang="en-US" sz="1600"/>
            </a:br>
            <a:r>
              <a:rPr lang="zh-CN" altLang="en-US" sz="1600"/>
              <a:t>如果使用区块链，可能能</a:t>
            </a:r>
            <a:r>
              <a:rPr lang="zh-CN" altLang="en-US" sz="1600">
                <a:solidFill>
                  <a:srgbClr val="FF0000"/>
                </a:solidFill>
              </a:rPr>
              <a:t>改进流程</a:t>
            </a:r>
            <a:r>
              <a:rPr lang="zh-CN" altLang="en-US" sz="1600"/>
              <a:t>，大大提高效率，降低成本</a:t>
            </a:r>
            <a:endParaRPr lang="zh-CN" altLang="en-US" sz="1600"/>
          </a:p>
          <a:p>
            <a:r>
              <a:rPr lang="zh-CN" altLang="en-US" sz="1600"/>
              <a:t>与物联网等技术结合，可能能提供新的价值</a:t>
            </a:r>
            <a:endParaRPr lang="zh-CN" altLang="en-US" sz="1600"/>
          </a:p>
          <a:p>
            <a:r>
              <a:rPr lang="zh-CN" altLang="en-US" sz="1600"/>
              <a:t>后续 如果能与</a:t>
            </a:r>
            <a:r>
              <a:rPr lang="en-US" altLang="zh-CN" sz="1600"/>
              <a:t>DCEP</a:t>
            </a:r>
            <a:r>
              <a:rPr lang="zh-CN" altLang="en-US" sz="1600"/>
              <a:t>结合，可以改进很多场景的效率。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505" y="1779270"/>
            <a:ext cx="5690235" cy="391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联盟链与公链的差别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0" y="1777365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目标不同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5915" y="1717675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1895" y="171767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安全基础不同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5810" y="121412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15810" y="217297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9950" y="273621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呈现方式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2" idx="3"/>
            <a:endCxn id="3" idx="1"/>
          </p:cNvCxnSpPr>
          <p:nvPr/>
        </p:nvCxnSpPr>
        <p:spPr>
          <a:xfrm flipV="1">
            <a:off x="2185035" y="1999615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5" idx="1"/>
          </p:cNvCxnSpPr>
          <p:nvPr/>
        </p:nvCxnSpPr>
        <p:spPr>
          <a:xfrm>
            <a:off x="4318635" y="1999615"/>
            <a:ext cx="683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6316980" y="1496060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6337935" y="2024380"/>
            <a:ext cx="777875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134475" y="1268095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8430895" y="1496060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0730" y="4090670"/>
            <a:ext cx="5230495" cy="2338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目标：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公链：建设以规则为中心的社会组织模式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to public</a:t>
            </a:r>
            <a:endParaRPr lang="zh-CN" alt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联盟链：提高多实体间合作的效率，降低信任成本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to business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/>
              <a:t>安全基础：</a:t>
            </a:r>
            <a:endParaRPr lang="zh-CN" altLang="en-US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公链：技术+经济激励/惩罚</a:t>
            </a:r>
            <a:endParaRPr lang="zh-CN" altLang="en-US" sz="14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联盟链：实名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/>
              <a:t>呈现方式：</a:t>
            </a:r>
            <a:endParaRPr lang="zh-CN" altLang="en-US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公链：一条链</a:t>
            </a:r>
            <a:endParaRPr lang="zh-CN" altLang="en-US" sz="14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联盟链：代码库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15" grpId="0" animBg="1"/>
      <p:bldP spid="1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联盟链重点和难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点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2415" y="2194560"/>
            <a:ext cx="1651000" cy="4152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实名制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2415" y="3221355"/>
            <a:ext cx="165100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0690" y="3221355"/>
            <a:ext cx="165100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完成业务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2415" y="4239895"/>
            <a:ext cx="165100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59600" y="3221355"/>
            <a:ext cx="1651000" cy="4152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数据隐私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2" idx="3"/>
            <a:endCxn id="5" idx="1"/>
          </p:cNvCxnSpPr>
          <p:nvPr/>
        </p:nvCxnSpPr>
        <p:spPr>
          <a:xfrm>
            <a:off x="3193415" y="2402205"/>
            <a:ext cx="1057275" cy="102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3193415" y="3429000"/>
            <a:ext cx="1057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5" idx="1"/>
          </p:cNvCxnSpPr>
          <p:nvPr/>
        </p:nvCxnSpPr>
        <p:spPr>
          <a:xfrm flipV="1">
            <a:off x="3193415" y="3429000"/>
            <a:ext cx="1057275" cy="1018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Fabric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和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Fisco bcos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/>
              <a:t>相同点：</a:t>
            </a:r>
            <a:endParaRPr lang="zh-CN" altLang="en-US"/>
          </a:p>
          <a:p>
            <a:r>
              <a:rPr lang="zh-CN" altLang="en-US"/>
              <a:t>优秀的，常用的联盟链框架</a:t>
            </a:r>
            <a:endParaRPr lang="zh-CN" altLang="en-US"/>
          </a:p>
          <a:p>
            <a:r>
              <a:rPr lang="en-US" altLang="zh-CN"/>
              <a:t>channel &lt;-&gt; </a:t>
            </a:r>
            <a:r>
              <a:rPr lang="zh-CN" altLang="en-US"/>
              <a:t>群组架构</a:t>
            </a:r>
            <a:endParaRPr lang="zh-CN" altLang="en-US"/>
          </a:p>
          <a:p>
            <a:r>
              <a:rPr lang="zh-CN" altLang="en-US"/>
              <a:t>类似的共识机制，差不多的</a:t>
            </a:r>
            <a:r>
              <a:rPr lang="en-US" altLang="zh-CN"/>
              <a:t>tps</a:t>
            </a:r>
            <a:endParaRPr lang="zh-CN" altLang="en-US"/>
          </a:p>
          <a:p>
            <a:r>
              <a:rPr lang="zh-CN" altLang="en-US"/>
              <a:t>以实体为单位的身份识别系统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Fabric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和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Fisco bcos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0540" y="116586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anose="020B0604020202020204"/>
              <a:buChar char="•"/>
              <a:defRPr lang="ko-KR" sz="28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/>
            </a:lvl2pPr>
            <a:lvl3pPr marL="1143000" lvl="2" indent="-228600" defTabSz="914400" latinLnBrk="1">
              <a:buChar char="●"/>
              <a:defRPr lang="ko-KR" sz="2000" smtClean="0"/>
            </a:lvl3pPr>
            <a:lvl4pPr marL="1600200" lvl="3" indent="-228600" defTabSz="914400" latinLnBrk="1">
              <a:buChar char="-"/>
              <a:defRPr lang="ko-KR" sz="1800" smtClean="0"/>
            </a:lvl4pPr>
            <a:lvl5pPr marL="2057400" lvl="4" indent="-228600" defTabSz="914400" latinLnBrk="1">
              <a:buChar char="»"/>
              <a:defRPr lang="ko-KR" sz="1800" smtClean="0"/>
            </a:lvl5pPr>
            <a:lvl6pPr/>
            <a:lvl7pPr/>
            <a:lvl8pPr/>
            <a:lvl9pPr/>
          </a:lstStyle>
          <a:p>
            <a:pPr marL="0" indent="0">
              <a:buNone/>
            </a:pPr>
            <a:r>
              <a:rPr lang="zh-CN" altLang="en-US" sz="2400"/>
              <a:t>不同点：交易执行流程不同：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000"/>
              <a:t>Fabric</a:t>
            </a:r>
            <a:r>
              <a:rPr lang="zh-CN" altLang="en-US" sz="2000"/>
              <a:t>：</a:t>
            </a:r>
            <a:r>
              <a:rPr lang="zh-CN" altLang="en-US" sz="2000"/>
              <a:t>背书</a:t>
            </a:r>
            <a:r>
              <a:rPr lang="en-US" altLang="zh-CN" sz="2000"/>
              <a:t>-&gt;</a:t>
            </a:r>
            <a:r>
              <a:rPr lang="zh-CN" altLang="en-US" sz="2000"/>
              <a:t>排序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BCOS</a:t>
            </a:r>
            <a:r>
              <a:rPr lang="zh-CN" altLang="en-US" sz="2000"/>
              <a:t>：直接共识，如</a:t>
            </a:r>
            <a:r>
              <a:rPr lang="en-US" altLang="zh-CN" sz="2000"/>
              <a:t>PBFT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2277745"/>
            <a:ext cx="8536940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3339</Words>
  <Application>WPS 演示</Application>
  <PresentationFormat>宽屏</PresentationFormat>
  <Paragraphs>271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shangchain</cp:lastModifiedBy>
  <cp:revision>655</cp:revision>
  <cp:lastPrinted>2018-03-12T09:54:00Z</cp:lastPrinted>
  <dcterms:created xsi:type="dcterms:W3CDTF">2017-08-18T03:02:00Z</dcterms:created>
  <dcterms:modified xsi:type="dcterms:W3CDTF">2020-10-08T04:40:32Z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