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863" r:id="rId2"/>
    <p:sldId id="709" r:id="rId3"/>
    <p:sldId id="778" r:id="rId4"/>
    <p:sldId id="779" r:id="rId5"/>
    <p:sldId id="907" r:id="rId6"/>
    <p:sldId id="908" r:id="rId7"/>
    <p:sldId id="840" r:id="rId8"/>
    <p:sldId id="862" r:id="rId9"/>
    <p:sldId id="845" r:id="rId10"/>
    <p:sldId id="846" r:id="rId11"/>
    <p:sldId id="842" r:id="rId12"/>
    <p:sldId id="843" r:id="rId13"/>
    <p:sldId id="909" r:id="rId14"/>
    <p:sldId id="910" r:id="rId15"/>
    <p:sldId id="911" r:id="rId16"/>
    <p:sldId id="912" r:id="rId17"/>
    <p:sldId id="913" r:id="rId18"/>
    <p:sldId id="864" r:id="rId19"/>
    <p:sldId id="904" r:id="rId20"/>
    <p:sldId id="905" r:id="rId21"/>
    <p:sldId id="847" r:id="rId22"/>
    <p:sldId id="852" r:id="rId23"/>
    <p:sldId id="914" r:id="rId24"/>
    <p:sldId id="915" r:id="rId25"/>
    <p:sldId id="916" r:id="rId26"/>
    <p:sldId id="853" r:id="rId27"/>
    <p:sldId id="854" r:id="rId28"/>
    <p:sldId id="881" r:id="rId29"/>
    <p:sldId id="855" r:id="rId30"/>
    <p:sldId id="882" r:id="rId31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>
          <p15:clr>
            <a:srgbClr val="A4A3A4"/>
          </p15:clr>
        </p15:guide>
        <p15:guide id="2" pos="37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E7E5"/>
    <a:srgbClr val="FC7136"/>
    <a:srgbClr val="0070C0"/>
    <a:srgbClr val="CDD1FF"/>
    <a:srgbClr val="8EB4E3"/>
    <a:srgbClr val="1F497D"/>
    <a:srgbClr val="557EB4"/>
    <a:srgbClr val="E45F15"/>
    <a:srgbClr val="B9CDE5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5197" autoAdjust="0"/>
  </p:normalViewPr>
  <p:slideViewPr>
    <p:cSldViewPr snapToGrid="0">
      <p:cViewPr varScale="1">
        <p:scale>
          <a:sx n="77" d="100"/>
          <a:sy n="77" d="100"/>
        </p:scale>
        <p:origin x="57" y="201"/>
      </p:cViewPr>
      <p:guideLst>
        <p:guide orient="horz" pos="2175"/>
        <p:guide pos="37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F521F-D4DC-40A0-B54E-5D347EF3C2E1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8243-2E39-4BEB-B2D7-080D38D561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832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35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02482"/>
            <a:ext cx="1736357" cy="6429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02482"/>
            <a:ext cx="1736357" cy="6429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02482"/>
            <a:ext cx="1736357" cy="6429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9"/>
          <a:stretch>
            <a:fillRect/>
          </a:stretch>
        </p:blipFill>
        <p:spPr>
          <a:xfrm>
            <a:off x="-656774" y="-173505"/>
            <a:ext cx="13368548" cy="72297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02482"/>
            <a:ext cx="1736357" cy="6429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27070" y="2829560"/>
            <a:ext cx="573849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Gaming Rollup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Storage proof</a:t>
            </a:r>
          </a:p>
        </p:txBody>
      </p:sp>
      <p:sp>
        <p:nvSpPr>
          <p:cNvPr id="6" name="矩形 5"/>
          <p:cNvSpPr/>
          <p:nvPr/>
        </p:nvSpPr>
        <p:spPr>
          <a:xfrm>
            <a:off x="1240790" y="1780540"/>
            <a:ext cx="9711055" cy="1129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epoch</a:t>
            </a:r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1790065"/>
            <a:ext cx="871220" cy="1129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epoch</a:t>
            </a:r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1321415" y="1790065"/>
            <a:ext cx="871220" cy="1129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epoch</a:t>
            </a:r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240790" y="2151380"/>
            <a:ext cx="2704465" cy="7677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slot</a:t>
            </a:r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1257935" y="2403475"/>
            <a:ext cx="126365" cy="1562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82725" y="2403475"/>
            <a:ext cx="126365" cy="1562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707515" y="2403475"/>
            <a:ext cx="126365" cy="1562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995805" y="2403475"/>
            <a:ext cx="126365" cy="1562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20595" y="2403475"/>
            <a:ext cx="126365" cy="1562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45385" y="2403475"/>
            <a:ext cx="126365" cy="1562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70175" y="2403475"/>
            <a:ext cx="126365" cy="1562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94965" y="2403475"/>
            <a:ext cx="126365" cy="1562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19755" y="2403475"/>
            <a:ext cx="126365" cy="1562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360420" y="2403475"/>
            <a:ext cx="126365" cy="1562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585210" y="2403475"/>
            <a:ext cx="126365" cy="1562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810000" y="2403475"/>
            <a:ext cx="126365" cy="1562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239520" y="2693670"/>
            <a:ext cx="585470" cy="2336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GEN</a:t>
            </a:r>
          </a:p>
        </p:txBody>
      </p:sp>
      <p:sp>
        <p:nvSpPr>
          <p:cNvPr id="38" name="矩形 37"/>
          <p:cNvSpPr/>
          <p:nvPr/>
        </p:nvSpPr>
        <p:spPr>
          <a:xfrm>
            <a:off x="1948180" y="2685415"/>
            <a:ext cx="585470" cy="2336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COL</a:t>
            </a:r>
          </a:p>
        </p:txBody>
      </p:sp>
      <p:sp>
        <p:nvSpPr>
          <p:cNvPr id="39" name="矩形 38"/>
          <p:cNvSpPr/>
          <p:nvPr/>
        </p:nvSpPr>
        <p:spPr>
          <a:xfrm>
            <a:off x="2651125" y="2685415"/>
            <a:ext cx="585470" cy="2336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ANN</a:t>
            </a:r>
          </a:p>
        </p:txBody>
      </p:sp>
      <p:sp>
        <p:nvSpPr>
          <p:cNvPr id="40" name="矩形 39"/>
          <p:cNvSpPr/>
          <p:nvPr/>
        </p:nvSpPr>
        <p:spPr>
          <a:xfrm>
            <a:off x="3359785" y="2687955"/>
            <a:ext cx="585470" cy="2336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UPD</a:t>
            </a:r>
          </a:p>
        </p:txBody>
      </p:sp>
      <p:sp>
        <p:nvSpPr>
          <p:cNvPr id="41" name="矩形 40"/>
          <p:cNvSpPr/>
          <p:nvPr/>
        </p:nvSpPr>
        <p:spPr>
          <a:xfrm>
            <a:off x="8247380" y="2141855"/>
            <a:ext cx="2704465" cy="7677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slot</a:t>
            </a:r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8264525" y="2393950"/>
            <a:ext cx="126365" cy="1562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489315" y="2393950"/>
            <a:ext cx="126365" cy="1562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714105" y="2393950"/>
            <a:ext cx="126365" cy="1562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002395" y="2393950"/>
            <a:ext cx="126365" cy="1562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9227185" y="2393950"/>
            <a:ext cx="126365" cy="1562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9451975" y="2393950"/>
            <a:ext cx="126365" cy="1562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9676765" y="2393950"/>
            <a:ext cx="126365" cy="1562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901555" y="2393950"/>
            <a:ext cx="126365" cy="1562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126345" y="2393950"/>
            <a:ext cx="126365" cy="1562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367010" y="2393950"/>
            <a:ext cx="126365" cy="1562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0591800" y="2393950"/>
            <a:ext cx="126365" cy="1562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0816590" y="2393950"/>
            <a:ext cx="126365" cy="1562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245475" y="2675890"/>
            <a:ext cx="585470" cy="2336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COL</a:t>
            </a:r>
          </a:p>
        </p:txBody>
      </p:sp>
      <p:sp>
        <p:nvSpPr>
          <p:cNvPr id="55" name="矩形 54"/>
          <p:cNvSpPr/>
          <p:nvPr/>
        </p:nvSpPr>
        <p:spPr>
          <a:xfrm>
            <a:off x="9328150" y="2675890"/>
            <a:ext cx="585470" cy="2336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ANN</a:t>
            </a:r>
          </a:p>
        </p:txBody>
      </p:sp>
      <p:sp>
        <p:nvSpPr>
          <p:cNvPr id="56" name="矩形 55"/>
          <p:cNvSpPr/>
          <p:nvPr/>
        </p:nvSpPr>
        <p:spPr>
          <a:xfrm>
            <a:off x="10356850" y="2677160"/>
            <a:ext cx="585470" cy="2336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UPD</a:t>
            </a:r>
          </a:p>
        </p:txBody>
      </p:sp>
      <p:sp>
        <p:nvSpPr>
          <p:cNvPr id="57" name="矩形 56"/>
          <p:cNvSpPr/>
          <p:nvPr/>
        </p:nvSpPr>
        <p:spPr>
          <a:xfrm>
            <a:off x="4497705" y="2136140"/>
            <a:ext cx="845820" cy="7677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slot</a:t>
            </a:r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58" name="矩形 57"/>
          <p:cNvSpPr/>
          <p:nvPr/>
        </p:nvSpPr>
        <p:spPr>
          <a:xfrm>
            <a:off x="5635625" y="2136140"/>
            <a:ext cx="845820" cy="7677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slot</a:t>
            </a:r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59" name="矩形 58"/>
          <p:cNvSpPr/>
          <p:nvPr/>
        </p:nvSpPr>
        <p:spPr>
          <a:xfrm>
            <a:off x="6816725" y="2134870"/>
            <a:ext cx="845820" cy="7677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slot</a:t>
            </a:r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4050665" y="231711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768590" y="2307590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043940" y="3574415"/>
            <a:ext cx="10447655" cy="270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GEN</a:t>
            </a:r>
            <a:r>
              <a:rPr lang="zh-CN" altLang="en-US"/>
              <a:t>：</a:t>
            </a:r>
            <a:br>
              <a:rPr lang="zh-CN" altLang="en-US"/>
            </a:br>
            <a:r>
              <a:rPr lang="en-US" altLang="zh-CN" sz="1400"/>
              <a:t>Generate storage proof random</a:t>
            </a:r>
            <a:br>
              <a:rPr lang="en-US" altLang="zh-CN" sz="1400"/>
            </a:br>
            <a:r>
              <a:rPr lang="en-US" altLang="zh-CN" sz="1400"/>
              <a:t>DA nodes generate storage proof root by it, and commit to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COLLECT</a:t>
            </a:r>
            <a:r>
              <a:rPr lang="zh-CN" altLang="en-US"/>
              <a:t>：</a:t>
            </a:r>
            <a:br>
              <a:rPr lang="zh-CN" altLang="en-US"/>
            </a:br>
            <a:r>
              <a:rPr lang="en-US" altLang="zh-CN" sz="1400"/>
              <a:t>Generate award random</a:t>
            </a:r>
            <a:br>
              <a:rPr lang="en-US" altLang="zh-CN"/>
            </a:br>
            <a:r>
              <a:rPr lang="en-US" altLang="zh-CN" sz="1400"/>
              <a:t>DA nodes check local slices, choose the CID most close to award random, commit to chain for award.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ANNONCE</a:t>
            </a:r>
            <a:r>
              <a:rPr lang="zh-CN" altLang="en-US"/>
              <a:t>：</a:t>
            </a:r>
            <a:br>
              <a:rPr lang="zh-CN" altLang="en-US"/>
            </a:br>
            <a:r>
              <a:rPr lang="en-US" altLang="zh-CN" sz="1400"/>
              <a:t>Select the most close CID to award random as the winner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UPDATE</a:t>
            </a:r>
            <a:r>
              <a:rPr lang="zh-CN" altLang="en-US" b="1"/>
              <a:t>：</a:t>
            </a:r>
            <a:br>
              <a:rPr lang="zh-CN" altLang="en-US" b="1"/>
            </a:br>
            <a:r>
              <a:rPr lang="en-US" altLang="zh-CN" sz="1400"/>
              <a:t>Winner send proof to contract, to prove it really stored the slice before award random generated.</a:t>
            </a:r>
            <a:br>
              <a:rPr lang="en-US" altLang="zh-CN" sz="1400"/>
            </a:br>
            <a:r>
              <a:rPr lang="en-US" altLang="zh-CN" sz="1400"/>
              <a:t>Who failed the verify, or can’t supply the proof, will be slashed.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05680" y="1858645"/>
            <a:ext cx="852805" cy="3727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Node1</a:t>
            </a:r>
          </a:p>
        </p:txBody>
      </p:sp>
      <p:sp>
        <p:nvSpPr>
          <p:cNvPr id="4" name="矩形 3"/>
          <p:cNvSpPr/>
          <p:nvPr/>
        </p:nvSpPr>
        <p:spPr>
          <a:xfrm>
            <a:off x="5824855" y="1113155"/>
            <a:ext cx="852805" cy="37274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677660" y="1858645"/>
            <a:ext cx="852805" cy="3727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678930" y="2604135"/>
            <a:ext cx="851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Node 2</a:t>
            </a: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H="1" flipV="1">
            <a:off x="7104380" y="2231390"/>
            <a:ext cx="635" cy="3727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151110" y="1863090"/>
            <a:ext cx="1210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Generate 0</a:t>
            </a:r>
          </a:p>
        </p:txBody>
      </p:sp>
      <p:sp>
        <p:nvSpPr>
          <p:cNvPr id="10" name="矩形 9"/>
          <p:cNvSpPr/>
          <p:nvPr/>
        </p:nvSpPr>
        <p:spPr>
          <a:xfrm>
            <a:off x="6677660" y="4956810"/>
            <a:ext cx="852805" cy="3727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Node2</a:t>
            </a:r>
          </a:p>
        </p:txBody>
      </p:sp>
      <p:sp>
        <p:nvSpPr>
          <p:cNvPr id="11" name="矩形 10"/>
          <p:cNvSpPr/>
          <p:nvPr/>
        </p:nvSpPr>
        <p:spPr>
          <a:xfrm>
            <a:off x="5824855" y="4211320"/>
            <a:ext cx="852805" cy="37274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5015865" y="4961255"/>
            <a:ext cx="852805" cy="3727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678930" y="5820410"/>
            <a:ext cx="851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Node 3</a:t>
            </a:r>
          </a:p>
        </p:txBody>
      </p:sp>
      <p:cxnSp>
        <p:nvCxnSpPr>
          <p:cNvPr id="14" name="直接箭头连接符 13"/>
          <p:cNvCxnSpPr>
            <a:stCxn id="13" idx="0"/>
            <a:endCxn id="12" idx="2"/>
          </p:cNvCxnSpPr>
          <p:nvPr/>
        </p:nvCxnSpPr>
        <p:spPr>
          <a:xfrm flipH="1" flipV="1">
            <a:off x="5442585" y="5334000"/>
            <a:ext cx="1662430" cy="4864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151110" y="4961255"/>
            <a:ext cx="1210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Generate 1</a:t>
            </a:r>
          </a:p>
        </p:txBody>
      </p:sp>
      <p:sp>
        <p:nvSpPr>
          <p:cNvPr id="16" name="矩形 15"/>
          <p:cNvSpPr/>
          <p:nvPr/>
        </p:nvSpPr>
        <p:spPr>
          <a:xfrm>
            <a:off x="3354070" y="4961255"/>
            <a:ext cx="852805" cy="3727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Node1</a:t>
            </a:r>
          </a:p>
        </p:txBody>
      </p:sp>
      <p:sp>
        <p:nvSpPr>
          <p:cNvPr id="17" name="矩形 16"/>
          <p:cNvSpPr/>
          <p:nvPr/>
        </p:nvSpPr>
        <p:spPr>
          <a:xfrm>
            <a:off x="8339455" y="4961255"/>
            <a:ext cx="852805" cy="3727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cxnSp>
        <p:nvCxnSpPr>
          <p:cNvPr id="18" name="直接箭头连接符 17"/>
          <p:cNvCxnSpPr>
            <a:stCxn id="13" idx="0"/>
            <a:endCxn id="17" idx="2"/>
          </p:cNvCxnSpPr>
          <p:nvPr/>
        </p:nvCxnSpPr>
        <p:spPr>
          <a:xfrm flipV="1">
            <a:off x="7105015" y="5334000"/>
            <a:ext cx="1661160" cy="4864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Balanced routing</a:t>
            </a:r>
          </a:p>
        </p:txBody>
      </p:sp>
      <p:sp>
        <p:nvSpPr>
          <p:cNvPr id="5" name="矩形 4"/>
          <p:cNvSpPr/>
          <p:nvPr/>
        </p:nvSpPr>
        <p:spPr>
          <a:xfrm>
            <a:off x="4364355" y="4584065"/>
            <a:ext cx="529590" cy="22669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670800" y="4584065"/>
            <a:ext cx="529590" cy="22669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8670290" y="2957830"/>
            <a:ext cx="520065" cy="49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81380" y="5262245"/>
            <a:ext cx="520065" cy="49974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303905" y="2840355"/>
            <a:ext cx="520065" cy="49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548130" y="5262245"/>
            <a:ext cx="520065" cy="49974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214880" y="5262245"/>
            <a:ext cx="520065" cy="49974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881630" y="5262245"/>
            <a:ext cx="520065" cy="49974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628390" y="5262245"/>
            <a:ext cx="520065" cy="4997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295140" y="5262245"/>
            <a:ext cx="520065" cy="4997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961890" y="5262245"/>
            <a:ext cx="520065" cy="4997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628640" y="5262245"/>
            <a:ext cx="520065" cy="4997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75400" y="5262245"/>
            <a:ext cx="520065" cy="4997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042150" y="5262245"/>
            <a:ext cx="520065" cy="4997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708900" y="5262245"/>
            <a:ext cx="520065" cy="4997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375650" y="5262245"/>
            <a:ext cx="520065" cy="4997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9122410" y="5262245"/>
            <a:ext cx="520065" cy="4997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9789160" y="5262245"/>
            <a:ext cx="520065" cy="4997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0455910" y="5262245"/>
            <a:ext cx="520065" cy="4997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1122660" y="5262245"/>
            <a:ext cx="520065" cy="4997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224280" y="4428490"/>
            <a:ext cx="520065" cy="49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519045" y="4428490"/>
            <a:ext cx="520065" cy="49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961765" y="4428490"/>
            <a:ext cx="520065" cy="49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256530" y="4428490"/>
            <a:ext cx="520065" cy="49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699250" y="4428490"/>
            <a:ext cx="520065" cy="49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994015" y="4428490"/>
            <a:ext cx="520065" cy="49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9436735" y="4428490"/>
            <a:ext cx="520065" cy="49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0731500" y="4428490"/>
            <a:ext cx="520065" cy="49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870710" y="3613785"/>
            <a:ext cx="520065" cy="49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617085" y="3613785"/>
            <a:ext cx="520065" cy="49974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363460" y="3613785"/>
            <a:ext cx="520065" cy="49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109835" y="3613785"/>
            <a:ext cx="520065" cy="49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855335" y="1800225"/>
            <a:ext cx="520065" cy="49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320415" y="3307080"/>
            <a:ext cx="503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0xxx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8670290" y="3457575"/>
            <a:ext cx="503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1xxx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858010" y="4042410"/>
            <a:ext cx="5168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00xx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620260" y="4042410"/>
            <a:ext cx="5168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01xx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365365" y="4042410"/>
            <a:ext cx="5168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10xx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110470" y="4042410"/>
            <a:ext cx="5168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11xx</a:t>
            </a:r>
          </a:p>
        </p:txBody>
      </p:sp>
      <p:sp>
        <p:nvSpPr>
          <p:cNvPr id="62" name="椭圆 61"/>
          <p:cNvSpPr/>
          <p:nvPr/>
        </p:nvSpPr>
        <p:spPr>
          <a:xfrm>
            <a:off x="638810" y="1024255"/>
            <a:ext cx="520065" cy="4997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96215" y="1590040"/>
            <a:ext cx="36658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CID= 01xxxxxxx...  </a:t>
            </a:r>
          </a:p>
          <a:p>
            <a:r>
              <a:rPr lang="en-US" altLang="zh-CN" sz="1400"/>
              <a:t>we have 16 nodes,wish at least 4 nodes stored it</a:t>
            </a:r>
          </a:p>
          <a:p>
            <a:r>
              <a:rPr lang="en-US" altLang="zh-CN" sz="1400"/>
              <a:t>n=2, so consider GEN&lt;=1 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0" y="3000375"/>
            <a:ext cx="6273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GEN 0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0" y="3710305"/>
            <a:ext cx="6273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GEN 1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0" y="4525010"/>
            <a:ext cx="6273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GEN 2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0" y="5358765"/>
            <a:ext cx="6273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GEN 3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3823970" y="5991225"/>
            <a:ext cx="21831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CommonPrefix=2, weight=4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1137285" y="5991225"/>
            <a:ext cx="21831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CommonPrefix=1, weight=2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7882255" y="5991225"/>
            <a:ext cx="21831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CommonPrefix=0, weight=1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Balanced routing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Reliable DA service : target </a:t>
            </a:r>
          </a:p>
        </p:txBody>
      </p:sp>
      <p:sp>
        <p:nvSpPr>
          <p:cNvPr id="3" name="矩形 2"/>
          <p:cNvSpPr/>
          <p:nvPr/>
        </p:nvSpPr>
        <p:spPr>
          <a:xfrm>
            <a:off x="244475" y="3272155"/>
            <a:ext cx="1990090" cy="607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Reliable DA service</a:t>
            </a:r>
          </a:p>
        </p:txBody>
      </p:sp>
      <p:sp>
        <p:nvSpPr>
          <p:cNvPr id="4" name="矩形 3"/>
          <p:cNvSpPr/>
          <p:nvPr/>
        </p:nvSpPr>
        <p:spPr>
          <a:xfrm>
            <a:off x="5692140" y="1947545"/>
            <a:ext cx="2833370" cy="706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How to check DA node serves data</a:t>
            </a:r>
          </a:p>
        </p:txBody>
      </p:sp>
      <p:sp>
        <p:nvSpPr>
          <p:cNvPr id="5" name="矩形 4"/>
          <p:cNvSpPr/>
          <p:nvPr/>
        </p:nvSpPr>
        <p:spPr>
          <a:xfrm>
            <a:off x="5692140" y="4575810"/>
            <a:ext cx="2833370" cy="706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How to make sure DA node stored data in the long run</a:t>
            </a:r>
          </a:p>
        </p:txBody>
      </p:sp>
      <p:sp>
        <p:nvSpPr>
          <p:cNvPr id="6" name="矩形 5"/>
          <p:cNvSpPr/>
          <p:nvPr/>
        </p:nvSpPr>
        <p:spPr>
          <a:xfrm>
            <a:off x="2900045" y="3272155"/>
            <a:ext cx="1990090" cy="607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 node commit/slash</a:t>
            </a:r>
          </a:p>
        </p:txBody>
      </p:sp>
      <p:sp>
        <p:nvSpPr>
          <p:cNvPr id="7" name="矩形 6"/>
          <p:cNvSpPr/>
          <p:nvPr/>
        </p:nvSpPr>
        <p:spPr>
          <a:xfrm>
            <a:off x="10020300" y="1339850"/>
            <a:ext cx="1990090" cy="607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EigenDA?</a:t>
            </a:r>
          </a:p>
        </p:txBody>
      </p:sp>
      <p:sp>
        <p:nvSpPr>
          <p:cNvPr id="8" name="矩形 7"/>
          <p:cNvSpPr/>
          <p:nvPr/>
        </p:nvSpPr>
        <p:spPr>
          <a:xfrm>
            <a:off x="10020300" y="2737485"/>
            <a:ext cx="1990090" cy="852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DAS:</a:t>
            </a:r>
          </a:p>
          <a:p>
            <a:pPr algn="ctr"/>
            <a:r>
              <a:rPr lang="en-US" altLang="zh-CN"/>
              <a:t>2D RS code</a:t>
            </a:r>
          </a:p>
          <a:p>
            <a:pPr algn="ctr"/>
            <a:r>
              <a:rPr lang="en-US" altLang="zh-CN"/>
              <a:t>KZG proof</a:t>
            </a:r>
          </a:p>
        </p:txBody>
      </p:sp>
      <p:sp>
        <p:nvSpPr>
          <p:cNvPr id="9" name="矩形 8"/>
          <p:cNvSpPr/>
          <p:nvPr/>
        </p:nvSpPr>
        <p:spPr>
          <a:xfrm>
            <a:off x="9961245" y="4625340"/>
            <a:ext cx="1990090" cy="607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Storage check</a:t>
            </a:r>
          </a:p>
        </p:txBody>
      </p:sp>
      <p:cxnSp>
        <p:nvCxnSpPr>
          <p:cNvPr id="12" name="直接箭头连接符 11"/>
          <p:cNvCxnSpPr>
            <a:stCxn id="3" idx="3"/>
            <a:endCxn id="6" idx="1"/>
          </p:cNvCxnSpPr>
          <p:nvPr/>
        </p:nvCxnSpPr>
        <p:spPr>
          <a:xfrm>
            <a:off x="2234565" y="3576320"/>
            <a:ext cx="6654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6" idx="3"/>
            <a:endCxn id="4" idx="1"/>
          </p:cNvCxnSpPr>
          <p:nvPr/>
        </p:nvCxnSpPr>
        <p:spPr>
          <a:xfrm flipV="1">
            <a:off x="4890135" y="2300605"/>
            <a:ext cx="802005" cy="1275715"/>
          </a:xfrm>
          <a:prstGeom prst="bentConnector3">
            <a:avLst>
              <a:gd name="adj1" fmla="val 500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3"/>
            <a:endCxn id="5" idx="1"/>
          </p:cNvCxnSpPr>
          <p:nvPr/>
        </p:nvCxnSpPr>
        <p:spPr>
          <a:xfrm>
            <a:off x="4890135" y="3576320"/>
            <a:ext cx="802005" cy="1352550"/>
          </a:xfrm>
          <a:prstGeom prst="bentConnector3">
            <a:avLst>
              <a:gd name="adj1" fmla="val 500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1"/>
            <a:endCxn id="4" idx="3"/>
          </p:cNvCxnSpPr>
          <p:nvPr/>
        </p:nvCxnSpPr>
        <p:spPr>
          <a:xfrm flipH="1" flipV="1">
            <a:off x="8525510" y="2300605"/>
            <a:ext cx="1494790" cy="86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1"/>
            <a:endCxn id="5" idx="3"/>
          </p:cNvCxnSpPr>
          <p:nvPr/>
        </p:nvCxnSpPr>
        <p:spPr>
          <a:xfrm flipH="1" flipV="1">
            <a:off x="8525510" y="4928870"/>
            <a:ext cx="143573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Reliable DA service : steps</a:t>
            </a:r>
          </a:p>
        </p:txBody>
      </p:sp>
      <p:sp>
        <p:nvSpPr>
          <p:cNvPr id="3" name="矩形 2"/>
          <p:cNvSpPr/>
          <p:nvPr/>
        </p:nvSpPr>
        <p:spPr>
          <a:xfrm>
            <a:off x="872490" y="1957705"/>
            <a:ext cx="1894205" cy="5581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preparation</a:t>
            </a:r>
          </a:p>
        </p:txBody>
      </p:sp>
      <p:sp>
        <p:nvSpPr>
          <p:cNvPr id="5" name="矩形 4"/>
          <p:cNvSpPr/>
          <p:nvPr/>
        </p:nvSpPr>
        <p:spPr>
          <a:xfrm>
            <a:off x="3677285" y="1957705"/>
            <a:ext cx="1894205" cy="558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check</a:t>
            </a:r>
          </a:p>
        </p:txBody>
      </p:sp>
      <p:sp>
        <p:nvSpPr>
          <p:cNvPr id="6" name="矩形 5"/>
          <p:cNvSpPr/>
          <p:nvPr/>
        </p:nvSpPr>
        <p:spPr>
          <a:xfrm>
            <a:off x="6482080" y="1957705"/>
            <a:ext cx="1894205" cy="558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prove</a:t>
            </a:r>
          </a:p>
        </p:txBody>
      </p:sp>
      <p:sp>
        <p:nvSpPr>
          <p:cNvPr id="7" name="矩形 6"/>
          <p:cNvSpPr/>
          <p:nvPr/>
        </p:nvSpPr>
        <p:spPr>
          <a:xfrm>
            <a:off x="9286875" y="1957705"/>
            <a:ext cx="1894205" cy="558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slash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5800" y="3026410"/>
            <a:ext cx="22682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When DA node committed to serve the data</a:t>
            </a:r>
            <a:r>
              <a:rPr lang="en-US" altLang="zh-CN"/>
              <a:t>blob</a:t>
            </a:r>
            <a:r>
              <a:rPr lang="zh-CN" altLang="en-US"/>
              <a:t> , </a:t>
            </a:r>
            <a:r>
              <a:rPr lang="en-US" altLang="zh-CN"/>
              <a:t>we </a:t>
            </a:r>
            <a:r>
              <a:rPr lang="zh-CN" altLang="en-US"/>
              <a:t>store a proof in the DAProof contract </a:t>
            </a:r>
            <a:r>
              <a:rPr lang="en-US" altLang="zh-CN"/>
              <a:t>which </a:t>
            </a:r>
            <a:r>
              <a:rPr lang="zh-CN" altLang="en-US"/>
              <a:t>can prove </a:t>
            </a:r>
            <a:r>
              <a:rPr lang="en-US" altLang="zh-CN"/>
              <a:t>the DA </a:t>
            </a:r>
            <a:r>
              <a:rPr lang="zh-CN" altLang="en-US"/>
              <a:t>node</a:t>
            </a:r>
            <a:r>
              <a:rPr lang="en-US" altLang="zh-CN"/>
              <a:t> list.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89960" y="3026410"/>
            <a:ext cx="22682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Find a datablob to check ,find the DA node list committed on the datablob.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88735" y="3026410"/>
            <a:ext cx="2268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 nodes prove they stored the datablob.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286875" y="3026410"/>
            <a:ext cx="226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Slash if needed.</a:t>
            </a:r>
          </a:p>
        </p:txBody>
      </p:sp>
      <p:cxnSp>
        <p:nvCxnSpPr>
          <p:cNvPr id="12" name="直接箭头连接符 11"/>
          <p:cNvCxnSpPr>
            <a:stCxn id="3" idx="3"/>
            <a:endCxn id="5" idx="1"/>
          </p:cNvCxnSpPr>
          <p:nvPr/>
        </p:nvCxnSpPr>
        <p:spPr>
          <a:xfrm>
            <a:off x="2766695" y="2237105"/>
            <a:ext cx="91059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6" idx="1"/>
          </p:cNvCxnSpPr>
          <p:nvPr/>
        </p:nvCxnSpPr>
        <p:spPr>
          <a:xfrm>
            <a:off x="5571490" y="2237105"/>
            <a:ext cx="9105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7" idx="1"/>
          </p:cNvCxnSpPr>
          <p:nvPr/>
        </p:nvCxnSpPr>
        <p:spPr>
          <a:xfrm>
            <a:off x="8376285" y="2237105"/>
            <a:ext cx="9105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3100" y="2600325"/>
            <a:ext cx="1536065" cy="437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blob n-3</a:t>
            </a:r>
          </a:p>
        </p:txBody>
      </p:sp>
      <p:sp>
        <p:nvSpPr>
          <p:cNvPr id="12" name="矩形 11"/>
          <p:cNvSpPr/>
          <p:nvPr/>
        </p:nvSpPr>
        <p:spPr>
          <a:xfrm>
            <a:off x="2755900" y="2600325"/>
            <a:ext cx="1536065" cy="437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blob n-2</a:t>
            </a:r>
          </a:p>
        </p:txBody>
      </p:sp>
      <p:sp>
        <p:nvSpPr>
          <p:cNvPr id="13" name="矩形 12"/>
          <p:cNvSpPr/>
          <p:nvPr/>
        </p:nvSpPr>
        <p:spPr>
          <a:xfrm>
            <a:off x="4935220" y="2600325"/>
            <a:ext cx="1536065" cy="437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blob n-1</a:t>
            </a:r>
          </a:p>
        </p:txBody>
      </p:sp>
      <p:sp>
        <p:nvSpPr>
          <p:cNvPr id="14" name="矩形 13"/>
          <p:cNvSpPr/>
          <p:nvPr/>
        </p:nvSpPr>
        <p:spPr>
          <a:xfrm>
            <a:off x="7018020" y="2600325"/>
            <a:ext cx="1536065" cy="437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blob n</a:t>
            </a:r>
          </a:p>
        </p:txBody>
      </p:sp>
      <p:sp>
        <p:nvSpPr>
          <p:cNvPr id="15" name="矩形 14"/>
          <p:cNvSpPr/>
          <p:nvPr/>
        </p:nvSpPr>
        <p:spPr>
          <a:xfrm>
            <a:off x="5791835" y="3709670"/>
            <a:ext cx="1536065" cy="4375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Data id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277860" y="3709670"/>
            <a:ext cx="1536065" cy="43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Node id root</a:t>
            </a:r>
          </a:p>
        </p:txBody>
      </p:sp>
      <p:sp>
        <p:nvSpPr>
          <p:cNvPr id="17" name="矩形 16"/>
          <p:cNvSpPr/>
          <p:nvPr/>
        </p:nvSpPr>
        <p:spPr>
          <a:xfrm>
            <a:off x="7007860" y="4566285"/>
            <a:ext cx="1186180" cy="43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hash</a:t>
            </a:r>
          </a:p>
        </p:txBody>
      </p:sp>
      <p:sp>
        <p:nvSpPr>
          <p:cNvPr id="18" name="矩形 17"/>
          <p:cNvSpPr/>
          <p:nvPr/>
        </p:nvSpPr>
        <p:spPr>
          <a:xfrm>
            <a:off x="9945370" y="4566285"/>
            <a:ext cx="1186180" cy="43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hash</a:t>
            </a:r>
          </a:p>
        </p:txBody>
      </p:sp>
      <p:sp>
        <p:nvSpPr>
          <p:cNvPr id="19" name="矩形 18"/>
          <p:cNvSpPr/>
          <p:nvPr/>
        </p:nvSpPr>
        <p:spPr>
          <a:xfrm>
            <a:off x="6322695" y="5539740"/>
            <a:ext cx="1186180" cy="4375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node 1 id</a:t>
            </a:r>
          </a:p>
        </p:txBody>
      </p:sp>
      <p:sp>
        <p:nvSpPr>
          <p:cNvPr id="20" name="矩形 19"/>
          <p:cNvSpPr/>
          <p:nvPr/>
        </p:nvSpPr>
        <p:spPr>
          <a:xfrm>
            <a:off x="7681595" y="5539740"/>
            <a:ext cx="1186180" cy="4375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node 2 id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183370" y="5539740"/>
            <a:ext cx="1186180" cy="4375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node 3 id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723245" y="5539740"/>
            <a:ext cx="1186180" cy="4375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node 4 id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3" name="肘形连接符 22"/>
          <p:cNvCxnSpPr>
            <a:stCxn id="19" idx="0"/>
            <a:endCxn id="17" idx="2"/>
          </p:cNvCxnSpPr>
          <p:nvPr/>
        </p:nvCxnSpPr>
        <p:spPr>
          <a:xfrm rot="16200000">
            <a:off x="6990398" y="4929188"/>
            <a:ext cx="535940" cy="685165"/>
          </a:xfrm>
          <a:prstGeom prst="bentConnector3">
            <a:avLst>
              <a:gd name="adj1" fmla="val 500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0" idx="0"/>
            <a:endCxn id="17" idx="2"/>
          </p:cNvCxnSpPr>
          <p:nvPr/>
        </p:nvCxnSpPr>
        <p:spPr>
          <a:xfrm rot="16200000" flipV="1">
            <a:off x="7669530" y="4935220"/>
            <a:ext cx="535940" cy="673735"/>
          </a:xfrm>
          <a:prstGeom prst="bentConnector3">
            <a:avLst>
              <a:gd name="adj1" fmla="val 500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1" idx="0"/>
            <a:endCxn id="18" idx="2"/>
          </p:cNvCxnSpPr>
          <p:nvPr/>
        </p:nvCxnSpPr>
        <p:spPr>
          <a:xfrm rot="16200000">
            <a:off x="9889490" y="4890770"/>
            <a:ext cx="535940" cy="762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2" idx="0"/>
            <a:endCxn id="18" idx="2"/>
          </p:cNvCxnSpPr>
          <p:nvPr/>
        </p:nvCxnSpPr>
        <p:spPr>
          <a:xfrm rot="16200000" flipV="1">
            <a:off x="10659110" y="4883150"/>
            <a:ext cx="535940" cy="777875"/>
          </a:xfrm>
          <a:prstGeom prst="bentConnector3">
            <a:avLst>
              <a:gd name="adj1" fmla="val 500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7" idx="0"/>
            <a:endCxn id="16" idx="2"/>
          </p:cNvCxnSpPr>
          <p:nvPr/>
        </p:nvCxnSpPr>
        <p:spPr>
          <a:xfrm rot="16200000">
            <a:off x="8114030" y="3634105"/>
            <a:ext cx="419100" cy="14452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8" idx="0"/>
            <a:endCxn id="16" idx="2"/>
          </p:cNvCxnSpPr>
          <p:nvPr/>
        </p:nvCxnSpPr>
        <p:spPr>
          <a:xfrm rot="16200000" flipV="1">
            <a:off x="9582785" y="3610610"/>
            <a:ext cx="419100" cy="14922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43840" y="2581275"/>
            <a:ext cx="463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35" name="矩形 34"/>
          <p:cNvSpPr/>
          <p:nvPr/>
        </p:nvSpPr>
        <p:spPr>
          <a:xfrm>
            <a:off x="3851910" y="1282700"/>
            <a:ext cx="1536065" cy="4375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KZG commit</a:t>
            </a:r>
          </a:p>
        </p:txBody>
      </p:sp>
      <p:cxnSp>
        <p:nvCxnSpPr>
          <p:cNvPr id="40" name="肘形连接符 39"/>
          <p:cNvCxnSpPr>
            <a:stCxn id="4" idx="0"/>
            <a:endCxn id="35" idx="2"/>
          </p:cNvCxnSpPr>
          <p:nvPr/>
        </p:nvCxnSpPr>
        <p:spPr>
          <a:xfrm rot="16200000">
            <a:off x="2590800" y="570865"/>
            <a:ext cx="880110" cy="31788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5" idx="0"/>
            <a:endCxn id="14" idx="2"/>
          </p:cNvCxnSpPr>
          <p:nvPr/>
        </p:nvCxnSpPr>
        <p:spPr>
          <a:xfrm rot="16200000">
            <a:off x="6837045" y="2760980"/>
            <a:ext cx="671830" cy="1226185"/>
          </a:xfrm>
          <a:prstGeom prst="bentConnector3">
            <a:avLst>
              <a:gd name="adj1" fmla="val 500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6" idx="0"/>
            <a:endCxn id="14" idx="2"/>
          </p:cNvCxnSpPr>
          <p:nvPr/>
        </p:nvCxnSpPr>
        <p:spPr>
          <a:xfrm rot="16200000" flipV="1">
            <a:off x="8080375" y="2743835"/>
            <a:ext cx="671830" cy="12598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23595" y="327660"/>
            <a:ext cx="7864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Reliable DA service : commit structure on “preparation”</a:t>
            </a:r>
          </a:p>
        </p:txBody>
      </p:sp>
      <p:cxnSp>
        <p:nvCxnSpPr>
          <p:cNvPr id="5" name="肘形连接符 4"/>
          <p:cNvCxnSpPr>
            <a:stCxn id="12" idx="0"/>
            <a:endCxn id="35" idx="2"/>
          </p:cNvCxnSpPr>
          <p:nvPr/>
        </p:nvCxnSpPr>
        <p:spPr>
          <a:xfrm rot="16200000">
            <a:off x="3632200" y="1612265"/>
            <a:ext cx="880110" cy="10960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13" idx="0"/>
            <a:endCxn id="35" idx="2"/>
          </p:cNvCxnSpPr>
          <p:nvPr/>
        </p:nvCxnSpPr>
        <p:spPr>
          <a:xfrm rot="16200000" flipV="1">
            <a:off x="4721860" y="1618615"/>
            <a:ext cx="880110" cy="10833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14" idx="0"/>
            <a:endCxn id="35" idx="2"/>
          </p:cNvCxnSpPr>
          <p:nvPr/>
        </p:nvCxnSpPr>
        <p:spPr>
          <a:xfrm rot="16200000" flipV="1">
            <a:off x="5763260" y="577215"/>
            <a:ext cx="880110" cy="31661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2095" y="3009900"/>
            <a:ext cx="1459865" cy="45783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node id</a:t>
            </a:r>
          </a:p>
        </p:txBody>
      </p:sp>
      <p:sp>
        <p:nvSpPr>
          <p:cNvPr id="5" name="矩形 4"/>
          <p:cNvSpPr/>
          <p:nvPr/>
        </p:nvSpPr>
        <p:spPr>
          <a:xfrm>
            <a:off x="4631055" y="4177030"/>
            <a:ext cx="1459865" cy="45783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" name="矩形 5"/>
          <p:cNvSpPr/>
          <p:nvPr/>
        </p:nvSpPr>
        <p:spPr>
          <a:xfrm>
            <a:off x="6927850" y="4177030"/>
            <a:ext cx="1459865" cy="45783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datablob</a:t>
            </a:r>
          </a:p>
        </p:txBody>
      </p:sp>
      <p:sp>
        <p:nvSpPr>
          <p:cNvPr id="7" name="矩形 6"/>
          <p:cNvSpPr/>
          <p:nvPr/>
        </p:nvSpPr>
        <p:spPr>
          <a:xfrm>
            <a:off x="5818505" y="3009900"/>
            <a:ext cx="1459865" cy="457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data tag</a:t>
            </a:r>
          </a:p>
        </p:txBody>
      </p:sp>
      <p:sp>
        <p:nvSpPr>
          <p:cNvPr id="8" name="矩形 7"/>
          <p:cNvSpPr/>
          <p:nvPr/>
        </p:nvSpPr>
        <p:spPr>
          <a:xfrm>
            <a:off x="4280535" y="1891030"/>
            <a:ext cx="1459865" cy="4578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proof</a:t>
            </a:r>
          </a:p>
        </p:txBody>
      </p:sp>
      <p:cxnSp>
        <p:nvCxnSpPr>
          <p:cNvPr id="9" name="肘形连接符 8"/>
          <p:cNvCxnSpPr>
            <a:stCxn id="5" idx="0"/>
            <a:endCxn id="7" idx="2"/>
          </p:cNvCxnSpPr>
          <p:nvPr/>
        </p:nvCxnSpPr>
        <p:spPr>
          <a:xfrm rot="16200000">
            <a:off x="5600065" y="3228340"/>
            <a:ext cx="709295" cy="11874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6" idx="0"/>
            <a:endCxn id="7" idx="2"/>
          </p:cNvCxnSpPr>
          <p:nvPr/>
        </p:nvCxnSpPr>
        <p:spPr>
          <a:xfrm rot="16200000" flipV="1">
            <a:off x="6748145" y="3267710"/>
            <a:ext cx="709295" cy="1109345"/>
          </a:xfrm>
          <a:prstGeom prst="bentConnector3">
            <a:avLst>
              <a:gd name="adj1" fmla="val 499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" idx="0"/>
            <a:endCxn id="8" idx="2"/>
          </p:cNvCxnSpPr>
          <p:nvPr/>
        </p:nvCxnSpPr>
        <p:spPr>
          <a:xfrm rot="16200000">
            <a:off x="3935730" y="1934845"/>
            <a:ext cx="661035" cy="14884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7" idx="0"/>
            <a:endCxn id="8" idx="2"/>
          </p:cNvCxnSpPr>
          <p:nvPr/>
        </p:nvCxnSpPr>
        <p:spPr>
          <a:xfrm rot="16200000" flipV="1">
            <a:off x="5448935" y="1910080"/>
            <a:ext cx="661035" cy="15379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23595" y="327660"/>
            <a:ext cx="6762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Reliable DA service : datablob proof on “prove”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22345" y="529590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 must be put on left of datablob, to make sure DA node stores the datablob itself, not just a hash of it.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07745" y="324485"/>
            <a:ext cx="79203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Reliable DA service : Random number generation</a:t>
            </a:r>
          </a:p>
        </p:txBody>
      </p:sp>
      <p:sp>
        <p:nvSpPr>
          <p:cNvPr id="4" name="椭圆 3"/>
          <p:cNvSpPr/>
          <p:nvPr/>
        </p:nvSpPr>
        <p:spPr>
          <a:xfrm>
            <a:off x="1000760" y="2153920"/>
            <a:ext cx="353060" cy="353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91105" y="2153920"/>
            <a:ext cx="353060" cy="353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08380" y="3585845"/>
            <a:ext cx="353060" cy="353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498725" y="3585845"/>
            <a:ext cx="353060" cy="353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4" idx="6"/>
            <a:endCxn id="5" idx="2"/>
          </p:cNvCxnSpPr>
          <p:nvPr/>
        </p:nvCxnSpPr>
        <p:spPr>
          <a:xfrm>
            <a:off x="1353820" y="2330450"/>
            <a:ext cx="113728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4"/>
            <a:endCxn id="6" idx="0"/>
          </p:cNvCxnSpPr>
          <p:nvPr/>
        </p:nvCxnSpPr>
        <p:spPr>
          <a:xfrm>
            <a:off x="1177290" y="2506980"/>
            <a:ext cx="7620" cy="10788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4"/>
            <a:endCxn id="7" idx="0"/>
          </p:cNvCxnSpPr>
          <p:nvPr/>
        </p:nvCxnSpPr>
        <p:spPr>
          <a:xfrm>
            <a:off x="2667635" y="2506980"/>
            <a:ext cx="7620" cy="10788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6"/>
            <a:endCxn id="7" idx="2"/>
          </p:cNvCxnSpPr>
          <p:nvPr/>
        </p:nvCxnSpPr>
        <p:spPr>
          <a:xfrm>
            <a:off x="1361440" y="3762375"/>
            <a:ext cx="113728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6" idx="7"/>
          </p:cNvCxnSpPr>
          <p:nvPr/>
        </p:nvCxnSpPr>
        <p:spPr>
          <a:xfrm flipH="1">
            <a:off x="1310005" y="2455545"/>
            <a:ext cx="1232535" cy="11817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5"/>
            <a:endCxn id="7" idx="1"/>
          </p:cNvCxnSpPr>
          <p:nvPr/>
        </p:nvCxnSpPr>
        <p:spPr>
          <a:xfrm>
            <a:off x="1302385" y="2455545"/>
            <a:ext cx="1247775" cy="11817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92405" y="4448810"/>
            <a:ext cx="34747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Signature pubkey exchanged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Signature remain same for the same “m”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904105" y="1741805"/>
            <a:ext cx="6859270" cy="638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b="1"/>
              <a:t>Steps</a:t>
            </a:r>
            <a:r>
              <a:rPr lang="en-US" altLang="zh-CN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First random number is the signature to the genesis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On every new block, the block builder sign on the “random number” in the previous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Other sequencers check the “random number” follows the rule and vote for it during consensus.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b="1"/>
              <a:t>Values and limitations: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Each block could have a random number easily.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The random number could be used for DApp, but can’t for system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When a sequencer continues to produce block, it could predict the random number, but it can’t control it.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89680" y="2829560"/>
            <a:ext cx="46126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 Ideas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Easy use of sk/pk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8330" y="2185670"/>
            <a:ext cx="9625330" cy="2486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Generate key pairs for user, and use it on chain.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When they’re switching to new device, we should keep the key pairs with them.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When user forgot his/her password, we should have a way to recover it.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When user tries to use different DApps, we should have ability to guide him/her to use the same private key.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Requirements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5" y="176530"/>
            <a:ext cx="628650" cy="762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97610" y="1896110"/>
            <a:ext cx="2419985" cy="361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/>
              <a:t>Game Tx </a:t>
            </a:r>
            <a:br>
              <a:rPr lang="en-US" sz="1400" b="1"/>
            </a:br>
            <a:r>
              <a:rPr lang="en-US" sz="1400"/>
              <a:t>Sent from some specific game, e.x. get some NFT in the game.</a:t>
            </a:r>
            <a:br>
              <a:rPr lang="en-US" sz="1400"/>
            </a:br>
            <a:r>
              <a:rPr lang="en-US" altLang="zh-CN" sz="1400"/>
              <a:t>This kind of tx should be endorsed by game operator.</a:t>
            </a:r>
            <a:endParaRPr lang="en-US" altLang="zh-CN" sz="12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b="1"/>
              <a:t>Global Tx</a:t>
            </a:r>
            <a:br>
              <a:rPr lang="en-US" altLang="zh-CN" sz="1400" b="1"/>
            </a:br>
            <a:r>
              <a:rPr lang="en-US" altLang="zh-CN" sz="1400"/>
              <a:t>Tx not belong to specific game, like DeFi.</a:t>
            </a:r>
            <a:br>
              <a:rPr lang="en-US" altLang="zh-CN" sz="1400"/>
            </a:br>
            <a:r>
              <a:rPr lang="en-US" altLang="zh-CN" sz="1400"/>
              <a:t>This kind don’t need be endorsed.</a:t>
            </a:r>
            <a:br>
              <a:rPr lang="en-US" altLang="zh-CN" sz="1400"/>
            </a:br>
            <a:endParaRPr lang="en-US" altLang="zh-CN" sz="14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400"/>
              <a:t>When a contract deployed, it needs to specify the tx type, and endorsement policy.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1400"/>
          </a:p>
        </p:txBody>
      </p:sp>
      <p:sp>
        <p:nvSpPr>
          <p:cNvPr id="12" name="圆角矩形 11"/>
          <p:cNvSpPr/>
          <p:nvPr/>
        </p:nvSpPr>
        <p:spPr>
          <a:xfrm>
            <a:off x="1362075" y="1551940"/>
            <a:ext cx="1793875" cy="4813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Tx types</a:t>
            </a:r>
          </a:p>
        </p:txBody>
      </p:sp>
      <p:sp>
        <p:nvSpPr>
          <p:cNvPr id="13" name="矩形 12"/>
          <p:cNvSpPr/>
          <p:nvPr/>
        </p:nvSpPr>
        <p:spPr>
          <a:xfrm>
            <a:off x="4650105" y="1896110"/>
            <a:ext cx="2419985" cy="361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400" b="1"/>
              <a:t>Confirm time: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b="1"/>
              <a:t>OnChain action</a:t>
            </a:r>
            <a:br>
              <a:rPr lang="en-US" altLang="zh-CN" sz="1400" b="1"/>
            </a:br>
            <a:r>
              <a:rPr lang="en-US" altLang="zh-CN" sz="1400"/>
              <a:t>within 1-3 seconds</a:t>
            </a:r>
            <a:endParaRPr lang="en-US" altLang="zh-CN" sz="14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b="1"/>
              <a:t>OnChain record</a:t>
            </a:r>
            <a:br>
              <a:rPr lang="en-US" altLang="zh-CN" sz="1400" b="1"/>
            </a:br>
            <a:r>
              <a:rPr lang="en-US" altLang="zh-CN" sz="1400"/>
              <a:t>not time sensitive, can be packed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14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400" b="1"/>
              <a:t>Content: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/>
              <a:t>May contains attachments, e.x. img for skin</a:t>
            </a:r>
            <a:br>
              <a:rPr lang="en-US" altLang="zh-CN" sz="1400"/>
            </a:br>
            <a:endParaRPr lang="en-US" altLang="zh-CN" sz="1400"/>
          </a:p>
        </p:txBody>
      </p:sp>
      <p:sp>
        <p:nvSpPr>
          <p:cNvPr id="14" name="圆角矩形 13"/>
          <p:cNvSpPr/>
          <p:nvPr/>
        </p:nvSpPr>
        <p:spPr>
          <a:xfrm>
            <a:off x="4814570" y="1551940"/>
            <a:ext cx="1793875" cy="4813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Tx requirement</a:t>
            </a:r>
          </a:p>
        </p:txBody>
      </p:sp>
      <p:sp>
        <p:nvSpPr>
          <p:cNvPr id="17" name="矩形 16"/>
          <p:cNvSpPr/>
          <p:nvPr/>
        </p:nvSpPr>
        <p:spPr>
          <a:xfrm>
            <a:off x="8102600" y="1896110"/>
            <a:ext cx="2419985" cy="361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400"/>
              <a:t>Thousands of games with millions of users parallel 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8267065" y="1551940"/>
            <a:ext cx="1793875" cy="4813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Scalability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Easy use of sk/pk 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862330" y="1946910"/>
            <a:ext cx="868108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4305300" y="1202055"/>
            <a:ext cx="0" cy="15297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5"/>
          <p:cNvCxnSpPr/>
          <p:nvPr/>
        </p:nvCxnSpPr>
        <p:spPr>
          <a:xfrm flipV="1">
            <a:off x="2118360" y="1094105"/>
            <a:ext cx="7189470" cy="1255395"/>
          </a:xfrm>
          <a:prstGeom prst="curvedConnector3">
            <a:avLst>
              <a:gd name="adj1" fmla="val 5000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8474075" y="10839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473315" y="11595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747385" y="15843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451860" y="226123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095750" y="1899285"/>
            <a:ext cx="2686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307830" y="1946910"/>
            <a:ext cx="317500" cy="284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/>
              <a:t>x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364355" y="1159510"/>
            <a:ext cx="317500" cy="284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/>
              <a:t>y</a:t>
            </a:r>
          </a:p>
          <a:p>
            <a:endParaRPr lang="en-US" altLang="zh-CN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394386" y="719391"/>
                <a:ext cx="3399790" cy="3644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+...+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386" y="719391"/>
                <a:ext cx="3399790" cy="364490"/>
              </a:xfrm>
              <a:prstGeom prst="rect">
                <a:avLst/>
              </a:prstGeom>
              <a:blipFill rotWithShape="1">
                <a:blip r:embed="rId3"/>
                <a:stretch>
                  <a:fillRect l="-17" t="-157" r="17" b="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695960" y="3026410"/>
            <a:ext cx="10489565" cy="2948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L</a:t>
            </a:r>
            <a:r>
              <a:rPr lang="zh-CN" altLang="en-US"/>
              <a:t>et user set N recovery questions, if user could answer M (M≦N) questions, we could recover the original </a:t>
            </a:r>
            <a:r>
              <a:rPr lang="en-US" altLang="zh-CN"/>
              <a:t>private key</a:t>
            </a:r>
            <a:r>
              <a:rPr lang="zh-CN" altLang="en-US"/>
              <a:t>. M ≧ 2.</a:t>
            </a:r>
          </a:p>
          <a:p>
            <a:endParaRPr lang="zh-CN" altLang="en-US"/>
          </a:p>
          <a:p>
            <a:pPr marL="342900" indent="-342900">
              <a:buAutoNum type="arabicPeriod"/>
            </a:pPr>
            <a:r>
              <a:rPr lang="en-US" altLang="zh-CN"/>
              <a:t>S</a:t>
            </a:r>
            <a:r>
              <a:rPr lang="zh-CN" altLang="en-US"/>
              <a:t>plit the </a:t>
            </a:r>
            <a:r>
              <a:rPr lang="en-US" altLang="zh-CN"/>
              <a:t>private key </a:t>
            </a:r>
            <a:r>
              <a:rPr lang="zh-CN" altLang="en-US"/>
              <a:t>into M pieces, </a:t>
            </a:r>
            <a:r>
              <a:rPr lang="en-US" altLang="zh-CN"/>
              <a:t>we can </a:t>
            </a:r>
            <a:r>
              <a:rPr lang="zh-CN" altLang="en-US"/>
              <a:t>get a polynomial whose order is M-1, the </a:t>
            </a:r>
            <a:r>
              <a:rPr lang="en-US" altLang="zh-CN"/>
              <a:t>private key </a:t>
            </a:r>
            <a:r>
              <a:rPr lang="zh-CN" altLang="en-US"/>
              <a:t>pieces are the coefficients</a:t>
            </a:r>
            <a:r>
              <a:rPr lang="en-US" altLang="zh-CN"/>
              <a:t> .</a:t>
            </a:r>
          </a:p>
          <a:p>
            <a:pPr marL="342900" indent="-342900">
              <a:buAutoNum type="arabicPeriod"/>
            </a:pPr>
            <a:r>
              <a:rPr lang="en-US" altLang="zh-CN"/>
              <a:t>Convert the x (M≦x</a:t>
            </a:r>
            <a:r>
              <a:rPr lang="en-US" altLang="zh-CN">
                <a:sym typeface="+mn-ea"/>
              </a:rPr>
              <a:t>≦N)</a:t>
            </a:r>
            <a:r>
              <a:rPr lang="en-US" altLang="zh-CN"/>
              <a:t> answers of recovery questions to AES keys, randomly choose x points on the polynomial, use the AES keys to encrypt them. write the recovery questions and ciper text into the keystore.</a:t>
            </a:r>
          </a:p>
          <a:p>
            <a:pPr marL="342900" indent="-342900">
              <a:buAutoNum type="arabicPeriod"/>
            </a:pPr>
            <a:r>
              <a:rPr lang="en-US" altLang="zh-CN"/>
              <a:t>When recoverying, we could convert the answers to AES keys, then decrypt the x points, then rebuild the polynomial, then we get the original private key.</a:t>
            </a:r>
          </a:p>
          <a:p>
            <a:pPr algn="l">
              <a:buClrTx/>
              <a:buSzTx/>
              <a:buFontTx/>
            </a:pPr>
            <a:endParaRPr lang="en-US" altLang="zh-CN"/>
          </a:p>
          <a:p>
            <a:pPr algn="l">
              <a:buClrTx/>
              <a:buSzTx/>
              <a:buFontTx/>
            </a:pPr>
            <a:r>
              <a:rPr lang="en-US" altLang="zh-CN"/>
              <a:t>We could regenerate the address from recovered privatekey, to compare with the original stored address, to check whether recovery succeed.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Decentralization of Sequencers</a:t>
            </a:r>
          </a:p>
        </p:txBody>
      </p:sp>
      <p:sp>
        <p:nvSpPr>
          <p:cNvPr id="3" name="矩形 2"/>
          <p:cNvSpPr/>
          <p:nvPr/>
        </p:nvSpPr>
        <p:spPr>
          <a:xfrm>
            <a:off x="1108075" y="1388745"/>
            <a:ext cx="2824480" cy="15398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Collect transactions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Built block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Commit root to L1</a:t>
            </a:r>
          </a:p>
        </p:txBody>
      </p:sp>
      <p:sp>
        <p:nvSpPr>
          <p:cNvPr id="4" name="矩形 3"/>
          <p:cNvSpPr/>
          <p:nvPr/>
        </p:nvSpPr>
        <p:spPr>
          <a:xfrm>
            <a:off x="1108075" y="2928620"/>
            <a:ext cx="2824480" cy="15398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Generate ZK proof</a:t>
            </a:r>
          </a:p>
        </p:txBody>
      </p:sp>
      <p:sp>
        <p:nvSpPr>
          <p:cNvPr id="6" name="矩形 5"/>
          <p:cNvSpPr/>
          <p:nvPr/>
        </p:nvSpPr>
        <p:spPr>
          <a:xfrm>
            <a:off x="1108075" y="4468495"/>
            <a:ext cx="2824480" cy="15398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Commit ZK proof to L1, finalize the block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472305" y="1378585"/>
            <a:ext cx="606171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392545" y="1492250"/>
            <a:ext cx="222123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Consensus on L2</a:t>
            </a:r>
          </a:p>
          <a:p>
            <a:r>
              <a:rPr lang="en-US" altLang="zh-CN" sz="1600"/>
              <a:t>All are confirmed on L2: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latest state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0000"/>
                </a:solidFill>
              </a:rPr>
              <a:t>Should be decentralized!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810125" y="3575685"/>
            <a:ext cx="538670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/>
              <a:t>A proof to the confirmed transactions and state after the block.</a:t>
            </a:r>
          </a:p>
          <a:p>
            <a:pPr algn="l"/>
            <a:r>
              <a:rPr lang="en-US" altLang="zh-CN" sz="1600"/>
              <a:t>A proof to persuade L1 that L2 commit’s are right</a:t>
            </a:r>
          </a:p>
          <a:p>
            <a:pPr algn="l"/>
            <a:endParaRPr lang="en-US" altLang="zh-CN" sz="1600"/>
          </a:p>
          <a:p>
            <a:pPr algn="l"/>
            <a:r>
              <a:rPr lang="en-US" altLang="zh-CN" sz="1600"/>
              <a:t>No matter who did this, there’s no difference</a:t>
            </a:r>
          </a:p>
          <a:p>
            <a:pPr algn="l"/>
            <a:r>
              <a:rPr lang="en-US" altLang="zh-CN" sz="1600">
                <a:sym typeface="+mn-ea"/>
              </a:rPr>
              <a:t>Don’t have any influence on L2 consensus</a:t>
            </a:r>
          </a:p>
          <a:p>
            <a:pPr algn="l"/>
            <a:endParaRPr lang="en-US" altLang="zh-CN" sz="1600"/>
          </a:p>
          <a:p>
            <a:pPr algn="l"/>
            <a:r>
              <a:rPr lang="en-US" altLang="zh-CN" sz="1600">
                <a:solidFill>
                  <a:srgbClr val="FF0000"/>
                </a:solidFill>
              </a:rPr>
              <a:t>Don’t need be decentralized , can be adjusted via market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4472305" y="2917825"/>
            <a:ext cx="606171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472305" y="6009005"/>
            <a:ext cx="606171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Decentralization of Sequencers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3595" y="995680"/>
            <a:ext cx="1030414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Consensus:</a:t>
            </a:r>
          </a:p>
          <a:p>
            <a:r>
              <a:rPr lang="en-US" altLang="zh-CN" sz="1600" b="1"/>
              <a:t>	</a:t>
            </a:r>
            <a:r>
              <a:rPr lang="en-US" altLang="zh-CN" sz="1600"/>
              <a:t>Stake to participate consensus</a:t>
            </a:r>
            <a:endParaRPr lang="en-US" altLang="zh-CN" sz="1600" b="1"/>
          </a:p>
          <a:p>
            <a:r>
              <a:rPr lang="en-US" altLang="zh-CN" sz="1600"/>
              <a:t>	BFT based</a:t>
            </a:r>
          </a:p>
          <a:p>
            <a:endParaRPr lang="en-US" altLang="zh-CN" sz="1600"/>
          </a:p>
          <a:p>
            <a:r>
              <a:rPr lang="en-US" altLang="zh-CN" sz="1600" b="1"/>
              <a:t>Anti MEV &amp; Censorship</a:t>
            </a:r>
            <a:r>
              <a:rPr lang="zh-CN" altLang="en-US" sz="1600" b="1"/>
              <a:t>：</a:t>
            </a:r>
            <a:br>
              <a:rPr lang="zh-CN" altLang="en-US" sz="1600"/>
            </a:br>
            <a:r>
              <a:rPr lang="en-US" altLang="zh-CN" sz="1600"/>
              <a:t>	PBS (Proposer Builder Separate) and CRList</a:t>
            </a:r>
          </a:p>
          <a:p>
            <a:endParaRPr lang="en-US" altLang="zh-CN" sz="1600"/>
          </a:p>
          <a:p>
            <a:r>
              <a:rPr lang="en-US" altLang="zh-CN" sz="1600" b="1"/>
              <a:t>Process:</a:t>
            </a:r>
            <a:endParaRPr lang="en-US" altLang="zh-CN" sz="1600"/>
          </a:p>
          <a:p>
            <a:r>
              <a:rPr lang="en-US" altLang="zh-CN" sz="1600"/>
              <a:t>	We’ll have many proposers and builders.</a:t>
            </a:r>
          </a:p>
          <a:p>
            <a:pPr marL="800100" lvl="1" indent="-342900">
              <a:buAutoNum type="arabicPeriod"/>
            </a:pPr>
            <a:r>
              <a:rPr lang="en-US" altLang="zh-CN" sz="1600"/>
              <a:t>	For each block, one proposer is selected (via stage weight). </a:t>
            </a:r>
          </a:p>
          <a:p>
            <a:pPr marL="800100" lvl="1" indent="-342900">
              <a:buAutoNum type="arabicPeriod"/>
            </a:pPr>
            <a:r>
              <a:rPr lang="en-US" altLang="zh-CN" sz="1600"/>
              <a:t>	The proposer give a CRList containing the txs he/she saw and think should be included in the block.</a:t>
            </a:r>
          </a:p>
          <a:p>
            <a:pPr marL="800100" lvl="1" indent="-342900">
              <a:buAutoNum type="arabicPeriod"/>
            </a:pPr>
            <a:r>
              <a:rPr lang="en-US" altLang="zh-CN" sz="1600"/>
              <a:t>	Each builder can produce a candidate block, the block must contains the CRList. The Tx list is not publicly shown. The proposer leader selects one block without knowing the tx list.</a:t>
            </a:r>
          </a:p>
          <a:p>
            <a:pPr marL="800100" lvl="1" indent="-342900">
              <a:buAutoNum type="arabicPeriod"/>
            </a:pPr>
            <a:r>
              <a:rPr lang="en-US" altLang="zh-CN" sz="1600"/>
              <a:t>	All proposers vote to the block, if more than 2/3 signed, it’s used, if not, start a new round.</a:t>
            </a:r>
          </a:p>
          <a:p>
            <a:r>
              <a:rPr lang="en-US" altLang="zh-CN" sz="1600"/>
              <a:t>	</a:t>
            </a:r>
          </a:p>
          <a:p>
            <a:r>
              <a:rPr lang="en-US" altLang="zh-CN" sz="1600" b="1"/>
              <a:t>Risk:</a:t>
            </a:r>
          </a:p>
          <a:p>
            <a:r>
              <a:rPr lang="en-US" altLang="zh-CN" sz="1600"/>
              <a:t>	Proposer may send tx and add it to CRList to get MEV, but it can’t control the  order.</a:t>
            </a:r>
          </a:p>
          <a:p>
            <a:r>
              <a:rPr lang="en-US" altLang="zh-CN" sz="1600"/>
              <a:t>	Builders’ll try to get MEV, but its block maynot be choosen.But anyway, one builder’s block will be choosen,we can’t avoid it.</a:t>
            </a:r>
          </a:p>
          <a:p>
            <a:r>
              <a:rPr lang="en-US" altLang="zh-CN" sz="1600"/>
              <a:t>	If roll back happened on L2, ZK-proof market should be adjusted.</a:t>
            </a:r>
          </a:p>
          <a:p>
            <a:endParaRPr lang="en-US" altLang="zh-CN" sz="1600"/>
          </a:p>
          <a:p>
            <a:endParaRPr lang="en-US" altLang="zh-CN"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Decentralization of Sequencers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C6B627-EB1C-B82D-EE34-78BBF1EA2A8E}"/>
              </a:ext>
            </a:extLst>
          </p:cNvPr>
          <p:cNvSpPr/>
          <p:nvPr/>
        </p:nvSpPr>
        <p:spPr>
          <a:xfrm>
            <a:off x="2018077" y="4870515"/>
            <a:ext cx="9249747" cy="1107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Ethereum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0751DD-51B3-337C-B137-7B01F27C3647}"/>
              </a:ext>
            </a:extLst>
          </p:cNvPr>
          <p:cNvSpPr/>
          <p:nvPr/>
        </p:nvSpPr>
        <p:spPr>
          <a:xfrm>
            <a:off x="4500019" y="5206417"/>
            <a:ext cx="4285861" cy="52873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Consensus contract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87CD81-EF84-2618-962D-445F48AE779A}"/>
              </a:ext>
            </a:extLst>
          </p:cNvPr>
          <p:cNvSpPr/>
          <p:nvPr/>
        </p:nvSpPr>
        <p:spPr>
          <a:xfrm>
            <a:off x="2018077" y="1753173"/>
            <a:ext cx="1658185" cy="9890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Sequencer 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4801DA-8371-1A14-6108-355016C51D26}"/>
              </a:ext>
            </a:extLst>
          </p:cNvPr>
          <p:cNvSpPr/>
          <p:nvPr/>
        </p:nvSpPr>
        <p:spPr>
          <a:xfrm>
            <a:off x="4155673" y="1753171"/>
            <a:ext cx="1658185" cy="9890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Sequencer 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91FDE3-644D-48B1-40E6-F254FA0F18A6}"/>
              </a:ext>
            </a:extLst>
          </p:cNvPr>
          <p:cNvSpPr/>
          <p:nvPr/>
        </p:nvSpPr>
        <p:spPr>
          <a:xfrm>
            <a:off x="6268237" y="1735203"/>
            <a:ext cx="1658185" cy="9890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Sequencer n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E0C328-AD33-3080-3DAB-846C07C40E40}"/>
              </a:ext>
            </a:extLst>
          </p:cNvPr>
          <p:cNvSpPr/>
          <p:nvPr/>
        </p:nvSpPr>
        <p:spPr>
          <a:xfrm>
            <a:off x="9958429" y="1753171"/>
            <a:ext cx="1309395" cy="989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ZK Builder 2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A8796A27-783D-A171-CAFD-4C695D4E46A9}"/>
              </a:ext>
            </a:extLst>
          </p:cNvPr>
          <p:cNvSpPr/>
          <p:nvPr/>
        </p:nvSpPr>
        <p:spPr>
          <a:xfrm>
            <a:off x="5405534" y="2892199"/>
            <a:ext cx="646923" cy="2186209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068E2C3-CE70-CC0C-7E5E-138D15C6F044}"/>
              </a:ext>
            </a:extLst>
          </p:cNvPr>
          <p:cNvSpPr txBox="1"/>
          <p:nvPr/>
        </p:nvSpPr>
        <p:spPr>
          <a:xfrm>
            <a:off x="4578221" y="3558192"/>
            <a:ext cx="953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Submit </a:t>
            </a:r>
          </a:p>
          <a:p>
            <a:r>
              <a:rPr lang="en-US" altLang="zh-CN" dirty="0"/>
              <a:t>propose</a:t>
            </a:r>
            <a:endParaRPr lang="zh-CN" altLang="en-US" dirty="0"/>
          </a:p>
        </p:txBody>
      </p:sp>
      <p:sp>
        <p:nvSpPr>
          <p:cNvPr id="14" name="箭头: 上 13">
            <a:extLst>
              <a:ext uri="{FF2B5EF4-FFF2-40B4-BE49-F238E27FC236}">
                <a16:creationId xmlns:a16="http://schemas.microsoft.com/office/drawing/2014/main" id="{35951011-E353-1EE4-8111-4A49009EBB16}"/>
              </a:ext>
            </a:extLst>
          </p:cNvPr>
          <p:cNvSpPr/>
          <p:nvPr/>
        </p:nvSpPr>
        <p:spPr>
          <a:xfrm>
            <a:off x="7159691" y="2892199"/>
            <a:ext cx="597160" cy="2186209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84058A-F2FC-E508-454E-1C7D6668973E}"/>
              </a:ext>
            </a:extLst>
          </p:cNvPr>
          <p:cNvSpPr txBox="1"/>
          <p:nvPr/>
        </p:nvSpPr>
        <p:spPr>
          <a:xfrm>
            <a:off x="7795919" y="3408208"/>
            <a:ext cx="1180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Listen</a:t>
            </a:r>
          </a:p>
          <a:p>
            <a:r>
              <a:rPr lang="en-US" altLang="zh-CN" dirty="0"/>
              <a:t>Consensus</a:t>
            </a:r>
          </a:p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BBAC41F-508F-B29F-393F-835805E9DD94}"/>
              </a:ext>
            </a:extLst>
          </p:cNvPr>
          <p:cNvSpPr/>
          <p:nvPr/>
        </p:nvSpPr>
        <p:spPr>
          <a:xfrm>
            <a:off x="8406438" y="1753171"/>
            <a:ext cx="1309396" cy="989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ZK Builder 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B696CD-EC5D-CA78-928F-0BB1FC0E07B6}"/>
              </a:ext>
            </a:extLst>
          </p:cNvPr>
          <p:cNvSpPr txBox="1"/>
          <p:nvPr/>
        </p:nvSpPr>
        <p:spPr>
          <a:xfrm>
            <a:off x="11578827" y="5273486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L1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ECB5AF-3508-BC2C-AD92-1A1FB359B80B}"/>
              </a:ext>
            </a:extLst>
          </p:cNvPr>
          <p:cNvSpPr txBox="1"/>
          <p:nvPr/>
        </p:nvSpPr>
        <p:spPr>
          <a:xfrm>
            <a:off x="11578827" y="2015440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L2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3DF476-AE26-00A7-AF1F-02517D35D496}"/>
              </a:ext>
            </a:extLst>
          </p:cNvPr>
          <p:cNvSpPr/>
          <p:nvPr/>
        </p:nvSpPr>
        <p:spPr>
          <a:xfrm>
            <a:off x="343868" y="3492581"/>
            <a:ext cx="1237861" cy="7775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 nodes</a:t>
            </a:r>
            <a:endParaRPr lang="zh-CN" altLang="en-US" dirty="0"/>
          </a:p>
        </p:txBody>
      </p:sp>
      <p:sp>
        <p:nvSpPr>
          <p:cNvPr id="20" name="箭头: 上下 19">
            <a:extLst>
              <a:ext uri="{FF2B5EF4-FFF2-40B4-BE49-F238E27FC236}">
                <a16:creationId xmlns:a16="http://schemas.microsoft.com/office/drawing/2014/main" id="{A048FD8B-4383-2C76-C305-581ADA86286E}"/>
              </a:ext>
            </a:extLst>
          </p:cNvPr>
          <p:cNvSpPr/>
          <p:nvPr/>
        </p:nvSpPr>
        <p:spPr>
          <a:xfrm rot="2679608">
            <a:off x="1329920" y="2193425"/>
            <a:ext cx="199053" cy="13622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上下 20">
            <a:extLst>
              <a:ext uri="{FF2B5EF4-FFF2-40B4-BE49-F238E27FC236}">
                <a16:creationId xmlns:a16="http://schemas.microsoft.com/office/drawing/2014/main" id="{B4E3B644-DDF5-CC95-4271-DB702FFB6301}"/>
              </a:ext>
            </a:extLst>
          </p:cNvPr>
          <p:cNvSpPr/>
          <p:nvPr/>
        </p:nvSpPr>
        <p:spPr>
          <a:xfrm rot="8107717">
            <a:off x="1321981" y="4158280"/>
            <a:ext cx="199053" cy="13622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318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Decentralization of Sequencers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C6B627-EB1C-B82D-EE34-78BBF1EA2A8E}"/>
              </a:ext>
            </a:extLst>
          </p:cNvPr>
          <p:cNvSpPr/>
          <p:nvPr/>
        </p:nvSpPr>
        <p:spPr>
          <a:xfrm>
            <a:off x="2018077" y="4870515"/>
            <a:ext cx="9249747" cy="1107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Ethereum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0751DD-51B3-337C-B137-7B01F27C3647}"/>
              </a:ext>
            </a:extLst>
          </p:cNvPr>
          <p:cNvSpPr/>
          <p:nvPr/>
        </p:nvSpPr>
        <p:spPr>
          <a:xfrm>
            <a:off x="4500019" y="5206417"/>
            <a:ext cx="4285861" cy="52873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Consensus contract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87CD81-EF84-2618-962D-445F48AE779A}"/>
              </a:ext>
            </a:extLst>
          </p:cNvPr>
          <p:cNvSpPr/>
          <p:nvPr/>
        </p:nvSpPr>
        <p:spPr>
          <a:xfrm>
            <a:off x="2018077" y="1753173"/>
            <a:ext cx="1658185" cy="9890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Sequencer 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4801DA-8371-1A14-6108-355016C51D26}"/>
              </a:ext>
            </a:extLst>
          </p:cNvPr>
          <p:cNvSpPr/>
          <p:nvPr/>
        </p:nvSpPr>
        <p:spPr>
          <a:xfrm>
            <a:off x="4155673" y="1753171"/>
            <a:ext cx="1658185" cy="9890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Sequencer 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91FDE3-644D-48B1-40E6-F254FA0F18A6}"/>
              </a:ext>
            </a:extLst>
          </p:cNvPr>
          <p:cNvSpPr/>
          <p:nvPr/>
        </p:nvSpPr>
        <p:spPr>
          <a:xfrm>
            <a:off x="6268237" y="1735203"/>
            <a:ext cx="1658185" cy="9890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Sequencer n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E0C328-AD33-3080-3DAB-846C07C40E40}"/>
              </a:ext>
            </a:extLst>
          </p:cNvPr>
          <p:cNvSpPr/>
          <p:nvPr/>
        </p:nvSpPr>
        <p:spPr>
          <a:xfrm>
            <a:off x="9958429" y="1753171"/>
            <a:ext cx="1309395" cy="989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ZK Builder 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BBAC41F-508F-B29F-393F-835805E9DD94}"/>
              </a:ext>
            </a:extLst>
          </p:cNvPr>
          <p:cNvSpPr/>
          <p:nvPr/>
        </p:nvSpPr>
        <p:spPr>
          <a:xfrm>
            <a:off x="8406438" y="1753171"/>
            <a:ext cx="1309396" cy="989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ZK Builder 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B696CD-EC5D-CA78-928F-0BB1FC0E07B6}"/>
              </a:ext>
            </a:extLst>
          </p:cNvPr>
          <p:cNvSpPr txBox="1"/>
          <p:nvPr/>
        </p:nvSpPr>
        <p:spPr>
          <a:xfrm>
            <a:off x="11578827" y="5273486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L1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ECB5AF-3508-BC2C-AD92-1A1FB359B80B}"/>
              </a:ext>
            </a:extLst>
          </p:cNvPr>
          <p:cNvSpPr txBox="1"/>
          <p:nvPr/>
        </p:nvSpPr>
        <p:spPr>
          <a:xfrm>
            <a:off x="11578827" y="2015440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L2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3DF476-AE26-00A7-AF1F-02517D35D496}"/>
              </a:ext>
            </a:extLst>
          </p:cNvPr>
          <p:cNvSpPr/>
          <p:nvPr/>
        </p:nvSpPr>
        <p:spPr>
          <a:xfrm>
            <a:off x="343868" y="3492581"/>
            <a:ext cx="1237861" cy="7775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 nodes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0E19CD-20FB-0308-61C0-A09BD9D39290}"/>
              </a:ext>
            </a:extLst>
          </p:cNvPr>
          <p:cNvSpPr txBox="1"/>
          <p:nvPr/>
        </p:nvSpPr>
        <p:spPr>
          <a:xfrm>
            <a:off x="2018077" y="1156996"/>
            <a:ext cx="369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Players stake to become sequencer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8F57302-1CBC-0102-3276-35D372A35B59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2847170" y="2742218"/>
            <a:ext cx="3795780" cy="2464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7C88040-D2C7-794B-9DE8-CB6C3C7792D7}"/>
              </a:ext>
            </a:extLst>
          </p:cNvPr>
          <p:cNvCxnSpPr>
            <a:stCxn id="8" idx="2"/>
            <a:endCxn id="4" idx="0"/>
          </p:cNvCxnSpPr>
          <p:nvPr/>
        </p:nvCxnSpPr>
        <p:spPr>
          <a:xfrm>
            <a:off x="4984766" y="2742216"/>
            <a:ext cx="1658184" cy="2464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45B483B-8D82-6A73-2A2C-3D6EEBE191AF}"/>
              </a:ext>
            </a:extLst>
          </p:cNvPr>
          <p:cNvSpPr txBox="1"/>
          <p:nvPr/>
        </p:nvSpPr>
        <p:spPr>
          <a:xfrm>
            <a:off x="3599871" y="2754952"/>
            <a:ext cx="194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Sequencers submit proposals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06DDF26-9BF5-4688-4FC2-211AE3600419}"/>
              </a:ext>
            </a:extLst>
          </p:cNvPr>
          <p:cNvSpPr txBox="1"/>
          <p:nvPr/>
        </p:nvSpPr>
        <p:spPr>
          <a:xfrm>
            <a:off x="4722994" y="6005475"/>
            <a:ext cx="368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CC choose a proposal as confirmed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FD70994-7F92-E587-BA4B-C0D7964B9379}"/>
              </a:ext>
            </a:extLst>
          </p:cNvPr>
          <p:cNvCxnSpPr>
            <a:stCxn id="4" idx="0"/>
            <a:endCxn id="9" idx="2"/>
          </p:cNvCxnSpPr>
          <p:nvPr/>
        </p:nvCxnSpPr>
        <p:spPr>
          <a:xfrm flipV="1">
            <a:off x="6642950" y="2724248"/>
            <a:ext cx="454380" cy="2482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3BFBBBB-4C88-F976-ED90-5B059D5E7170}"/>
              </a:ext>
            </a:extLst>
          </p:cNvPr>
          <p:cNvCxnSpPr>
            <a:stCxn id="4" idx="0"/>
            <a:endCxn id="16" idx="2"/>
          </p:cNvCxnSpPr>
          <p:nvPr/>
        </p:nvCxnSpPr>
        <p:spPr>
          <a:xfrm flipV="1">
            <a:off x="6642950" y="2742216"/>
            <a:ext cx="2418186" cy="2464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8DEC5DA-E0E8-A2EB-F287-59FD2F3A9817}"/>
              </a:ext>
            </a:extLst>
          </p:cNvPr>
          <p:cNvCxnSpPr>
            <a:stCxn id="19" idx="0"/>
            <a:endCxn id="9" idx="2"/>
          </p:cNvCxnSpPr>
          <p:nvPr/>
        </p:nvCxnSpPr>
        <p:spPr>
          <a:xfrm flipV="1">
            <a:off x="962799" y="2724248"/>
            <a:ext cx="6134531" cy="768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A32150C-4C69-5FE9-C289-6EED4BDFF856}"/>
              </a:ext>
            </a:extLst>
          </p:cNvPr>
          <p:cNvSpPr txBox="1"/>
          <p:nvPr/>
        </p:nvSpPr>
        <p:spPr>
          <a:xfrm>
            <a:off x="6152459" y="561994"/>
            <a:ext cx="2502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Sequencer get confirmed proposal ,and </a:t>
            </a:r>
            <a:r>
              <a:rPr lang="en-US" altLang="zh-CN" dirty="0" err="1"/>
              <a:t>tx</a:t>
            </a:r>
            <a:r>
              <a:rPr lang="en-US" altLang="zh-CN" dirty="0"/>
              <a:t> list from DA node, prepare for next block. 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B526215-BBE4-B500-A44B-B785C527C3B2}"/>
              </a:ext>
            </a:extLst>
          </p:cNvPr>
          <p:cNvSpPr txBox="1"/>
          <p:nvPr/>
        </p:nvSpPr>
        <p:spPr>
          <a:xfrm>
            <a:off x="8762189" y="571906"/>
            <a:ext cx="2112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ZK builder get confirm proposal, and try to generate ZK proof for it.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8EC405E-0AA9-3330-75D8-BC7BDEE9FCCD}"/>
              </a:ext>
            </a:extLst>
          </p:cNvPr>
          <p:cNvCxnSpPr/>
          <p:nvPr/>
        </p:nvCxnSpPr>
        <p:spPr>
          <a:xfrm flipH="1">
            <a:off x="7022841" y="2742216"/>
            <a:ext cx="2450841" cy="2464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2131386-B3F8-55B3-8C9F-9715E6A7CEA8}"/>
              </a:ext>
            </a:extLst>
          </p:cNvPr>
          <p:cNvSpPr txBox="1"/>
          <p:nvPr/>
        </p:nvSpPr>
        <p:spPr>
          <a:xfrm>
            <a:off x="9234926" y="2892416"/>
            <a:ext cx="2112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 ZK builder will commit proof to CC, upgrade confirmed proposal to canonical chain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245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F305A6A4-DBD3-4E97-B3E8-2E9C5013DC27}"/>
              </a:ext>
            </a:extLst>
          </p:cNvPr>
          <p:cNvSpPr/>
          <p:nvPr/>
        </p:nvSpPr>
        <p:spPr>
          <a:xfrm>
            <a:off x="7791013" y="2537926"/>
            <a:ext cx="1931485" cy="16732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Confirmed proposals list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7BFAEF-E14F-F608-5807-B51A906A9762}"/>
              </a:ext>
            </a:extLst>
          </p:cNvPr>
          <p:cNvSpPr/>
          <p:nvPr/>
        </p:nvSpPr>
        <p:spPr>
          <a:xfrm>
            <a:off x="2150110" y="2061969"/>
            <a:ext cx="1518285" cy="40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propose 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7DBE94-EFED-D4F4-BA07-A7426C4390F7}"/>
              </a:ext>
            </a:extLst>
          </p:cNvPr>
          <p:cNvSpPr/>
          <p:nvPr/>
        </p:nvSpPr>
        <p:spPr>
          <a:xfrm>
            <a:off x="1828800" y="1313304"/>
            <a:ext cx="2160905" cy="3493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submitted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FDBB98-C7F7-41D5-637A-49988238463A}"/>
              </a:ext>
            </a:extLst>
          </p:cNvPr>
          <p:cNvSpPr/>
          <p:nvPr/>
        </p:nvSpPr>
        <p:spPr>
          <a:xfrm>
            <a:off x="2150110" y="3006214"/>
            <a:ext cx="1518285" cy="40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propose 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EB54DB-2FB3-0A1B-D5AB-FDEB6BC9464E}"/>
              </a:ext>
            </a:extLst>
          </p:cNvPr>
          <p:cNvSpPr/>
          <p:nvPr/>
        </p:nvSpPr>
        <p:spPr>
          <a:xfrm>
            <a:off x="2150110" y="3950459"/>
            <a:ext cx="1518285" cy="40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propose 3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7FDA05-527E-F1F6-A277-62F414581A05}"/>
              </a:ext>
            </a:extLst>
          </p:cNvPr>
          <p:cNvSpPr/>
          <p:nvPr/>
        </p:nvSpPr>
        <p:spPr>
          <a:xfrm>
            <a:off x="4739005" y="1313304"/>
            <a:ext cx="2160905" cy="3493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selected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EB65D8-167D-7F46-A1EB-A13966AC388D}"/>
              </a:ext>
            </a:extLst>
          </p:cNvPr>
          <p:cNvSpPr/>
          <p:nvPr/>
        </p:nvSpPr>
        <p:spPr>
          <a:xfrm>
            <a:off x="5085401" y="2266121"/>
            <a:ext cx="1518285" cy="40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propose 2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B596FA-F5DF-51A1-9E85-16C899254477}"/>
              </a:ext>
            </a:extLst>
          </p:cNvPr>
          <p:cNvSpPr/>
          <p:nvPr/>
        </p:nvSpPr>
        <p:spPr>
          <a:xfrm>
            <a:off x="7649210" y="1313304"/>
            <a:ext cx="2160905" cy="3493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confirmed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92BA8E-7031-E32F-FBB0-C6D91F8C1603}"/>
              </a:ext>
            </a:extLst>
          </p:cNvPr>
          <p:cNvSpPr/>
          <p:nvPr/>
        </p:nvSpPr>
        <p:spPr>
          <a:xfrm>
            <a:off x="7970519" y="3371459"/>
            <a:ext cx="1518285" cy="40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propose 2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AA717C-CD5B-0BBD-15D7-7303903E8540}"/>
              </a:ext>
            </a:extLst>
          </p:cNvPr>
          <p:cNvSpPr/>
          <p:nvPr/>
        </p:nvSpPr>
        <p:spPr>
          <a:xfrm>
            <a:off x="1828800" y="6146353"/>
            <a:ext cx="1518285" cy="4083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ym typeface="+mn-ea"/>
              </a:rPr>
              <a:t>Block n-3</a:t>
            </a:r>
            <a:endParaRPr lang="en-US" altLang="zh-CN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03F819-5E1F-AB3D-F84E-C6E1A26BC970}"/>
              </a:ext>
            </a:extLst>
          </p:cNvPr>
          <p:cNvSpPr/>
          <p:nvPr/>
        </p:nvSpPr>
        <p:spPr>
          <a:xfrm>
            <a:off x="4261485" y="6146353"/>
            <a:ext cx="1518285" cy="4083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ym typeface="+mn-ea"/>
              </a:rPr>
              <a:t>Block n-2</a:t>
            </a:r>
            <a:endParaRPr lang="en-US" altLang="zh-CN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79E864A-DDE5-0AB6-E899-29ED3269897F}"/>
              </a:ext>
            </a:extLst>
          </p:cNvPr>
          <p:cNvSpPr/>
          <p:nvPr/>
        </p:nvSpPr>
        <p:spPr>
          <a:xfrm>
            <a:off x="6694170" y="6146353"/>
            <a:ext cx="1518285" cy="4083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ym typeface="+mn-ea"/>
              </a:rPr>
              <a:t>Block n-1</a:t>
            </a:r>
            <a:endParaRPr lang="en-US" altLang="zh-CN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5A9E7D-312B-64C6-207B-54D8CAFE6E06}"/>
              </a:ext>
            </a:extLst>
          </p:cNvPr>
          <p:cNvSpPr/>
          <p:nvPr/>
        </p:nvSpPr>
        <p:spPr>
          <a:xfrm>
            <a:off x="9126855" y="6146353"/>
            <a:ext cx="1518285" cy="4083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Block n (HEAD)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A7BD2B4-0A81-6D34-81D2-2DE1F438719C}"/>
              </a:ext>
            </a:extLst>
          </p:cNvPr>
          <p:cNvCxnSpPr/>
          <p:nvPr/>
        </p:nvCxnSpPr>
        <p:spPr>
          <a:xfrm>
            <a:off x="3989705" y="3060189"/>
            <a:ext cx="7493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48B63C5-4B5C-1F0C-C4E4-FEEC4BFFDEEB}"/>
              </a:ext>
            </a:extLst>
          </p:cNvPr>
          <p:cNvCxnSpPr/>
          <p:nvPr/>
        </p:nvCxnSpPr>
        <p:spPr>
          <a:xfrm>
            <a:off x="6899910" y="3060189"/>
            <a:ext cx="7493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30">
            <a:extLst>
              <a:ext uri="{FF2B5EF4-FFF2-40B4-BE49-F238E27FC236}">
                <a16:creationId xmlns:a16="http://schemas.microsoft.com/office/drawing/2014/main" id="{9D1A0AEE-9A9E-CEE3-9D20-A3E89B490027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rot="16200000" flipH="1">
            <a:off x="8124536" y="4384890"/>
            <a:ext cx="2366589" cy="1156336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E4A3848-5FE5-7A04-C852-1E21D0447095}"/>
              </a:ext>
            </a:extLst>
          </p:cNvPr>
          <p:cNvCxnSpPr>
            <a:stCxn id="17" idx="1"/>
            <a:endCxn id="16" idx="3"/>
          </p:cNvCxnSpPr>
          <p:nvPr/>
        </p:nvCxnSpPr>
        <p:spPr>
          <a:xfrm flipH="1">
            <a:off x="8212455" y="6350823"/>
            <a:ext cx="91440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F20BED6-3405-C6E2-E650-9954F6B5DACE}"/>
              </a:ext>
            </a:extLst>
          </p:cNvPr>
          <p:cNvCxnSpPr/>
          <p:nvPr/>
        </p:nvCxnSpPr>
        <p:spPr>
          <a:xfrm flipH="1">
            <a:off x="5779770" y="6350823"/>
            <a:ext cx="91440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AA61CA0-D6E3-BD3E-ADED-4E52E29FC605}"/>
              </a:ext>
            </a:extLst>
          </p:cNvPr>
          <p:cNvCxnSpPr/>
          <p:nvPr/>
        </p:nvCxnSpPr>
        <p:spPr>
          <a:xfrm flipH="1">
            <a:off x="3347085" y="6350188"/>
            <a:ext cx="91440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35">
            <a:extLst>
              <a:ext uri="{FF2B5EF4-FFF2-40B4-BE49-F238E27FC236}">
                <a16:creationId xmlns:a16="http://schemas.microsoft.com/office/drawing/2014/main" id="{B630D506-5FBC-3FA4-7EBA-2EBC9E8877F1}"/>
              </a:ext>
            </a:extLst>
          </p:cNvPr>
          <p:cNvSpPr txBox="1"/>
          <p:nvPr/>
        </p:nvSpPr>
        <p:spPr>
          <a:xfrm>
            <a:off x="2091690" y="4894704"/>
            <a:ext cx="206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Sequencers submit proposals to CC</a:t>
            </a:r>
          </a:p>
        </p:txBody>
      </p:sp>
      <p:sp>
        <p:nvSpPr>
          <p:cNvPr id="27" name="文本框 36">
            <a:extLst>
              <a:ext uri="{FF2B5EF4-FFF2-40B4-BE49-F238E27FC236}">
                <a16:creationId xmlns:a16="http://schemas.microsoft.com/office/drawing/2014/main" id="{20632CDA-AEB9-0DC2-7C02-D9AD68C6F29C}"/>
              </a:ext>
            </a:extLst>
          </p:cNvPr>
          <p:cNvSpPr txBox="1"/>
          <p:nvPr/>
        </p:nvSpPr>
        <p:spPr>
          <a:xfrm>
            <a:off x="4445054" y="4877861"/>
            <a:ext cx="27684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Chosen by CC , it’ll be moved to confirmed proposals list, ZK builder will try to generate proof for it.</a:t>
            </a:r>
          </a:p>
        </p:txBody>
      </p:sp>
      <p:sp>
        <p:nvSpPr>
          <p:cNvPr id="28" name="文本框 37">
            <a:extLst>
              <a:ext uri="{FF2B5EF4-FFF2-40B4-BE49-F238E27FC236}">
                <a16:creationId xmlns:a16="http://schemas.microsoft.com/office/drawing/2014/main" id="{03DF9342-EE0F-C077-DBA9-9D2B4177AB94}"/>
              </a:ext>
            </a:extLst>
          </p:cNvPr>
          <p:cNvSpPr txBox="1"/>
          <p:nvPr/>
        </p:nvSpPr>
        <p:spPr>
          <a:xfrm>
            <a:off x="7566556" y="4894704"/>
            <a:ext cx="20688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Proved by ZK proof, it’ll be upgraded to canonical chain</a:t>
            </a:r>
          </a:p>
        </p:txBody>
      </p:sp>
      <p:sp>
        <p:nvSpPr>
          <p:cNvPr id="29" name="文本框 38">
            <a:extLst>
              <a:ext uri="{FF2B5EF4-FFF2-40B4-BE49-F238E27FC236}">
                <a16:creationId xmlns:a16="http://schemas.microsoft.com/office/drawing/2014/main" id="{28EE2D42-1173-A091-BC4D-3ED63C1943A0}"/>
              </a:ext>
            </a:extLst>
          </p:cNvPr>
          <p:cNvSpPr txBox="1"/>
          <p:nvPr/>
        </p:nvSpPr>
        <p:spPr>
          <a:xfrm>
            <a:off x="5346065" y="6554658"/>
            <a:ext cx="1499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/>
              <a:t>Canonicial</a:t>
            </a:r>
            <a:r>
              <a:rPr lang="en-US" altLang="zh-CN" sz="1400" dirty="0"/>
              <a:t> chain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6D0FCDB-F0A3-B574-9E70-94AE06306AC3}"/>
              </a:ext>
            </a:extLst>
          </p:cNvPr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Life of a proposal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361E9F3-ACD0-99F9-11BF-EEC2EF203439}"/>
              </a:ext>
            </a:extLst>
          </p:cNvPr>
          <p:cNvSpPr/>
          <p:nvPr/>
        </p:nvSpPr>
        <p:spPr>
          <a:xfrm>
            <a:off x="5070157" y="3123296"/>
            <a:ext cx="1518285" cy="98217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Confirmed proposals list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A8D76D-81E6-EDF8-7889-D93BCE919EB1}"/>
              </a:ext>
            </a:extLst>
          </p:cNvPr>
          <p:cNvCxnSpPr>
            <a:endCxn id="33" idx="0"/>
          </p:cNvCxnSpPr>
          <p:nvPr/>
        </p:nvCxnSpPr>
        <p:spPr>
          <a:xfrm>
            <a:off x="5829298" y="2674426"/>
            <a:ext cx="2" cy="448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7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Decentralization of Sequencers</a:t>
            </a:r>
          </a:p>
        </p:txBody>
      </p:sp>
      <p:sp>
        <p:nvSpPr>
          <p:cNvPr id="3" name="矩形 2"/>
          <p:cNvSpPr/>
          <p:nvPr/>
        </p:nvSpPr>
        <p:spPr>
          <a:xfrm>
            <a:off x="548640" y="1143635"/>
            <a:ext cx="1520190" cy="666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commit n</a:t>
            </a:r>
          </a:p>
          <a:p>
            <a:pPr algn="ctr"/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proof n-3</a:t>
            </a:r>
          </a:p>
        </p:txBody>
      </p:sp>
      <p:sp>
        <p:nvSpPr>
          <p:cNvPr id="4" name="矩形 3"/>
          <p:cNvSpPr/>
          <p:nvPr/>
        </p:nvSpPr>
        <p:spPr>
          <a:xfrm>
            <a:off x="2068830" y="1143635"/>
            <a:ext cx="1520190" cy="666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commit n+1</a:t>
            </a:r>
          </a:p>
          <a:p>
            <a:pPr algn="ctr"/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proof n-2</a:t>
            </a:r>
          </a:p>
        </p:txBody>
      </p:sp>
      <p:sp>
        <p:nvSpPr>
          <p:cNvPr id="6" name="矩形 5"/>
          <p:cNvSpPr/>
          <p:nvPr/>
        </p:nvSpPr>
        <p:spPr>
          <a:xfrm>
            <a:off x="3589020" y="1143635"/>
            <a:ext cx="1520190" cy="666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commit n+2</a:t>
            </a:r>
          </a:p>
          <a:p>
            <a:pPr algn="ctr"/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proof n-1</a:t>
            </a:r>
            <a:r>
              <a:rPr lang="en-US" altLang="zh-CN">
                <a:sym typeface="+mn-ea"/>
              </a:rPr>
              <a:t>,n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109210" y="1143635"/>
            <a:ext cx="1520190" cy="666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commit n+3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629400" y="1143635"/>
            <a:ext cx="1520190" cy="666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commit n+4</a:t>
            </a:r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proof n+2</a:t>
            </a:r>
          </a:p>
        </p:txBody>
      </p:sp>
      <p:sp>
        <p:nvSpPr>
          <p:cNvPr id="9" name="矩形 8"/>
          <p:cNvSpPr/>
          <p:nvPr/>
        </p:nvSpPr>
        <p:spPr>
          <a:xfrm>
            <a:off x="8149590" y="1143635"/>
            <a:ext cx="1520190" cy="666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commit ...</a:t>
            </a:r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proof n+1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210165" y="1292860"/>
            <a:ext cx="1026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L1 blocks</a:t>
            </a:r>
          </a:p>
        </p:txBody>
      </p:sp>
      <p:sp>
        <p:nvSpPr>
          <p:cNvPr id="13" name="矩形 12"/>
          <p:cNvSpPr/>
          <p:nvPr/>
        </p:nvSpPr>
        <p:spPr>
          <a:xfrm>
            <a:off x="548640" y="2202815"/>
            <a:ext cx="1520190" cy="666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 n</a:t>
            </a:r>
          </a:p>
          <a:p>
            <a:pPr algn="ctr"/>
            <a:r>
              <a:rPr lang="en-US" altLang="zh-CN"/>
              <a:t>proof auction</a:t>
            </a:r>
          </a:p>
        </p:txBody>
      </p:sp>
      <p:sp>
        <p:nvSpPr>
          <p:cNvPr id="14" name="矩形 13"/>
          <p:cNvSpPr/>
          <p:nvPr/>
        </p:nvSpPr>
        <p:spPr>
          <a:xfrm>
            <a:off x="2068830" y="2202815"/>
            <a:ext cx="1520190" cy="666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block </a:t>
            </a:r>
            <a:r>
              <a:rPr lang="en-US" altLang="zh-CN"/>
              <a:t>n+1</a:t>
            </a:r>
          </a:p>
          <a:p>
            <a:pPr algn="ctr"/>
            <a:r>
              <a:rPr lang="en-US" altLang="zh-CN">
                <a:sym typeface="+mn-ea"/>
              </a:rPr>
              <a:t>proof auction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3589020" y="2202815"/>
            <a:ext cx="1520190" cy="666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block </a:t>
            </a:r>
            <a:r>
              <a:rPr lang="en-US" altLang="zh-CN"/>
              <a:t>n+2</a:t>
            </a:r>
          </a:p>
          <a:p>
            <a:pPr algn="ctr"/>
            <a:r>
              <a:rPr lang="en-US" altLang="zh-CN">
                <a:sym typeface="+mn-ea"/>
              </a:rPr>
              <a:t>proof auction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5109210" y="2202815"/>
            <a:ext cx="1520190" cy="666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block </a:t>
            </a:r>
            <a:r>
              <a:rPr lang="en-US" altLang="zh-CN"/>
              <a:t>n+3</a:t>
            </a:r>
          </a:p>
          <a:p>
            <a:pPr algn="ctr"/>
            <a:r>
              <a:rPr lang="en-US" altLang="zh-CN">
                <a:sym typeface="+mn-ea"/>
              </a:rPr>
              <a:t>proof auction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6629400" y="2202815"/>
            <a:ext cx="1520190" cy="666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block </a:t>
            </a:r>
            <a:r>
              <a:rPr lang="en-US" altLang="zh-CN"/>
              <a:t>n+4</a:t>
            </a:r>
          </a:p>
          <a:p>
            <a:pPr algn="ctr"/>
            <a:r>
              <a:rPr lang="en-US" altLang="zh-CN">
                <a:sym typeface="+mn-ea"/>
              </a:rPr>
              <a:t>proof auction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8149590" y="2202815"/>
            <a:ext cx="1520190" cy="666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</a:p>
        </p:txBody>
      </p:sp>
      <p:sp>
        <p:nvSpPr>
          <p:cNvPr id="23" name="矩形 22"/>
          <p:cNvSpPr/>
          <p:nvPr/>
        </p:nvSpPr>
        <p:spPr>
          <a:xfrm>
            <a:off x="548640" y="3703320"/>
            <a:ext cx="4560570" cy="2895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0210165" y="2352040"/>
            <a:ext cx="1026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L2 blocks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0257155" y="3695065"/>
            <a:ext cx="1678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ZK proof builder</a:t>
            </a:r>
          </a:p>
        </p:txBody>
      </p:sp>
      <p:sp>
        <p:nvSpPr>
          <p:cNvPr id="30" name="矩形 29"/>
          <p:cNvSpPr/>
          <p:nvPr/>
        </p:nvSpPr>
        <p:spPr>
          <a:xfrm>
            <a:off x="2115820" y="3996690"/>
            <a:ext cx="7600950" cy="2895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n+1</a:t>
            </a:r>
          </a:p>
        </p:txBody>
      </p:sp>
      <p:sp>
        <p:nvSpPr>
          <p:cNvPr id="31" name="矩形 30"/>
          <p:cNvSpPr/>
          <p:nvPr/>
        </p:nvSpPr>
        <p:spPr>
          <a:xfrm>
            <a:off x="3636010" y="4290060"/>
            <a:ext cx="4513580" cy="2895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n+2</a:t>
            </a:r>
          </a:p>
        </p:txBody>
      </p:sp>
      <p:sp>
        <p:nvSpPr>
          <p:cNvPr id="32" name="矩形 31"/>
          <p:cNvSpPr/>
          <p:nvPr/>
        </p:nvSpPr>
        <p:spPr>
          <a:xfrm>
            <a:off x="5156200" y="4583430"/>
            <a:ext cx="6080760" cy="2895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n+3</a:t>
            </a:r>
          </a:p>
        </p:txBody>
      </p:sp>
      <p:sp>
        <p:nvSpPr>
          <p:cNvPr id="33" name="矩形 32"/>
          <p:cNvSpPr/>
          <p:nvPr/>
        </p:nvSpPr>
        <p:spPr>
          <a:xfrm>
            <a:off x="6676390" y="4876800"/>
            <a:ext cx="6080760" cy="2895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n+4</a:t>
            </a:r>
          </a:p>
        </p:txBody>
      </p:sp>
      <p:sp>
        <p:nvSpPr>
          <p:cNvPr id="34" name="矩形 33"/>
          <p:cNvSpPr/>
          <p:nvPr/>
        </p:nvSpPr>
        <p:spPr>
          <a:xfrm>
            <a:off x="-68580" y="3409950"/>
            <a:ext cx="5177790" cy="2895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n-1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Should we use DAS? Target and cost</a:t>
            </a:r>
          </a:p>
        </p:txBody>
      </p:sp>
      <p:sp>
        <p:nvSpPr>
          <p:cNvPr id="11" name="矩形 10"/>
          <p:cNvSpPr/>
          <p:nvPr/>
        </p:nvSpPr>
        <p:spPr>
          <a:xfrm>
            <a:off x="1197610" y="1896110"/>
            <a:ext cx="2419985" cy="361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sz="1400"/>
              <a:t>Protect light clients from receiving fake block head.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2075" y="1551940"/>
            <a:ext cx="1793875" cy="4813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Target</a:t>
            </a:r>
          </a:p>
        </p:txBody>
      </p:sp>
      <p:sp>
        <p:nvSpPr>
          <p:cNvPr id="5" name="矩形 4"/>
          <p:cNvSpPr/>
          <p:nvPr/>
        </p:nvSpPr>
        <p:spPr>
          <a:xfrm>
            <a:off x="4650105" y="1896110"/>
            <a:ext cx="2419985" cy="361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/>
              <a:t>Block size *4 if use 2D RS-Code.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/>
              <a:t>KZG proof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/>
              <a:t>Light clients sample the block data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814570" y="1551940"/>
            <a:ext cx="1793875" cy="4813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Should we use DAS? Altnative solution</a:t>
            </a:r>
          </a:p>
        </p:txBody>
      </p:sp>
      <p:sp>
        <p:nvSpPr>
          <p:cNvPr id="11" name="矩形 10"/>
          <p:cNvSpPr/>
          <p:nvPr/>
        </p:nvSpPr>
        <p:spPr>
          <a:xfrm>
            <a:off x="1197610" y="1896110"/>
            <a:ext cx="2419985" cy="361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All nodes, including light client or full client, could obtain the right genesis block.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Any light client could connect to at least 1 honest full node.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Most validators are honest (at least 2/3)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2075" y="1551940"/>
            <a:ext cx="1793875" cy="4813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Assumption</a:t>
            </a:r>
          </a:p>
        </p:txBody>
      </p:sp>
      <p:sp>
        <p:nvSpPr>
          <p:cNvPr id="5" name="矩形 4"/>
          <p:cNvSpPr/>
          <p:nvPr/>
        </p:nvSpPr>
        <p:spPr>
          <a:xfrm>
            <a:off x="4650105" y="1896110"/>
            <a:ext cx="2419985" cy="361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/>
              <a:t>In the genesis block, all initial validators are decleared.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/>
              <a:t>Whenever validators are changed, the new validator set should be updated in the block head, or at least a proof should be at the head, so light clients could get the right validator set.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/>
              <a:t>When a new block is produced, validators sign on both the block, and the head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814570" y="1551940"/>
            <a:ext cx="1793875" cy="4813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Validators</a:t>
            </a:r>
          </a:p>
        </p:txBody>
      </p:sp>
      <p:sp>
        <p:nvSpPr>
          <p:cNvPr id="20" name="矩形 19"/>
          <p:cNvSpPr/>
          <p:nvPr/>
        </p:nvSpPr>
        <p:spPr>
          <a:xfrm>
            <a:off x="8102600" y="1896110"/>
            <a:ext cx="2419985" cy="361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/>
              <a:t>At any time, they can get the latest, and right validator set, and stores it.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/>
              <a:t>Only accept the new block head that’s signed by the right validator set (At least 2/3 validators signed it)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8267065" y="1551940"/>
            <a:ext cx="1793875" cy="4813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Light client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Should we use DAS? Trade off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9425" y="1515745"/>
            <a:ext cx="107162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/>
              <a:t>My solution only works when at least 2/3 validators are honest. </a:t>
            </a:r>
            <a:br>
              <a:rPr lang="zh-CN" altLang="en-US"/>
            </a:br>
            <a:r>
              <a:rPr lang="zh-CN" altLang="en-US"/>
              <a:t>Although Celestia needs at least 2/3 honest validators too </a:t>
            </a:r>
            <a:r>
              <a:rPr lang="en-US" altLang="zh-CN"/>
              <a:t>.</a:t>
            </a:r>
            <a:br>
              <a:rPr lang="en-US" altLang="zh-CN"/>
            </a:br>
            <a:r>
              <a:rPr lang="zh-CN" altLang="en-US"/>
              <a:t>But if not, the damanages that malicious validators can cause , is much less than my solution. </a:t>
            </a:r>
            <a:br>
              <a:rPr lang="zh-CN" altLang="en-US"/>
            </a:br>
            <a:r>
              <a:rPr lang="zh-CN" altLang="en-US"/>
              <a:t>In DAS ,they could only roll back the chain,double spend. but they can't create invalid tx (like create unlimited token). if only 1 honest full node exists,  he can send fraud proof. </a:t>
            </a:r>
            <a:br>
              <a:rPr lang="zh-CN" altLang="en-US"/>
            </a:br>
            <a:r>
              <a:rPr lang="zh-CN" altLang="en-US"/>
              <a:t>In my solution, the malicious validators can send invalid transaction, so they can make unlimited tokens, etc. </a:t>
            </a:r>
            <a:r>
              <a:rPr lang="en-US" altLang="zh-CN"/>
              <a:t>L</a:t>
            </a:r>
            <a:r>
              <a:rPr lang="zh-CN" altLang="en-US"/>
              <a:t>ight clients won't find it, because they can hide the invalid transaction, so honest full node can't create fraud proof.</a:t>
            </a:r>
          </a:p>
          <a:p>
            <a:pPr marL="342900" indent="-342900">
              <a:buAutoNum type="arabicPeriod"/>
            </a:pPr>
            <a:endParaRPr lang="zh-CN" altLang="en-US"/>
          </a:p>
          <a:p>
            <a:pPr marL="342900" indent="-342900">
              <a:buAutoNum type="arabicPeriod"/>
            </a:pPr>
            <a:r>
              <a:rPr lang="en-US" altLang="zh-CN"/>
              <a:t>If there’s a big validator set, for each slot, only part of validators are in the consensus committee, my solution gets complicated.</a:t>
            </a:r>
            <a:br>
              <a:rPr lang="zh-CN" altLang="en-US"/>
            </a:b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Celestia is a sharding system, so different shardings work as light clients when there’s a cross sharding transaction, in DAS solution, they may receive fraud proof from other shardings.</a:t>
            </a:r>
            <a:br>
              <a:rPr lang="zh-CN" altLang="en-US"/>
            </a:b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If some block data are lost, full node can rebuild the block on the help of light clients in DAS case.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16405" y="4908550"/>
            <a:ext cx="9328150" cy="73850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600"/>
              <a:t>Ethereum</a:t>
            </a:r>
          </a:p>
          <a:p>
            <a:pPr algn="l"/>
            <a:endParaRPr lang="en-US" altLang="zh-CN" sz="1600"/>
          </a:p>
          <a:p>
            <a:pPr algn="l"/>
            <a:endParaRPr lang="en-US" altLang="zh-CN" sz="1600"/>
          </a:p>
        </p:txBody>
      </p:sp>
      <p:sp>
        <p:nvSpPr>
          <p:cNvPr id="7" name="矩形 6"/>
          <p:cNvSpPr/>
          <p:nvPr/>
        </p:nvSpPr>
        <p:spPr>
          <a:xfrm>
            <a:off x="1715135" y="3155950"/>
            <a:ext cx="9329420" cy="12852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600"/>
              <a:t>Consensus Layer</a:t>
            </a:r>
          </a:p>
          <a:p>
            <a:pPr algn="l"/>
            <a:endParaRPr lang="en-US" altLang="zh-CN" sz="1600"/>
          </a:p>
          <a:p>
            <a:pPr algn="l"/>
            <a:endParaRPr lang="en-US" altLang="zh-CN" sz="1600"/>
          </a:p>
          <a:p>
            <a:pPr algn="l"/>
            <a:endParaRPr lang="en-US" altLang="zh-CN" sz="1600"/>
          </a:p>
          <a:p>
            <a:pPr algn="l"/>
            <a:endParaRPr lang="en-US" altLang="zh-CN" sz="1600"/>
          </a:p>
        </p:txBody>
      </p:sp>
      <p:sp>
        <p:nvSpPr>
          <p:cNvPr id="8" name="矩形 7"/>
          <p:cNvSpPr/>
          <p:nvPr/>
        </p:nvSpPr>
        <p:spPr>
          <a:xfrm>
            <a:off x="1716405" y="1136015"/>
            <a:ext cx="2177415" cy="15627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600"/>
              <a:t>Game Operator A</a:t>
            </a:r>
          </a:p>
          <a:p>
            <a:pPr algn="l"/>
            <a:endParaRPr lang="en-US" altLang="zh-CN" sz="1600"/>
          </a:p>
          <a:p>
            <a:pPr algn="l"/>
            <a:endParaRPr lang="en-US" altLang="zh-CN" sz="1600"/>
          </a:p>
          <a:p>
            <a:pPr algn="l"/>
            <a:endParaRPr lang="en-US" altLang="zh-CN" sz="1600"/>
          </a:p>
          <a:p>
            <a:pPr algn="l"/>
            <a:endParaRPr lang="en-US" altLang="zh-CN" sz="1600"/>
          </a:p>
          <a:p>
            <a:pPr algn="l"/>
            <a:endParaRPr lang="en-US" altLang="zh-CN" sz="1600"/>
          </a:p>
        </p:txBody>
      </p:sp>
      <p:sp>
        <p:nvSpPr>
          <p:cNvPr id="15" name="矩形 14"/>
          <p:cNvSpPr/>
          <p:nvPr/>
        </p:nvSpPr>
        <p:spPr>
          <a:xfrm>
            <a:off x="4284345" y="1136015"/>
            <a:ext cx="2177415" cy="15627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600">
                <a:sym typeface="+mn-ea"/>
              </a:rPr>
              <a:t>Game Operator B</a:t>
            </a:r>
            <a:endParaRPr lang="en-US" altLang="zh-CN" sz="1600"/>
          </a:p>
          <a:p>
            <a:pPr algn="l"/>
            <a:endParaRPr lang="en-US" altLang="zh-CN" sz="1600"/>
          </a:p>
          <a:p>
            <a:pPr algn="l"/>
            <a:endParaRPr lang="en-US" altLang="zh-CN" sz="1600"/>
          </a:p>
          <a:p>
            <a:pPr algn="l"/>
            <a:endParaRPr lang="en-US" altLang="zh-CN" sz="1600"/>
          </a:p>
          <a:p>
            <a:pPr algn="l"/>
            <a:endParaRPr lang="en-US" altLang="zh-CN" sz="1600"/>
          </a:p>
          <a:p>
            <a:pPr algn="l"/>
            <a:endParaRPr lang="en-US" altLang="zh-CN" sz="1600"/>
          </a:p>
        </p:txBody>
      </p:sp>
      <p:sp>
        <p:nvSpPr>
          <p:cNvPr id="16" name="矩形 15"/>
          <p:cNvSpPr/>
          <p:nvPr/>
        </p:nvSpPr>
        <p:spPr>
          <a:xfrm>
            <a:off x="6852285" y="1136015"/>
            <a:ext cx="1083310" cy="7435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400">
                <a:sym typeface="+mn-ea"/>
              </a:rPr>
              <a:t>Operator C</a:t>
            </a:r>
            <a:endParaRPr lang="en-US" altLang="zh-CN" sz="1400"/>
          </a:p>
          <a:p>
            <a:pPr algn="l"/>
            <a:endParaRPr lang="en-US" altLang="zh-CN" sz="1400"/>
          </a:p>
          <a:p>
            <a:pPr algn="l"/>
            <a:endParaRPr lang="en-US" altLang="zh-CN" sz="1400"/>
          </a:p>
        </p:txBody>
      </p:sp>
      <p:sp>
        <p:nvSpPr>
          <p:cNvPr id="19" name="矩形 18"/>
          <p:cNvSpPr/>
          <p:nvPr/>
        </p:nvSpPr>
        <p:spPr>
          <a:xfrm>
            <a:off x="1908810" y="1477010"/>
            <a:ext cx="1839595" cy="3930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Game Server</a:t>
            </a:r>
          </a:p>
        </p:txBody>
      </p:sp>
      <p:sp>
        <p:nvSpPr>
          <p:cNvPr id="20" name="矩形 19"/>
          <p:cNvSpPr/>
          <p:nvPr/>
        </p:nvSpPr>
        <p:spPr>
          <a:xfrm>
            <a:off x="1910715" y="1868805"/>
            <a:ext cx="1837690" cy="7416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Endorser/Exec node</a:t>
            </a:r>
          </a:p>
          <a:p>
            <a:pPr algn="ctr"/>
            <a:r>
              <a:rPr lang="en-US" altLang="zh-CN" sz="1200"/>
              <a:t>(NameSpace A)</a:t>
            </a:r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21" name="矩形 20"/>
          <p:cNvSpPr/>
          <p:nvPr/>
        </p:nvSpPr>
        <p:spPr>
          <a:xfrm>
            <a:off x="2263140" y="2282825"/>
            <a:ext cx="1141095" cy="2870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Contract 1</a:t>
            </a:r>
          </a:p>
        </p:txBody>
      </p:sp>
      <p:sp>
        <p:nvSpPr>
          <p:cNvPr id="22" name="矩形 21"/>
          <p:cNvSpPr/>
          <p:nvPr/>
        </p:nvSpPr>
        <p:spPr>
          <a:xfrm>
            <a:off x="4448810" y="1486535"/>
            <a:ext cx="1848485" cy="3930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Game Server</a:t>
            </a:r>
          </a:p>
        </p:txBody>
      </p:sp>
      <p:sp>
        <p:nvSpPr>
          <p:cNvPr id="23" name="矩形 22"/>
          <p:cNvSpPr/>
          <p:nvPr/>
        </p:nvSpPr>
        <p:spPr>
          <a:xfrm>
            <a:off x="4448810" y="1878965"/>
            <a:ext cx="1854835" cy="7308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Endorser</a:t>
            </a:r>
            <a:r>
              <a:rPr lang="en-US" altLang="zh-CN" sz="1200">
                <a:sym typeface="+mn-ea"/>
              </a:rPr>
              <a:t>/Exec</a:t>
            </a:r>
            <a:r>
              <a:rPr lang="en-US" altLang="zh-CN" sz="1200"/>
              <a:t> node</a:t>
            </a:r>
          </a:p>
          <a:p>
            <a:pPr algn="ctr"/>
            <a:r>
              <a:rPr lang="en-US" altLang="zh-CN" sz="1200"/>
              <a:t>(NameSpace B)</a:t>
            </a:r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24" name="矩形 23"/>
          <p:cNvSpPr/>
          <p:nvPr/>
        </p:nvSpPr>
        <p:spPr>
          <a:xfrm>
            <a:off x="5406390" y="2292350"/>
            <a:ext cx="843915" cy="2870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Contract 2</a:t>
            </a:r>
          </a:p>
        </p:txBody>
      </p:sp>
      <p:sp>
        <p:nvSpPr>
          <p:cNvPr id="25" name="矩形 24"/>
          <p:cNvSpPr/>
          <p:nvPr/>
        </p:nvSpPr>
        <p:spPr>
          <a:xfrm>
            <a:off x="4486910" y="2292350"/>
            <a:ext cx="843915" cy="2870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Contract 1</a:t>
            </a:r>
          </a:p>
        </p:txBody>
      </p:sp>
      <p:sp>
        <p:nvSpPr>
          <p:cNvPr id="26" name="矩形 25"/>
          <p:cNvSpPr/>
          <p:nvPr/>
        </p:nvSpPr>
        <p:spPr>
          <a:xfrm>
            <a:off x="6849110" y="1868805"/>
            <a:ext cx="2177415" cy="8204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ym typeface="+mn-ea"/>
              </a:rPr>
              <a:t>Public endorser/Exec node</a:t>
            </a:r>
          </a:p>
          <a:p>
            <a:pPr algn="ctr"/>
            <a:r>
              <a:rPr lang="en-US" altLang="zh-CN" sz="1200">
                <a:sym typeface="+mn-ea"/>
              </a:rPr>
              <a:t>(NameSpace C)</a:t>
            </a:r>
          </a:p>
          <a:p>
            <a:pPr algn="ctr"/>
            <a:endParaRPr lang="en-US" altLang="zh-CN" sz="1200">
              <a:sym typeface="+mn-ea"/>
            </a:endParaRPr>
          </a:p>
          <a:p>
            <a:pPr algn="ctr"/>
            <a:endParaRPr lang="en-US" altLang="zh-CN" sz="1200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977505" y="2313305"/>
            <a:ext cx="843915" cy="2870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Contract y</a:t>
            </a:r>
          </a:p>
        </p:txBody>
      </p:sp>
      <p:sp>
        <p:nvSpPr>
          <p:cNvPr id="28" name="矩形 27"/>
          <p:cNvSpPr/>
          <p:nvPr/>
        </p:nvSpPr>
        <p:spPr>
          <a:xfrm>
            <a:off x="6981825" y="2313305"/>
            <a:ext cx="843915" cy="2870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Contract x</a:t>
            </a:r>
          </a:p>
        </p:txBody>
      </p:sp>
      <p:sp>
        <p:nvSpPr>
          <p:cNvPr id="30" name="矩形 29"/>
          <p:cNvSpPr/>
          <p:nvPr/>
        </p:nvSpPr>
        <p:spPr>
          <a:xfrm>
            <a:off x="7010400" y="1469390"/>
            <a:ext cx="815340" cy="3073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Game Server</a:t>
            </a:r>
          </a:p>
        </p:txBody>
      </p:sp>
      <p:sp>
        <p:nvSpPr>
          <p:cNvPr id="31" name="笑脸 30"/>
          <p:cNvSpPr/>
          <p:nvPr/>
        </p:nvSpPr>
        <p:spPr>
          <a:xfrm>
            <a:off x="2569845" y="180340"/>
            <a:ext cx="517525" cy="4984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笑脸 31"/>
          <p:cNvSpPr/>
          <p:nvPr/>
        </p:nvSpPr>
        <p:spPr>
          <a:xfrm>
            <a:off x="5114290" y="180340"/>
            <a:ext cx="517525" cy="4984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笑脸 32"/>
          <p:cNvSpPr/>
          <p:nvPr/>
        </p:nvSpPr>
        <p:spPr>
          <a:xfrm>
            <a:off x="7159625" y="203835"/>
            <a:ext cx="517525" cy="4984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>
            <a:stCxn id="19" idx="2"/>
            <a:endCxn id="21" idx="0"/>
          </p:cNvCxnSpPr>
          <p:nvPr/>
        </p:nvCxnSpPr>
        <p:spPr>
          <a:xfrm>
            <a:off x="2828925" y="1870075"/>
            <a:ext cx="5080" cy="4127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1" idx="4"/>
            <a:endCxn id="19" idx="0"/>
          </p:cNvCxnSpPr>
          <p:nvPr/>
        </p:nvCxnSpPr>
        <p:spPr>
          <a:xfrm>
            <a:off x="2828925" y="678815"/>
            <a:ext cx="0" cy="7981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2" idx="4"/>
            <a:endCxn id="22" idx="0"/>
          </p:cNvCxnSpPr>
          <p:nvPr/>
        </p:nvCxnSpPr>
        <p:spPr>
          <a:xfrm>
            <a:off x="5373370" y="678815"/>
            <a:ext cx="0" cy="8077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2" idx="2"/>
            <a:endCxn id="24" idx="0"/>
          </p:cNvCxnSpPr>
          <p:nvPr/>
        </p:nvCxnSpPr>
        <p:spPr>
          <a:xfrm rot="5400000" flipV="1">
            <a:off x="5394325" y="1858010"/>
            <a:ext cx="412750" cy="455295"/>
          </a:xfrm>
          <a:prstGeom prst="bentConnector3">
            <a:avLst>
              <a:gd name="adj1" fmla="val 49923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笑脸 40"/>
          <p:cNvSpPr/>
          <p:nvPr/>
        </p:nvSpPr>
        <p:spPr>
          <a:xfrm>
            <a:off x="9963150" y="180340"/>
            <a:ext cx="517525" cy="4984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>
            <a:stCxn id="33" idx="4"/>
            <a:endCxn id="30" idx="0"/>
          </p:cNvCxnSpPr>
          <p:nvPr/>
        </p:nvCxnSpPr>
        <p:spPr>
          <a:xfrm flipH="1">
            <a:off x="7418070" y="702310"/>
            <a:ext cx="635" cy="767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0" idx="2"/>
            <a:endCxn id="28" idx="0"/>
          </p:cNvCxnSpPr>
          <p:nvPr/>
        </p:nvCxnSpPr>
        <p:spPr>
          <a:xfrm rot="5400000">
            <a:off x="7142798" y="2038033"/>
            <a:ext cx="536575" cy="1397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908810" y="3474085"/>
            <a:ext cx="6170930" cy="87820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400"/>
              <a:t>Sequencer node</a:t>
            </a:r>
          </a:p>
          <a:p>
            <a:pPr algn="l"/>
            <a:endParaRPr lang="en-US" altLang="zh-CN" sz="1400"/>
          </a:p>
          <a:p>
            <a:pPr algn="l"/>
            <a:endParaRPr lang="en-US" altLang="zh-CN" sz="1400"/>
          </a:p>
          <a:p>
            <a:pPr algn="l"/>
            <a:endParaRPr lang="en-US" altLang="zh-CN" sz="1400"/>
          </a:p>
        </p:txBody>
      </p:sp>
      <p:sp>
        <p:nvSpPr>
          <p:cNvPr id="46" name="矩形 45"/>
          <p:cNvSpPr/>
          <p:nvPr/>
        </p:nvSpPr>
        <p:spPr>
          <a:xfrm>
            <a:off x="2049145" y="3701415"/>
            <a:ext cx="3065145" cy="5772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200"/>
              <a:t>Contracts</a:t>
            </a:r>
          </a:p>
          <a:p>
            <a:pPr algn="l"/>
            <a:endParaRPr lang="en-US" altLang="zh-CN" sz="1200"/>
          </a:p>
          <a:p>
            <a:pPr algn="l"/>
            <a:endParaRPr lang="en-US" altLang="zh-CN" sz="1200"/>
          </a:p>
        </p:txBody>
      </p:sp>
      <p:sp>
        <p:nvSpPr>
          <p:cNvPr id="47" name="矩形 46"/>
          <p:cNvSpPr/>
          <p:nvPr/>
        </p:nvSpPr>
        <p:spPr>
          <a:xfrm>
            <a:off x="5406390" y="3700780"/>
            <a:ext cx="1055370" cy="5772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Orderer</a:t>
            </a:r>
          </a:p>
        </p:txBody>
      </p:sp>
      <p:sp>
        <p:nvSpPr>
          <p:cNvPr id="48" name="矩形 47"/>
          <p:cNvSpPr/>
          <p:nvPr/>
        </p:nvSpPr>
        <p:spPr>
          <a:xfrm>
            <a:off x="2120265" y="3914775"/>
            <a:ext cx="1386205" cy="2870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State root contract</a:t>
            </a:r>
          </a:p>
        </p:txBody>
      </p:sp>
      <p:cxnSp>
        <p:nvCxnSpPr>
          <p:cNvPr id="51" name="肘形连接符 50"/>
          <p:cNvCxnSpPr>
            <a:stCxn id="21" idx="2"/>
            <a:endCxn id="47" idx="0"/>
          </p:cNvCxnSpPr>
          <p:nvPr/>
        </p:nvCxnSpPr>
        <p:spPr>
          <a:xfrm rot="5400000" flipV="1">
            <a:off x="3818573" y="1585278"/>
            <a:ext cx="1130935" cy="3100070"/>
          </a:xfrm>
          <a:prstGeom prst="bentConnector3">
            <a:avLst>
              <a:gd name="adj1" fmla="val 30937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24" idx="2"/>
            <a:endCxn id="47" idx="0"/>
          </p:cNvCxnSpPr>
          <p:nvPr/>
        </p:nvCxnSpPr>
        <p:spPr>
          <a:xfrm rot="5400000" flipV="1">
            <a:off x="5320665" y="3087370"/>
            <a:ext cx="1121410" cy="105410"/>
          </a:xfrm>
          <a:prstGeom prst="bentConnector3">
            <a:avLst>
              <a:gd name="adj1" fmla="val 30747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851650" y="3701415"/>
            <a:ext cx="1001395" cy="5772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Submitter</a:t>
            </a:r>
          </a:p>
        </p:txBody>
      </p:sp>
      <p:sp>
        <p:nvSpPr>
          <p:cNvPr id="57" name="矩形 56"/>
          <p:cNvSpPr/>
          <p:nvPr/>
        </p:nvSpPr>
        <p:spPr>
          <a:xfrm>
            <a:off x="8427720" y="3474085"/>
            <a:ext cx="1391285" cy="22796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400"/>
              <a:t>Sequencer node</a:t>
            </a:r>
          </a:p>
        </p:txBody>
      </p:sp>
      <p:sp>
        <p:nvSpPr>
          <p:cNvPr id="59" name="矩形 58"/>
          <p:cNvSpPr/>
          <p:nvPr/>
        </p:nvSpPr>
        <p:spPr>
          <a:xfrm>
            <a:off x="8427720" y="4124325"/>
            <a:ext cx="1391285" cy="22796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400"/>
              <a:t>Sequencer node</a:t>
            </a:r>
          </a:p>
        </p:txBody>
      </p:sp>
      <p:sp>
        <p:nvSpPr>
          <p:cNvPr id="60" name="矩形 59"/>
          <p:cNvSpPr/>
          <p:nvPr/>
        </p:nvSpPr>
        <p:spPr>
          <a:xfrm>
            <a:off x="8427720" y="3799205"/>
            <a:ext cx="1391285" cy="22796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...</a:t>
            </a:r>
          </a:p>
        </p:txBody>
      </p:sp>
      <p:sp>
        <p:nvSpPr>
          <p:cNvPr id="61" name="矩形 60"/>
          <p:cNvSpPr/>
          <p:nvPr/>
        </p:nvSpPr>
        <p:spPr>
          <a:xfrm>
            <a:off x="2049145" y="5233670"/>
            <a:ext cx="1574165" cy="2870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State Contract</a:t>
            </a:r>
          </a:p>
        </p:txBody>
      </p:sp>
      <p:sp>
        <p:nvSpPr>
          <p:cNvPr id="62" name="矩形 61"/>
          <p:cNvSpPr/>
          <p:nvPr/>
        </p:nvSpPr>
        <p:spPr>
          <a:xfrm>
            <a:off x="3968750" y="5233670"/>
            <a:ext cx="1574165" cy="2870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DA Contract</a:t>
            </a:r>
          </a:p>
        </p:txBody>
      </p:sp>
      <p:sp>
        <p:nvSpPr>
          <p:cNvPr id="64" name="矩形 63"/>
          <p:cNvSpPr/>
          <p:nvPr/>
        </p:nvSpPr>
        <p:spPr>
          <a:xfrm>
            <a:off x="5891530" y="5233670"/>
            <a:ext cx="1574165" cy="2870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...</a:t>
            </a:r>
          </a:p>
        </p:txBody>
      </p:sp>
      <p:sp>
        <p:nvSpPr>
          <p:cNvPr id="65" name="矩形 64"/>
          <p:cNvSpPr/>
          <p:nvPr/>
        </p:nvSpPr>
        <p:spPr>
          <a:xfrm>
            <a:off x="11396345" y="4908550"/>
            <a:ext cx="626745" cy="737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66" name="矩形 65"/>
          <p:cNvSpPr/>
          <p:nvPr/>
        </p:nvSpPr>
        <p:spPr>
          <a:xfrm>
            <a:off x="11396345" y="3155950"/>
            <a:ext cx="626745" cy="1285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67" name="矩形 66"/>
          <p:cNvSpPr/>
          <p:nvPr/>
        </p:nvSpPr>
        <p:spPr>
          <a:xfrm>
            <a:off x="11396345" y="1136015"/>
            <a:ext cx="626745" cy="1550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3" name="矩形 2"/>
          <p:cNvSpPr/>
          <p:nvPr/>
        </p:nvSpPr>
        <p:spPr>
          <a:xfrm>
            <a:off x="10047605" y="3473450"/>
            <a:ext cx="746760" cy="32639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Verifier</a:t>
            </a:r>
          </a:p>
        </p:txBody>
      </p:sp>
      <p:cxnSp>
        <p:nvCxnSpPr>
          <p:cNvPr id="5" name="肘形连接符 4"/>
          <p:cNvCxnSpPr>
            <a:stCxn id="56" idx="2"/>
            <a:endCxn id="61" idx="0"/>
          </p:cNvCxnSpPr>
          <p:nvPr/>
        </p:nvCxnSpPr>
        <p:spPr>
          <a:xfrm rot="5400000">
            <a:off x="4617085" y="2498090"/>
            <a:ext cx="955040" cy="451612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32740" y="3155950"/>
            <a:ext cx="843280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 Layer</a:t>
            </a:r>
          </a:p>
        </p:txBody>
      </p:sp>
      <p:cxnSp>
        <p:nvCxnSpPr>
          <p:cNvPr id="11" name="肘形连接符 10"/>
          <p:cNvCxnSpPr>
            <a:stCxn id="56" idx="2"/>
            <a:endCxn id="10" idx="2"/>
          </p:cNvCxnSpPr>
          <p:nvPr/>
        </p:nvCxnSpPr>
        <p:spPr>
          <a:xfrm rot="5400000">
            <a:off x="3971925" y="1060450"/>
            <a:ext cx="163195" cy="6598285"/>
          </a:xfrm>
          <a:prstGeom prst="bentConnector3">
            <a:avLst>
              <a:gd name="adj1" fmla="val 294163"/>
            </a:avLst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62" idx="2"/>
            <a:endCxn id="10" idx="2"/>
          </p:cNvCxnSpPr>
          <p:nvPr/>
        </p:nvCxnSpPr>
        <p:spPr>
          <a:xfrm rot="5400000" flipH="1">
            <a:off x="2216150" y="2980055"/>
            <a:ext cx="1078865" cy="4001770"/>
          </a:xfrm>
          <a:prstGeom prst="bentConnector3">
            <a:avLst>
              <a:gd name="adj1" fmla="val -22042"/>
            </a:avLst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400540" y="1126490"/>
            <a:ext cx="1644015" cy="15627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600"/>
              <a:t>Name Space D</a:t>
            </a:r>
          </a:p>
          <a:p>
            <a:pPr algn="l"/>
            <a:endParaRPr lang="en-US" altLang="zh-CN" sz="1600"/>
          </a:p>
          <a:p>
            <a:pPr algn="l"/>
            <a:endParaRPr lang="en-US" altLang="zh-CN" sz="1600"/>
          </a:p>
          <a:p>
            <a:pPr algn="l"/>
            <a:endParaRPr lang="en-US" altLang="zh-CN" sz="1600"/>
          </a:p>
          <a:p>
            <a:pPr algn="l"/>
            <a:endParaRPr lang="en-US" altLang="zh-CN" sz="1600"/>
          </a:p>
          <a:p>
            <a:pPr algn="l"/>
            <a:endParaRPr lang="en-US" altLang="zh-CN" sz="1600"/>
          </a:p>
        </p:txBody>
      </p:sp>
      <p:sp>
        <p:nvSpPr>
          <p:cNvPr id="14" name="矩形 13"/>
          <p:cNvSpPr/>
          <p:nvPr/>
        </p:nvSpPr>
        <p:spPr>
          <a:xfrm>
            <a:off x="9553575" y="1529715"/>
            <a:ext cx="1337310" cy="2870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Global Contract 1</a:t>
            </a:r>
          </a:p>
        </p:txBody>
      </p:sp>
      <p:sp>
        <p:nvSpPr>
          <p:cNvPr id="17" name="矩形 16"/>
          <p:cNvSpPr/>
          <p:nvPr/>
        </p:nvSpPr>
        <p:spPr>
          <a:xfrm>
            <a:off x="9554210" y="2145665"/>
            <a:ext cx="1337310" cy="2870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Global Contract n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047605" y="177736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cxnSp>
        <p:nvCxnSpPr>
          <p:cNvPr id="35" name="肘形连接符 34"/>
          <p:cNvCxnSpPr/>
          <p:nvPr/>
        </p:nvCxnSpPr>
        <p:spPr>
          <a:xfrm rot="5400000">
            <a:off x="6567170" y="45720"/>
            <a:ext cx="3021965" cy="4288155"/>
          </a:xfrm>
          <a:prstGeom prst="bentConnector3">
            <a:avLst>
              <a:gd name="adj1" fmla="val 74049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28" idx="2"/>
            <a:endCxn id="47" idx="0"/>
          </p:cNvCxnSpPr>
          <p:nvPr/>
        </p:nvCxnSpPr>
        <p:spPr>
          <a:xfrm rot="5400000">
            <a:off x="6118860" y="2414905"/>
            <a:ext cx="1100455" cy="1470025"/>
          </a:xfrm>
          <a:prstGeom prst="bentConnector3">
            <a:avLst>
              <a:gd name="adj1" fmla="val 28620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7" idx="2"/>
            <a:endCxn id="10" idx="3"/>
          </p:cNvCxnSpPr>
          <p:nvPr/>
        </p:nvCxnSpPr>
        <p:spPr>
          <a:xfrm rot="5400000" flipH="1">
            <a:off x="3315335" y="1659255"/>
            <a:ext cx="478790" cy="4758055"/>
          </a:xfrm>
          <a:prstGeom prst="bentConnector4">
            <a:avLst>
              <a:gd name="adj1" fmla="val -71684"/>
              <a:gd name="adj2" fmla="val 94508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8" idx="1"/>
            <a:endCxn id="10" idx="0"/>
          </p:cNvCxnSpPr>
          <p:nvPr/>
        </p:nvCxnSpPr>
        <p:spPr>
          <a:xfrm rot="10800000" flipV="1">
            <a:off x="753745" y="1917700"/>
            <a:ext cx="962025" cy="1238250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753745" y="6087110"/>
            <a:ext cx="794385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753745" y="6478905"/>
            <a:ext cx="794385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1757045" y="5938520"/>
            <a:ext cx="31991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L3,L2 Transaction,block spread and access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1757045" y="6330315"/>
            <a:ext cx="21367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L2,L1 RollUp and DA access</a:t>
            </a:r>
          </a:p>
        </p:txBody>
      </p:sp>
      <p:sp>
        <p:nvSpPr>
          <p:cNvPr id="72" name="矩形 71"/>
          <p:cNvSpPr/>
          <p:nvPr/>
        </p:nvSpPr>
        <p:spPr>
          <a:xfrm>
            <a:off x="3623310" y="3904615"/>
            <a:ext cx="1419225" cy="2870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Other contract...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7940675" y="1136015"/>
            <a:ext cx="1083310" cy="7321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400">
                <a:sym typeface="+mn-ea"/>
              </a:rPr>
              <a:t>Operator D</a:t>
            </a:r>
            <a:endParaRPr lang="en-US" altLang="zh-CN" sz="1400"/>
          </a:p>
          <a:p>
            <a:pPr algn="l"/>
            <a:endParaRPr lang="en-US" altLang="zh-CN" sz="1400"/>
          </a:p>
          <a:p>
            <a:pPr algn="l"/>
            <a:endParaRPr lang="en-US" altLang="zh-CN" sz="1400"/>
          </a:p>
        </p:txBody>
      </p:sp>
      <p:sp>
        <p:nvSpPr>
          <p:cNvPr id="9" name="矩形 8"/>
          <p:cNvSpPr/>
          <p:nvPr/>
        </p:nvSpPr>
        <p:spPr>
          <a:xfrm>
            <a:off x="8098790" y="1459865"/>
            <a:ext cx="815340" cy="3073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Game Server</a:t>
            </a:r>
          </a:p>
        </p:txBody>
      </p:sp>
      <p:sp>
        <p:nvSpPr>
          <p:cNvPr id="29" name="笑脸 28"/>
          <p:cNvSpPr/>
          <p:nvPr/>
        </p:nvSpPr>
        <p:spPr>
          <a:xfrm>
            <a:off x="8248015" y="211455"/>
            <a:ext cx="517525" cy="4984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29" idx="4"/>
          </p:cNvCxnSpPr>
          <p:nvPr/>
        </p:nvCxnSpPr>
        <p:spPr>
          <a:xfrm flipH="1">
            <a:off x="8506460" y="709930"/>
            <a:ext cx="635" cy="767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9" idx="2"/>
          </p:cNvCxnSpPr>
          <p:nvPr/>
        </p:nvCxnSpPr>
        <p:spPr>
          <a:xfrm rot="5400000">
            <a:off x="7879715" y="1291590"/>
            <a:ext cx="151130" cy="110172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0047605" y="3914775"/>
            <a:ext cx="746760" cy="43878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ZK builder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Architect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5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27070" y="2829560"/>
            <a:ext cx="4119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313690" y="5370830"/>
            <a:ext cx="11661775" cy="12306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25" name="矩形 24"/>
          <p:cNvSpPr/>
          <p:nvPr/>
        </p:nvSpPr>
        <p:spPr>
          <a:xfrm>
            <a:off x="313690" y="2980055"/>
            <a:ext cx="11661775" cy="238506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24" name="矩形 23"/>
          <p:cNvSpPr/>
          <p:nvPr/>
        </p:nvSpPr>
        <p:spPr>
          <a:xfrm>
            <a:off x="313690" y="1597660"/>
            <a:ext cx="11661775" cy="138938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Processes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5" y="176530"/>
            <a:ext cx="628650" cy="762000"/>
          </a:xfrm>
          <a:prstGeom prst="rect">
            <a:avLst/>
          </a:prstGeom>
        </p:spPr>
      </p:pic>
      <p:sp>
        <p:nvSpPr>
          <p:cNvPr id="3" name="笑脸 2"/>
          <p:cNvSpPr/>
          <p:nvPr/>
        </p:nvSpPr>
        <p:spPr>
          <a:xfrm>
            <a:off x="5074920" y="949960"/>
            <a:ext cx="565785" cy="57531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28790" y="988695"/>
            <a:ext cx="1256030" cy="49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Game Server</a:t>
            </a:r>
          </a:p>
        </p:txBody>
      </p:sp>
      <p:sp>
        <p:nvSpPr>
          <p:cNvPr id="10" name="矩形 9"/>
          <p:cNvSpPr/>
          <p:nvPr/>
        </p:nvSpPr>
        <p:spPr>
          <a:xfrm>
            <a:off x="6847840" y="2059940"/>
            <a:ext cx="1256030" cy="49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Endorser node</a:t>
            </a:r>
          </a:p>
        </p:txBody>
      </p:sp>
      <p:sp>
        <p:nvSpPr>
          <p:cNvPr id="11" name="矩形 10"/>
          <p:cNvSpPr/>
          <p:nvPr/>
        </p:nvSpPr>
        <p:spPr>
          <a:xfrm>
            <a:off x="5256530" y="3262630"/>
            <a:ext cx="1256030" cy="49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Orderer</a:t>
            </a:r>
          </a:p>
        </p:txBody>
      </p:sp>
      <p:sp>
        <p:nvSpPr>
          <p:cNvPr id="12" name="矩形 11"/>
          <p:cNvSpPr/>
          <p:nvPr/>
        </p:nvSpPr>
        <p:spPr>
          <a:xfrm>
            <a:off x="6809105" y="4580890"/>
            <a:ext cx="1256030" cy="49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Submitter</a:t>
            </a:r>
          </a:p>
        </p:txBody>
      </p:sp>
      <p:sp>
        <p:nvSpPr>
          <p:cNvPr id="13" name="矩形 12"/>
          <p:cNvSpPr/>
          <p:nvPr/>
        </p:nvSpPr>
        <p:spPr>
          <a:xfrm>
            <a:off x="8345170" y="3262630"/>
            <a:ext cx="1840230" cy="49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state root contract</a:t>
            </a:r>
          </a:p>
        </p:txBody>
      </p:sp>
      <p:sp>
        <p:nvSpPr>
          <p:cNvPr id="14" name="矩形 13"/>
          <p:cNvSpPr/>
          <p:nvPr/>
        </p:nvSpPr>
        <p:spPr>
          <a:xfrm>
            <a:off x="6732270" y="5800725"/>
            <a:ext cx="1428750" cy="49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L1 State Contract</a:t>
            </a:r>
          </a:p>
        </p:txBody>
      </p:sp>
      <p:cxnSp>
        <p:nvCxnSpPr>
          <p:cNvPr id="17" name="直接箭头连接符 16"/>
          <p:cNvCxnSpPr>
            <a:stCxn id="3" idx="6"/>
            <a:endCxn id="5" idx="1"/>
          </p:cNvCxnSpPr>
          <p:nvPr/>
        </p:nvCxnSpPr>
        <p:spPr>
          <a:xfrm>
            <a:off x="5640705" y="1237615"/>
            <a:ext cx="1188085" cy="63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763260" y="962660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1. Send Tx</a:t>
            </a:r>
          </a:p>
        </p:txBody>
      </p:sp>
      <p:cxnSp>
        <p:nvCxnSpPr>
          <p:cNvPr id="29" name="直接箭头连接符 28"/>
          <p:cNvCxnSpPr>
            <a:stCxn id="5" idx="2"/>
            <a:endCxn id="10" idx="0"/>
          </p:cNvCxnSpPr>
          <p:nvPr/>
        </p:nvCxnSpPr>
        <p:spPr>
          <a:xfrm>
            <a:off x="7456805" y="1487170"/>
            <a:ext cx="19050" cy="57277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548880" y="1570355"/>
            <a:ext cx="32988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2. Game server check, then send to endorser node</a:t>
            </a: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5368290" y="2569845"/>
            <a:ext cx="1591310" cy="70421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074920" y="2059940"/>
            <a:ext cx="16770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3. (optional) Contract check, then sign for endorsement, then send to Orderer</a:t>
            </a:r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5654040" y="2569845"/>
            <a:ext cx="1591310" cy="70421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6590030" y="2712720"/>
            <a:ext cx="11690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4. Orderer receives txs, builds block,</a:t>
            </a:r>
          </a:p>
          <a:p>
            <a:r>
              <a:rPr lang="en-US" sz="1200"/>
              <a:t>consensus ,</a:t>
            </a:r>
          </a:p>
          <a:p>
            <a:r>
              <a:rPr lang="en-US" sz="1200"/>
              <a:t>broadcasts to DA.</a:t>
            </a:r>
          </a:p>
        </p:txBody>
      </p:sp>
      <p:cxnSp>
        <p:nvCxnSpPr>
          <p:cNvPr id="71" name="直接箭头连接符 70"/>
          <p:cNvCxnSpPr>
            <a:stCxn id="10" idx="2"/>
            <a:endCxn id="13" idx="0"/>
          </p:cNvCxnSpPr>
          <p:nvPr/>
        </p:nvCxnSpPr>
        <p:spPr>
          <a:xfrm>
            <a:off x="7475855" y="2558415"/>
            <a:ext cx="1789430" cy="70421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248650" y="1929130"/>
            <a:ext cx="30918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5. get its txs from DA , run them, and: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upload latest state root to “state root contract” in L2.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upload state trait proof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upload receipt file </a:t>
            </a:r>
            <a:endParaRPr lang="zh-CN" altLang="en-US" sz="1200"/>
          </a:p>
        </p:txBody>
      </p:sp>
      <p:cxnSp>
        <p:nvCxnSpPr>
          <p:cNvPr id="74" name="直接箭头连接符 73"/>
          <p:cNvCxnSpPr>
            <a:stCxn id="13" idx="2"/>
          </p:cNvCxnSpPr>
          <p:nvPr/>
        </p:nvCxnSpPr>
        <p:spPr>
          <a:xfrm flipH="1">
            <a:off x="7437120" y="3761105"/>
            <a:ext cx="1828165" cy="81978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8248650" y="4959985"/>
            <a:ext cx="1681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6.  </a:t>
            </a:r>
            <a:r>
              <a:rPr lang="en-US" altLang="zh-CN" sz="1200">
                <a:sym typeface="+mn-ea"/>
              </a:rPr>
              <a:t>Do the RollUp:</a:t>
            </a:r>
            <a:endParaRPr lang="en-US" sz="1200"/>
          </a:p>
          <a:p>
            <a:r>
              <a:rPr lang="en-US" sz="1200"/>
              <a:t>Generate state root of L2 and the proof file , send it to DA Layer .</a:t>
            </a:r>
            <a:endParaRPr lang="en-US" altLang="zh-CN" sz="1200"/>
          </a:p>
        </p:txBody>
      </p:sp>
      <p:cxnSp>
        <p:nvCxnSpPr>
          <p:cNvPr id="77" name="直接箭头连接符 76"/>
          <p:cNvCxnSpPr>
            <a:stCxn id="12" idx="2"/>
            <a:endCxn id="14" idx="0"/>
          </p:cNvCxnSpPr>
          <p:nvPr/>
        </p:nvCxnSpPr>
        <p:spPr>
          <a:xfrm>
            <a:off x="7437120" y="5079365"/>
            <a:ext cx="9525" cy="72136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454640" y="4580890"/>
            <a:ext cx="1217930" cy="49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 Layer</a:t>
            </a:r>
          </a:p>
        </p:txBody>
      </p:sp>
      <p:cxnSp>
        <p:nvCxnSpPr>
          <p:cNvPr id="6" name="直接箭头连接符 5"/>
          <p:cNvCxnSpPr>
            <a:stCxn id="12" idx="3"/>
            <a:endCxn id="2" idx="1"/>
          </p:cNvCxnSpPr>
          <p:nvPr/>
        </p:nvCxnSpPr>
        <p:spPr>
          <a:xfrm>
            <a:off x="8065135" y="4830445"/>
            <a:ext cx="2389505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094990" y="2059940"/>
            <a:ext cx="1256030" cy="49847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Endorser node</a:t>
            </a:r>
          </a:p>
        </p:txBody>
      </p:sp>
      <p:sp>
        <p:nvSpPr>
          <p:cNvPr id="8" name="矩形 7"/>
          <p:cNvSpPr/>
          <p:nvPr/>
        </p:nvSpPr>
        <p:spPr>
          <a:xfrm>
            <a:off x="1408430" y="2059940"/>
            <a:ext cx="1256030" cy="49847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...</a:t>
            </a:r>
          </a:p>
        </p:txBody>
      </p:sp>
      <p:cxnSp>
        <p:nvCxnSpPr>
          <p:cNvPr id="19" name="肘形连接符 18"/>
          <p:cNvCxnSpPr>
            <a:stCxn id="7" idx="3"/>
            <a:endCxn id="11" idx="1"/>
          </p:cNvCxnSpPr>
          <p:nvPr/>
        </p:nvCxnSpPr>
        <p:spPr>
          <a:xfrm>
            <a:off x="4351020" y="2309495"/>
            <a:ext cx="905510" cy="120269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2"/>
            <a:endCxn id="2" idx="0"/>
          </p:cNvCxnSpPr>
          <p:nvPr/>
        </p:nvCxnSpPr>
        <p:spPr>
          <a:xfrm>
            <a:off x="7475855" y="2558415"/>
            <a:ext cx="3587750" cy="202247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>
            <a:off x="2664460" y="2309495"/>
            <a:ext cx="2592070" cy="1202690"/>
          </a:xfrm>
          <a:prstGeom prst="bentConnector3">
            <a:avLst>
              <a:gd name="adj1" fmla="val 8378"/>
            </a:avLst>
          </a:prstGeom>
          <a:ln w="127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" idx="2"/>
            <a:endCxn id="14" idx="3"/>
          </p:cNvCxnSpPr>
          <p:nvPr/>
        </p:nvCxnSpPr>
        <p:spPr>
          <a:xfrm rot="5400000">
            <a:off x="9126855" y="4112895"/>
            <a:ext cx="970915" cy="2902585"/>
          </a:xfrm>
          <a:prstGeom prst="bentConnector2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930130" y="6049645"/>
            <a:ext cx="6864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promise</a:t>
            </a:r>
          </a:p>
        </p:txBody>
      </p:sp>
      <p:cxnSp>
        <p:nvCxnSpPr>
          <p:cNvPr id="15" name="直接箭头连接符 14"/>
          <p:cNvCxnSpPr>
            <a:stCxn id="11" idx="3"/>
            <a:endCxn id="2" idx="1"/>
          </p:cNvCxnSpPr>
          <p:nvPr/>
        </p:nvCxnSpPr>
        <p:spPr>
          <a:xfrm>
            <a:off x="6512560" y="3512185"/>
            <a:ext cx="3942080" cy="13182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598170" y="1447165"/>
            <a:ext cx="6169025" cy="4658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Game operator’s view</a:t>
            </a:r>
          </a:p>
        </p:txBody>
      </p:sp>
      <p:sp>
        <p:nvSpPr>
          <p:cNvPr id="33" name="矩形 32"/>
          <p:cNvSpPr/>
          <p:nvPr/>
        </p:nvSpPr>
        <p:spPr>
          <a:xfrm>
            <a:off x="1000125" y="2104390"/>
            <a:ext cx="3246120" cy="3236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User’s view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3595" y="327660"/>
            <a:ext cx="6404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workflow from game operator’s view</a:t>
            </a:r>
          </a:p>
        </p:txBody>
      </p:sp>
      <p:sp>
        <p:nvSpPr>
          <p:cNvPr id="2" name="矩形 1"/>
          <p:cNvSpPr/>
          <p:nvPr/>
        </p:nvSpPr>
        <p:spPr>
          <a:xfrm>
            <a:off x="2545080" y="2392680"/>
            <a:ext cx="1451610" cy="51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Game client</a:t>
            </a:r>
          </a:p>
        </p:txBody>
      </p:sp>
      <p:sp>
        <p:nvSpPr>
          <p:cNvPr id="3" name="笑脸 2"/>
          <p:cNvSpPr/>
          <p:nvPr/>
        </p:nvSpPr>
        <p:spPr>
          <a:xfrm>
            <a:off x="1250950" y="2332355"/>
            <a:ext cx="648970" cy="64008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50790" y="2988945"/>
            <a:ext cx="1451610" cy="928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Game server</a:t>
            </a:r>
          </a:p>
          <a:p>
            <a:pPr algn="ctr"/>
            <a:r>
              <a:rPr lang="en-US" altLang="zh-CN" sz="1600"/>
              <a:t>&amp; </a:t>
            </a:r>
          </a:p>
          <a:p>
            <a:pPr algn="ctr"/>
            <a:r>
              <a:rPr lang="en-US" altLang="zh-CN" sz="1600"/>
              <a:t>Endorser node</a:t>
            </a:r>
          </a:p>
        </p:txBody>
      </p:sp>
      <p:sp>
        <p:nvSpPr>
          <p:cNvPr id="7" name="矩形 6"/>
          <p:cNvSpPr/>
          <p:nvPr/>
        </p:nvSpPr>
        <p:spPr>
          <a:xfrm>
            <a:off x="8110855" y="4059555"/>
            <a:ext cx="3207385" cy="48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L2 Squencer/DA nodes</a:t>
            </a:r>
          </a:p>
        </p:txBody>
      </p:sp>
      <p:sp>
        <p:nvSpPr>
          <p:cNvPr id="8" name="矩形 7"/>
          <p:cNvSpPr/>
          <p:nvPr/>
        </p:nvSpPr>
        <p:spPr>
          <a:xfrm>
            <a:off x="8110855" y="2332355"/>
            <a:ext cx="320738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L3 Exec nodes</a:t>
            </a:r>
          </a:p>
        </p:txBody>
      </p:sp>
      <p:cxnSp>
        <p:nvCxnSpPr>
          <p:cNvPr id="10" name="直接箭头连接符 9"/>
          <p:cNvCxnSpPr>
            <a:stCxn id="3" idx="6"/>
            <a:endCxn id="2" idx="1"/>
          </p:cNvCxnSpPr>
          <p:nvPr/>
        </p:nvCxnSpPr>
        <p:spPr>
          <a:xfrm>
            <a:off x="1899920" y="2652395"/>
            <a:ext cx="645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353560" y="2205990"/>
            <a:ext cx="1229995" cy="706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/>
              <a:t>1. receive Txs</a:t>
            </a:r>
          </a:p>
          <a:p>
            <a:r>
              <a:rPr lang="en-US" altLang="zh-CN" sz="1400"/>
              <a:t>(with player’s signature)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481320" y="2500630"/>
            <a:ext cx="1229995" cy="303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/>
              <a:t>2. Verify and sign on txs</a:t>
            </a:r>
          </a:p>
        </p:txBody>
      </p:sp>
      <p:cxnSp>
        <p:nvCxnSpPr>
          <p:cNvPr id="15" name="直接箭头连接符 14"/>
          <p:cNvCxnSpPr>
            <a:stCxn id="6" idx="3"/>
            <a:endCxn id="7" idx="1"/>
          </p:cNvCxnSpPr>
          <p:nvPr/>
        </p:nvCxnSpPr>
        <p:spPr>
          <a:xfrm>
            <a:off x="6502400" y="3453130"/>
            <a:ext cx="1608455" cy="847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767195" y="4141470"/>
            <a:ext cx="1229995" cy="303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/>
              <a:t>3. send Txs to L2 or DA net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823450" y="3733165"/>
            <a:ext cx="2601595" cy="303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/>
              <a:t>4.1 build block and consensus</a:t>
            </a:r>
          </a:p>
        </p:txBody>
      </p:sp>
      <p:cxnSp>
        <p:nvCxnSpPr>
          <p:cNvPr id="19" name="直接箭头连接符 18"/>
          <p:cNvCxnSpPr>
            <a:stCxn id="7" idx="0"/>
            <a:endCxn id="8" idx="2"/>
          </p:cNvCxnSpPr>
          <p:nvPr/>
        </p:nvCxnSpPr>
        <p:spPr>
          <a:xfrm flipV="1">
            <a:off x="9714865" y="2846705"/>
            <a:ext cx="0" cy="1212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823450" y="2909570"/>
            <a:ext cx="1690370" cy="303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/>
              <a:t>4.2. broadcast block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630285" y="1902460"/>
            <a:ext cx="2170430" cy="303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/>
              <a:t>4.3 generate latest state </a:t>
            </a:r>
          </a:p>
        </p:txBody>
      </p:sp>
      <p:cxnSp>
        <p:nvCxnSpPr>
          <p:cNvPr id="23" name="直接箭头连接符 22"/>
          <p:cNvCxnSpPr>
            <a:stCxn id="6" idx="3"/>
            <a:endCxn id="8" idx="1"/>
          </p:cNvCxnSpPr>
          <p:nvPr/>
        </p:nvCxnSpPr>
        <p:spPr>
          <a:xfrm flipV="1">
            <a:off x="6502400" y="2589530"/>
            <a:ext cx="1608455" cy="863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07505" y="1671955"/>
            <a:ext cx="1403985" cy="7645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/>
              <a:t>5. listen block events.</a:t>
            </a:r>
          </a:p>
          <a:p>
            <a:r>
              <a:rPr lang="en-US" altLang="zh-CN" sz="1400"/>
              <a:t>query tx receipts or contract state.</a:t>
            </a:r>
          </a:p>
        </p:txBody>
      </p:sp>
      <p:sp>
        <p:nvSpPr>
          <p:cNvPr id="25" name="矩形 24"/>
          <p:cNvSpPr/>
          <p:nvPr/>
        </p:nvSpPr>
        <p:spPr>
          <a:xfrm>
            <a:off x="2545080" y="3213100"/>
            <a:ext cx="1451610" cy="51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Game client</a:t>
            </a:r>
          </a:p>
        </p:txBody>
      </p:sp>
      <p:sp>
        <p:nvSpPr>
          <p:cNvPr id="26" name="笑脸 25"/>
          <p:cNvSpPr/>
          <p:nvPr/>
        </p:nvSpPr>
        <p:spPr>
          <a:xfrm>
            <a:off x="1250950" y="3152775"/>
            <a:ext cx="648970" cy="64008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26" idx="6"/>
            <a:endCxn id="25" idx="1"/>
          </p:cNvCxnSpPr>
          <p:nvPr/>
        </p:nvCxnSpPr>
        <p:spPr>
          <a:xfrm>
            <a:off x="1899920" y="3472815"/>
            <a:ext cx="645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545080" y="4033520"/>
            <a:ext cx="1451610" cy="51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Game client</a:t>
            </a:r>
          </a:p>
        </p:txBody>
      </p:sp>
      <p:sp>
        <p:nvSpPr>
          <p:cNvPr id="29" name="笑脸 28"/>
          <p:cNvSpPr/>
          <p:nvPr/>
        </p:nvSpPr>
        <p:spPr>
          <a:xfrm>
            <a:off x="1250950" y="3973195"/>
            <a:ext cx="648970" cy="64008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29" idx="6"/>
            <a:endCxn id="28" idx="1"/>
          </p:cNvCxnSpPr>
          <p:nvPr/>
        </p:nvCxnSpPr>
        <p:spPr>
          <a:xfrm>
            <a:off x="1899920" y="4293235"/>
            <a:ext cx="645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" idx="3"/>
            <a:endCxn id="6" idx="1"/>
          </p:cNvCxnSpPr>
          <p:nvPr/>
        </p:nvCxnSpPr>
        <p:spPr>
          <a:xfrm>
            <a:off x="3996690" y="2652395"/>
            <a:ext cx="1054100" cy="8007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5" idx="3"/>
            <a:endCxn id="6" idx="1"/>
          </p:cNvCxnSpPr>
          <p:nvPr/>
        </p:nvCxnSpPr>
        <p:spPr>
          <a:xfrm flipV="1">
            <a:off x="3996690" y="3453130"/>
            <a:ext cx="1054100" cy="196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8" idx="3"/>
            <a:endCxn id="6" idx="1"/>
          </p:cNvCxnSpPr>
          <p:nvPr/>
        </p:nvCxnSpPr>
        <p:spPr>
          <a:xfrm flipV="1">
            <a:off x="3996690" y="3453130"/>
            <a:ext cx="1054100" cy="8401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353560" y="3856990"/>
            <a:ext cx="1229995" cy="706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/>
              <a:t>6. feed back to game</a:t>
            </a:r>
          </a:p>
        </p:txBody>
      </p:sp>
      <p:sp>
        <p:nvSpPr>
          <p:cNvPr id="39" name="矩形 38"/>
          <p:cNvSpPr/>
          <p:nvPr/>
        </p:nvSpPr>
        <p:spPr>
          <a:xfrm>
            <a:off x="8111490" y="5454650"/>
            <a:ext cx="3207385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L1 Ethereum</a:t>
            </a:r>
          </a:p>
        </p:txBody>
      </p:sp>
      <p:cxnSp>
        <p:nvCxnSpPr>
          <p:cNvPr id="40" name="直接箭头连接符 39"/>
          <p:cNvCxnSpPr>
            <a:stCxn id="7" idx="2"/>
            <a:endCxn id="39" idx="0"/>
          </p:cNvCxnSpPr>
          <p:nvPr/>
        </p:nvCxnSpPr>
        <p:spPr>
          <a:xfrm>
            <a:off x="9714865" y="4540250"/>
            <a:ext cx="635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930765" y="5126990"/>
            <a:ext cx="1906905" cy="303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/>
              <a:t>4.4 Rollup to Ethereum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23595" y="327660"/>
            <a:ext cx="6404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block structure</a:t>
            </a:r>
          </a:p>
        </p:txBody>
      </p:sp>
      <p:sp>
        <p:nvSpPr>
          <p:cNvPr id="2" name="矩形 1"/>
          <p:cNvSpPr/>
          <p:nvPr/>
        </p:nvSpPr>
        <p:spPr>
          <a:xfrm>
            <a:off x="823595" y="2839720"/>
            <a:ext cx="1059180" cy="55943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head</a:t>
            </a:r>
          </a:p>
        </p:txBody>
      </p:sp>
      <p:sp>
        <p:nvSpPr>
          <p:cNvPr id="3" name="矩形 2"/>
          <p:cNvSpPr/>
          <p:nvPr/>
        </p:nvSpPr>
        <p:spPr>
          <a:xfrm>
            <a:off x="1882775" y="2839720"/>
            <a:ext cx="1490980" cy="559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shard 1 body</a:t>
            </a:r>
          </a:p>
        </p:txBody>
      </p:sp>
      <p:sp>
        <p:nvSpPr>
          <p:cNvPr id="4" name="矩形 3"/>
          <p:cNvSpPr/>
          <p:nvPr/>
        </p:nvSpPr>
        <p:spPr>
          <a:xfrm>
            <a:off x="3373755" y="2839720"/>
            <a:ext cx="1490980" cy="559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shard 2 body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64735" y="2839720"/>
            <a:ext cx="2019935" cy="559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shard 3 body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84670" y="2839720"/>
            <a:ext cx="932180" cy="559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</a:p>
        </p:txBody>
      </p:sp>
      <p:sp>
        <p:nvSpPr>
          <p:cNvPr id="7" name="矩形 6"/>
          <p:cNvSpPr/>
          <p:nvPr/>
        </p:nvSpPr>
        <p:spPr>
          <a:xfrm>
            <a:off x="7816850" y="2839720"/>
            <a:ext cx="2382520" cy="559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2175" y="1028065"/>
            <a:ext cx="4655185" cy="4559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>
                <a:solidFill>
                  <a:srgbClr val="FF0000"/>
                </a:solidFill>
              </a:rPr>
              <a:t>Head</a:t>
            </a:r>
            <a:r>
              <a:rPr lang="en-US" altLang="zh-CN" sz="1600"/>
              <a:t>:</a:t>
            </a:r>
          </a:p>
          <a:p>
            <a:r>
              <a:rPr lang="en-US" altLang="zh-CN" sz="1600"/>
              <a:t>SequencersCommit:xxx</a:t>
            </a:r>
          </a:p>
          <a:p>
            <a:r>
              <a:rPr lang="en-US" altLang="zh-CN" sz="1600"/>
              <a:t>TxMode:1  or 2(1: full tx , 2: hash)</a:t>
            </a:r>
          </a:p>
          <a:p>
            <a:r>
              <a:rPr lang="en-US" altLang="zh-CN" sz="1600"/>
              <a:t>TxRoot:xxxx (root of each shard tx root,maybe KZG)</a:t>
            </a:r>
          </a:p>
          <a:p>
            <a:r>
              <a:rPr lang="en-US" altLang="zh-CN" sz="1600"/>
              <a:t>......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197600" y="1028065"/>
            <a:ext cx="3110230" cy="4559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>
                <a:solidFill>
                  <a:srgbClr val="FF0000"/>
                </a:solidFill>
              </a:rPr>
              <a:t>Notice: head don’t have below:</a:t>
            </a:r>
            <a:endParaRPr lang="en-US" altLang="zh-CN" sz="1600"/>
          </a:p>
          <a:p>
            <a:r>
              <a:rPr lang="en-US" altLang="zh-CN" sz="1600"/>
              <a:t>StateRoot</a:t>
            </a:r>
          </a:p>
          <a:p>
            <a:r>
              <a:rPr lang="en-US" altLang="zh-CN" sz="1600"/>
              <a:t>ReceiptRoot</a:t>
            </a:r>
          </a:p>
          <a:p>
            <a:r>
              <a:rPr lang="en-US" altLang="zh-CN" sz="1600"/>
              <a:t>Gas related</a:t>
            </a:r>
          </a:p>
        </p:txBody>
      </p:sp>
      <p:sp>
        <p:nvSpPr>
          <p:cNvPr id="11" name="矩形 10"/>
          <p:cNvSpPr/>
          <p:nvPr/>
        </p:nvSpPr>
        <p:spPr>
          <a:xfrm>
            <a:off x="2107565" y="4251960"/>
            <a:ext cx="1532255" cy="559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nameSpaceId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208645" y="2379345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bodies are ordered by namespace</a:t>
            </a:r>
          </a:p>
        </p:txBody>
      </p:sp>
      <p:sp>
        <p:nvSpPr>
          <p:cNvPr id="13" name="矩形 12"/>
          <p:cNvSpPr/>
          <p:nvPr/>
        </p:nvSpPr>
        <p:spPr>
          <a:xfrm>
            <a:off x="3639820" y="4251960"/>
            <a:ext cx="953770" cy="559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length</a:t>
            </a:r>
          </a:p>
        </p:txBody>
      </p:sp>
      <p:sp>
        <p:nvSpPr>
          <p:cNvPr id="14" name="矩形 13"/>
          <p:cNvSpPr/>
          <p:nvPr/>
        </p:nvSpPr>
        <p:spPr>
          <a:xfrm>
            <a:off x="4593590" y="4251960"/>
            <a:ext cx="953770" cy="559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tx root</a:t>
            </a:r>
          </a:p>
        </p:txBody>
      </p:sp>
      <p:sp>
        <p:nvSpPr>
          <p:cNvPr id="15" name="矩形 14"/>
          <p:cNvSpPr/>
          <p:nvPr/>
        </p:nvSpPr>
        <p:spPr>
          <a:xfrm>
            <a:off x="5547360" y="4251960"/>
            <a:ext cx="1532255" cy="559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 commit 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160010" y="4811395"/>
            <a:ext cx="27686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Only exists when TxMode=2</a:t>
            </a:r>
          </a:p>
        </p:txBody>
      </p:sp>
      <p:sp>
        <p:nvSpPr>
          <p:cNvPr id="17" name="矩形 16"/>
          <p:cNvSpPr/>
          <p:nvPr/>
        </p:nvSpPr>
        <p:spPr>
          <a:xfrm>
            <a:off x="7079615" y="4251960"/>
            <a:ext cx="2540635" cy="559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Tx list</a:t>
            </a: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2120265" y="3379470"/>
            <a:ext cx="2766060" cy="85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847840" y="3399155"/>
            <a:ext cx="2766060" cy="85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Things should be cared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5" y="176530"/>
            <a:ext cx="628650" cy="762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8785" y="788035"/>
            <a:ext cx="1131379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Contract interactions</a:t>
            </a:r>
            <a:r>
              <a:rPr lang="en-US" altLang="zh-CN" sz="1600"/>
              <a:t>:</a:t>
            </a:r>
          </a:p>
          <a:p>
            <a:r>
              <a:rPr lang="en-US" altLang="zh-CN" sz="1600"/>
              <a:t>	Inside one namespace: Just like Ethereum,because they share the same state.</a:t>
            </a:r>
          </a:p>
          <a:p>
            <a:pPr indent="457200"/>
            <a:r>
              <a:rPr lang="en-US" altLang="zh-CN" sz="1600"/>
              <a:t>Across namespaces: Send new transaction which’s cross namespace, be handled in the target namespace in subsequent block.</a:t>
            </a:r>
          </a:p>
          <a:p>
            <a:endParaRPr lang="en-US" altLang="zh-CN" sz="1600"/>
          </a:p>
          <a:p>
            <a:r>
              <a:rPr lang="en-US" altLang="zh-CN" sz="1600" b="1"/>
              <a:t>Asynchronously execute L3 blocks and Rollups:</a:t>
            </a:r>
          </a:p>
          <a:p>
            <a:r>
              <a:rPr lang="en-US" altLang="zh-CN" sz="1600"/>
              <a:t>	We should handle L3-&gt;L2 stage and L2-&gt;L1 stage separately. </a:t>
            </a:r>
            <a:r>
              <a:rPr lang="en-US" altLang="zh-CN" sz="1600">
                <a:sym typeface="+mn-ea"/>
              </a:rPr>
              <a:t>Because L3 nodes work asynchronously,  o</a:t>
            </a:r>
            <a:r>
              <a:rPr lang="en-US" altLang="zh-CN" sz="1600"/>
              <a:t>ne L2 block’s execute result maybe splited into different Rollups to L1.</a:t>
            </a:r>
          </a:p>
          <a:p>
            <a:endParaRPr lang="en-US" altLang="zh-CN" sz="1600"/>
          </a:p>
          <a:p>
            <a:r>
              <a:rPr lang="en-US" altLang="zh-CN" sz="1600" b="1"/>
              <a:t>Transaction confirm time:</a:t>
            </a:r>
          </a:p>
          <a:p>
            <a:pPr indent="457200"/>
            <a:r>
              <a:rPr lang="en-US" altLang="zh-CN" sz="1600"/>
              <a:t>Normal tx: L3 state root commited into L2 state contract</a:t>
            </a:r>
          </a:p>
          <a:p>
            <a:pPr indent="457200"/>
            <a:r>
              <a:rPr lang="en-US" altLang="zh-CN" sz="1600"/>
              <a:t>High value tx: RollUp finished.</a:t>
            </a:r>
          </a:p>
          <a:p>
            <a:pPr marL="0" lvl="0" indent="0">
              <a:buNone/>
            </a:pPr>
            <a:endParaRPr lang="en-US" altLang="zh-CN" sz="160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zh-CN" sz="1600" b="1">
                <a:solidFill>
                  <a:schemeClr val="tx1"/>
                </a:solidFill>
              </a:rPr>
              <a:t>How to make sure L3 nodes work properly: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</a:rPr>
              <a:t>Normal DApps: We may run L3 for normal DApps, use stage to make sure it’s secure.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</a:rPr>
              <a:t>Big DApps (ex. Uniswap): They will consider the security themselves.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600">
              <a:solidFill>
                <a:schemeClr val="tx1"/>
              </a:solidFill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chemeClr val="tx1"/>
                </a:solidFill>
              </a:rPr>
              <a:t>How to improve L2 consensus performance: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/>
                </a:solidFill>
              </a:rPr>
              <a:t>1.Check the signatures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/>
                </a:solidFill>
              </a:rPr>
              <a:t>2.Order the txs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/>
                </a:solidFill>
              </a:rPr>
              <a:t>3.</a:t>
            </a:r>
            <a:r>
              <a:rPr lang="en-US" altLang="zh-CN" sz="1600">
                <a:solidFill>
                  <a:srgbClr val="FF0000"/>
                </a:solidFill>
              </a:rPr>
              <a:t>Consensus.</a:t>
            </a:r>
            <a:r>
              <a:rPr lang="en-US" altLang="zh-CN" sz="1600">
                <a:solidFill>
                  <a:schemeClr val="tx1"/>
                </a:solidFill>
              </a:rPr>
              <a:t> 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/>
                </a:solidFill>
              </a:rPr>
              <a:t>4.Write block to DA.</a:t>
            </a:r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1600">
              <a:solidFill>
                <a:schemeClr val="tx1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chemeClr val="tx1"/>
                </a:solidFill>
              </a:rPr>
              <a:t>Censorship:</a:t>
            </a:r>
          </a:p>
          <a:p>
            <a:pPr marL="0" lvl="0" indent="45720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/>
                </a:solidFill>
              </a:rPr>
              <a:t>CRList by Orderer or Verifier.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DA Layer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5" y="176530"/>
            <a:ext cx="628650" cy="762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07695" y="3208655"/>
            <a:ext cx="1176655" cy="44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</a:t>
            </a:r>
          </a:p>
        </p:txBody>
      </p:sp>
      <p:sp>
        <p:nvSpPr>
          <p:cNvPr id="3" name="矩形 2"/>
          <p:cNvSpPr/>
          <p:nvPr/>
        </p:nvSpPr>
        <p:spPr>
          <a:xfrm>
            <a:off x="2529205" y="1952625"/>
            <a:ext cx="1863090" cy="44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Reliable service</a:t>
            </a:r>
          </a:p>
        </p:txBody>
      </p:sp>
      <p:sp>
        <p:nvSpPr>
          <p:cNvPr id="6" name="矩形 5"/>
          <p:cNvSpPr/>
          <p:nvPr/>
        </p:nvSpPr>
        <p:spPr>
          <a:xfrm>
            <a:off x="2529205" y="4619625"/>
            <a:ext cx="1863090" cy="44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Efficient service</a:t>
            </a:r>
          </a:p>
        </p:txBody>
      </p:sp>
      <p:sp>
        <p:nvSpPr>
          <p:cNvPr id="7" name="矩形 6"/>
          <p:cNvSpPr/>
          <p:nvPr/>
        </p:nvSpPr>
        <p:spPr>
          <a:xfrm>
            <a:off x="5323840" y="1952625"/>
            <a:ext cx="1863090" cy="44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Stake(EigenDA)</a:t>
            </a:r>
          </a:p>
        </p:txBody>
      </p:sp>
      <p:sp>
        <p:nvSpPr>
          <p:cNvPr id="8" name="矩形 7"/>
          <p:cNvSpPr/>
          <p:nvPr/>
        </p:nvSpPr>
        <p:spPr>
          <a:xfrm>
            <a:off x="5323840" y="3874135"/>
            <a:ext cx="1863090" cy="44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Cold data</a:t>
            </a:r>
          </a:p>
        </p:txBody>
      </p:sp>
      <p:sp>
        <p:nvSpPr>
          <p:cNvPr id="10" name="矩形 9"/>
          <p:cNvSpPr/>
          <p:nvPr/>
        </p:nvSpPr>
        <p:spPr>
          <a:xfrm>
            <a:off x="5323840" y="5276215"/>
            <a:ext cx="1863090" cy="44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Hot data</a:t>
            </a:r>
          </a:p>
        </p:txBody>
      </p:sp>
      <p:sp>
        <p:nvSpPr>
          <p:cNvPr id="11" name="矩形 10"/>
          <p:cNvSpPr/>
          <p:nvPr/>
        </p:nvSpPr>
        <p:spPr>
          <a:xfrm>
            <a:off x="8168005" y="5129530"/>
            <a:ext cx="3051175" cy="73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Balanced address works too.</a:t>
            </a:r>
          </a:p>
          <a:p>
            <a:pPr algn="ctr"/>
            <a:r>
              <a:rPr lang="en-US" altLang="zh-CN"/>
              <a:t>But not good enough</a:t>
            </a:r>
          </a:p>
        </p:txBody>
      </p:sp>
      <p:sp>
        <p:nvSpPr>
          <p:cNvPr id="12" name="矩形 11"/>
          <p:cNvSpPr/>
          <p:nvPr/>
        </p:nvSpPr>
        <p:spPr>
          <a:xfrm>
            <a:off x="8168005" y="3874135"/>
            <a:ext cx="2364105" cy="44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Balanced address </a:t>
            </a:r>
          </a:p>
        </p:txBody>
      </p:sp>
      <p:cxnSp>
        <p:nvCxnSpPr>
          <p:cNvPr id="13" name="直接箭头连接符 12"/>
          <p:cNvCxnSpPr>
            <a:stCxn id="2" idx="3"/>
            <a:endCxn id="3" idx="1"/>
          </p:cNvCxnSpPr>
          <p:nvPr/>
        </p:nvCxnSpPr>
        <p:spPr>
          <a:xfrm flipV="1">
            <a:off x="1784350" y="2173605"/>
            <a:ext cx="744855" cy="12560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" idx="3"/>
            <a:endCxn id="6" idx="1"/>
          </p:cNvCxnSpPr>
          <p:nvPr/>
        </p:nvCxnSpPr>
        <p:spPr>
          <a:xfrm>
            <a:off x="1784350" y="3429635"/>
            <a:ext cx="744855" cy="14109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3"/>
            <a:endCxn id="7" idx="1"/>
          </p:cNvCxnSpPr>
          <p:nvPr/>
        </p:nvCxnSpPr>
        <p:spPr>
          <a:xfrm>
            <a:off x="4392295" y="2173605"/>
            <a:ext cx="9315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8" idx="1"/>
          </p:cNvCxnSpPr>
          <p:nvPr/>
        </p:nvCxnSpPr>
        <p:spPr>
          <a:xfrm flipV="1">
            <a:off x="4392295" y="4095115"/>
            <a:ext cx="931545" cy="7454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10" idx="1"/>
          </p:cNvCxnSpPr>
          <p:nvPr/>
        </p:nvCxnSpPr>
        <p:spPr>
          <a:xfrm>
            <a:off x="4392295" y="4840605"/>
            <a:ext cx="931545" cy="6565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3"/>
            <a:endCxn id="12" idx="1"/>
          </p:cNvCxnSpPr>
          <p:nvPr/>
        </p:nvCxnSpPr>
        <p:spPr>
          <a:xfrm>
            <a:off x="7186930" y="4095115"/>
            <a:ext cx="9810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3"/>
            <a:endCxn id="11" idx="1"/>
          </p:cNvCxnSpPr>
          <p:nvPr/>
        </p:nvCxnSpPr>
        <p:spPr>
          <a:xfrm>
            <a:off x="7186930" y="5497195"/>
            <a:ext cx="9810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Storage proof</a:t>
            </a:r>
          </a:p>
        </p:txBody>
      </p:sp>
      <p:sp>
        <p:nvSpPr>
          <p:cNvPr id="5" name="矩形 4"/>
          <p:cNvSpPr/>
          <p:nvPr/>
        </p:nvSpPr>
        <p:spPr>
          <a:xfrm>
            <a:off x="4648200" y="1515745"/>
            <a:ext cx="1998345" cy="48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Storage proof root</a:t>
            </a:r>
          </a:p>
        </p:txBody>
      </p:sp>
      <p:sp>
        <p:nvSpPr>
          <p:cNvPr id="19" name="矩形 18"/>
          <p:cNvSpPr/>
          <p:nvPr/>
        </p:nvSpPr>
        <p:spPr>
          <a:xfrm>
            <a:off x="3526155" y="2564765"/>
            <a:ext cx="1010920" cy="48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</a:p>
        </p:txBody>
      </p:sp>
      <p:sp>
        <p:nvSpPr>
          <p:cNvPr id="20" name="矩形 19"/>
          <p:cNvSpPr/>
          <p:nvPr/>
        </p:nvSpPr>
        <p:spPr>
          <a:xfrm>
            <a:off x="6891655" y="2564765"/>
            <a:ext cx="1010920" cy="48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</a:p>
        </p:txBody>
      </p:sp>
      <p:sp>
        <p:nvSpPr>
          <p:cNvPr id="21" name="矩形 20"/>
          <p:cNvSpPr/>
          <p:nvPr/>
        </p:nvSpPr>
        <p:spPr>
          <a:xfrm>
            <a:off x="2633980" y="3584575"/>
            <a:ext cx="1010920" cy="4806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proofLeaf</a:t>
            </a:r>
          </a:p>
        </p:txBody>
      </p:sp>
      <p:sp>
        <p:nvSpPr>
          <p:cNvPr id="22" name="矩形 21"/>
          <p:cNvSpPr/>
          <p:nvPr/>
        </p:nvSpPr>
        <p:spPr>
          <a:xfrm>
            <a:off x="4350385" y="3584575"/>
            <a:ext cx="1010920" cy="48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proofLeaf</a:t>
            </a:r>
          </a:p>
        </p:txBody>
      </p:sp>
      <p:sp>
        <p:nvSpPr>
          <p:cNvPr id="23" name="矩形 22"/>
          <p:cNvSpPr/>
          <p:nvPr/>
        </p:nvSpPr>
        <p:spPr>
          <a:xfrm>
            <a:off x="6068060" y="3584575"/>
            <a:ext cx="1010920" cy="48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proofLeaf</a:t>
            </a:r>
          </a:p>
        </p:txBody>
      </p:sp>
      <p:sp>
        <p:nvSpPr>
          <p:cNvPr id="24" name="矩形 23"/>
          <p:cNvSpPr/>
          <p:nvPr/>
        </p:nvSpPr>
        <p:spPr>
          <a:xfrm>
            <a:off x="7785735" y="3584575"/>
            <a:ext cx="1010920" cy="48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proofLeaf</a:t>
            </a:r>
          </a:p>
        </p:txBody>
      </p:sp>
      <p:sp>
        <p:nvSpPr>
          <p:cNvPr id="25" name="矩形 24"/>
          <p:cNvSpPr/>
          <p:nvPr/>
        </p:nvSpPr>
        <p:spPr>
          <a:xfrm>
            <a:off x="1789430" y="4682490"/>
            <a:ext cx="1010920" cy="48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pid</a:t>
            </a:r>
          </a:p>
        </p:txBody>
      </p:sp>
      <p:sp>
        <p:nvSpPr>
          <p:cNvPr id="26" name="矩形 25"/>
          <p:cNvSpPr/>
          <p:nvPr/>
        </p:nvSpPr>
        <p:spPr>
          <a:xfrm>
            <a:off x="3339465" y="4682490"/>
            <a:ext cx="2452370" cy="48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Hash(challenge + rawdata)</a:t>
            </a:r>
            <a:endParaRPr lang="en-US" sz="1600"/>
          </a:p>
        </p:txBody>
      </p:sp>
      <p:sp>
        <p:nvSpPr>
          <p:cNvPr id="27" name="文本框 26"/>
          <p:cNvSpPr txBox="1"/>
          <p:nvPr/>
        </p:nvSpPr>
        <p:spPr>
          <a:xfrm>
            <a:off x="1637665" y="5653405"/>
            <a:ext cx="500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proofLeaf = Hash ( pid + Hash(challenge + rawdata ))</a:t>
            </a:r>
          </a:p>
        </p:txBody>
      </p:sp>
      <p:cxnSp>
        <p:nvCxnSpPr>
          <p:cNvPr id="28" name="肘形连接符 27"/>
          <p:cNvCxnSpPr>
            <a:stCxn id="25" idx="0"/>
            <a:endCxn id="21" idx="2"/>
          </p:cNvCxnSpPr>
          <p:nvPr/>
        </p:nvCxnSpPr>
        <p:spPr>
          <a:xfrm rot="16200000">
            <a:off x="2408555" y="3951605"/>
            <a:ext cx="617220" cy="8445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6" idx="0"/>
            <a:endCxn id="21" idx="2"/>
          </p:cNvCxnSpPr>
          <p:nvPr/>
        </p:nvCxnSpPr>
        <p:spPr>
          <a:xfrm rot="16200000" flipV="1">
            <a:off x="3543935" y="3660775"/>
            <a:ext cx="617220" cy="14262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21" idx="0"/>
            <a:endCxn id="19" idx="2"/>
          </p:cNvCxnSpPr>
          <p:nvPr/>
        </p:nvCxnSpPr>
        <p:spPr>
          <a:xfrm rot="16200000">
            <a:off x="3315335" y="2868930"/>
            <a:ext cx="539115" cy="892175"/>
          </a:xfrm>
          <a:prstGeom prst="bentConnector3">
            <a:avLst>
              <a:gd name="adj1" fmla="val 499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2" idx="0"/>
            <a:endCxn id="19" idx="2"/>
          </p:cNvCxnSpPr>
          <p:nvPr/>
        </p:nvCxnSpPr>
        <p:spPr>
          <a:xfrm rot="16200000" flipV="1">
            <a:off x="4173855" y="2902585"/>
            <a:ext cx="539115" cy="8242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3" idx="0"/>
            <a:endCxn id="20" idx="2"/>
          </p:cNvCxnSpPr>
          <p:nvPr/>
        </p:nvCxnSpPr>
        <p:spPr>
          <a:xfrm rot="16200000">
            <a:off x="6715125" y="2903220"/>
            <a:ext cx="539115" cy="823595"/>
          </a:xfrm>
          <a:prstGeom prst="bentConnector3">
            <a:avLst>
              <a:gd name="adj1" fmla="val 499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4" idx="0"/>
            <a:endCxn id="20" idx="2"/>
          </p:cNvCxnSpPr>
          <p:nvPr/>
        </p:nvCxnSpPr>
        <p:spPr>
          <a:xfrm rot="16200000" flipV="1">
            <a:off x="7574280" y="2867660"/>
            <a:ext cx="539115" cy="8940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9" idx="0"/>
            <a:endCxn id="5" idx="2"/>
          </p:cNvCxnSpPr>
          <p:nvPr/>
        </p:nvCxnSpPr>
        <p:spPr>
          <a:xfrm rot="16200000">
            <a:off x="4555490" y="1472565"/>
            <a:ext cx="568325" cy="1616075"/>
          </a:xfrm>
          <a:prstGeom prst="bentConnector3">
            <a:avLst>
              <a:gd name="adj1" fmla="val 499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0" idx="0"/>
            <a:endCxn id="5" idx="2"/>
          </p:cNvCxnSpPr>
          <p:nvPr/>
        </p:nvCxnSpPr>
        <p:spPr>
          <a:xfrm rot="16200000" flipV="1">
            <a:off x="6238240" y="1405890"/>
            <a:ext cx="568325" cy="1749425"/>
          </a:xfrm>
          <a:prstGeom prst="bentConnector3">
            <a:avLst>
              <a:gd name="adj1" fmla="val 499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/>
    </mc:Choice>
    <mc:Fallback xmlns="">
      <p:transition spd="slow"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Q3NTc0NTdiMzQ1MTRkZWE3NDllNDYzYzk1MTNlMTMifQ=="/>
  <p:tag name="KSO_WPP_MARK_KEY" val="130bc365-710a-48a6-98a1-0d92a5906799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2524</Words>
  <Application>Microsoft Office PowerPoint</Application>
  <PresentationFormat>宽屏</PresentationFormat>
  <Paragraphs>514</Paragraphs>
  <Slides>30</Slides>
  <Notes>9</Notes>
  <HiddenSlides>3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等线</vt:lpstr>
      <vt:lpstr>微软雅黑</vt:lpstr>
      <vt:lpstr>Arial</vt:lpstr>
      <vt:lpstr>Calibri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Que Yanxing</dc:creator>
  <cp:lastModifiedBy>mao daishan</cp:lastModifiedBy>
  <cp:revision>1164</cp:revision>
  <cp:lastPrinted>2018-03-12T09:54:00Z</cp:lastPrinted>
  <dcterms:created xsi:type="dcterms:W3CDTF">2017-08-18T03:02:00Z</dcterms:created>
  <dcterms:modified xsi:type="dcterms:W3CDTF">2023-02-22T08:05:54Z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6E0E851456444DAA8FC2EAEFE0AD7A89</vt:lpwstr>
  </property>
</Properties>
</file>