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725" r:id="rId3"/>
    <p:sldId id="709" r:id="rId4"/>
    <p:sldId id="711" r:id="rId6"/>
    <p:sldId id="714" r:id="rId7"/>
    <p:sldId id="712" r:id="rId8"/>
    <p:sldId id="713" r:id="rId9"/>
    <p:sldId id="715" r:id="rId10"/>
    <p:sldId id="718" r:id="rId11"/>
    <p:sldId id="719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6" r:id="rId24"/>
    <p:sldId id="738" r:id="rId25"/>
    <p:sldId id="737" r:id="rId26"/>
    <p:sldId id="739" r:id="rId27"/>
    <p:sldId id="740" r:id="rId28"/>
    <p:sldId id="741" r:id="rId29"/>
    <p:sldId id="742" r:id="rId30"/>
    <p:sldId id="743" r:id="rId31"/>
    <p:sldId id="744" r:id="rId32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6584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35121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现在有很多</a:t>
            </a:r>
            <a:r>
              <a:rPr lang="en-US" altLang="zh-CN" sz="2000"/>
              <a:t>Layer2</a:t>
            </a:r>
            <a:r>
              <a:rPr lang="zh-CN" altLang="en-US" sz="2000"/>
              <a:t>的项目，如</a:t>
            </a:r>
            <a:r>
              <a:rPr lang="en-US" altLang="zh-CN" sz="2000"/>
              <a:t>NEVROS</a:t>
            </a:r>
            <a:r>
              <a:rPr lang="zh-CN" altLang="en-US" sz="2000"/>
              <a:t>，</a:t>
            </a:r>
            <a:r>
              <a:rPr lang="en-US" altLang="zh-CN" sz="2000"/>
              <a:t>polygon</a:t>
            </a:r>
            <a:r>
              <a:rPr lang="zh-CN" altLang="en-US" sz="2000"/>
              <a:t>等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与分片</a:t>
            </a:r>
            <a:r>
              <a:rPr lang="zh-CN" altLang="en-US" sz="2000"/>
              <a:t>不同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</a:t>
            </a:r>
            <a:r>
              <a:rPr lang="zh-CN" altLang="en-US" sz="2000"/>
              <a:t>风险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元宇宙：更</a:t>
            </a:r>
            <a:r>
              <a:rPr lang="zh-CN" altLang="en-US" sz="2000"/>
              <a:t>好的虚拟世界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区块链是实现理想元宇宙的必备技术</a:t>
            </a:r>
            <a:r>
              <a:rPr lang="zh-CN" altLang="en-US" sz="2000"/>
              <a:t>基础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元宇宙是区块链的</a:t>
            </a:r>
            <a:r>
              <a:rPr lang="zh-CN" altLang="en-US" sz="2000"/>
              <a:t>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身份：</a:t>
            </a:r>
            <a:r>
              <a:rPr lang="en-US" altLang="zh-CN" sz="2000"/>
              <a:t>DID</a:t>
            </a:r>
            <a:r>
              <a:rPr lang="zh-CN" altLang="en-US" sz="2000"/>
              <a:t>，</a:t>
            </a:r>
            <a:r>
              <a:rPr lang="en-US" altLang="zh-CN" sz="2000"/>
              <a:t>NTNFT(SBT)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组织：</a:t>
            </a:r>
            <a:r>
              <a:rPr lang="en-US" altLang="zh-CN" sz="2000"/>
              <a:t>DAO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货币：</a:t>
            </a:r>
            <a:r>
              <a:rPr lang="en-US" altLang="zh-CN" sz="2000"/>
              <a:t>Token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金融：</a:t>
            </a:r>
            <a:r>
              <a:rPr lang="en-US" altLang="zh-CN" sz="2000"/>
              <a:t>DeFi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物品：</a:t>
            </a:r>
            <a:r>
              <a:rPr lang="en-US" altLang="zh-CN" sz="2000"/>
              <a:t>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跨链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7498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2445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联盟链是什么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?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有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什么价值？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339215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联盟链是多个组织间合作时，降低信任成本，提高配合效率的</a:t>
            </a:r>
            <a:r>
              <a:rPr lang="zh-CN" altLang="en-US" b="1"/>
              <a:t>工具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2094865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>
                <a:sym typeface="+mn-ea"/>
              </a:rPr>
              <a:t>主要场景：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多个企业间合作，通过联盟链进行数据交易、共享、业务合作。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联盟链是业务系统的延伸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整合</a:t>
            </a:r>
            <a:r>
              <a:rPr lang="zh-CN" altLang="en-US">
                <a:sym typeface="+mn-ea"/>
              </a:rPr>
              <a:t>产业链。如航运业的</a:t>
            </a:r>
            <a:r>
              <a:rPr lang="en-US" altLang="zh-CN">
                <a:sym typeface="+mn-ea"/>
              </a:rPr>
              <a:t>TradeLens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TradeLens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企业间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合作落地形态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区块链跟企业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788035"/>
            <a:ext cx="9232900" cy="606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整合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产业链落地形态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联盟链落地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90" y="0"/>
            <a:ext cx="78720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3872865"/>
            <a:ext cx="92290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定位不同：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公链自身就是独立的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生态系统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，建设以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规则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为中心的社会组织模式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联盟链是企业自身业务的延伸，是服务于</a:t>
            </a:r>
            <a:r>
              <a:rPr lang="zh-CN" altLang="en-US">
                <a:sym typeface="+mn-ea"/>
              </a:rPr>
              <a:t>业务，与其他企业合作，或行业合作的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安全基础不同：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公链：共识算法</a:t>
            </a:r>
            <a:r>
              <a:rPr lang="en-US" altLang="zh-CN"/>
              <a:t>+</a:t>
            </a:r>
            <a:r>
              <a:rPr lang="zh-CN" altLang="en-US"/>
              <a:t>经济激励</a:t>
            </a:r>
            <a:r>
              <a:rPr lang="en-US" altLang="zh-CN"/>
              <a:t>/</a:t>
            </a:r>
            <a:r>
              <a:rPr lang="zh-CN" altLang="en-US"/>
              <a:t>惩罚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联盟链：实名制</a:t>
            </a:r>
            <a:r>
              <a:rPr lang="en-US" altLang="zh-CN"/>
              <a:t>+</a:t>
            </a:r>
            <a:r>
              <a:rPr lang="zh-CN" altLang="en-US"/>
              <a:t>链外</a:t>
            </a:r>
            <a:r>
              <a:rPr lang="zh-CN" altLang="en-US"/>
              <a:t>惩罚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重点和难点不同：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公链：安全性、</a:t>
            </a:r>
            <a:r>
              <a:rPr lang="zh-CN" altLang="en-US"/>
              <a:t>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</a:t>
            </a:r>
            <a:r>
              <a:rPr lang="zh-CN" altLang="en-US"/>
              <a:t>隐私保护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7900" y="218948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定位不同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3865" y="2129790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4640" y="12954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安全基础不同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8555" y="79184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8555" y="175069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292985" y="2411730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4426585" y="1577340"/>
            <a:ext cx="948055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89725" y="1073785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0" idx="1"/>
          </p:cNvCxnSpPr>
          <p:nvPr/>
        </p:nvCxnSpPr>
        <p:spPr>
          <a:xfrm>
            <a:off x="6689725" y="1577340"/>
            <a:ext cx="79883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507220" y="84582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3640" y="107378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95595" y="30607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难点不同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432935" y="2388870"/>
            <a:ext cx="96266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主要联盟链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93215" y="938530"/>
          <a:ext cx="95865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/>
                <a:gridCol w="3840480"/>
                <a:gridCol w="4074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Fabric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FISCO BCOS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</a:t>
                      </a:r>
                      <a:r>
                        <a:rPr lang="zh-CN" altLang="en-US"/>
                        <a:t>理念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针对企业间合作做了大量优化，如背书、结果集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更像普通区块链，企业以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为其</a:t>
                      </a:r>
                      <a:r>
                        <a:rPr lang="zh-CN" altLang="en-US"/>
                        <a:t>代表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核心流程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背书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再</a:t>
                      </a: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共识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共识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结果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共识：</a:t>
                      </a:r>
                      <a:r>
                        <a:rPr lang="zh-CN" altLang="en-US"/>
                        <a:t>结果集。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可用</a:t>
                      </a:r>
                      <a:r>
                        <a:rPr lang="en-US" altLang="zh-CN"/>
                        <a:t>go,java</a:t>
                      </a:r>
                      <a:r>
                        <a:rPr lang="zh-CN" altLang="en-US"/>
                        <a:t>写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-&gt;</a:t>
                      </a:r>
                      <a:r>
                        <a:rPr lang="zh-CN" altLang="en-US"/>
                        <a:t>拥有合约的多态</a:t>
                      </a:r>
                      <a:r>
                        <a:rPr lang="zh-CN" altLang="en-US"/>
                        <a:t>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过程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合约执行和共识解耦，合约执行可以全并行。理论上拥有最高单链性能（实际上没人用极限</a:t>
                      </a:r>
                      <a:r>
                        <a:rPr lang="zh-CN" altLang="en-US"/>
                        <a:t>方法测过）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Orderer</a:t>
                      </a:r>
                      <a:r>
                        <a:rPr lang="zh-CN" altLang="en-US"/>
                        <a:t>是性能瓶颈，即链存在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单链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宣称</a:t>
                      </a:r>
                      <a:r>
                        <a:rPr lang="en-US" altLang="zh-CN"/>
                        <a:t>2w+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可在块内并行执行</a:t>
                      </a:r>
                      <a:r>
                        <a:rPr lang="zh-CN" altLang="en-US"/>
                        <a:t>交易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多群组情况下，性能无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</a:t>
                      </a: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推广早、开发者多、市场占有率大，能满足复杂、个性化</a:t>
                      </a:r>
                      <a:r>
                        <a:rPr lang="zh-CN" altLang="en-US"/>
                        <a:t>场景。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缺点：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使用较复杂，所需</a:t>
                      </a:r>
                      <a:r>
                        <a:rPr lang="zh-CN" altLang="en-US"/>
                        <a:t>服务器多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背靠微众银行，有强大的技术服务</a:t>
                      </a:r>
                      <a:r>
                        <a:rPr lang="zh-CN" altLang="en-US"/>
                        <a:t>能力。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正在构建完善的开发者</a:t>
                      </a:r>
                      <a:r>
                        <a:rPr lang="zh-CN" altLang="en-US"/>
                        <a:t>生态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企业间合作场景很</a:t>
                      </a:r>
                      <a:r>
                        <a:rPr lang="zh-CN" altLang="en-US"/>
                        <a:t>复杂的联盟链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如行业联盟，</a:t>
                      </a:r>
                      <a:r>
                        <a:rPr lang="zh-CN" altLang="en-US" sz="1800">
                          <a:sym typeface="+mn-ea"/>
                        </a:rPr>
                        <a:t>无明显限制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743075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5475" y="2066925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30530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34264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15652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目标：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5475" y="15798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33845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实现：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23845" y="3742055"/>
            <a:ext cx="4755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3067050"/>
            <a:ext cx="3512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      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499745" y="1104265"/>
            <a:ext cx="11177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Fabric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主子链体系</a:t>
            </a:r>
            <a:br>
              <a:rPr lang="zh-CN" altLang="en-US"/>
            </a:br>
            <a:r>
              <a:rPr lang="zh-CN" altLang="en-US"/>
              <a:t>主链完成对整个链的管理，如组织参与、子链创建、子链监控等</a:t>
            </a:r>
            <a:br>
              <a:rPr lang="zh-CN" altLang="en-US"/>
            </a:br>
            <a:r>
              <a:rPr lang="zh-CN" altLang="en-US"/>
              <a:t>子链完成业务</a:t>
            </a:r>
            <a:r>
              <a:rPr lang="zh-CN" altLang="en-US"/>
              <a:t>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可视化链管理，如链上组织管理、合约管理、节点监控和管理、证书</a:t>
            </a:r>
            <a:r>
              <a:rPr lang="zh-CN" altLang="en-US"/>
              <a:t>管理、区块链浏览器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数据锚定服务，子链数据定期锚定到主链，让主链对子链数据完成监管和</a:t>
            </a:r>
            <a:r>
              <a:rPr lang="zh-CN" altLang="en-US"/>
              <a:t>验证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跨链：不同子链间数据可以跨链，协同工作。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网关服务：合理设计内置服务和接口，最大化减轻</a:t>
            </a:r>
            <a:r>
              <a:rPr lang="zh-CN" altLang="en-US"/>
              <a:t>开发负担。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隐私保护：针对数据交易市场和数据统计，设计了基于密码学、同态加密的场景化</a:t>
            </a:r>
            <a:r>
              <a:rPr lang="zh-CN" altLang="en-US"/>
              <a:t>解决方案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en-US" altLang="zh-CN"/>
              <a:t>10</a:t>
            </a:r>
            <a:r>
              <a:rPr lang="zh-CN" altLang="en-US"/>
              <a:t>余项</a:t>
            </a:r>
            <a:r>
              <a:rPr lang="zh-CN" altLang="en-US"/>
              <a:t>专利：http://www.soopat.com/Home/Result?SearchWord=%E6%AF%9B%E5%B2%B1%E5%B1%B1&amp;FMZL=Y&amp;SYXX=Y&amp;WGZL=Y&amp;FMSQ=Y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6910" y="1020445"/>
            <a:ext cx="10838180" cy="5488940"/>
            <a:chOff x="1066" y="1607"/>
            <a:chExt cx="17068" cy="8644"/>
          </a:xfrm>
        </p:grpSpPr>
        <p:sp>
          <p:nvSpPr>
            <p:cNvPr id="5" name="矩形 4"/>
            <p:cNvSpPr/>
            <p:nvPr/>
          </p:nvSpPr>
          <p:spPr>
            <a:xfrm>
              <a:off x="1066" y="9136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5" y="9404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223" y="942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50" y="9423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3125" y="9404"/>
              <a:ext cx="2088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底层操作系统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71" y="9404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基础服务层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" y="2874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66" y="1607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1" y="197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行业应用层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30" y="189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存证溯源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" y="1892"/>
              <a:ext cx="184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供应链金融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66" y="1893"/>
              <a:ext cx="200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工业互联网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48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碳排放交易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866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  <a:endParaRPr lang="en-US" altLang="zh-CN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1" y="3007"/>
              <a:ext cx="220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区块链管理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Manager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00" y="39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" y="451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子链管理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" y="5132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" y="576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节点管理监控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0" y="64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00" y="7067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4" y="7715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00" y="8351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区块链浏览器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79" y="2822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3" y="2955"/>
              <a:ext cx="14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连接服务</a:t>
              </a:r>
              <a:endParaRPr 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907" y="3460"/>
              <a:ext cx="2000" cy="18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907" y="5412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07" y="7244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936" y="3475"/>
              <a:ext cx="1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IOT Connecter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936" y="5458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AI Bulider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922" y="7252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OpenAPI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203" y="4118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203" y="4674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203" y="5885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模型对接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203" y="6441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203" y="7686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203" y="8242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1" y="2881"/>
              <a:ext cx="11420" cy="3459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7" y="6518"/>
              <a:ext cx="11414" cy="2523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12" y="3425"/>
              <a:ext cx="633" cy="1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核心服务层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41" y="6556"/>
              <a:ext cx="774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区块链核心层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5" y="6449"/>
              <a:ext cx="431" cy="2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CORE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5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可插拔共识算法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08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国密算法支持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1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0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块链式存储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95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主子链架构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8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智能合约引擎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1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740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系统智能合约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95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核心数据库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08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数据锚定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421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0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US" altLang="zh-CN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95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5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21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21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23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证书颁发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09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23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身份解析认证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08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</a:t>
              </a:r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24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010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文件安全分享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24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09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文件版本管理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661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同态加密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662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零知识证明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76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隐私保护套件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1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定制隐私服务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62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48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662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647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901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Identity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27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Privacy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901" y="4685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FS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27" y="4701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Bridge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56" name="图片 55" descr="方案一（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476375"/>
            <a:ext cx="95567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115" y="139827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海关：</a:t>
            </a:r>
            <a:endParaRPr lang="zh-CN" altLang="en-US"/>
          </a:p>
          <a:p>
            <a:r>
              <a:rPr lang="zh-CN" altLang="en-US"/>
              <a:t>企业通关数据可追溯，围绕</a:t>
            </a:r>
            <a:r>
              <a:rPr lang="en-US" altLang="zh-CN"/>
              <a:t>“</a:t>
            </a:r>
            <a:r>
              <a:rPr lang="zh-CN" altLang="en-US"/>
              <a:t>订单</a:t>
            </a:r>
            <a:r>
              <a:rPr lang="en-US" altLang="zh-CN"/>
              <a:t>”</a:t>
            </a:r>
            <a:r>
              <a:rPr lang="zh-CN" altLang="en-US"/>
              <a:t>，可以追溯数据流、货物流、资金流。满足的可通过</a:t>
            </a:r>
            <a:r>
              <a:rPr lang="en-US" altLang="zh-CN"/>
              <a:t>AEO</a:t>
            </a:r>
            <a:r>
              <a:rPr lang="zh-CN" altLang="en-US"/>
              <a:t>认证，提供</a:t>
            </a:r>
            <a:r>
              <a:rPr lang="zh-CN" altLang="en-US"/>
              <a:t>优待。</a:t>
            </a:r>
            <a:endParaRPr lang="zh-CN" altLang="en-US"/>
          </a:p>
          <a:p>
            <a:r>
              <a:rPr lang="zh-CN" altLang="en-US"/>
              <a:t>针对具体订单查缉时，企业可以迅速提供如上三流数据，且数据可信，不是</a:t>
            </a:r>
            <a:r>
              <a:rPr lang="zh-CN" altLang="en-US"/>
              <a:t>拼凑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企业：</a:t>
            </a:r>
            <a:endParaRPr lang="zh-CN" altLang="en-US"/>
          </a:p>
          <a:p>
            <a:r>
              <a:rPr lang="zh-CN" altLang="en-US"/>
              <a:t>保护数据隐私，不能全面</a:t>
            </a:r>
            <a:r>
              <a:rPr lang="zh-CN" altLang="en-US"/>
              <a:t>对外公开订单数据</a:t>
            </a:r>
            <a:endParaRPr lang="zh-CN" altLang="en-US"/>
          </a:p>
          <a:p>
            <a:r>
              <a:rPr lang="zh-CN" altLang="en-US"/>
              <a:t>满足海关</a:t>
            </a:r>
            <a:r>
              <a:rPr lang="en-US" altLang="zh-CN"/>
              <a:t>AEO</a:t>
            </a:r>
            <a:r>
              <a:rPr lang="zh-CN" altLang="en-US"/>
              <a:t>认证，获取通关</a:t>
            </a:r>
            <a:r>
              <a:rPr lang="zh-CN" altLang="en-US"/>
              <a:t>优待</a:t>
            </a:r>
            <a:endParaRPr lang="zh-CN" altLang="en-US"/>
          </a:p>
          <a:p>
            <a:r>
              <a:rPr lang="zh-CN" altLang="en-US"/>
              <a:t>获取金融支持，如供应链金融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海关要的数据与税务（如出口退税）、外管局等是一致的，需重复提供，希望降低</a:t>
            </a:r>
            <a:r>
              <a:rPr lang="zh-CN" altLang="en-US"/>
              <a:t>相关流程</a:t>
            </a:r>
            <a:r>
              <a:rPr lang="zh-CN" altLang="en-US"/>
              <a:t>复杂度。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整体框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709930"/>
            <a:ext cx="1107948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区块链数据结构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" y="1358900"/>
            <a:ext cx="32131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双层merkle patricia tree记录数据。每次有订单变化时，都会导致树根变化。该变化历史是可以追溯的，即可以恢复任意状态的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每个订单的历史被完整记录和追溯</a:t>
            </a:r>
            <a:r>
              <a:rPr lang="zh-CN" altLang="en-US"/>
              <a:t>。注意订单历史是只可增加，不可删除和修改的。使用类似</a:t>
            </a:r>
            <a:r>
              <a:rPr lang="en-US" altLang="zh-CN"/>
              <a:t>UTXO</a:t>
            </a:r>
            <a:r>
              <a:rPr lang="zh-CN" altLang="en-US"/>
              <a:t>的方式保存成</a:t>
            </a:r>
            <a:r>
              <a:rPr lang="zh-CN" altLang="en-US"/>
              <a:t>链条。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企业保存该记录，每隔规定时间（如</a:t>
            </a:r>
            <a:r>
              <a:rPr lang="en-US" altLang="zh-CN"/>
              <a:t>1</a:t>
            </a:r>
            <a:r>
              <a:rPr lang="zh-CN" altLang="en-US"/>
              <a:t>天）将树根提交到链上一次，即可锚定此期间内所有的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</a:t>
            </a:r>
            <a:r>
              <a:rPr lang="en-US" altLang="zh-CN"/>
              <a:t>SPV</a:t>
            </a:r>
            <a:r>
              <a:rPr lang="zh-CN" altLang="en-US"/>
              <a:t>证明提供原始数据未被篡改的</a:t>
            </a:r>
            <a:r>
              <a:rPr lang="zh-CN" altLang="en-US"/>
              <a:t>证据。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283210"/>
            <a:ext cx="8399145" cy="657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海关区块链：工作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流程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788035"/>
            <a:ext cx="93726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695" y="1526540"/>
            <a:ext cx="11029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由于企业定期提交数据根到链上，海关可以按需回溯任意订单的历史。且该回溯是可信的。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企业数据不会完全暴露给海关，只会暴露海关要求的订单数据。数据控制权在企业</a:t>
            </a:r>
            <a:r>
              <a:rPr lang="zh-CN" altLang="en-US"/>
              <a:t>手上。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如果企业需要获取供应链金融服务，可使用相同方式提供数据给金融机构，且数据可信。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企业可以以可信方式提供数据给税务部门、外管局等。降低工作</a:t>
            </a:r>
            <a:r>
              <a:rPr lang="zh-CN" altLang="en-US"/>
              <a:t>复杂度。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由于市级海关会定时将数据锚定到省级、国家级海关监管单位（如</a:t>
            </a:r>
            <a:r>
              <a:rPr lang="en-US" altLang="zh-CN"/>
              <a:t>10min</a:t>
            </a:r>
            <a:r>
              <a:rPr lang="zh-CN" altLang="en-US"/>
              <a:t>），所以理论上海关总署可以定时以一个</a:t>
            </a:r>
            <a:r>
              <a:rPr lang="en-US" altLang="zh-CN"/>
              <a:t>256bit</a:t>
            </a:r>
            <a:r>
              <a:rPr lang="zh-CN" altLang="en-US"/>
              <a:t>数据锚定全国加入到该系统的企业的所有订单数据，可以验证并回溯所有订单的三流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</a:t>
            </a:r>
            <a:r>
              <a:rPr lang="en-US" altLang="zh-CN" sz="2000"/>
              <a:t>/</a:t>
            </a:r>
            <a:r>
              <a:rPr lang="zh-CN" altLang="en-US" sz="2000"/>
              <a:t>验证耦合了。</a:t>
            </a:r>
            <a:endParaRPr lang="zh-CN" altLang="en-US" sz="2000"/>
          </a:p>
          <a:p>
            <a:r>
              <a:rPr lang="zh-CN" altLang="en-US" sz="2000"/>
              <a:t>解决方案：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降低挖矿时间</a:t>
            </a:r>
            <a:r>
              <a:rPr lang="en-US" altLang="zh-CN" sz="2000"/>
              <a:t>:</a:t>
            </a:r>
            <a:r>
              <a:rPr lang="zh-CN" altLang="en-US" sz="2000"/>
              <a:t>确定</a:t>
            </a:r>
            <a:r>
              <a:rPr lang="zh-CN" altLang="en-US" sz="2000"/>
              <a:t>出块者</a:t>
            </a:r>
            <a:endParaRPr lang="zh-CN" altLang="en-US" sz="2000"/>
          </a:p>
          <a:p>
            <a:r>
              <a:rPr lang="en-US" altLang="zh-CN" sz="2000"/>
              <a:t>	-&gt;</a:t>
            </a:r>
            <a:r>
              <a:rPr lang="zh-CN" altLang="en-US" sz="2000"/>
              <a:t>由基于足够多的算力算</a:t>
            </a:r>
            <a:r>
              <a:rPr lang="en-US" altLang="zh-CN" sz="2000"/>
              <a:t>hash</a:t>
            </a:r>
            <a:r>
              <a:rPr lang="zh-CN" altLang="en-US" sz="2000"/>
              <a:t>，改为使用密码学生成随机数，确定</a:t>
            </a:r>
            <a:r>
              <a:rPr lang="zh-CN" altLang="en-US" sz="2000"/>
              <a:t>出块者。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挖矿和出块</a:t>
            </a:r>
            <a:r>
              <a:rPr lang="en-US" altLang="zh-CN" sz="2000"/>
              <a:t>/</a:t>
            </a:r>
            <a:r>
              <a:rPr lang="zh-CN" altLang="en-US" sz="2000"/>
              <a:t>验证解耦</a:t>
            </a:r>
            <a:endParaRPr lang="zh-CN" altLang="en-US" sz="2000"/>
          </a:p>
          <a:p>
            <a:r>
              <a:rPr lang="en-US" altLang="zh-CN" sz="2000"/>
              <a:t>	-&gt; </a:t>
            </a:r>
            <a:r>
              <a:rPr lang="zh-CN" altLang="en-US" sz="2000"/>
              <a:t>先选出一个出块委员会，再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	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   	</a:t>
            </a:r>
            <a:r>
              <a:rPr lang="zh-CN" altLang="en-US" sz="2000"/>
              <a:t>区块有了最终一致性（理论上消除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</a:t>
            </a:r>
            <a:r>
              <a:rPr lang="en-US" altLang="zh-CN" sz="2000"/>
              <a:t>	</a:t>
            </a:r>
            <a:r>
              <a:rPr lang="zh-CN" altLang="en-US" sz="2000"/>
              <a:t>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7d664af-53e6-4cd1-9f83-0578cd7fe388}"/>
</p:tagLst>
</file>

<file path=ppt/tags/tag2.xml><?xml version="1.0" encoding="utf-8"?>
<p:tagLst xmlns:p="http://schemas.openxmlformats.org/presentationml/2006/main">
  <p:tag name="COMMONDATA" val="eyJoZGlkIjoiMzQ3NTc0NTdiMzQ1MTRkZWE3NDllNDYzYzk1MTNlMTM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3405</Words>
  <Application>WPS 演示</Application>
  <PresentationFormat>宽屏</PresentationFormat>
  <Paragraphs>447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704</cp:revision>
  <cp:lastPrinted>2018-03-12T09:54:00Z</cp:lastPrinted>
  <dcterms:created xsi:type="dcterms:W3CDTF">2017-08-18T03:02:00Z</dcterms:created>
  <dcterms:modified xsi:type="dcterms:W3CDTF">2022-06-10T02:44:06Z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6E0E851456444DAA8FC2EAEFE0AD7A89</vt:lpwstr>
  </property>
</Properties>
</file>