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3"/>
  </p:handoutMasterIdLst>
  <p:sldIdLst>
    <p:sldId id="725" r:id="rId3"/>
    <p:sldId id="709" r:id="rId4"/>
    <p:sldId id="711" r:id="rId6"/>
    <p:sldId id="714" r:id="rId7"/>
    <p:sldId id="712" r:id="rId8"/>
    <p:sldId id="713" r:id="rId9"/>
    <p:sldId id="715" r:id="rId10"/>
    <p:sldId id="718" r:id="rId11"/>
    <p:sldId id="719" r:id="rId12"/>
    <p:sldId id="721" r:id="rId13"/>
    <p:sldId id="722" r:id="rId14"/>
    <p:sldId id="724" r:id="rId15"/>
    <p:sldId id="726" r:id="rId16"/>
    <p:sldId id="727" r:id="rId17"/>
    <p:sldId id="728" r:id="rId18"/>
    <p:sldId id="729" r:id="rId19"/>
    <p:sldId id="730" r:id="rId20"/>
    <p:sldId id="731" r:id="rId21"/>
    <p:sldId id="732" r:id="rId22"/>
    <p:sldId id="734" r:id="rId23"/>
    <p:sldId id="736" r:id="rId24"/>
    <p:sldId id="738" r:id="rId25"/>
    <p:sldId id="737" r:id="rId26"/>
    <p:sldId id="739" r:id="rId27"/>
    <p:sldId id="740" r:id="rId28"/>
    <p:sldId id="741" r:id="rId29"/>
    <p:sldId id="742" r:id="rId30"/>
    <p:sldId id="743" r:id="rId31"/>
    <p:sldId id="744" r:id="rId32"/>
  </p:sldIdLst>
  <p:sldSz cx="12192000" cy="6858000"/>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C7136"/>
    <a:srgbClr val="0070C0"/>
    <a:srgbClr val="CDD1FF"/>
    <a:srgbClr val="8EB4E3"/>
    <a:srgbClr val="1F497D"/>
    <a:srgbClr val="557EB4"/>
    <a:srgbClr val="E45F15"/>
    <a:srgbClr val="B9CDE5"/>
    <a:srgbClr val="CCCC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5197" autoAdjust="0"/>
  </p:normalViewPr>
  <p:slideViewPr>
    <p:cSldViewPr snapToGrid="0">
      <p:cViewPr varScale="1">
        <p:scale>
          <a:sx n="80" d="100"/>
          <a:sy n="80" d="100"/>
        </p:scale>
        <p:origin x="461" y="48"/>
      </p:cViewPr>
      <p:guideLst>
        <p:guide orient="horz" pos="2183"/>
        <p:guide pos="3835"/>
      </p:guideLst>
    </p:cSldViewPr>
  </p:slideViewPr>
  <p:notesTextViewPr>
    <p:cViewPr>
      <p:scale>
        <a:sx n="1" d="1"/>
        <a:sy n="1" d="1"/>
      </p:scale>
      <p:origin x="0" y="0"/>
    </p:cViewPr>
  </p:notesTextViewPr>
  <p:sorterViewPr>
    <p:cViewPr>
      <p:scale>
        <a:sx n="100" d="100"/>
        <a:sy n="100" d="100"/>
      </p:scale>
      <p:origin x="0" y="-38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gs" Target="tags/tag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F521F-D4DC-40A0-B54E-5D347EF3C2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F8243-2E39-4BEB-B2D7-080D38D561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03993" y="202482"/>
            <a:ext cx="1736357" cy="642999"/>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965" y="212530"/>
            <a:ext cx="347473" cy="667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03993" y="202482"/>
            <a:ext cx="1736357" cy="642999"/>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965" y="212530"/>
            <a:ext cx="347473" cy="667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03993" y="202482"/>
            <a:ext cx="1736357" cy="642999"/>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965" y="212530"/>
            <a:ext cx="347473" cy="667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03993" y="202482"/>
            <a:ext cx="1736357" cy="642999"/>
          </a:xfrm>
          <a:prstGeom prst="rect">
            <a:avLst/>
          </a:prstGeom>
        </p:spPr>
      </p:pic>
      <p:pic>
        <p:nvPicPr>
          <p:cNvPr id="6" name="图片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3965" y="212530"/>
            <a:ext cx="347473" cy="667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solidFill>
              <a:latin typeface="微软雅黑" panose="020B0503020204020204" pitchFamily="34" charset="-122"/>
              <a:ea typeface="微软雅黑" panose="020B0503020204020204" pitchFamily="34" charset="-122"/>
              <a:sym typeface="+mn-ea"/>
            </a:endParaRP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advTm="0"/>
    </mc:Choice>
    <mc:Fallback>
      <p:transition spd="slow" advTm="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804160" y="2829560"/>
            <a:ext cx="6988175" cy="706755"/>
          </a:xfrm>
          <a:prstGeom prst="rect">
            <a:avLst/>
          </a:prstGeom>
          <a:noFill/>
          <a:ln>
            <a:noFill/>
          </a:ln>
        </p:spPr>
        <p:txBody>
          <a:bodyPr wrap="none" rtlCol="0" anchor="t">
            <a:spAutoFit/>
          </a:bodyPr>
          <a:p>
            <a:pPr algn="l"/>
            <a:r>
              <a:rPr lang="en-US" altLang="zh-CN" sz="4000" b="1">
                <a:solidFill>
                  <a:schemeClr val="tx1"/>
                </a:solidFill>
                <a:effectLst>
                  <a:outerShdw blurRad="38100" dist="19050" dir="2700000" algn="tl" rotWithShape="0">
                    <a:schemeClr val="dk1">
                      <a:alpha val="40000"/>
                    </a:schemeClr>
                  </a:outerShdw>
                </a:effectLst>
              </a:rPr>
              <a:t>1. Understanding of public chain</a:t>
            </a:r>
            <a:endParaRPr lang="en-US" altLang="zh-CN" sz="4000" b="1">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905125" y="4028440"/>
            <a:ext cx="6219190" cy="953135"/>
          </a:xfrm>
          <a:prstGeom prst="rect">
            <a:avLst/>
          </a:prstGeom>
          <a:noFill/>
          <a:ln>
            <a:noFill/>
          </a:ln>
        </p:spPr>
        <p:txBody>
          <a:bodyPr wrap="none" rtlCol="0" anchor="t">
            <a:spAutoFit/>
          </a:bodyPr>
          <a:p>
            <a:pPr algn="l"/>
            <a:r>
              <a:rPr lang="en-US" altLang="zh-CN" sz="2800" b="1">
                <a:solidFill>
                  <a:schemeClr val="tx1"/>
                </a:solidFill>
                <a:effectLst>
                  <a:outerShdw blurRad="38100" dist="19050" dir="2700000" algn="tl" rotWithShape="0">
                    <a:schemeClr val="dk1">
                      <a:alpha val="40000"/>
                    </a:schemeClr>
                  </a:outerShdw>
                </a:effectLst>
              </a:rPr>
              <a:t>2.       Understanding of consortium chain</a:t>
            </a:r>
            <a:endParaRPr lang="en-US" altLang="zh-CN" sz="2800" b="1">
              <a:solidFill>
                <a:schemeClr val="tx1"/>
              </a:solidFill>
              <a:effectLst>
                <a:outerShdw blurRad="38100" dist="19050" dir="2700000" algn="tl" rotWithShape="0">
                  <a:schemeClr val="dk1">
                    <a:alpha val="40000"/>
                  </a:schemeClr>
                </a:outerShdw>
              </a:effectLst>
            </a:endParaRPr>
          </a:p>
          <a:p>
            <a:pPr algn="l"/>
            <a:r>
              <a:rPr lang="en-US" altLang="zh-CN" sz="2800" b="1">
                <a:solidFill>
                  <a:schemeClr val="tx1"/>
                </a:solidFill>
                <a:effectLst>
                  <a:outerShdw blurRad="38100" dist="19050" dir="2700000" algn="tl" rotWithShape="0">
                    <a:schemeClr val="dk1">
                      <a:alpha val="40000"/>
                    </a:schemeClr>
                  </a:outerShdw>
                </a:effectLst>
              </a:rPr>
              <a:t>3.       My projects</a:t>
            </a:r>
            <a:endParaRPr lang="zh-CN" altLang="en-US" sz="28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rPr>
              <a:t>Layer2</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文本框 1"/>
          <p:cNvSpPr txBox="1"/>
          <p:nvPr/>
        </p:nvSpPr>
        <p:spPr>
          <a:xfrm>
            <a:off x="608965" y="1229995"/>
            <a:ext cx="10682605" cy="706755"/>
          </a:xfrm>
          <a:prstGeom prst="rect">
            <a:avLst/>
          </a:prstGeom>
          <a:noFill/>
        </p:spPr>
        <p:txBody>
          <a:bodyPr wrap="square" rtlCol="0">
            <a:spAutoFit/>
          </a:bodyPr>
          <a:p>
            <a:pPr indent="0">
              <a:buFont typeface="Arial" panose="020B0604020202020204" pitchFamily="34" charset="0"/>
              <a:buNone/>
            </a:pPr>
            <a:r>
              <a:rPr lang="en-US" altLang="zh-CN" sz="2000"/>
              <a:t>Layer2</a:t>
            </a:r>
            <a:r>
              <a:rPr lang="zh-CN" altLang="en-US" sz="2000"/>
              <a:t>是把交易转移到二层网络。理论上是无限扩展</a:t>
            </a:r>
            <a:r>
              <a:rPr lang="zh-CN" altLang="en-US" sz="2000"/>
              <a:t>的。</a:t>
            </a:r>
            <a:endParaRPr lang="zh-CN" altLang="en-US" sz="2000"/>
          </a:p>
          <a:p>
            <a:pPr indent="0">
              <a:buFont typeface="Arial" panose="020B0604020202020204" pitchFamily="34" charset="0"/>
              <a:buNone/>
            </a:pPr>
            <a:r>
              <a:rPr lang="zh-CN" altLang="en-US" sz="2000"/>
              <a:t>现在有很多</a:t>
            </a:r>
            <a:r>
              <a:rPr lang="en-US" altLang="zh-CN" sz="2000"/>
              <a:t>Layer2</a:t>
            </a:r>
            <a:r>
              <a:rPr lang="zh-CN" altLang="en-US" sz="2000"/>
              <a:t>的项目，如</a:t>
            </a:r>
            <a:r>
              <a:rPr lang="en-US" altLang="zh-CN" sz="2000"/>
              <a:t>NEVROS</a:t>
            </a:r>
            <a:r>
              <a:rPr lang="zh-CN" altLang="en-US" sz="2000"/>
              <a:t>等。以及对以太坊进行扩展的系列</a:t>
            </a:r>
            <a:r>
              <a:rPr lang="zh-CN" altLang="en-US" sz="2000"/>
              <a:t>项目。</a:t>
            </a:r>
            <a:endParaRPr lang="zh-CN" altLang="en-US" sz="2000"/>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多链</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文本框 1"/>
          <p:cNvSpPr txBox="1"/>
          <p:nvPr/>
        </p:nvSpPr>
        <p:spPr>
          <a:xfrm>
            <a:off x="608965" y="1229995"/>
            <a:ext cx="10682605" cy="1014730"/>
          </a:xfrm>
          <a:prstGeom prst="rect">
            <a:avLst/>
          </a:prstGeom>
          <a:noFill/>
        </p:spPr>
        <p:txBody>
          <a:bodyPr wrap="square" rtlCol="0">
            <a:spAutoFit/>
          </a:bodyPr>
          <a:p>
            <a:pPr indent="0">
              <a:buFont typeface="Arial" panose="020B0604020202020204" pitchFamily="34" charset="0"/>
              <a:buNone/>
            </a:pPr>
            <a:r>
              <a:rPr lang="en-US" altLang="zh-CN" sz="2000"/>
              <a:t>Cosmos</a:t>
            </a:r>
            <a:r>
              <a:rPr lang="zh-CN" altLang="en-US" sz="2000"/>
              <a:t>，多条平行链，以跨链方式互连。与分片</a:t>
            </a:r>
            <a:r>
              <a:rPr lang="zh-CN" altLang="en-US" sz="2000"/>
              <a:t>不同。</a:t>
            </a:r>
            <a:endParaRPr lang="zh-CN" altLang="en-US" sz="2000"/>
          </a:p>
          <a:p>
            <a:pPr indent="0">
              <a:buFont typeface="Arial" panose="020B0604020202020204" pitchFamily="34" charset="0"/>
              <a:buNone/>
            </a:pPr>
            <a:r>
              <a:rPr lang="zh-CN" altLang="en-US" sz="2000"/>
              <a:t>优点：使用</a:t>
            </a:r>
            <a:r>
              <a:rPr lang="en-US" altLang="zh-CN" sz="2000"/>
              <a:t>Tendermint</a:t>
            </a:r>
            <a:r>
              <a:rPr lang="zh-CN" altLang="en-US" sz="2000"/>
              <a:t>构建生态，是条正确的</a:t>
            </a:r>
            <a:r>
              <a:rPr lang="zh-CN" altLang="en-US" sz="2000"/>
              <a:t>路</a:t>
            </a:r>
            <a:endParaRPr lang="zh-CN" altLang="en-US" sz="2000"/>
          </a:p>
          <a:p>
            <a:pPr indent="0">
              <a:buFont typeface="Arial" panose="020B0604020202020204" pitchFamily="34" charset="0"/>
              <a:buNone/>
            </a:pPr>
            <a:r>
              <a:rPr lang="zh-CN" altLang="en-US" sz="2000"/>
              <a:t>缺点：安全性有风险，共识和跨链方案还需要</a:t>
            </a:r>
            <a:r>
              <a:rPr lang="zh-CN" altLang="en-US" sz="2000"/>
              <a:t>改进。</a:t>
            </a:r>
            <a:endParaRPr lang="zh-CN" altLang="en-US" sz="2000"/>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元宇宙</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文本框 1"/>
          <p:cNvSpPr txBox="1"/>
          <p:nvPr/>
        </p:nvSpPr>
        <p:spPr>
          <a:xfrm>
            <a:off x="608965" y="1229995"/>
            <a:ext cx="10682605" cy="3476625"/>
          </a:xfrm>
          <a:prstGeom prst="rect">
            <a:avLst/>
          </a:prstGeom>
          <a:noFill/>
        </p:spPr>
        <p:txBody>
          <a:bodyPr wrap="square" rtlCol="0">
            <a:spAutoFit/>
          </a:bodyPr>
          <a:p>
            <a:pPr indent="0">
              <a:buFont typeface="Arial" panose="020B0604020202020204" pitchFamily="34" charset="0"/>
              <a:buNone/>
            </a:pPr>
            <a:r>
              <a:rPr lang="zh-CN" altLang="en-US" sz="2000"/>
              <a:t>元宇宙：更</a:t>
            </a:r>
            <a:r>
              <a:rPr lang="zh-CN" altLang="en-US" sz="2000"/>
              <a:t>好的虚拟世界</a:t>
            </a:r>
            <a:endParaRPr lang="zh-CN" altLang="en-US" sz="2000"/>
          </a:p>
          <a:p>
            <a:pPr indent="0">
              <a:buFont typeface="Arial" panose="020B0604020202020204" pitchFamily="34" charset="0"/>
              <a:buNone/>
            </a:pPr>
            <a:r>
              <a:rPr lang="zh-CN" altLang="en-US" sz="2000"/>
              <a:t>区块链是实现理想元宇宙的必备技术</a:t>
            </a:r>
            <a:r>
              <a:rPr lang="zh-CN" altLang="en-US" sz="2000"/>
              <a:t>基础</a:t>
            </a:r>
            <a:endParaRPr lang="zh-CN" altLang="en-US" sz="2000"/>
          </a:p>
          <a:p>
            <a:pPr indent="0">
              <a:buFont typeface="Arial" panose="020B0604020202020204" pitchFamily="34" charset="0"/>
              <a:buNone/>
            </a:pPr>
            <a:r>
              <a:rPr lang="zh-CN" altLang="en-US" sz="2000"/>
              <a:t>元宇宙是区块链的</a:t>
            </a:r>
            <a:r>
              <a:rPr lang="zh-CN" altLang="en-US" sz="2000"/>
              <a:t>落地场景</a:t>
            </a:r>
            <a:endParaRPr lang="zh-CN" altLang="en-US" sz="2000"/>
          </a:p>
          <a:p>
            <a:pPr indent="0">
              <a:buFont typeface="Arial" panose="020B0604020202020204" pitchFamily="34" charset="0"/>
              <a:buNone/>
            </a:pPr>
            <a:endParaRPr lang="zh-CN" altLang="en-US" sz="2000"/>
          </a:p>
          <a:p>
            <a:pPr indent="0">
              <a:buFont typeface="Arial" panose="020B0604020202020204" pitchFamily="34" charset="0"/>
              <a:buNone/>
            </a:pPr>
            <a:r>
              <a:rPr lang="zh-CN" altLang="en-US" sz="2000"/>
              <a:t>可能发展的</a:t>
            </a:r>
            <a:r>
              <a:rPr lang="zh-CN" altLang="en-US" sz="2000"/>
              <a:t>技术：</a:t>
            </a:r>
            <a:endParaRPr lang="zh-CN" altLang="en-US" sz="2000"/>
          </a:p>
          <a:p>
            <a:pPr indent="0">
              <a:buFont typeface="Arial" panose="020B0604020202020204" pitchFamily="34" charset="0"/>
              <a:buNone/>
            </a:pPr>
            <a:r>
              <a:rPr lang="zh-CN" altLang="en-US" sz="2000"/>
              <a:t>身份：</a:t>
            </a:r>
            <a:r>
              <a:rPr lang="en-US" altLang="zh-CN" sz="2000"/>
              <a:t>DID</a:t>
            </a:r>
            <a:r>
              <a:rPr lang="zh-CN" altLang="en-US" sz="2000"/>
              <a:t>，</a:t>
            </a:r>
            <a:r>
              <a:rPr lang="en-US" altLang="zh-CN" sz="2000"/>
              <a:t>NTNFT(SBT)</a:t>
            </a:r>
            <a:endParaRPr lang="en-US" altLang="zh-CN" sz="2000"/>
          </a:p>
          <a:p>
            <a:pPr indent="0">
              <a:buFont typeface="Arial" panose="020B0604020202020204" pitchFamily="34" charset="0"/>
              <a:buNone/>
            </a:pPr>
            <a:r>
              <a:rPr lang="zh-CN" altLang="en-US" sz="2000"/>
              <a:t>组织：</a:t>
            </a:r>
            <a:r>
              <a:rPr lang="en-US" altLang="zh-CN" sz="2000"/>
              <a:t>DAO</a:t>
            </a:r>
            <a:endParaRPr lang="en-US" altLang="zh-CN" sz="2000"/>
          </a:p>
          <a:p>
            <a:pPr indent="0">
              <a:buFont typeface="Arial" panose="020B0604020202020204" pitchFamily="34" charset="0"/>
              <a:buNone/>
            </a:pPr>
            <a:r>
              <a:rPr lang="zh-CN" altLang="en-US" sz="2000"/>
              <a:t>货币：</a:t>
            </a:r>
            <a:r>
              <a:rPr lang="en-US" altLang="zh-CN" sz="2000"/>
              <a:t>Token</a:t>
            </a:r>
            <a:endParaRPr lang="en-US" altLang="zh-CN" sz="2000"/>
          </a:p>
          <a:p>
            <a:pPr indent="0">
              <a:buFont typeface="Arial" panose="020B0604020202020204" pitchFamily="34" charset="0"/>
              <a:buNone/>
            </a:pPr>
            <a:r>
              <a:rPr lang="zh-CN" altLang="en-US" sz="2000"/>
              <a:t>金融：</a:t>
            </a:r>
            <a:r>
              <a:rPr lang="en-US" altLang="zh-CN" sz="2000"/>
              <a:t>DeFi</a:t>
            </a:r>
            <a:endParaRPr lang="en-US" altLang="zh-CN" sz="2000"/>
          </a:p>
          <a:p>
            <a:pPr indent="0">
              <a:buFont typeface="Arial" panose="020B0604020202020204" pitchFamily="34" charset="0"/>
              <a:buNone/>
            </a:pPr>
            <a:r>
              <a:rPr lang="zh-CN" altLang="en-US" sz="2000"/>
              <a:t>物品：</a:t>
            </a:r>
            <a:r>
              <a:rPr lang="en-US" altLang="zh-CN" sz="2000"/>
              <a:t>NFT</a:t>
            </a:r>
            <a:endParaRPr lang="en-US" altLang="zh-CN" sz="2000"/>
          </a:p>
          <a:p>
            <a:pPr indent="0">
              <a:buFont typeface="Arial" panose="020B0604020202020204" pitchFamily="34" charset="0"/>
              <a:buNone/>
            </a:pPr>
            <a:r>
              <a:rPr lang="zh-CN" altLang="en-US" sz="2000"/>
              <a:t>跨链</a:t>
            </a:r>
            <a:endParaRPr lang="zh-CN" altLang="en-US" sz="2000"/>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804160" y="2829560"/>
            <a:ext cx="7498715" cy="1198880"/>
          </a:xfrm>
          <a:prstGeom prst="rect">
            <a:avLst/>
          </a:prstGeom>
          <a:noFill/>
          <a:ln>
            <a:noFill/>
          </a:ln>
        </p:spPr>
        <p:txBody>
          <a:bodyPr wrap="none" rtlCol="0" anchor="t">
            <a:spAutoFit/>
          </a:bodyPr>
          <a:p>
            <a:pPr algn="l"/>
            <a:r>
              <a:rPr lang="en-US" altLang="zh-CN" sz="7200" b="1">
                <a:solidFill>
                  <a:schemeClr val="tx1"/>
                </a:solidFill>
                <a:effectLst>
                  <a:outerShdw blurRad="38100" dist="19050" dir="2700000" algn="tl" rotWithShape="0">
                    <a:schemeClr val="dk1">
                      <a:alpha val="40000"/>
                    </a:schemeClr>
                  </a:outerShdw>
                </a:effectLst>
              </a:rPr>
              <a:t>2. </a:t>
            </a:r>
            <a:r>
              <a:rPr lang="zh-CN" altLang="en-US" sz="7200" b="1">
                <a:solidFill>
                  <a:schemeClr val="tx1"/>
                </a:solidFill>
                <a:effectLst>
                  <a:outerShdw blurRad="38100" dist="19050" dir="2700000" algn="tl" rotWithShape="0">
                    <a:schemeClr val="dk1">
                      <a:alpha val="40000"/>
                    </a:schemeClr>
                  </a:outerShdw>
                </a:effectLst>
              </a:rPr>
              <a:t>对</a:t>
            </a:r>
            <a:r>
              <a:rPr lang="zh-CN" altLang="en-US" sz="7200" b="1">
                <a:solidFill>
                  <a:schemeClr val="tx1"/>
                </a:solidFill>
                <a:effectLst>
                  <a:outerShdw blurRad="38100" dist="19050" dir="2700000" algn="tl" rotWithShape="0">
                    <a:schemeClr val="dk1">
                      <a:alpha val="40000"/>
                    </a:schemeClr>
                  </a:outerShdw>
                </a:effectLst>
              </a:rPr>
              <a:t>联盟链的</a:t>
            </a:r>
            <a:r>
              <a:rPr lang="zh-CN" altLang="en-US" sz="7200" b="1">
                <a:solidFill>
                  <a:schemeClr val="tx1"/>
                </a:solidFill>
                <a:effectLst>
                  <a:outerShdw blurRad="38100" dist="19050" dir="2700000" algn="tl" rotWithShape="0">
                    <a:schemeClr val="dk1">
                      <a:alpha val="40000"/>
                    </a:schemeClr>
                  </a:outerShdw>
                </a:effectLst>
              </a:rPr>
              <a:t>理解</a:t>
            </a:r>
            <a:endParaRPr lang="zh-CN" altLang="en-US" sz="7200" b="1">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905125" y="4028440"/>
            <a:ext cx="2445385" cy="521970"/>
          </a:xfrm>
          <a:prstGeom prst="rect">
            <a:avLst/>
          </a:prstGeom>
          <a:noFill/>
          <a:ln>
            <a:noFill/>
          </a:ln>
        </p:spPr>
        <p:txBody>
          <a:bodyPr wrap="none" rtlCol="0" anchor="t">
            <a:spAutoFit/>
          </a:bodyPr>
          <a:p>
            <a:pPr algn="l"/>
            <a:r>
              <a:rPr lang="en-US" altLang="zh-CN" sz="2800" b="1">
                <a:solidFill>
                  <a:schemeClr val="tx1"/>
                </a:solidFill>
                <a:effectLst>
                  <a:outerShdw blurRad="38100" dist="19050" dir="2700000" algn="tl" rotWithShape="0">
                    <a:schemeClr val="dk1">
                      <a:alpha val="40000"/>
                    </a:schemeClr>
                  </a:outerShdw>
                </a:effectLst>
              </a:rPr>
              <a:t>3.       </a:t>
            </a:r>
            <a:r>
              <a:rPr lang="zh-CN" altLang="en-US" sz="2800" b="1">
                <a:solidFill>
                  <a:schemeClr val="tx1"/>
                </a:solidFill>
                <a:effectLst>
                  <a:outerShdw blurRad="38100" dist="19050" dir="2700000" algn="tl" rotWithShape="0">
                    <a:schemeClr val="dk1">
                      <a:alpha val="40000"/>
                    </a:schemeClr>
                  </a:outerShdw>
                </a:effectLst>
              </a:rPr>
              <a:t>项目介绍</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2905125" y="2257425"/>
            <a:ext cx="3156585" cy="521970"/>
          </a:xfrm>
          <a:prstGeom prst="rect">
            <a:avLst/>
          </a:prstGeom>
          <a:noFill/>
          <a:ln>
            <a:noFill/>
          </a:ln>
        </p:spPr>
        <p:txBody>
          <a:bodyPr wrap="none" rtlCol="0" anchor="t">
            <a:spAutoFit/>
          </a:bodyPr>
          <a:p>
            <a:pPr algn="l"/>
            <a:r>
              <a:rPr lang="en-US" sz="2800" b="1">
                <a:solidFill>
                  <a:schemeClr val="tx1"/>
                </a:solidFill>
                <a:effectLst>
                  <a:outerShdw blurRad="38100" dist="19050" dir="2700000" algn="tl" rotWithShape="0">
                    <a:schemeClr val="dk1">
                      <a:alpha val="40000"/>
                    </a:schemeClr>
                  </a:outerShdw>
                </a:effectLst>
              </a:rPr>
              <a:t>1.       </a:t>
            </a:r>
            <a:r>
              <a:rPr lang="zh-CN" altLang="en-US" sz="2800" b="1">
                <a:solidFill>
                  <a:schemeClr val="tx1"/>
                </a:solidFill>
                <a:effectLst>
                  <a:outerShdw blurRad="38100" dist="19050" dir="2700000" algn="tl" rotWithShape="0">
                    <a:schemeClr val="dk1">
                      <a:alpha val="40000"/>
                    </a:schemeClr>
                  </a:outerShdw>
                </a:effectLst>
              </a:rPr>
              <a:t>对公链的</a:t>
            </a:r>
            <a:r>
              <a:rPr lang="zh-CN" altLang="en-US" sz="2800" b="1">
                <a:solidFill>
                  <a:schemeClr val="tx1"/>
                </a:solidFill>
                <a:effectLst>
                  <a:outerShdw blurRad="38100" dist="19050" dir="2700000" algn="tl" rotWithShape="0">
                    <a:schemeClr val="dk1">
                      <a:alpha val="40000"/>
                    </a:schemeClr>
                  </a:outerShdw>
                </a:effectLst>
              </a:rPr>
              <a:t>理解</a:t>
            </a:r>
            <a:endParaRPr lang="zh-CN" altLang="en-US" sz="28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联盟链是什么</a:t>
            </a:r>
            <a:r>
              <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rPr>
              <a:t>?</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有</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什么价值？</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
        <p:nvSpPr>
          <p:cNvPr id="4" name="文本框 3"/>
          <p:cNvSpPr txBox="1"/>
          <p:nvPr/>
        </p:nvSpPr>
        <p:spPr>
          <a:xfrm>
            <a:off x="725170" y="1339215"/>
            <a:ext cx="9775190" cy="368300"/>
          </a:xfrm>
          <a:prstGeom prst="rect">
            <a:avLst/>
          </a:prstGeom>
          <a:noFill/>
        </p:spPr>
        <p:txBody>
          <a:bodyPr wrap="square" rtlCol="0">
            <a:spAutoFit/>
          </a:bodyPr>
          <a:p>
            <a:r>
              <a:rPr lang="zh-CN" altLang="en-US"/>
              <a:t>联盟链是多个组织间合作时，降低信任成本，提高配合效率的</a:t>
            </a:r>
            <a:r>
              <a:rPr lang="zh-CN" altLang="en-US" b="1"/>
              <a:t>工具</a:t>
            </a:r>
            <a:endParaRPr lang="zh-CN" altLang="en-US" b="1"/>
          </a:p>
        </p:txBody>
      </p:sp>
      <p:sp>
        <p:nvSpPr>
          <p:cNvPr id="5" name="文本框 4"/>
          <p:cNvSpPr txBox="1"/>
          <p:nvPr/>
        </p:nvSpPr>
        <p:spPr>
          <a:xfrm>
            <a:off x="823595" y="2094865"/>
            <a:ext cx="10666730" cy="1753235"/>
          </a:xfrm>
          <a:prstGeom prst="rect">
            <a:avLst/>
          </a:prstGeom>
          <a:noFill/>
        </p:spPr>
        <p:txBody>
          <a:bodyPr wrap="square" rtlCol="0">
            <a:spAutoFit/>
          </a:bodyPr>
          <a:p>
            <a:pPr marL="342900" indent="-342900">
              <a:buAutoNum type="arabicPeriod"/>
            </a:pPr>
            <a:endParaRPr lang="en-US" altLang="zh-CN"/>
          </a:p>
          <a:p>
            <a:pPr indent="0">
              <a:buNone/>
            </a:pPr>
            <a:r>
              <a:rPr lang="zh-CN" altLang="en-US">
                <a:sym typeface="+mn-ea"/>
              </a:rPr>
              <a:t>主要场景：</a:t>
            </a:r>
            <a:endParaRPr lang="zh-CN" altLang="en-US"/>
          </a:p>
          <a:p>
            <a:pPr marL="342900" indent="-342900">
              <a:buAutoNum type="arabicPeriod"/>
            </a:pPr>
            <a:r>
              <a:rPr lang="zh-CN" altLang="en-US">
                <a:sym typeface="+mn-ea"/>
              </a:rPr>
              <a:t>多个企业间合作，通过联盟链进行数据交易、共享、业务合作。</a:t>
            </a:r>
            <a:br>
              <a:rPr lang="zh-CN" altLang="en-US">
                <a:sym typeface="+mn-ea"/>
              </a:rPr>
            </a:br>
            <a:r>
              <a:rPr lang="zh-CN" altLang="en-US">
                <a:sym typeface="+mn-ea"/>
              </a:rPr>
              <a:t>联盟链是业务系统的延伸</a:t>
            </a:r>
            <a:endParaRPr lang="zh-CN" altLang="en-US"/>
          </a:p>
          <a:p>
            <a:pPr marL="342900" indent="-342900">
              <a:buAutoNum type="arabicPeriod"/>
            </a:pPr>
            <a:r>
              <a:rPr lang="zh-CN" altLang="en-US">
                <a:sym typeface="+mn-ea"/>
              </a:rPr>
              <a:t>整合</a:t>
            </a:r>
            <a:r>
              <a:rPr lang="zh-CN" altLang="en-US">
                <a:sym typeface="+mn-ea"/>
              </a:rPr>
              <a:t>产业链。如航运业的</a:t>
            </a:r>
            <a:r>
              <a:rPr lang="en-US" altLang="zh-CN">
                <a:sym typeface="+mn-ea"/>
              </a:rPr>
              <a:t>TradeLens</a:t>
            </a:r>
            <a:endParaRPr lang="en-US" altLang="zh-CN"/>
          </a:p>
          <a:p>
            <a:pPr indent="0">
              <a:buNone/>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rPr>
              <a:t>TradeLens</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pic>
        <p:nvPicPr>
          <p:cNvPr id="2" name="图片 1"/>
          <p:cNvPicPr>
            <a:picLocks noChangeAspect="1"/>
          </p:cNvPicPr>
          <p:nvPr/>
        </p:nvPicPr>
        <p:blipFill>
          <a:blip r:embed="rId2"/>
          <a:stretch>
            <a:fillRect/>
          </a:stretch>
        </p:blipFill>
        <p:spPr>
          <a:xfrm>
            <a:off x="234950" y="1106805"/>
            <a:ext cx="11557635" cy="5201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企业间</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合作落地形态</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pic>
        <p:nvPicPr>
          <p:cNvPr id="2" name="图片 1" descr="区块链跟企业关系"/>
          <p:cNvPicPr>
            <a:picLocks noChangeAspect="1"/>
          </p:cNvPicPr>
          <p:nvPr/>
        </p:nvPicPr>
        <p:blipFill>
          <a:blip r:embed="rId2"/>
          <a:stretch>
            <a:fillRect/>
          </a:stretch>
        </p:blipFill>
        <p:spPr>
          <a:xfrm>
            <a:off x="1557020" y="788035"/>
            <a:ext cx="9232900" cy="6069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整合</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产业链落地形态</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pic>
        <p:nvPicPr>
          <p:cNvPr id="4" name="图片 3" descr="联盟链落地架构"/>
          <p:cNvPicPr>
            <a:picLocks noChangeAspect="1"/>
          </p:cNvPicPr>
          <p:nvPr/>
        </p:nvPicPr>
        <p:blipFill>
          <a:blip r:embed="rId2"/>
          <a:stretch>
            <a:fillRect/>
          </a:stretch>
        </p:blipFill>
        <p:spPr>
          <a:xfrm>
            <a:off x="3983990" y="0"/>
            <a:ext cx="787209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联盟链与公链的</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区别</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
        <p:nvSpPr>
          <p:cNvPr id="2" name="文本框 1"/>
          <p:cNvSpPr txBox="1"/>
          <p:nvPr/>
        </p:nvSpPr>
        <p:spPr>
          <a:xfrm>
            <a:off x="977900" y="3872865"/>
            <a:ext cx="9229090" cy="2584450"/>
          </a:xfrm>
          <a:prstGeom prst="rect">
            <a:avLst/>
          </a:prstGeom>
          <a:noFill/>
        </p:spPr>
        <p:txBody>
          <a:bodyPr wrap="square" rtlCol="0" anchor="t">
            <a:spAutoFit/>
          </a:bodyPr>
          <a:p>
            <a:pPr indent="0">
              <a:buNone/>
            </a:pPr>
            <a:r>
              <a:rPr lang="zh-CN" altLang="en-US" b="1">
                <a:sym typeface="+mn-ea"/>
              </a:rPr>
              <a:t>定位不同：</a:t>
            </a:r>
            <a:endParaRPr lang="zh-CN" altLang="en-US" b="1"/>
          </a:p>
          <a:p>
            <a:pPr marL="285750" indent="-285750">
              <a:buFont typeface="Arial" panose="020B0604020202020204" pitchFamily="34" charset="0"/>
              <a:buChar char="•"/>
            </a:pPr>
            <a:r>
              <a:rPr lang="zh-CN" altLang="en-US">
                <a:sym typeface="+mn-ea"/>
              </a:rPr>
              <a:t>公链自身就是独立的</a:t>
            </a:r>
            <a:r>
              <a:rPr lang="en-US" altLang="zh-CN">
                <a:sym typeface="+mn-ea"/>
              </a:rPr>
              <a:t>“</a:t>
            </a:r>
            <a:r>
              <a:rPr lang="zh-CN" altLang="en-US">
                <a:sym typeface="+mn-ea"/>
              </a:rPr>
              <a:t>生态系统</a:t>
            </a:r>
            <a:r>
              <a:rPr lang="en-US" altLang="zh-CN">
                <a:sym typeface="+mn-ea"/>
              </a:rPr>
              <a:t>”</a:t>
            </a:r>
            <a:r>
              <a:rPr lang="zh-CN" altLang="en-US">
                <a:sym typeface="+mn-ea"/>
              </a:rPr>
              <a:t>，建设以</a:t>
            </a:r>
            <a:r>
              <a:rPr lang="en-US" altLang="zh-CN">
                <a:sym typeface="+mn-ea"/>
              </a:rPr>
              <a:t>“</a:t>
            </a:r>
            <a:r>
              <a:rPr lang="zh-CN" altLang="en-US">
                <a:sym typeface="+mn-ea"/>
              </a:rPr>
              <a:t>规则</a:t>
            </a:r>
            <a:r>
              <a:rPr lang="en-US" altLang="zh-CN">
                <a:sym typeface="+mn-ea"/>
              </a:rPr>
              <a:t>”</a:t>
            </a:r>
            <a:r>
              <a:rPr lang="zh-CN" altLang="en-US">
                <a:sym typeface="+mn-ea"/>
              </a:rPr>
              <a:t>为中心的社会组织模式</a:t>
            </a:r>
            <a:endParaRPr lang="zh-CN" altLang="en-US"/>
          </a:p>
          <a:p>
            <a:pPr marL="285750" indent="-285750">
              <a:buFont typeface="Arial" panose="020B0604020202020204" pitchFamily="34" charset="0"/>
              <a:buChar char="•"/>
            </a:pPr>
            <a:r>
              <a:rPr lang="zh-CN" altLang="en-US">
                <a:sym typeface="+mn-ea"/>
              </a:rPr>
              <a:t>联盟链是企业自身业务的延伸，是服务于</a:t>
            </a:r>
            <a:r>
              <a:rPr lang="zh-CN" altLang="en-US">
                <a:sym typeface="+mn-ea"/>
              </a:rPr>
              <a:t>业务，与其他企业合作，或行业合作的</a:t>
            </a:r>
            <a:r>
              <a:rPr lang="en-US" altLang="zh-CN">
                <a:sym typeface="+mn-ea"/>
              </a:rPr>
              <a:t>“</a:t>
            </a:r>
            <a:r>
              <a:rPr lang="zh-CN" altLang="en-US">
                <a:sym typeface="+mn-ea"/>
              </a:rPr>
              <a:t>工具</a:t>
            </a:r>
            <a:r>
              <a:rPr lang="en-US" altLang="zh-CN">
                <a:sym typeface="+mn-ea"/>
              </a:rPr>
              <a:t>”</a:t>
            </a:r>
            <a:endParaRPr lang="en-US" altLang="zh-CN">
              <a:sym typeface="+mn-ea"/>
            </a:endParaRPr>
          </a:p>
          <a:p>
            <a:pPr indent="0">
              <a:buFont typeface="Arial" panose="020B0604020202020204" pitchFamily="34" charset="0"/>
              <a:buNone/>
            </a:pPr>
            <a:r>
              <a:rPr lang="zh-CN" altLang="en-US" b="1"/>
              <a:t>安全基础不同：</a:t>
            </a:r>
            <a:endParaRPr lang="zh-CN" altLang="en-US" b="1"/>
          </a:p>
          <a:p>
            <a:pPr marL="285750" indent="-285750">
              <a:buFont typeface="Arial" panose="020B0604020202020204" pitchFamily="34" charset="0"/>
              <a:buChar char="•"/>
            </a:pPr>
            <a:r>
              <a:rPr lang="zh-CN" altLang="en-US"/>
              <a:t>公链：共识算法</a:t>
            </a:r>
            <a:r>
              <a:rPr lang="en-US" altLang="zh-CN"/>
              <a:t>+</a:t>
            </a:r>
            <a:r>
              <a:rPr lang="zh-CN" altLang="en-US"/>
              <a:t>经济激励</a:t>
            </a:r>
            <a:r>
              <a:rPr lang="en-US" altLang="zh-CN"/>
              <a:t>/</a:t>
            </a:r>
            <a:r>
              <a:rPr lang="zh-CN" altLang="en-US"/>
              <a:t>惩罚</a:t>
            </a:r>
            <a:endParaRPr lang="zh-CN" altLang="en-US"/>
          </a:p>
          <a:p>
            <a:pPr marL="285750" indent="-285750">
              <a:buFont typeface="Arial" panose="020B0604020202020204" pitchFamily="34" charset="0"/>
              <a:buChar char="•"/>
            </a:pPr>
            <a:r>
              <a:rPr lang="zh-CN" altLang="en-US"/>
              <a:t>联盟链：实名制</a:t>
            </a:r>
            <a:r>
              <a:rPr lang="en-US" altLang="zh-CN"/>
              <a:t>+</a:t>
            </a:r>
            <a:r>
              <a:rPr lang="zh-CN" altLang="en-US"/>
              <a:t>链外</a:t>
            </a:r>
            <a:r>
              <a:rPr lang="zh-CN" altLang="en-US"/>
              <a:t>惩罚</a:t>
            </a:r>
            <a:endParaRPr lang="zh-CN" altLang="en-US"/>
          </a:p>
          <a:p>
            <a:pPr indent="0">
              <a:buFont typeface="Arial" panose="020B0604020202020204" pitchFamily="34" charset="0"/>
              <a:buNone/>
            </a:pPr>
            <a:r>
              <a:rPr lang="zh-CN" altLang="en-US" b="1"/>
              <a:t>重点和难点不同：</a:t>
            </a:r>
            <a:endParaRPr lang="zh-CN" altLang="en-US" b="1"/>
          </a:p>
          <a:p>
            <a:pPr marL="285750" indent="-285750">
              <a:buFont typeface="Arial" panose="020B0604020202020204" pitchFamily="34" charset="0"/>
              <a:buChar char="•"/>
            </a:pPr>
            <a:r>
              <a:rPr lang="zh-CN" altLang="en-US"/>
              <a:t>公链：安全性、</a:t>
            </a:r>
            <a:r>
              <a:rPr lang="zh-CN" altLang="en-US"/>
              <a:t>性能</a:t>
            </a:r>
            <a:endParaRPr lang="zh-CN" altLang="en-US"/>
          </a:p>
          <a:p>
            <a:pPr marL="285750" indent="-285750">
              <a:buFont typeface="Arial" panose="020B0604020202020204" pitchFamily="34" charset="0"/>
              <a:buChar char="•"/>
            </a:pPr>
            <a:r>
              <a:rPr lang="zh-CN" altLang="en-US"/>
              <a:t>联盟链：</a:t>
            </a:r>
            <a:r>
              <a:rPr lang="zh-CN" altLang="en-US"/>
              <a:t>隐私保护</a:t>
            </a:r>
            <a:endParaRPr lang="zh-CN" altLang="en-US"/>
          </a:p>
        </p:txBody>
      </p:sp>
      <p:sp>
        <p:nvSpPr>
          <p:cNvPr id="5" name="矩形 4"/>
          <p:cNvSpPr/>
          <p:nvPr/>
        </p:nvSpPr>
        <p:spPr>
          <a:xfrm>
            <a:off x="977900" y="2189480"/>
            <a:ext cx="1315085" cy="45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定位不同</a:t>
            </a:r>
            <a:endParaRPr lang="zh-CN" altLang="en-US"/>
          </a:p>
        </p:txBody>
      </p:sp>
      <p:sp>
        <p:nvSpPr>
          <p:cNvPr id="6" name="矩形 5"/>
          <p:cNvSpPr/>
          <p:nvPr/>
        </p:nvSpPr>
        <p:spPr>
          <a:xfrm>
            <a:off x="2983865" y="2129790"/>
            <a:ext cx="14427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是否需要实名制</a:t>
            </a:r>
            <a:endParaRPr lang="zh-CN" altLang="en-US"/>
          </a:p>
        </p:txBody>
      </p:sp>
      <p:sp>
        <p:nvSpPr>
          <p:cNvPr id="7" name="矩形 6"/>
          <p:cNvSpPr/>
          <p:nvPr/>
        </p:nvSpPr>
        <p:spPr>
          <a:xfrm>
            <a:off x="5374640" y="1295400"/>
            <a:ext cx="1315085" cy="563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安全基础不同</a:t>
            </a:r>
            <a:endParaRPr lang="zh-CN" altLang="en-US">
              <a:solidFill>
                <a:schemeClr val="bg1"/>
              </a:solidFill>
            </a:endParaRPr>
          </a:p>
        </p:txBody>
      </p:sp>
      <p:sp>
        <p:nvSpPr>
          <p:cNvPr id="8" name="矩形 7"/>
          <p:cNvSpPr/>
          <p:nvPr/>
        </p:nvSpPr>
        <p:spPr>
          <a:xfrm>
            <a:off x="7488555" y="791845"/>
            <a:ext cx="1315085" cy="563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共识算法</a:t>
            </a:r>
            <a:r>
              <a:rPr lang="zh-CN" altLang="en-US"/>
              <a:t>不同</a:t>
            </a:r>
            <a:endParaRPr lang="zh-CN" altLang="en-US"/>
          </a:p>
        </p:txBody>
      </p:sp>
      <p:sp>
        <p:nvSpPr>
          <p:cNvPr id="10" name="矩形 9"/>
          <p:cNvSpPr/>
          <p:nvPr/>
        </p:nvSpPr>
        <p:spPr>
          <a:xfrm>
            <a:off x="7488555" y="1750695"/>
            <a:ext cx="1315085" cy="563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作恶成本</a:t>
            </a:r>
            <a:r>
              <a:rPr lang="zh-CN" altLang="en-US"/>
              <a:t>不同</a:t>
            </a:r>
            <a:endParaRPr lang="zh-CN" altLang="en-US"/>
          </a:p>
        </p:txBody>
      </p:sp>
      <p:cxnSp>
        <p:nvCxnSpPr>
          <p:cNvPr id="12" name="直接箭头连接符 11"/>
          <p:cNvCxnSpPr>
            <a:stCxn id="5" idx="3"/>
            <a:endCxn id="6" idx="1"/>
          </p:cNvCxnSpPr>
          <p:nvPr/>
        </p:nvCxnSpPr>
        <p:spPr>
          <a:xfrm flipV="1">
            <a:off x="2292985" y="2411730"/>
            <a:ext cx="690880"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1"/>
          </p:cNvCxnSpPr>
          <p:nvPr/>
        </p:nvCxnSpPr>
        <p:spPr>
          <a:xfrm flipV="1">
            <a:off x="4426585" y="1577340"/>
            <a:ext cx="948055" cy="834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689725" y="1073785"/>
            <a:ext cx="798830" cy="503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10" idx="1"/>
          </p:cNvCxnSpPr>
          <p:nvPr/>
        </p:nvCxnSpPr>
        <p:spPr>
          <a:xfrm>
            <a:off x="6689725" y="1577340"/>
            <a:ext cx="798830" cy="455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507220" y="845820"/>
            <a:ext cx="1315085" cy="45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性能</a:t>
            </a:r>
            <a:r>
              <a:rPr lang="zh-CN" altLang="en-US"/>
              <a:t>不同</a:t>
            </a:r>
            <a:endParaRPr lang="zh-CN" altLang="en-US"/>
          </a:p>
        </p:txBody>
      </p:sp>
      <p:cxnSp>
        <p:nvCxnSpPr>
          <p:cNvPr id="17" name="直接箭头连接符 16"/>
          <p:cNvCxnSpPr/>
          <p:nvPr/>
        </p:nvCxnSpPr>
        <p:spPr>
          <a:xfrm>
            <a:off x="8803640" y="1073785"/>
            <a:ext cx="7035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395595" y="3060700"/>
            <a:ext cx="1315085" cy="563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难点不同</a:t>
            </a:r>
            <a:endParaRPr lang="zh-CN" altLang="en-US">
              <a:solidFill>
                <a:schemeClr val="bg1"/>
              </a:solidFill>
            </a:endParaRPr>
          </a:p>
        </p:txBody>
      </p:sp>
      <p:cxnSp>
        <p:nvCxnSpPr>
          <p:cNvPr id="20" name="直接箭头连接符 19"/>
          <p:cNvCxnSpPr>
            <a:endCxn id="19" idx="1"/>
          </p:cNvCxnSpPr>
          <p:nvPr/>
        </p:nvCxnSpPr>
        <p:spPr>
          <a:xfrm>
            <a:off x="4432935" y="2388870"/>
            <a:ext cx="962660" cy="953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6"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主要联盟链</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框架</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graphicFrame>
        <p:nvGraphicFramePr>
          <p:cNvPr id="4" name="表格 3"/>
          <p:cNvGraphicFramePr/>
          <p:nvPr>
            <p:custDataLst>
              <p:tags r:id="rId2"/>
            </p:custDataLst>
          </p:nvPr>
        </p:nvGraphicFramePr>
        <p:xfrm>
          <a:off x="1593215" y="938530"/>
          <a:ext cx="9586595" cy="5349240"/>
        </p:xfrm>
        <a:graphic>
          <a:graphicData uri="http://schemas.openxmlformats.org/drawingml/2006/table">
            <a:tbl>
              <a:tblPr firstRow="1" bandRow="1">
                <a:tableStyleId>{5C22544A-7EE6-4342-B048-85BDC9FD1C3A}</a:tableStyleId>
              </a:tblPr>
              <a:tblGrid>
                <a:gridCol w="1671955"/>
                <a:gridCol w="3840480"/>
                <a:gridCol w="4074160"/>
              </a:tblGrid>
              <a:tr h="381000">
                <a:tc>
                  <a:txBody>
                    <a:bodyPr/>
                    <a:p>
                      <a:pPr>
                        <a:buNone/>
                      </a:pPr>
                      <a:r>
                        <a:rPr lang="en-US" altLang="zh-CN"/>
                        <a:t>item</a:t>
                      </a:r>
                      <a:endParaRPr lang="en-US" altLang="zh-CN"/>
                    </a:p>
                  </a:txBody>
                  <a:tcPr/>
                </a:tc>
                <a:tc>
                  <a:txBody>
                    <a:bodyPr/>
                    <a:p>
                      <a:pPr>
                        <a:buNone/>
                      </a:pPr>
                      <a:r>
                        <a:rPr lang="en-US" altLang="zh-CN"/>
                        <a:t>Fabric</a:t>
                      </a:r>
                      <a:endParaRPr lang="en-US" altLang="zh-CN"/>
                    </a:p>
                  </a:txBody>
                  <a:tcPr/>
                </a:tc>
                <a:tc>
                  <a:txBody>
                    <a:bodyPr/>
                    <a:p>
                      <a:pPr>
                        <a:buNone/>
                      </a:pPr>
                      <a:r>
                        <a:rPr lang="en-US" altLang="zh-CN"/>
                        <a:t>FISCO BCOS</a:t>
                      </a:r>
                      <a:endParaRPr lang="en-US" altLang="zh-CN"/>
                    </a:p>
                  </a:txBody>
                  <a:tcPr/>
                </a:tc>
              </a:tr>
              <a:tr h="381000">
                <a:tc>
                  <a:txBody>
                    <a:bodyPr/>
                    <a:p>
                      <a:pPr>
                        <a:buNone/>
                      </a:pPr>
                      <a:r>
                        <a:rPr lang="zh-CN" altLang="en-US"/>
                        <a:t>设计</a:t>
                      </a:r>
                      <a:r>
                        <a:rPr lang="zh-CN" altLang="en-US"/>
                        <a:t>理念</a:t>
                      </a:r>
                      <a:endParaRPr lang="zh-CN" altLang="en-US"/>
                    </a:p>
                  </a:txBody>
                  <a:tcPr/>
                </a:tc>
                <a:tc>
                  <a:txBody>
                    <a:bodyPr/>
                    <a:p>
                      <a:pPr>
                        <a:buNone/>
                      </a:pPr>
                      <a:r>
                        <a:rPr lang="zh-CN" altLang="en-US"/>
                        <a:t>针对企业间合作做了大量优化，如背书、结果集</a:t>
                      </a:r>
                      <a:r>
                        <a:rPr lang="zh-CN" altLang="en-US"/>
                        <a:t>方式</a:t>
                      </a:r>
                      <a:endParaRPr lang="zh-CN" altLang="en-US"/>
                    </a:p>
                  </a:txBody>
                  <a:tcPr/>
                </a:tc>
                <a:tc>
                  <a:txBody>
                    <a:bodyPr/>
                    <a:p>
                      <a:pPr>
                        <a:buNone/>
                      </a:pPr>
                      <a:r>
                        <a:rPr lang="zh-CN" altLang="en-US"/>
                        <a:t>更像普通区块链，企业以</a:t>
                      </a:r>
                      <a:r>
                        <a:rPr lang="en-US" altLang="zh-CN"/>
                        <a:t>“</a:t>
                      </a:r>
                      <a:r>
                        <a:rPr lang="zh-CN" altLang="en-US"/>
                        <a:t>节点</a:t>
                      </a:r>
                      <a:r>
                        <a:rPr lang="en-US" altLang="zh-CN"/>
                        <a:t>”</a:t>
                      </a:r>
                      <a:r>
                        <a:rPr lang="zh-CN" altLang="en-US"/>
                        <a:t>为其</a:t>
                      </a:r>
                      <a:r>
                        <a:rPr lang="zh-CN" altLang="en-US"/>
                        <a:t>代表</a:t>
                      </a:r>
                      <a:endParaRPr lang="zh-CN" altLang="en-US"/>
                    </a:p>
                  </a:txBody>
                  <a:tcPr/>
                </a:tc>
              </a:tr>
              <a:tr h="381000">
                <a:tc>
                  <a:txBody>
                    <a:bodyPr/>
                    <a:p>
                      <a:pPr>
                        <a:buNone/>
                      </a:pPr>
                      <a:r>
                        <a:rPr lang="zh-CN" altLang="en-US"/>
                        <a:t>核心流程</a:t>
                      </a:r>
                      <a:r>
                        <a:rPr lang="zh-CN" altLang="en-US"/>
                        <a:t>不同</a:t>
                      </a:r>
                      <a:endParaRPr lang="zh-CN" altLang="en-US"/>
                    </a:p>
                  </a:txBody>
                  <a:tcPr/>
                </a:tc>
                <a:tc>
                  <a:txBody>
                    <a:bodyPr/>
                    <a:p>
                      <a:pPr>
                        <a:buNone/>
                      </a:pPr>
                      <a:r>
                        <a:rPr lang="zh-CN" altLang="en-US"/>
                        <a:t>先</a:t>
                      </a:r>
                      <a:r>
                        <a:rPr lang="en-US" altLang="zh-CN"/>
                        <a:t>“</a:t>
                      </a:r>
                      <a:r>
                        <a:rPr lang="zh-CN" altLang="en-US"/>
                        <a:t>背书</a:t>
                      </a:r>
                      <a:r>
                        <a:rPr lang="en-US" altLang="zh-CN"/>
                        <a:t>”</a:t>
                      </a:r>
                      <a:r>
                        <a:rPr lang="zh-CN" altLang="en-US"/>
                        <a:t>再</a:t>
                      </a:r>
                      <a:r>
                        <a:rPr lang="zh-CN" altLang="en-US"/>
                        <a:t>排序</a:t>
                      </a:r>
                      <a:endParaRPr lang="zh-CN" altLang="en-US"/>
                    </a:p>
                  </a:txBody>
                  <a:tcPr/>
                </a:tc>
                <a:tc>
                  <a:txBody>
                    <a:bodyPr/>
                    <a:p>
                      <a:pPr>
                        <a:buNone/>
                      </a:pPr>
                      <a:r>
                        <a:rPr lang="zh-CN" altLang="en-US"/>
                        <a:t>直接</a:t>
                      </a:r>
                      <a:r>
                        <a:rPr lang="zh-CN" altLang="en-US"/>
                        <a:t>共识</a:t>
                      </a:r>
                      <a:endParaRPr lang="zh-CN" altLang="en-US"/>
                    </a:p>
                  </a:txBody>
                  <a:tcPr/>
                </a:tc>
              </a:tr>
              <a:tr h="381000">
                <a:tc>
                  <a:txBody>
                    <a:bodyPr/>
                    <a:p>
                      <a:pPr>
                        <a:buNone/>
                      </a:pPr>
                      <a:r>
                        <a:rPr lang="zh-CN" altLang="en-US"/>
                        <a:t>共识</a:t>
                      </a:r>
                      <a:r>
                        <a:rPr lang="zh-CN" altLang="en-US"/>
                        <a:t>不同</a:t>
                      </a:r>
                      <a:endParaRPr lang="zh-CN" altLang="en-US"/>
                    </a:p>
                  </a:txBody>
                  <a:tcPr/>
                </a:tc>
                <a:tc>
                  <a:txBody>
                    <a:bodyPr/>
                    <a:p>
                      <a:pPr>
                        <a:buNone/>
                      </a:pPr>
                      <a:r>
                        <a:rPr lang="zh-CN" altLang="en-US"/>
                        <a:t>对</a:t>
                      </a:r>
                      <a:r>
                        <a:rPr lang="en-US" altLang="zh-CN"/>
                        <a:t>“</a:t>
                      </a:r>
                      <a:r>
                        <a:rPr lang="zh-CN" altLang="en-US"/>
                        <a:t>结果</a:t>
                      </a:r>
                      <a:r>
                        <a:rPr lang="en-US" altLang="zh-CN"/>
                        <a:t>”</a:t>
                      </a:r>
                      <a:r>
                        <a:rPr lang="zh-CN" altLang="en-US"/>
                        <a:t>共识：</a:t>
                      </a:r>
                      <a:r>
                        <a:rPr lang="zh-CN" altLang="en-US"/>
                        <a:t>结果集。</a:t>
                      </a:r>
                      <a:endParaRPr lang="zh-CN" altLang="en-US"/>
                    </a:p>
                    <a:p>
                      <a:pPr>
                        <a:buNone/>
                      </a:pPr>
                      <a:r>
                        <a:rPr lang="zh-CN" altLang="en-US"/>
                        <a:t>可用</a:t>
                      </a:r>
                      <a:r>
                        <a:rPr lang="en-US" altLang="zh-CN"/>
                        <a:t>go,java</a:t>
                      </a:r>
                      <a:r>
                        <a:rPr lang="zh-CN" altLang="en-US"/>
                        <a:t>写</a:t>
                      </a:r>
                      <a:r>
                        <a:rPr lang="zh-CN" altLang="en-US"/>
                        <a:t>合约</a:t>
                      </a:r>
                      <a:endParaRPr lang="zh-CN" altLang="en-US"/>
                    </a:p>
                    <a:p>
                      <a:pPr>
                        <a:buNone/>
                      </a:pPr>
                      <a:r>
                        <a:rPr lang="en-US" altLang="zh-CN"/>
                        <a:t>-&gt;</a:t>
                      </a:r>
                      <a:r>
                        <a:rPr lang="zh-CN" altLang="en-US"/>
                        <a:t>拥有合约的多态</a:t>
                      </a:r>
                      <a:r>
                        <a:rPr lang="zh-CN" altLang="en-US"/>
                        <a:t>性</a:t>
                      </a:r>
                      <a:endParaRPr lang="zh-CN" altLang="en-US"/>
                    </a:p>
                  </a:txBody>
                  <a:tcPr/>
                </a:tc>
                <a:tc>
                  <a:txBody>
                    <a:bodyPr/>
                    <a:p>
                      <a:pPr>
                        <a:buNone/>
                      </a:pPr>
                      <a:r>
                        <a:rPr lang="zh-CN" altLang="en-US"/>
                        <a:t>对</a:t>
                      </a:r>
                      <a:r>
                        <a:rPr lang="en-US" altLang="zh-CN"/>
                        <a:t>“</a:t>
                      </a:r>
                      <a:r>
                        <a:rPr lang="zh-CN" altLang="en-US"/>
                        <a:t>过程</a:t>
                      </a:r>
                      <a:r>
                        <a:rPr lang="en-US" altLang="zh-CN"/>
                        <a:t>”</a:t>
                      </a:r>
                      <a:r>
                        <a:rPr lang="zh-CN" altLang="en-US"/>
                        <a:t>共识。</a:t>
                      </a:r>
                      <a:endParaRPr lang="zh-CN" altLang="en-US"/>
                    </a:p>
                  </a:txBody>
                  <a:tcPr/>
                </a:tc>
              </a:tr>
              <a:tr h="381000">
                <a:tc>
                  <a:txBody>
                    <a:bodyPr/>
                    <a:p>
                      <a:pPr>
                        <a:buNone/>
                      </a:pPr>
                      <a:r>
                        <a:rPr lang="zh-CN" altLang="en-US"/>
                        <a:t>性能</a:t>
                      </a:r>
                      <a:endParaRPr lang="zh-CN" altLang="en-US"/>
                    </a:p>
                  </a:txBody>
                  <a:tcPr/>
                </a:tc>
                <a:tc>
                  <a:txBody>
                    <a:bodyPr/>
                    <a:p>
                      <a:pPr>
                        <a:buNone/>
                      </a:pPr>
                      <a:r>
                        <a:rPr lang="zh-CN" altLang="en-US"/>
                        <a:t>合约执行和共识解耦，合约执行可以全并行。理论上拥有最高单链性能（实际上没人用极限</a:t>
                      </a:r>
                      <a:r>
                        <a:rPr lang="zh-CN" altLang="en-US"/>
                        <a:t>方法测过）</a:t>
                      </a:r>
                      <a:endParaRPr lang="zh-CN" altLang="en-US"/>
                    </a:p>
                    <a:p>
                      <a:pPr>
                        <a:buNone/>
                      </a:pPr>
                      <a:r>
                        <a:rPr lang="en-US" altLang="zh-CN"/>
                        <a:t>Orderer</a:t>
                      </a:r>
                      <a:r>
                        <a:rPr lang="zh-CN" altLang="en-US"/>
                        <a:t>是性能瓶颈，即链存在</a:t>
                      </a:r>
                      <a:r>
                        <a:rPr lang="en-US" altLang="zh-CN"/>
                        <a:t>TPS</a:t>
                      </a:r>
                      <a:r>
                        <a:rPr lang="zh-CN" altLang="en-US"/>
                        <a:t>上限</a:t>
                      </a:r>
                      <a:endParaRPr lang="zh-CN" altLang="en-US"/>
                    </a:p>
                  </a:txBody>
                  <a:tcPr/>
                </a:tc>
                <a:tc>
                  <a:txBody>
                    <a:bodyPr/>
                    <a:p>
                      <a:pPr>
                        <a:buNone/>
                      </a:pPr>
                      <a:r>
                        <a:rPr lang="zh-CN" altLang="en-US"/>
                        <a:t>单链</a:t>
                      </a:r>
                      <a:r>
                        <a:rPr lang="en-US" altLang="zh-CN"/>
                        <a:t>TPS</a:t>
                      </a:r>
                      <a:r>
                        <a:rPr lang="zh-CN" altLang="en-US"/>
                        <a:t>宣称</a:t>
                      </a:r>
                      <a:r>
                        <a:rPr lang="en-US" altLang="zh-CN"/>
                        <a:t>2w+</a:t>
                      </a:r>
                      <a:endParaRPr lang="en-US" altLang="zh-CN"/>
                    </a:p>
                    <a:p>
                      <a:pPr>
                        <a:buNone/>
                      </a:pPr>
                      <a:r>
                        <a:rPr lang="zh-CN" altLang="en-US"/>
                        <a:t>可在块内并行执行</a:t>
                      </a:r>
                      <a:r>
                        <a:rPr lang="zh-CN" altLang="en-US"/>
                        <a:t>交易</a:t>
                      </a:r>
                      <a:endParaRPr lang="zh-CN" altLang="en-US"/>
                    </a:p>
                    <a:p>
                      <a:pPr>
                        <a:buNone/>
                      </a:pPr>
                      <a:r>
                        <a:rPr lang="zh-CN" altLang="en-US"/>
                        <a:t>多群组情况下，性能无</a:t>
                      </a:r>
                      <a:r>
                        <a:rPr lang="zh-CN" altLang="en-US"/>
                        <a:t>上限</a:t>
                      </a:r>
                      <a:endParaRPr lang="zh-CN" altLang="en-US"/>
                    </a:p>
                  </a:txBody>
                  <a:tcPr/>
                </a:tc>
              </a:tr>
              <a:tr h="381000">
                <a:tc>
                  <a:txBody>
                    <a:bodyPr/>
                    <a:p>
                      <a:pPr>
                        <a:buNone/>
                      </a:pPr>
                      <a:r>
                        <a:rPr lang="zh-CN" altLang="en-US"/>
                        <a:t>优</a:t>
                      </a:r>
                      <a:r>
                        <a:rPr lang="zh-CN" altLang="en-US"/>
                        <a:t>劣势</a:t>
                      </a:r>
                      <a:endParaRPr lang="zh-CN" altLang="en-US"/>
                    </a:p>
                  </a:txBody>
                  <a:tcPr/>
                </a:tc>
                <a:tc>
                  <a:txBody>
                    <a:bodyPr/>
                    <a:p>
                      <a:pPr>
                        <a:buNone/>
                      </a:pPr>
                      <a:r>
                        <a:rPr lang="zh-CN" altLang="en-US"/>
                        <a:t>推广早、开发者多、市场占有率大，能满足复杂、个性化</a:t>
                      </a:r>
                      <a:r>
                        <a:rPr lang="zh-CN" altLang="en-US"/>
                        <a:t>场景。</a:t>
                      </a:r>
                      <a:endParaRPr lang="zh-CN" altLang="en-US"/>
                    </a:p>
                    <a:p>
                      <a:pPr>
                        <a:buNone/>
                      </a:pPr>
                      <a:r>
                        <a:rPr lang="zh-CN" altLang="en-US"/>
                        <a:t>缺点：</a:t>
                      </a:r>
                      <a:endParaRPr lang="zh-CN" altLang="en-US"/>
                    </a:p>
                    <a:p>
                      <a:pPr>
                        <a:buNone/>
                      </a:pPr>
                      <a:r>
                        <a:rPr lang="zh-CN" altLang="en-US"/>
                        <a:t>使用较复杂，所需</a:t>
                      </a:r>
                      <a:r>
                        <a:rPr lang="zh-CN" altLang="en-US"/>
                        <a:t>服务器多</a:t>
                      </a:r>
                      <a:endParaRPr lang="zh-CN" altLang="en-US"/>
                    </a:p>
                  </a:txBody>
                  <a:tcPr/>
                </a:tc>
                <a:tc>
                  <a:txBody>
                    <a:bodyPr/>
                    <a:p>
                      <a:pPr>
                        <a:buNone/>
                      </a:pPr>
                      <a:r>
                        <a:rPr lang="zh-CN" altLang="en-US"/>
                        <a:t>背靠微众银行，有强大的技术服务</a:t>
                      </a:r>
                      <a:r>
                        <a:rPr lang="zh-CN" altLang="en-US"/>
                        <a:t>能力。</a:t>
                      </a:r>
                      <a:endParaRPr lang="zh-CN" altLang="en-US"/>
                    </a:p>
                    <a:p>
                      <a:pPr>
                        <a:buNone/>
                      </a:pPr>
                      <a:r>
                        <a:rPr lang="zh-CN" altLang="en-US"/>
                        <a:t>正在构建完善的开发者</a:t>
                      </a:r>
                      <a:r>
                        <a:rPr lang="zh-CN" altLang="en-US"/>
                        <a:t>生态</a:t>
                      </a:r>
                      <a:endParaRPr lang="zh-CN" altLang="en-US"/>
                    </a:p>
                    <a:p>
                      <a:pPr>
                        <a:buNone/>
                      </a:pPr>
                      <a:r>
                        <a:rPr lang="zh-CN" altLang="en-US"/>
                        <a:t>使用</a:t>
                      </a:r>
                      <a:r>
                        <a:rPr lang="zh-CN" altLang="en-US"/>
                        <a:t>简单</a:t>
                      </a:r>
                      <a:endParaRPr lang="zh-CN" altLang="en-US"/>
                    </a:p>
                  </a:txBody>
                  <a:tcPr/>
                </a:tc>
              </a:tr>
              <a:tr h="381000">
                <a:tc>
                  <a:txBody>
                    <a:bodyPr/>
                    <a:p>
                      <a:pPr>
                        <a:buNone/>
                      </a:pPr>
                      <a:r>
                        <a:rPr lang="zh-CN" altLang="en-US"/>
                        <a:t>最佳</a:t>
                      </a:r>
                      <a:r>
                        <a:rPr lang="zh-CN" altLang="en-US"/>
                        <a:t>场景</a:t>
                      </a:r>
                      <a:endParaRPr lang="zh-CN" altLang="en-US"/>
                    </a:p>
                  </a:txBody>
                  <a:tcPr/>
                </a:tc>
                <a:tc>
                  <a:txBody>
                    <a:bodyPr/>
                    <a:p>
                      <a:pPr>
                        <a:buNone/>
                      </a:pPr>
                      <a:r>
                        <a:rPr lang="zh-CN" altLang="en-US"/>
                        <a:t>企业间合作场景很</a:t>
                      </a:r>
                      <a:r>
                        <a:rPr lang="zh-CN" altLang="en-US"/>
                        <a:t>复杂的联盟链</a:t>
                      </a:r>
                      <a:endParaRPr lang="zh-CN" altLang="en-US"/>
                    </a:p>
                  </a:txBody>
                  <a:tcPr/>
                </a:tc>
                <a:tc>
                  <a:txBody>
                    <a:bodyPr/>
                    <a:p>
                      <a:pPr>
                        <a:buNone/>
                      </a:pPr>
                      <a:r>
                        <a:rPr lang="zh-CN" altLang="en-US"/>
                        <a:t>如行业联盟，</a:t>
                      </a:r>
                      <a:r>
                        <a:rPr lang="zh-CN" altLang="en-US" sz="1800">
                          <a:sym typeface="+mn-ea"/>
                        </a:rPr>
                        <a:t>无明显限制</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rPr>
              <a:t>Decentralization</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3" name="文本框 2"/>
          <p:cNvSpPr txBox="1"/>
          <p:nvPr/>
        </p:nvSpPr>
        <p:spPr>
          <a:xfrm>
            <a:off x="4435475" y="2066925"/>
            <a:ext cx="7188200" cy="1753235"/>
          </a:xfrm>
          <a:prstGeom prst="rect">
            <a:avLst/>
          </a:prstGeom>
          <a:noFill/>
        </p:spPr>
        <p:txBody>
          <a:bodyPr wrap="square" rtlCol="0">
            <a:spAutoFit/>
          </a:bodyPr>
          <a:p>
            <a:pPr marL="342900" indent="-342900">
              <a:buFont typeface="Arial" panose="020B0604020202020204" pitchFamily="34" charset="0"/>
              <a:buAutoNum type="arabicPeriod"/>
            </a:pPr>
            <a:r>
              <a:t>The rules are clear, public, and cannot be misinterpreted, and there is no need for an agency to "interpret" the rules.</a:t>
            </a:r>
          </a:p>
          <a:p>
            <a:pPr marL="342900" indent="-342900">
              <a:buFont typeface="Arial" panose="020B0604020202020204" pitchFamily="34" charset="0"/>
              <a:buAutoNum type="arabicPeriod"/>
            </a:pPr>
            <a:r>
              <a:rPr lang="zh-CN" altLang="en-US"/>
              <a:t>Rules can be enforced, and no one in the system can violate them.</a:t>
            </a:r>
            <a:endParaRPr lang="zh-CN" altLang="en-US"/>
          </a:p>
          <a:p>
            <a:pPr marL="342900" indent="-342900">
              <a:buFont typeface="Arial" panose="020B0604020202020204" pitchFamily="34" charset="0"/>
              <a:buAutoNum type="arabicPeriod"/>
            </a:pPr>
            <a:r>
              <a:rPr lang="zh-CN" altLang="en-US">
                <a:sym typeface="+mn-ea"/>
              </a:rPr>
              <a:t>No one can easily change the rules. The revision of the rules requires the consensus of the participants.</a:t>
            </a:r>
            <a:endParaRPr lang="zh-CN" altLang="en-US">
              <a:sym typeface="+mn-ea"/>
            </a:endParaRPr>
          </a:p>
          <a:p>
            <a:pPr marL="342900" indent="-342900">
              <a:buFont typeface="Arial" panose="020B0604020202020204" pitchFamily="34" charset="0"/>
              <a:buNone/>
            </a:pPr>
            <a:endParaRPr lang="zh-CN" altLang="en-US"/>
          </a:p>
        </p:txBody>
      </p:sp>
      <p:sp>
        <p:nvSpPr>
          <p:cNvPr id="5" name="圆角矩形 4"/>
          <p:cNvSpPr/>
          <p:nvPr/>
        </p:nvSpPr>
        <p:spPr>
          <a:xfrm>
            <a:off x="6742430" y="5253355"/>
            <a:ext cx="1867535" cy="4286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Block chain</a:t>
            </a:r>
            <a:endParaRPr lang="en-US" altLang="zh-CN">
              <a:solidFill>
                <a:schemeClr val="tx1"/>
              </a:solidFill>
            </a:endParaRPr>
          </a:p>
        </p:txBody>
      </p:sp>
      <p:sp>
        <p:nvSpPr>
          <p:cNvPr id="6" name="上箭头 5"/>
          <p:cNvSpPr/>
          <p:nvPr/>
        </p:nvSpPr>
        <p:spPr>
          <a:xfrm>
            <a:off x="7569200" y="4190365"/>
            <a:ext cx="213995" cy="846455"/>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194945" y="176530"/>
            <a:ext cx="628650" cy="762000"/>
          </a:xfrm>
          <a:prstGeom prst="rect">
            <a:avLst/>
          </a:prstGeom>
        </p:spPr>
      </p:pic>
      <p:sp>
        <p:nvSpPr>
          <p:cNvPr id="7" name="文本框 6"/>
          <p:cNvSpPr txBox="1"/>
          <p:nvPr/>
        </p:nvSpPr>
        <p:spPr>
          <a:xfrm>
            <a:off x="765175" y="1565275"/>
            <a:ext cx="2790190" cy="368300"/>
          </a:xfrm>
          <a:prstGeom prst="rect">
            <a:avLst/>
          </a:prstGeom>
          <a:noFill/>
        </p:spPr>
        <p:txBody>
          <a:bodyPr wrap="none" rtlCol="0">
            <a:spAutoFit/>
          </a:bodyPr>
          <a:p>
            <a:r>
              <a:rPr lang="en-US" altLang="zh-CN"/>
              <a:t>Purpose of decentralization:</a:t>
            </a:r>
            <a:endParaRPr lang="en-US" altLang="zh-CN"/>
          </a:p>
        </p:txBody>
      </p:sp>
      <p:sp>
        <p:nvSpPr>
          <p:cNvPr id="8" name="文本框 7"/>
          <p:cNvSpPr txBox="1"/>
          <p:nvPr/>
        </p:nvSpPr>
        <p:spPr>
          <a:xfrm>
            <a:off x="4435475" y="1579880"/>
            <a:ext cx="1540510" cy="368300"/>
          </a:xfrm>
          <a:prstGeom prst="rect">
            <a:avLst/>
          </a:prstGeom>
          <a:noFill/>
        </p:spPr>
        <p:txBody>
          <a:bodyPr wrap="none" rtlCol="0">
            <a:spAutoFit/>
          </a:bodyPr>
          <a:p>
            <a:r>
              <a:rPr lang="en-US" altLang="zh-CN"/>
              <a:t>Requirements:</a:t>
            </a:r>
            <a:endParaRPr lang="en-US" altLang="zh-CN"/>
          </a:p>
        </p:txBody>
      </p:sp>
      <p:sp>
        <p:nvSpPr>
          <p:cNvPr id="10" name="文本框 9"/>
          <p:cNvSpPr txBox="1"/>
          <p:nvPr/>
        </p:nvSpPr>
        <p:spPr>
          <a:xfrm>
            <a:off x="4435475" y="3547110"/>
            <a:ext cx="2500630" cy="368300"/>
          </a:xfrm>
          <a:prstGeom prst="rect">
            <a:avLst/>
          </a:prstGeom>
          <a:noFill/>
        </p:spPr>
        <p:txBody>
          <a:bodyPr wrap="none" rtlCol="0">
            <a:spAutoFit/>
          </a:bodyPr>
          <a:p>
            <a:r>
              <a:rPr lang="en-US" altLang="zh-CN"/>
              <a:t>Can be implemented by :</a:t>
            </a:r>
            <a:endParaRPr lang="en-US" altLang="zh-CN"/>
          </a:p>
        </p:txBody>
      </p:sp>
      <p:pic>
        <p:nvPicPr>
          <p:cNvPr id="11" name="图片 10"/>
          <p:cNvPicPr>
            <a:picLocks noChangeAspect="1"/>
          </p:cNvPicPr>
          <p:nvPr/>
        </p:nvPicPr>
        <p:blipFill>
          <a:blip r:embed="rId2"/>
          <a:stretch>
            <a:fillRect/>
          </a:stretch>
        </p:blipFill>
        <p:spPr>
          <a:xfrm>
            <a:off x="765175" y="2066925"/>
            <a:ext cx="2645410" cy="4349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6"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823845" y="3742055"/>
            <a:ext cx="4755515" cy="1198880"/>
          </a:xfrm>
          <a:prstGeom prst="rect">
            <a:avLst/>
          </a:prstGeom>
          <a:noFill/>
          <a:ln>
            <a:noFill/>
          </a:ln>
        </p:spPr>
        <p:txBody>
          <a:bodyPr wrap="none" rtlCol="0" anchor="t">
            <a:spAutoFit/>
          </a:bodyPr>
          <a:p>
            <a:pPr algn="l"/>
            <a:r>
              <a:rPr lang="en-US" altLang="zh-CN" sz="7200" b="1">
                <a:solidFill>
                  <a:schemeClr val="tx1"/>
                </a:solidFill>
                <a:effectLst>
                  <a:outerShdw blurRad="38100" dist="19050" dir="2700000" algn="tl" rotWithShape="0">
                    <a:schemeClr val="dk1">
                      <a:alpha val="40000"/>
                    </a:schemeClr>
                  </a:outerShdw>
                </a:effectLst>
              </a:rPr>
              <a:t>3. </a:t>
            </a:r>
            <a:r>
              <a:rPr lang="zh-CN" altLang="en-US" sz="7200" b="1">
                <a:solidFill>
                  <a:schemeClr val="tx1"/>
                </a:solidFill>
                <a:effectLst>
                  <a:outerShdw blurRad="38100" dist="19050" dir="2700000" algn="tl" rotWithShape="0">
                    <a:schemeClr val="dk1">
                      <a:alpha val="40000"/>
                    </a:schemeClr>
                  </a:outerShdw>
                </a:effectLst>
              </a:rPr>
              <a:t>项目介绍</a:t>
            </a:r>
            <a:endParaRPr lang="zh-CN" altLang="en-US" sz="7200" b="1">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905125" y="3067050"/>
            <a:ext cx="3512185" cy="521970"/>
          </a:xfrm>
          <a:prstGeom prst="rect">
            <a:avLst/>
          </a:prstGeom>
          <a:noFill/>
          <a:ln>
            <a:noFill/>
          </a:ln>
        </p:spPr>
        <p:txBody>
          <a:bodyPr wrap="none" rtlCol="0" anchor="t">
            <a:spAutoFit/>
          </a:bodyPr>
          <a:p>
            <a:pPr algn="l"/>
            <a:r>
              <a:rPr lang="en-US" altLang="zh-CN" sz="2800" b="1">
                <a:effectLst>
                  <a:outerShdw blurRad="38100" dist="19050" dir="2700000" algn="tl" rotWithShape="0">
                    <a:schemeClr val="dk1">
                      <a:alpha val="40000"/>
                    </a:schemeClr>
                  </a:outerShdw>
                </a:effectLst>
                <a:sym typeface="+mn-ea"/>
              </a:rPr>
              <a:t>2.       </a:t>
            </a:r>
            <a:r>
              <a:rPr lang="zh-CN" altLang="en-US" sz="2800" b="1">
                <a:effectLst>
                  <a:outerShdw blurRad="38100" dist="19050" dir="2700000" algn="tl" rotWithShape="0">
                    <a:schemeClr val="dk1">
                      <a:alpha val="40000"/>
                    </a:schemeClr>
                  </a:outerShdw>
                </a:effectLst>
                <a:sym typeface="+mn-ea"/>
              </a:rPr>
              <a:t>对联盟链的理解</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2905125" y="2257425"/>
            <a:ext cx="3156585" cy="521970"/>
          </a:xfrm>
          <a:prstGeom prst="rect">
            <a:avLst/>
          </a:prstGeom>
          <a:noFill/>
          <a:ln>
            <a:noFill/>
          </a:ln>
        </p:spPr>
        <p:txBody>
          <a:bodyPr wrap="none" rtlCol="0" anchor="t">
            <a:spAutoFit/>
          </a:bodyPr>
          <a:p>
            <a:pPr algn="l"/>
            <a:r>
              <a:rPr lang="en-US" sz="2800" b="1">
                <a:solidFill>
                  <a:schemeClr val="tx1"/>
                </a:solidFill>
                <a:effectLst>
                  <a:outerShdw blurRad="38100" dist="19050" dir="2700000" algn="tl" rotWithShape="0">
                    <a:schemeClr val="dk1">
                      <a:alpha val="40000"/>
                    </a:schemeClr>
                  </a:outerShdw>
                </a:effectLst>
              </a:rPr>
              <a:t>1.       </a:t>
            </a:r>
            <a:r>
              <a:rPr lang="zh-CN" altLang="en-US" sz="2800" b="1">
                <a:solidFill>
                  <a:schemeClr val="tx1"/>
                </a:solidFill>
                <a:effectLst>
                  <a:outerShdw blurRad="38100" dist="19050" dir="2700000" algn="tl" rotWithShape="0">
                    <a:schemeClr val="dk1">
                      <a:alpha val="40000"/>
                    </a:schemeClr>
                  </a:outerShdw>
                </a:effectLst>
              </a:rPr>
              <a:t>对公链的</a:t>
            </a:r>
            <a:r>
              <a:rPr lang="zh-CN" altLang="en-US" sz="2800" b="1">
                <a:solidFill>
                  <a:schemeClr val="tx1"/>
                </a:solidFill>
                <a:effectLst>
                  <a:outerShdw blurRad="38100" dist="19050" dir="2700000" algn="tl" rotWithShape="0">
                    <a:schemeClr val="dk1">
                      <a:alpha val="40000"/>
                    </a:schemeClr>
                  </a:outerShdw>
                </a:effectLst>
              </a:rPr>
              <a:t>理解</a:t>
            </a:r>
            <a:endParaRPr lang="zh-CN" altLang="en-US" sz="28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数字福建区块链平台：</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介绍</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
        <p:nvSpPr>
          <p:cNvPr id="84" name="文本框 83"/>
          <p:cNvSpPr txBox="1"/>
          <p:nvPr/>
        </p:nvSpPr>
        <p:spPr>
          <a:xfrm>
            <a:off x="499745" y="1104265"/>
            <a:ext cx="11177270" cy="5077460"/>
          </a:xfrm>
          <a:prstGeom prst="rect">
            <a:avLst/>
          </a:prstGeom>
          <a:noFill/>
        </p:spPr>
        <p:txBody>
          <a:bodyPr wrap="square" rtlCol="0">
            <a:spAutoFit/>
          </a:bodyPr>
          <a:p>
            <a:pPr indent="0">
              <a:buFont typeface="Arial" panose="020B0604020202020204" pitchFamily="34" charset="0"/>
              <a:buNone/>
            </a:pPr>
            <a:r>
              <a:rPr lang="zh-CN" altLang="en-US" b="1"/>
              <a:t>目标：</a:t>
            </a:r>
            <a:endParaRPr lang="zh-CN" altLang="en-US" b="1"/>
          </a:p>
          <a:p>
            <a:pPr marL="285750" indent="-285750">
              <a:buFont typeface="Arial" panose="020B0604020202020204" pitchFamily="34" charset="0"/>
              <a:buChar char="•"/>
            </a:pPr>
            <a:r>
              <a:rPr lang="zh-CN" altLang="en-US"/>
              <a:t>打造福建省政府通用区块链底层平台，各部门可基于该平台快速、低成本开发</a:t>
            </a:r>
            <a:r>
              <a:rPr lang="en-US" altLang="zh-CN"/>
              <a:t>DApp</a:t>
            </a:r>
            <a:r>
              <a:rPr lang="zh-CN" altLang="en-US"/>
              <a:t>，防止</a:t>
            </a:r>
            <a:r>
              <a:rPr lang="zh-CN" altLang="en-US"/>
              <a:t>重复投资。</a:t>
            </a:r>
            <a:endParaRPr lang="zh-CN" altLang="en-US"/>
          </a:p>
          <a:p>
            <a:pPr marL="285750" indent="-285750">
              <a:buFont typeface="Arial" panose="020B0604020202020204" pitchFamily="34" charset="0"/>
              <a:buChar char="•"/>
            </a:pPr>
            <a:r>
              <a:rPr lang="zh-CN" altLang="en-US"/>
              <a:t>不同业务部门间可跨链完成业务</a:t>
            </a:r>
            <a:r>
              <a:rPr lang="zh-CN" altLang="en-US"/>
              <a:t>协作</a:t>
            </a:r>
            <a:endParaRPr lang="zh-CN" altLang="en-US"/>
          </a:p>
          <a:p>
            <a:pPr marL="285750" indent="-285750">
              <a:buFont typeface="Arial" panose="020B0604020202020204" pitchFamily="34" charset="0"/>
              <a:buChar char="•"/>
            </a:pPr>
            <a:r>
              <a:rPr lang="zh-CN" altLang="en-US"/>
              <a:t>安全、可监管、</a:t>
            </a:r>
            <a:r>
              <a:rPr lang="zh-CN" altLang="en-US"/>
              <a:t>易用</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b="1"/>
              <a:t>方案和</a:t>
            </a:r>
            <a:r>
              <a:rPr lang="zh-CN" altLang="en-US" b="1"/>
              <a:t>特色：</a:t>
            </a:r>
            <a:endParaRPr lang="zh-CN" altLang="en-US" b="1"/>
          </a:p>
          <a:p>
            <a:pPr marL="285750" indent="-285750">
              <a:buFont typeface="Arial" panose="020B0604020202020204" pitchFamily="34" charset="0"/>
              <a:buChar char="•"/>
            </a:pPr>
            <a:r>
              <a:rPr lang="zh-CN" altLang="en-US"/>
              <a:t>基于</a:t>
            </a:r>
            <a:r>
              <a:rPr lang="en-US" altLang="zh-CN"/>
              <a:t>Fabric</a:t>
            </a:r>
            <a:r>
              <a:rPr lang="zh-CN" altLang="en-US"/>
              <a:t>开发</a:t>
            </a:r>
            <a:endParaRPr lang="zh-CN" altLang="en-US"/>
          </a:p>
          <a:p>
            <a:pPr marL="285750" indent="-285750">
              <a:buFont typeface="Arial" panose="020B0604020202020204" pitchFamily="34" charset="0"/>
              <a:buChar char="•"/>
            </a:pPr>
            <a:r>
              <a:rPr lang="zh-CN" altLang="en-US"/>
              <a:t>主子链体系</a:t>
            </a:r>
            <a:br>
              <a:rPr lang="zh-CN" altLang="en-US"/>
            </a:br>
            <a:r>
              <a:rPr lang="zh-CN" altLang="en-US"/>
              <a:t>主链完成对整个链的管理，如组织参与、子链创建、子链监控等</a:t>
            </a:r>
            <a:br>
              <a:rPr lang="zh-CN" altLang="en-US"/>
            </a:br>
            <a:r>
              <a:rPr lang="zh-CN" altLang="en-US"/>
              <a:t>子链完成业务</a:t>
            </a:r>
            <a:r>
              <a:rPr lang="zh-CN" altLang="en-US"/>
              <a:t>处理</a:t>
            </a:r>
            <a:endParaRPr lang="zh-CN" altLang="en-US"/>
          </a:p>
          <a:p>
            <a:pPr marL="285750" indent="-285750">
              <a:buFont typeface="Arial" panose="020B0604020202020204" pitchFamily="34" charset="0"/>
              <a:buChar char="•"/>
            </a:pPr>
            <a:r>
              <a:rPr lang="zh-CN" altLang="en-US"/>
              <a:t>可视化链管理，如链上组织管理、合约管理、节点监控和管理、证书</a:t>
            </a:r>
            <a:r>
              <a:rPr lang="zh-CN" altLang="en-US"/>
              <a:t>管理、区块链浏览器</a:t>
            </a:r>
            <a:r>
              <a:rPr lang="zh-CN" altLang="en-US"/>
              <a:t>等</a:t>
            </a:r>
            <a:endParaRPr lang="zh-CN" altLang="en-US"/>
          </a:p>
          <a:p>
            <a:pPr marL="285750" indent="-285750">
              <a:buFont typeface="Arial" panose="020B0604020202020204" pitchFamily="34" charset="0"/>
              <a:buChar char="•"/>
            </a:pPr>
            <a:r>
              <a:rPr lang="zh-CN" altLang="en-US"/>
              <a:t>数据锚定服务，子链数据定期锚定到主链，让主链对子链数据完成监管和</a:t>
            </a:r>
            <a:r>
              <a:rPr lang="zh-CN" altLang="en-US"/>
              <a:t>验证</a:t>
            </a:r>
            <a:endParaRPr lang="zh-CN" altLang="en-US"/>
          </a:p>
          <a:p>
            <a:pPr marL="285750" indent="-285750">
              <a:buFont typeface="Arial" panose="020B0604020202020204" pitchFamily="34" charset="0"/>
              <a:buChar char="•"/>
            </a:pPr>
            <a:r>
              <a:rPr lang="zh-CN" altLang="en-US"/>
              <a:t>跨链：不同子链间数据可以跨链，协同工作。</a:t>
            </a:r>
            <a:endParaRPr lang="zh-CN" altLang="en-US"/>
          </a:p>
          <a:p>
            <a:pPr marL="285750" indent="-285750">
              <a:buFont typeface="Arial" panose="020B0604020202020204" pitchFamily="34" charset="0"/>
              <a:buChar char="•"/>
            </a:pPr>
            <a:r>
              <a:rPr lang="zh-CN" altLang="en-US"/>
              <a:t>网关服务：提供内置合约、各种</a:t>
            </a:r>
            <a:r>
              <a:rPr lang="zh-CN" altLang="en-US"/>
              <a:t>接口服务，最大化减轻</a:t>
            </a:r>
            <a:r>
              <a:rPr lang="zh-CN" altLang="en-US"/>
              <a:t>开发负担。</a:t>
            </a:r>
            <a:endParaRPr lang="zh-CN" altLang="en-US"/>
          </a:p>
          <a:p>
            <a:pPr marL="285750" indent="-285750">
              <a:buFont typeface="Arial" panose="020B0604020202020204" pitchFamily="34" charset="0"/>
              <a:buChar char="•"/>
            </a:pPr>
            <a:r>
              <a:rPr lang="zh-CN" altLang="en-US"/>
              <a:t>隐私保护：针对数据交易市场和数据统计，设计了基于密码学、同态加密的场景化</a:t>
            </a:r>
            <a:r>
              <a:rPr lang="zh-CN" altLang="en-US"/>
              <a:t>解决方案</a:t>
            </a:r>
            <a:endParaRPr lang="zh-CN" altLang="en-US"/>
          </a:p>
          <a:p>
            <a:pPr marL="285750" indent="-285750">
              <a:buFont typeface="Arial" panose="020B0604020202020204" pitchFamily="34" charset="0"/>
              <a:buChar char="•"/>
            </a:pPr>
            <a:r>
              <a:rPr lang="zh-CN" altLang="en-US"/>
              <a:t>申请</a:t>
            </a:r>
            <a:r>
              <a:rPr lang="en-US" altLang="zh-CN"/>
              <a:t>10</a:t>
            </a:r>
            <a:r>
              <a:rPr lang="zh-CN" altLang="en-US"/>
              <a:t>余项</a:t>
            </a:r>
            <a:r>
              <a:rPr lang="zh-CN" altLang="en-US"/>
              <a:t>专利：http://www.soopat.com/Home/Result?SearchWord=%E6%AF%9B%E5%B2%B1%E5%B1%B1&amp;FMZL=Y&amp;SYXX=Y&amp;WGZL=Y&amp;FMSQ=Y</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数字福建区块链平台：系统框架</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grpSp>
        <p:nvGrpSpPr>
          <p:cNvPr id="2" name="组合 1"/>
          <p:cNvGrpSpPr/>
          <p:nvPr/>
        </p:nvGrpSpPr>
        <p:grpSpPr>
          <a:xfrm>
            <a:off x="676910" y="1020445"/>
            <a:ext cx="10838180" cy="5488940"/>
            <a:chOff x="1066" y="1607"/>
            <a:chExt cx="17068" cy="8644"/>
          </a:xfrm>
        </p:grpSpPr>
        <p:sp>
          <p:nvSpPr>
            <p:cNvPr id="5" name="矩形 4"/>
            <p:cNvSpPr/>
            <p:nvPr/>
          </p:nvSpPr>
          <p:spPr>
            <a:xfrm>
              <a:off x="1066" y="9136"/>
              <a:ext cx="17068" cy="1115"/>
            </a:xfrm>
            <a:prstGeom prst="rect">
              <a:avLst/>
            </a:prstGeom>
            <a:solidFill>
              <a:srgbClr val="097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77" name="矩形 76"/>
            <p:cNvSpPr/>
            <p:nvPr/>
          </p:nvSpPr>
          <p:spPr>
            <a:xfrm>
              <a:off x="5875" y="9404"/>
              <a:ext cx="1636" cy="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973FC"/>
                  </a:solidFill>
                  <a:latin typeface="微软雅黑" panose="020B0503020204020204" pitchFamily="34" charset="-122"/>
                  <a:ea typeface="微软雅黑" panose="020B0503020204020204" pitchFamily="34" charset="-122"/>
                </a:rPr>
                <a:t>计算资源</a:t>
              </a:r>
              <a:endParaRPr lang="zh-CN" altLang="en-US" sz="1400">
                <a:solidFill>
                  <a:srgbClr val="0973FC"/>
                </a:solidFill>
                <a:latin typeface="微软雅黑" panose="020B0503020204020204" pitchFamily="34" charset="-122"/>
                <a:ea typeface="微软雅黑" panose="020B0503020204020204" pitchFamily="34" charset="-122"/>
              </a:endParaRPr>
            </a:p>
          </p:txBody>
        </p:sp>
        <p:sp>
          <p:nvSpPr>
            <p:cNvPr id="78" name="矩形 77"/>
            <p:cNvSpPr/>
            <p:nvPr/>
          </p:nvSpPr>
          <p:spPr>
            <a:xfrm>
              <a:off x="8223" y="9422"/>
              <a:ext cx="1636" cy="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973FC"/>
                  </a:solidFill>
                  <a:latin typeface="微软雅黑" panose="020B0503020204020204" pitchFamily="34" charset="-122"/>
                  <a:ea typeface="微软雅黑" panose="020B0503020204020204" pitchFamily="34" charset="-122"/>
                </a:rPr>
                <a:t>存储资源</a:t>
              </a:r>
              <a:endParaRPr lang="zh-CN" altLang="en-US" sz="1400">
                <a:solidFill>
                  <a:srgbClr val="0973FC"/>
                </a:solidFill>
                <a:latin typeface="微软雅黑" panose="020B0503020204020204" pitchFamily="34" charset="-122"/>
                <a:ea typeface="微软雅黑" panose="020B0503020204020204" pitchFamily="34" charset="-122"/>
              </a:endParaRPr>
            </a:p>
          </p:txBody>
        </p:sp>
        <p:sp>
          <p:nvSpPr>
            <p:cNvPr id="79" name="矩形 78"/>
            <p:cNvSpPr/>
            <p:nvPr/>
          </p:nvSpPr>
          <p:spPr>
            <a:xfrm>
              <a:off x="10650" y="9423"/>
              <a:ext cx="1636" cy="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973FC"/>
                  </a:solidFill>
                  <a:latin typeface="微软雅黑" panose="020B0503020204020204" pitchFamily="34" charset="-122"/>
                  <a:ea typeface="微软雅黑" panose="020B0503020204020204" pitchFamily="34" charset="-122"/>
                </a:rPr>
                <a:t>网络服务</a:t>
              </a:r>
              <a:endParaRPr lang="zh-CN" altLang="en-US" sz="1400">
                <a:solidFill>
                  <a:srgbClr val="0973FC"/>
                </a:solidFill>
                <a:latin typeface="微软雅黑" panose="020B0503020204020204" pitchFamily="34" charset="-122"/>
                <a:ea typeface="微软雅黑" panose="020B0503020204020204" pitchFamily="34" charset="-122"/>
              </a:endParaRPr>
            </a:p>
          </p:txBody>
        </p:sp>
        <p:sp>
          <p:nvSpPr>
            <p:cNvPr id="80" name="矩形 79"/>
            <p:cNvSpPr/>
            <p:nvPr/>
          </p:nvSpPr>
          <p:spPr>
            <a:xfrm>
              <a:off x="13125" y="9404"/>
              <a:ext cx="2088" cy="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973FC"/>
                  </a:solidFill>
                  <a:latin typeface="微软雅黑" panose="020B0503020204020204" pitchFamily="34" charset="-122"/>
                  <a:ea typeface="微软雅黑" panose="020B0503020204020204" pitchFamily="34" charset="-122"/>
                </a:rPr>
                <a:t>底层操作系统</a:t>
              </a:r>
              <a:endParaRPr lang="zh-CN" altLang="en-US" sz="1400">
                <a:solidFill>
                  <a:srgbClr val="0973FC"/>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1671" y="9404"/>
              <a:ext cx="2088" cy="580"/>
            </a:xfrm>
            <a:prstGeom prst="rect">
              <a:avLst/>
            </a:prstGeom>
            <a:noFill/>
          </p:spPr>
          <p:txBody>
            <a:bodyPr wrap="none" rtlCol="0" anchor="t">
              <a:spAutoFit/>
            </a:bodyPr>
            <a:p>
              <a:r>
                <a:rPr lang="zh-CN" altLang="en-US" b="1">
                  <a:solidFill>
                    <a:schemeClr val="bg1"/>
                  </a:solidFill>
                  <a:latin typeface="微软雅黑" panose="020B0503020204020204" pitchFamily="34" charset="-122"/>
                  <a:ea typeface="微软雅黑" panose="020B0503020204020204" pitchFamily="34" charset="-122"/>
                  <a:sym typeface="+mn-ea"/>
                </a:rPr>
                <a:t>基础服务层</a:t>
              </a:r>
              <a:endParaRPr lang="zh-CN" altLang="en-US" b="1">
                <a:solidFill>
                  <a:schemeClr val="bg1"/>
                </a:solidFill>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1066" y="2874"/>
              <a:ext cx="2455" cy="6213"/>
            </a:xfrm>
            <a:prstGeom prst="rect">
              <a:avLst/>
            </a:prstGeom>
            <a:solidFill>
              <a:srgbClr val="724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a:latin typeface="微软雅黑" panose="020B0503020204020204" pitchFamily="34" charset="-122"/>
                <a:ea typeface="微软雅黑" panose="020B0503020204020204" pitchFamily="34" charset="-122"/>
              </a:endParaRPr>
            </a:p>
          </p:txBody>
        </p:sp>
        <p:sp>
          <p:nvSpPr>
            <p:cNvPr id="4" name="矩形 3"/>
            <p:cNvSpPr/>
            <p:nvPr/>
          </p:nvSpPr>
          <p:spPr>
            <a:xfrm>
              <a:off x="1066" y="1607"/>
              <a:ext cx="17068" cy="1115"/>
            </a:xfrm>
            <a:prstGeom prst="rect">
              <a:avLst/>
            </a:prstGeom>
            <a:solidFill>
              <a:srgbClr val="097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6" name="文本框 5"/>
            <p:cNvSpPr txBox="1"/>
            <p:nvPr/>
          </p:nvSpPr>
          <p:spPr>
            <a:xfrm>
              <a:off x="1671" y="1977"/>
              <a:ext cx="2088" cy="580"/>
            </a:xfrm>
            <a:prstGeom prst="rect">
              <a:avLst/>
            </a:prstGeom>
            <a:noFill/>
          </p:spPr>
          <p:txBody>
            <a:bodyPr wrap="none" rtlCol="0" anchor="t">
              <a:spAutoFit/>
            </a:bodyPr>
            <a:p>
              <a:r>
                <a:rPr lang="zh-CN" altLang="en-US" b="1">
                  <a:solidFill>
                    <a:schemeClr val="bg1"/>
                  </a:solidFill>
                  <a:latin typeface="微软雅黑" panose="020B0503020204020204" pitchFamily="34" charset="-122"/>
                  <a:ea typeface="微软雅黑" panose="020B0503020204020204" pitchFamily="34" charset="-122"/>
                  <a:sym typeface="+mn-ea"/>
                </a:rPr>
                <a:t>行业应用层</a:t>
              </a:r>
              <a:endParaRPr lang="zh-CN" altLang="en-US" b="1">
                <a:solidFill>
                  <a:schemeClr val="bg1"/>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5030" y="1892"/>
              <a:ext cx="1636" cy="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973FC"/>
                  </a:solidFill>
                  <a:latin typeface="微软雅黑" panose="020B0503020204020204" pitchFamily="34" charset="-122"/>
                  <a:ea typeface="微软雅黑" panose="020B0503020204020204" pitchFamily="34" charset="-122"/>
                </a:rPr>
                <a:t>存证溯源</a:t>
              </a:r>
              <a:endParaRPr lang="zh-CN" altLang="en-US" sz="1400">
                <a:solidFill>
                  <a:srgbClr val="0973FC"/>
                </a:solidFill>
                <a:latin typeface="微软雅黑" panose="020B0503020204020204" pitchFamily="34" charset="-122"/>
                <a:ea typeface="微软雅黑" panose="020B0503020204020204" pitchFamily="34" charset="-122"/>
              </a:endParaRPr>
            </a:p>
          </p:txBody>
        </p:sp>
        <p:sp>
          <p:nvSpPr>
            <p:cNvPr id="8" name="矩形 7"/>
            <p:cNvSpPr/>
            <p:nvPr/>
          </p:nvSpPr>
          <p:spPr>
            <a:xfrm>
              <a:off x="7344" y="1892"/>
              <a:ext cx="1840" cy="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973FC"/>
                  </a:solidFill>
                  <a:latin typeface="微软雅黑" panose="020B0503020204020204" pitchFamily="34" charset="-122"/>
                  <a:ea typeface="微软雅黑" panose="020B0503020204020204" pitchFamily="34" charset="-122"/>
                </a:rPr>
                <a:t>供应链金融</a:t>
              </a:r>
              <a:endParaRPr lang="zh-CN" altLang="en-US" sz="1400">
                <a:solidFill>
                  <a:srgbClr val="0973FC"/>
                </a:solidFill>
                <a:latin typeface="微软雅黑" panose="020B0503020204020204" pitchFamily="34" charset="-122"/>
                <a:ea typeface="微软雅黑" panose="020B0503020204020204" pitchFamily="34" charset="-122"/>
              </a:endParaRPr>
            </a:p>
          </p:txBody>
        </p:sp>
        <p:sp>
          <p:nvSpPr>
            <p:cNvPr id="10" name="矩形 9"/>
            <p:cNvSpPr/>
            <p:nvPr/>
          </p:nvSpPr>
          <p:spPr>
            <a:xfrm>
              <a:off x="9766" y="1893"/>
              <a:ext cx="2000" cy="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973FC"/>
                  </a:solidFill>
                  <a:latin typeface="微软雅黑" panose="020B0503020204020204" pitchFamily="34" charset="-122"/>
                  <a:ea typeface="微软雅黑" panose="020B0503020204020204" pitchFamily="34" charset="-122"/>
                </a:rPr>
                <a:t>工业互联网</a:t>
              </a:r>
              <a:endParaRPr lang="zh-CN" altLang="en-US" sz="1400">
                <a:solidFill>
                  <a:srgbClr val="0973FC"/>
                </a:solidFill>
                <a:latin typeface="微软雅黑" panose="020B0503020204020204" pitchFamily="34" charset="-122"/>
                <a:ea typeface="微软雅黑" panose="020B0503020204020204" pitchFamily="34" charset="-122"/>
              </a:endParaRPr>
            </a:p>
          </p:txBody>
        </p:sp>
        <p:sp>
          <p:nvSpPr>
            <p:cNvPr id="11" name="矩形 10"/>
            <p:cNvSpPr/>
            <p:nvPr/>
          </p:nvSpPr>
          <p:spPr>
            <a:xfrm>
              <a:off x="12348" y="1892"/>
              <a:ext cx="1964" cy="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0973FC"/>
                  </a:solidFill>
                  <a:latin typeface="微软雅黑" panose="020B0503020204020204" pitchFamily="34" charset="-122"/>
                  <a:ea typeface="微软雅黑" panose="020B0503020204020204" pitchFamily="34" charset="-122"/>
                </a:rPr>
                <a:t>碳排放交易</a:t>
              </a:r>
              <a:endParaRPr lang="zh-CN" altLang="en-US" sz="1400">
                <a:solidFill>
                  <a:srgbClr val="0973FC"/>
                </a:solidFill>
                <a:latin typeface="微软雅黑" panose="020B0503020204020204" pitchFamily="34" charset="-122"/>
                <a:ea typeface="微软雅黑" panose="020B0503020204020204" pitchFamily="34" charset="-122"/>
              </a:endParaRPr>
            </a:p>
          </p:txBody>
        </p:sp>
        <p:sp>
          <p:nvSpPr>
            <p:cNvPr id="13" name="矩形 12"/>
            <p:cNvSpPr/>
            <p:nvPr/>
          </p:nvSpPr>
          <p:spPr>
            <a:xfrm>
              <a:off x="14866" y="1892"/>
              <a:ext cx="1964" cy="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0973FC"/>
                  </a:solidFill>
                  <a:latin typeface="微软雅黑" panose="020B0503020204020204" pitchFamily="34" charset="-122"/>
                  <a:ea typeface="微软雅黑" panose="020B0503020204020204" pitchFamily="34" charset="-122"/>
                </a:rPr>
                <a:t>······</a:t>
              </a:r>
              <a:endParaRPr lang="en-US" altLang="zh-CN" sz="1400">
                <a:solidFill>
                  <a:srgbClr val="0973FC"/>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191" y="3007"/>
              <a:ext cx="2205" cy="822"/>
            </a:xfrm>
            <a:prstGeom prst="rect">
              <a:avLst/>
            </a:prstGeom>
            <a:noFill/>
          </p:spPr>
          <p:txBody>
            <a:bodyPr wrap="none" rtlCol="0" anchor="t">
              <a:spAutoFit/>
            </a:bodyPr>
            <a:p>
              <a:pPr algn="ctr"/>
              <a:r>
                <a:rPr lang="zh-CN" altLang="en-US" sz="1400" b="1">
                  <a:solidFill>
                    <a:schemeClr val="bg1"/>
                  </a:solidFill>
                  <a:latin typeface="微软雅黑" panose="020B0503020204020204" pitchFamily="34" charset="-122"/>
                  <a:ea typeface="微软雅黑" panose="020B0503020204020204" pitchFamily="34" charset="-122"/>
                  <a:sym typeface="+mn-ea"/>
                </a:rPr>
                <a:t>区块链管理</a:t>
              </a:r>
              <a:endParaRPr lang="zh-CN" altLang="en-US" sz="1400" b="1">
                <a:solidFill>
                  <a:schemeClr val="bg1"/>
                </a:solidFill>
                <a:latin typeface="微软雅黑" panose="020B0503020204020204" pitchFamily="34" charset="-122"/>
                <a:ea typeface="微软雅黑" panose="020B0503020204020204" pitchFamily="34" charset="-122"/>
                <a:sym typeface="+mn-ea"/>
              </a:endParaRPr>
            </a:p>
            <a:p>
              <a:pPr algn="ctr"/>
              <a:r>
                <a:rPr lang="en-US" altLang="zh-CN" sz="1400" b="1">
                  <a:solidFill>
                    <a:schemeClr val="bg1"/>
                  </a:solidFill>
                  <a:latin typeface="微软雅黑" panose="020B0503020204020204" pitchFamily="34" charset="-122"/>
                  <a:ea typeface="微软雅黑" panose="020B0503020204020204" pitchFamily="34" charset="-122"/>
                  <a:sym typeface="+mn-ea"/>
                </a:rPr>
                <a:t>BDE Manager</a:t>
              </a:r>
              <a:endParaRPr lang="en-US" altLang="zh-CN" sz="1400" b="1">
                <a:solidFill>
                  <a:schemeClr val="bg1"/>
                </a:solidFill>
                <a:latin typeface="微软雅黑" panose="020B0503020204020204" pitchFamily="34" charset="-122"/>
                <a:ea typeface="微软雅黑" panose="020B0503020204020204" pitchFamily="34" charset="-122"/>
                <a:sym typeface="+mn-ea"/>
              </a:endParaRPr>
            </a:p>
          </p:txBody>
        </p:sp>
        <p:sp>
          <p:nvSpPr>
            <p:cNvPr id="62" name="矩形 61"/>
            <p:cNvSpPr/>
            <p:nvPr/>
          </p:nvSpPr>
          <p:spPr>
            <a:xfrm>
              <a:off x="1300" y="3904"/>
              <a:ext cx="1987"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组织管理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15" name="矩形 14"/>
            <p:cNvSpPr/>
            <p:nvPr/>
          </p:nvSpPr>
          <p:spPr>
            <a:xfrm>
              <a:off x="1300" y="4518"/>
              <a:ext cx="1987"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子链管理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16" name="矩形 15"/>
            <p:cNvSpPr/>
            <p:nvPr/>
          </p:nvSpPr>
          <p:spPr>
            <a:xfrm>
              <a:off x="1300" y="5132"/>
              <a:ext cx="1987"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智能</a:t>
              </a:r>
              <a:r>
                <a:rPr lang="zh-CN" altLang="en-US" sz="1200">
                  <a:solidFill>
                    <a:srgbClr val="7242C4"/>
                  </a:solidFill>
                  <a:latin typeface="微软雅黑" panose="020B0503020204020204" pitchFamily="34" charset="-122"/>
                  <a:ea typeface="微软雅黑" panose="020B0503020204020204" pitchFamily="34" charset="-122"/>
                </a:rPr>
                <a:t>合约管理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17" name="矩形 16"/>
            <p:cNvSpPr/>
            <p:nvPr/>
          </p:nvSpPr>
          <p:spPr>
            <a:xfrm>
              <a:off x="1300" y="5768"/>
              <a:ext cx="1987"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节点管理监控</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18" name="矩形 17"/>
            <p:cNvSpPr/>
            <p:nvPr/>
          </p:nvSpPr>
          <p:spPr>
            <a:xfrm>
              <a:off x="1300" y="6404"/>
              <a:ext cx="1987"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证书管理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19" name="矩形 18"/>
            <p:cNvSpPr/>
            <p:nvPr/>
          </p:nvSpPr>
          <p:spPr>
            <a:xfrm>
              <a:off x="1300" y="7067"/>
              <a:ext cx="1987"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安全管理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20" name="矩形 19"/>
            <p:cNvSpPr/>
            <p:nvPr/>
          </p:nvSpPr>
          <p:spPr>
            <a:xfrm>
              <a:off x="1284" y="7715"/>
              <a:ext cx="1987"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消息管理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21" name="矩形 20"/>
            <p:cNvSpPr/>
            <p:nvPr/>
          </p:nvSpPr>
          <p:spPr>
            <a:xfrm>
              <a:off x="1300" y="8351"/>
              <a:ext cx="1987"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区块链浏览器</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22" name="矩形 21"/>
            <p:cNvSpPr/>
            <p:nvPr/>
          </p:nvSpPr>
          <p:spPr>
            <a:xfrm>
              <a:off x="15679" y="2822"/>
              <a:ext cx="2455" cy="6213"/>
            </a:xfrm>
            <a:prstGeom prst="rect">
              <a:avLst/>
            </a:prstGeom>
            <a:solidFill>
              <a:srgbClr val="724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a:latin typeface="微软雅黑" panose="020B0503020204020204" pitchFamily="34" charset="-122"/>
                <a:ea typeface="微软雅黑" panose="020B0503020204020204" pitchFamily="34" charset="-122"/>
              </a:endParaRPr>
            </a:p>
          </p:txBody>
        </p:sp>
        <p:sp>
          <p:nvSpPr>
            <p:cNvPr id="23" name="文本框 22"/>
            <p:cNvSpPr txBox="1"/>
            <p:nvPr/>
          </p:nvSpPr>
          <p:spPr>
            <a:xfrm>
              <a:off x="16203" y="2955"/>
              <a:ext cx="1408" cy="483"/>
            </a:xfrm>
            <a:prstGeom prst="rect">
              <a:avLst/>
            </a:prstGeom>
            <a:noFill/>
          </p:spPr>
          <p:txBody>
            <a:bodyPr wrap="none" rtlCol="0" anchor="t">
              <a:spAutoFit/>
            </a:bodyPr>
            <a:p>
              <a:pPr algn="ctr"/>
              <a:r>
                <a:rPr lang="zh-CN" sz="1400" b="1">
                  <a:solidFill>
                    <a:schemeClr val="bg1"/>
                  </a:solidFill>
                  <a:latin typeface="微软雅黑" panose="020B0503020204020204" pitchFamily="34" charset="-122"/>
                  <a:ea typeface="微软雅黑" panose="020B0503020204020204" pitchFamily="34" charset="-122"/>
                  <a:sym typeface="+mn-ea"/>
                </a:rPr>
                <a:t>连接服务</a:t>
              </a:r>
              <a:endParaRPr lang="zh-CN" sz="1400" b="1">
                <a:solidFill>
                  <a:schemeClr val="bg1"/>
                </a:solidFill>
                <a:latin typeface="微软雅黑" panose="020B0503020204020204" pitchFamily="34" charset="-122"/>
                <a:ea typeface="微软雅黑" panose="020B0503020204020204" pitchFamily="34" charset="-122"/>
                <a:sym typeface="+mn-ea"/>
              </a:endParaRPr>
            </a:p>
          </p:txBody>
        </p:sp>
        <p:sp>
          <p:nvSpPr>
            <p:cNvPr id="24" name="矩形 23"/>
            <p:cNvSpPr/>
            <p:nvPr/>
          </p:nvSpPr>
          <p:spPr>
            <a:xfrm>
              <a:off x="15907" y="3460"/>
              <a:ext cx="2000" cy="180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25" name="矩形 24"/>
            <p:cNvSpPr/>
            <p:nvPr/>
          </p:nvSpPr>
          <p:spPr>
            <a:xfrm>
              <a:off x="15907" y="5412"/>
              <a:ext cx="2000" cy="165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26" name="矩形 25"/>
            <p:cNvSpPr/>
            <p:nvPr/>
          </p:nvSpPr>
          <p:spPr>
            <a:xfrm>
              <a:off x="15907" y="7244"/>
              <a:ext cx="2000" cy="165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70" name="文本框 69"/>
            <p:cNvSpPr txBox="1"/>
            <p:nvPr/>
          </p:nvSpPr>
          <p:spPr>
            <a:xfrm>
              <a:off x="15936" y="3475"/>
              <a:ext cx="1971" cy="628"/>
            </a:xfrm>
            <a:prstGeom prst="rect">
              <a:avLst/>
            </a:prstGeom>
            <a:noFill/>
          </p:spPr>
          <p:txBody>
            <a:bodyPr wrap="square" rtlCol="0">
              <a:spAutoFit/>
            </a:bodyPr>
            <a:p>
              <a:pPr algn="ctr"/>
              <a:r>
                <a:rPr 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BDE IOT Connecter</a:t>
              </a:r>
              <a:endParaRPr 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26"/>
            <p:cNvSpPr txBox="1"/>
            <p:nvPr/>
          </p:nvSpPr>
          <p:spPr>
            <a:xfrm>
              <a:off x="15936" y="5458"/>
              <a:ext cx="1971" cy="386"/>
            </a:xfrm>
            <a:prstGeom prst="rect">
              <a:avLst/>
            </a:prstGeom>
            <a:noFill/>
          </p:spPr>
          <p:txBody>
            <a:bodyPr wrap="square" rtlCol="0">
              <a:spAutoFit/>
            </a:bodyPr>
            <a:p>
              <a:pPr algn="ctr"/>
              <a:r>
                <a:rPr 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BDE AI Bulider</a:t>
              </a:r>
              <a:endParaRPr 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文本框 27"/>
            <p:cNvSpPr txBox="1"/>
            <p:nvPr/>
          </p:nvSpPr>
          <p:spPr>
            <a:xfrm>
              <a:off x="15922" y="7252"/>
              <a:ext cx="1971" cy="386"/>
            </a:xfrm>
            <a:prstGeom prst="rect">
              <a:avLst/>
            </a:prstGeom>
            <a:noFill/>
          </p:spPr>
          <p:txBody>
            <a:bodyPr wrap="square" rtlCol="0">
              <a:spAutoFit/>
            </a:bodyPr>
            <a:p>
              <a:pPr algn="ctr"/>
              <a:r>
                <a:rPr 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BDE OpenAPI</a:t>
              </a:r>
              <a:endParaRPr 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矩形 28"/>
            <p:cNvSpPr/>
            <p:nvPr/>
          </p:nvSpPr>
          <p:spPr>
            <a:xfrm>
              <a:off x="16203" y="4118"/>
              <a:ext cx="1489"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设备管理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30" name="矩形 29"/>
            <p:cNvSpPr/>
            <p:nvPr/>
          </p:nvSpPr>
          <p:spPr>
            <a:xfrm>
              <a:off x="16203" y="4674"/>
              <a:ext cx="1489"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数据管理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31" name="矩形 30"/>
            <p:cNvSpPr/>
            <p:nvPr/>
          </p:nvSpPr>
          <p:spPr>
            <a:xfrm>
              <a:off x="16203" y="5885"/>
              <a:ext cx="1489"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模型对接</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32" name="矩形 31"/>
            <p:cNvSpPr/>
            <p:nvPr/>
          </p:nvSpPr>
          <p:spPr>
            <a:xfrm>
              <a:off x="16203" y="6441"/>
              <a:ext cx="1489"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安全检查</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33" name="矩形 32"/>
            <p:cNvSpPr/>
            <p:nvPr/>
          </p:nvSpPr>
          <p:spPr>
            <a:xfrm>
              <a:off x="16203" y="7686"/>
              <a:ext cx="1489"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账户管理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34" name="矩形 33"/>
            <p:cNvSpPr/>
            <p:nvPr/>
          </p:nvSpPr>
          <p:spPr>
            <a:xfrm>
              <a:off x="16203" y="8242"/>
              <a:ext cx="1489" cy="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7242C4"/>
                  </a:solidFill>
                  <a:latin typeface="微软雅黑" panose="020B0503020204020204" pitchFamily="34" charset="-122"/>
                  <a:ea typeface="微软雅黑" panose="020B0503020204020204" pitchFamily="34" charset="-122"/>
                </a:rPr>
                <a:t>接口管理</a:t>
              </a:r>
              <a:endParaRPr lang="zh-CN" altLang="en-US" sz="1200">
                <a:solidFill>
                  <a:srgbClr val="7242C4"/>
                </a:solidFill>
                <a:latin typeface="微软雅黑" panose="020B0503020204020204" pitchFamily="34" charset="-122"/>
                <a:ea typeface="微软雅黑" panose="020B0503020204020204" pitchFamily="34" charset="-122"/>
              </a:endParaRPr>
            </a:p>
          </p:txBody>
        </p:sp>
        <p:sp>
          <p:nvSpPr>
            <p:cNvPr id="35" name="矩形 34"/>
            <p:cNvSpPr/>
            <p:nvPr/>
          </p:nvSpPr>
          <p:spPr>
            <a:xfrm>
              <a:off x="3911" y="2881"/>
              <a:ext cx="11420" cy="3459"/>
            </a:xfrm>
            <a:prstGeom prst="rect">
              <a:avLst/>
            </a:prstGeom>
            <a:solidFill>
              <a:srgbClr val="CF0E7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36" name="矩形 35"/>
            <p:cNvSpPr/>
            <p:nvPr/>
          </p:nvSpPr>
          <p:spPr>
            <a:xfrm>
              <a:off x="3927" y="6518"/>
              <a:ext cx="11414" cy="2523"/>
            </a:xfrm>
            <a:prstGeom prst="rect">
              <a:avLst/>
            </a:prstGeom>
            <a:solidFill>
              <a:srgbClr val="CF0E7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sz="1400">
                <a:latin typeface="微软雅黑" panose="020B0503020204020204" pitchFamily="34" charset="-122"/>
                <a:ea typeface="微软雅黑" panose="020B0503020204020204" pitchFamily="34" charset="-122"/>
              </a:endParaRPr>
            </a:p>
          </p:txBody>
        </p:sp>
        <p:sp>
          <p:nvSpPr>
            <p:cNvPr id="37" name="文本框 36"/>
            <p:cNvSpPr txBox="1"/>
            <p:nvPr/>
          </p:nvSpPr>
          <p:spPr>
            <a:xfrm>
              <a:off x="4112" y="3425"/>
              <a:ext cx="633" cy="1840"/>
            </a:xfrm>
            <a:prstGeom prst="rect">
              <a:avLst/>
            </a:prstGeom>
            <a:noFill/>
          </p:spPr>
          <p:txBody>
            <a:bodyPr wrap="square" rtlCol="0" anchor="t">
              <a:spAutoFit/>
            </a:bodyPr>
            <a:p>
              <a:pPr algn="ctr"/>
              <a:r>
                <a:rPr lang="zh-CN" altLang="en-US" sz="1400" b="1">
                  <a:solidFill>
                    <a:schemeClr val="bg1"/>
                  </a:solidFill>
                  <a:latin typeface="微软雅黑" panose="020B0503020204020204" pitchFamily="34" charset="-122"/>
                  <a:ea typeface="微软雅黑" panose="020B0503020204020204" pitchFamily="34" charset="-122"/>
                  <a:sym typeface="+mn-ea"/>
                </a:rPr>
                <a:t>核心服务层</a:t>
              </a:r>
              <a:endParaRPr lang="zh-CN" altLang="en-US" sz="1400" b="1">
                <a:solidFill>
                  <a:schemeClr val="bg1"/>
                </a:solidFill>
                <a:latin typeface="微软雅黑" panose="020B0503020204020204" pitchFamily="34" charset="-122"/>
                <a:ea typeface="微软雅黑" panose="020B0503020204020204" pitchFamily="34" charset="-122"/>
                <a:sym typeface="+mn-ea"/>
              </a:endParaRPr>
            </a:p>
          </p:txBody>
        </p:sp>
        <p:sp>
          <p:nvSpPr>
            <p:cNvPr id="38" name="文本框 37"/>
            <p:cNvSpPr txBox="1"/>
            <p:nvPr/>
          </p:nvSpPr>
          <p:spPr>
            <a:xfrm>
              <a:off x="4041" y="6556"/>
              <a:ext cx="774" cy="2179"/>
            </a:xfrm>
            <a:prstGeom prst="rect">
              <a:avLst/>
            </a:prstGeom>
            <a:noFill/>
          </p:spPr>
          <p:txBody>
            <a:bodyPr wrap="square" rtlCol="0" anchor="t">
              <a:spAutoFit/>
            </a:bodyPr>
            <a:p>
              <a:pPr algn="ctr"/>
              <a:r>
                <a:rPr lang="zh-CN" altLang="en-US" sz="1400" b="1">
                  <a:solidFill>
                    <a:schemeClr val="bg1"/>
                  </a:solidFill>
                  <a:latin typeface="微软雅黑" panose="020B0503020204020204" pitchFamily="34" charset="-122"/>
                  <a:ea typeface="微软雅黑" panose="020B0503020204020204" pitchFamily="34" charset="-122"/>
                  <a:sym typeface="+mn-ea"/>
                </a:rPr>
                <a:t>区块链核心层</a:t>
              </a:r>
              <a:endParaRPr lang="en-US" altLang="zh-CN" sz="1400" b="1">
                <a:solidFill>
                  <a:schemeClr val="bg1"/>
                </a:solidFill>
                <a:latin typeface="微软雅黑" panose="020B0503020204020204" pitchFamily="34" charset="-122"/>
                <a:ea typeface="微软雅黑" panose="020B0503020204020204" pitchFamily="34" charset="-122"/>
                <a:sym typeface="+mn-ea"/>
              </a:endParaRPr>
            </a:p>
          </p:txBody>
        </p:sp>
        <p:sp>
          <p:nvSpPr>
            <p:cNvPr id="39" name="文本框 38"/>
            <p:cNvSpPr txBox="1"/>
            <p:nvPr/>
          </p:nvSpPr>
          <p:spPr>
            <a:xfrm>
              <a:off x="4745" y="6449"/>
              <a:ext cx="431" cy="2519"/>
            </a:xfrm>
            <a:prstGeom prst="rect">
              <a:avLst/>
            </a:prstGeom>
            <a:noFill/>
          </p:spPr>
          <p:txBody>
            <a:bodyPr wrap="square" rtlCol="0" anchor="t">
              <a:spAutoFit/>
            </a:bodyPr>
            <a:p>
              <a:pPr algn="ctr"/>
              <a:r>
                <a:rPr lang="en-US" altLang="zh-CN" sz="1400" b="1">
                  <a:solidFill>
                    <a:schemeClr val="bg1"/>
                  </a:solidFill>
                  <a:latin typeface="微软雅黑" panose="020B0503020204020204" pitchFamily="34" charset="-122"/>
                  <a:ea typeface="微软雅黑" panose="020B0503020204020204" pitchFamily="34" charset="-122"/>
                  <a:sym typeface="+mn-ea"/>
                </a:rPr>
                <a:t>BDE CORE</a:t>
              </a:r>
              <a:endParaRPr lang="en-US" altLang="zh-CN" sz="1400" b="1">
                <a:solidFill>
                  <a:schemeClr val="bg1"/>
                </a:solidFill>
                <a:latin typeface="微软雅黑" panose="020B0503020204020204" pitchFamily="34" charset="-122"/>
                <a:ea typeface="微软雅黑" panose="020B0503020204020204" pitchFamily="34" charset="-122"/>
                <a:sym typeface="+mn-ea"/>
              </a:endParaRPr>
            </a:p>
          </p:txBody>
        </p:sp>
        <p:sp>
          <p:nvSpPr>
            <p:cNvPr id="67" name="矩形 66"/>
            <p:cNvSpPr/>
            <p:nvPr/>
          </p:nvSpPr>
          <p:spPr>
            <a:xfrm>
              <a:off x="5695" y="6743"/>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可插拔共识算法</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0" name="矩形 39"/>
            <p:cNvSpPr/>
            <p:nvPr/>
          </p:nvSpPr>
          <p:spPr>
            <a:xfrm>
              <a:off x="8008" y="6735"/>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国密算法支持</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1" name="矩形 40"/>
            <p:cNvSpPr/>
            <p:nvPr/>
          </p:nvSpPr>
          <p:spPr>
            <a:xfrm>
              <a:off x="10421" y="6743"/>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rgbClr val="CF0E7F"/>
                  </a:solidFill>
                  <a:latin typeface="微软雅黑" panose="020B0503020204020204" pitchFamily="34" charset="-122"/>
                  <a:ea typeface="微软雅黑" panose="020B0503020204020204" pitchFamily="34" charset="-122"/>
                </a:rPr>
                <a:t>P2P</a:t>
              </a:r>
              <a:r>
                <a:rPr lang="zh-CN" altLang="en-US" sz="1200">
                  <a:solidFill>
                    <a:srgbClr val="CF0E7F"/>
                  </a:solidFill>
                  <a:latin typeface="微软雅黑" panose="020B0503020204020204" pitchFamily="34" charset="-122"/>
                  <a:ea typeface="微软雅黑" panose="020B0503020204020204" pitchFamily="34" charset="-122"/>
                </a:rPr>
                <a:t>网络</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2" name="矩形 41"/>
            <p:cNvSpPr/>
            <p:nvPr/>
          </p:nvSpPr>
          <p:spPr>
            <a:xfrm>
              <a:off x="12740" y="6735"/>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块链式存储</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3" name="矩形 42"/>
            <p:cNvSpPr/>
            <p:nvPr/>
          </p:nvSpPr>
          <p:spPr>
            <a:xfrm>
              <a:off x="5695" y="7535"/>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主子链架构</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4" name="矩形 43"/>
            <p:cNvSpPr/>
            <p:nvPr/>
          </p:nvSpPr>
          <p:spPr>
            <a:xfrm>
              <a:off x="8008" y="7527"/>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智能合约引擎</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5" name="矩形 44"/>
            <p:cNvSpPr/>
            <p:nvPr/>
          </p:nvSpPr>
          <p:spPr>
            <a:xfrm>
              <a:off x="10421" y="7535"/>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身份管理</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6" name="矩形 45"/>
            <p:cNvSpPr/>
            <p:nvPr/>
          </p:nvSpPr>
          <p:spPr>
            <a:xfrm>
              <a:off x="12740" y="7527"/>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系统智能合约</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7" name="矩形 46"/>
            <p:cNvSpPr/>
            <p:nvPr/>
          </p:nvSpPr>
          <p:spPr>
            <a:xfrm>
              <a:off x="5695" y="8286"/>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核心数据库</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8" name="矩形 47"/>
            <p:cNvSpPr/>
            <p:nvPr/>
          </p:nvSpPr>
          <p:spPr>
            <a:xfrm>
              <a:off x="8008" y="8278"/>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数据锚定</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49" name="矩形 48"/>
            <p:cNvSpPr/>
            <p:nvPr/>
          </p:nvSpPr>
          <p:spPr>
            <a:xfrm>
              <a:off x="10421" y="8286"/>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交易流程管理</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50" name="矩形 49"/>
            <p:cNvSpPr/>
            <p:nvPr/>
          </p:nvSpPr>
          <p:spPr>
            <a:xfrm>
              <a:off x="12740" y="8278"/>
              <a:ext cx="2081" cy="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rgbClr val="CF0E7F"/>
                  </a:solidFill>
                  <a:latin typeface="微软雅黑" panose="020B0503020204020204" pitchFamily="34" charset="-122"/>
                  <a:ea typeface="微软雅黑" panose="020B0503020204020204" pitchFamily="34" charset="-122"/>
                </a:rPr>
                <a:t>SDK</a:t>
              </a:r>
              <a:endParaRPr lang="en-US" altLang="zh-CN" sz="1200">
                <a:solidFill>
                  <a:srgbClr val="CF0E7F"/>
                </a:solidFill>
                <a:latin typeface="微软雅黑" panose="020B0503020204020204" pitchFamily="34" charset="-122"/>
                <a:ea typeface="微软雅黑" panose="020B0503020204020204" pitchFamily="34" charset="-122"/>
              </a:endParaRPr>
            </a:p>
          </p:txBody>
        </p:sp>
        <p:sp>
          <p:nvSpPr>
            <p:cNvPr id="51" name="矩形 50"/>
            <p:cNvSpPr/>
            <p:nvPr/>
          </p:nvSpPr>
          <p:spPr>
            <a:xfrm>
              <a:off x="5695" y="3187"/>
              <a:ext cx="4383" cy="140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5695" y="4696"/>
              <a:ext cx="4383" cy="140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52"/>
            <p:cNvSpPr/>
            <p:nvPr/>
          </p:nvSpPr>
          <p:spPr>
            <a:xfrm>
              <a:off x="10421" y="3187"/>
              <a:ext cx="4383" cy="140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矩形 53"/>
            <p:cNvSpPr/>
            <p:nvPr/>
          </p:nvSpPr>
          <p:spPr>
            <a:xfrm>
              <a:off x="10421" y="4696"/>
              <a:ext cx="4383" cy="140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矩形 54"/>
            <p:cNvSpPr/>
            <p:nvPr/>
          </p:nvSpPr>
          <p:spPr>
            <a:xfrm>
              <a:off x="6023" y="3602"/>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证书颁发</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57" name="矩形 56"/>
            <p:cNvSpPr/>
            <p:nvPr/>
          </p:nvSpPr>
          <p:spPr>
            <a:xfrm>
              <a:off x="8009" y="3602"/>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证书管理</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58" name="矩形 57"/>
            <p:cNvSpPr/>
            <p:nvPr/>
          </p:nvSpPr>
          <p:spPr>
            <a:xfrm>
              <a:off x="6023" y="4099"/>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身份解析认证</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59" name="矩形 58"/>
            <p:cNvSpPr/>
            <p:nvPr/>
          </p:nvSpPr>
          <p:spPr>
            <a:xfrm>
              <a:off x="8008" y="4099"/>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三方</a:t>
              </a:r>
              <a:r>
                <a:rPr lang="en-US" altLang="zh-CN" sz="1200">
                  <a:solidFill>
                    <a:srgbClr val="CF0E7F"/>
                  </a:solidFill>
                  <a:latin typeface="微软雅黑" panose="020B0503020204020204" pitchFamily="34" charset="-122"/>
                  <a:ea typeface="微软雅黑" panose="020B0503020204020204" pitchFamily="34" charset="-122"/>
                </a:rPr>
                <a:t>CA</a:t>
              </a:r>
              <a:r>
                <a:rPr lang="zh-CN" altLang="en-US" sz="1200">
                  <a:solidFill>
                    <a:srgbClr val="CF0E7F"/>
                  </a:solidFill>
                  <a:latin typeface="微软雅黑" panose="020B0503020204020204" pitchFamily="34" charset="-122"/>
                  <a:ea typeface="微软雅黑" panose="020B0503020204020204" pitchFamily="34" charset="-122"/>
                </a:rPr>
                <a:t>接入</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60" name="矩形 59"/>
            <p:cNvSpPr/>
            <p:nvPr/>
          </p:nvSpPr>
          <p:spPr>
            <a:xfrm>
              <a:off x="6024" y="5135"/>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文件安全存储</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61" name="矩形 60"/>
            <p:cNvSpPr/>
            <p:nvPr/>
          </p:nvSpPr>
          <p:spPr>
            <a:xfrm>
              <a:off x="8010" y="5135"/>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文件安全分享</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63" name="矩形 62"/>
            <p:cNvSpPr/>
            <p:nvPr/>
          </p:nvSpPr>
          <p:spPr>
            <a:xfrm>
              <a:off x="6024" y="5632"/>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权限管理</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64" name="矩形 63"/>
            <p:cNvSpPr/>
            <p:nvPr/>
          </p:nvSpPr>
          <p:spPr>
            <a:xfrm>
              <a:off x="8009" y="5632"/>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文件版本管理</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65" name="矩形 64"/>
            <p:cNvSpPr/>
            <p:nvPr/>
          </p:nvSpPr>
          <p:spPr>
            <a:xfrm>
              <a:off x="10661" y="3606"/>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同态加密</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66" name="矩形 65"/>
            <p:cNvSpPr/>
            <p:nvPr/>
          </p:nvSpPr>
          <p:spPr>
            <a:xfrm>
              <a:off x="12662" y="3606"/>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零知识证明</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68" name="矩形 67"/>
            <p:cNvSpPr/>
            <p:nvPr/>
          </p:nvSpPr>
          <p:spPr>
            <a:xfrm>
              <a:off x="10676" y="4103"/>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隐私保护套件</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69" name="矩形 68"/>
            <p:cNvSpPr/>
            <p:nvPr/>
          </p:nvSpPr>
          <p:spPr>
            <a:xfrm>
              <a:off x="12661" y="4103"/>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定制隐私服务</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71" name="矩形 70"/>
            <p:cNvSpPr/>
            <p:nvPr/>
          </p:nvSpPr>
          <p:spPr>
            <a:xfrm>
              <a:off x="10662" y="5128"/>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同构跨链</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72" name="矩形 71"/>
            <p:cNvSpPr/>
            <p:nvPr/>
          </p:nvSpPr>
          <p:spPr>
            <a:xfrm>
              <a:off x="12648" y="5128"/>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异构跨链</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73" name="矩形 72"/>
            <p:cNvSpPr/>
            <p:nvPr/>
          </p:nvSpPr>
          <p:spPr>
            <a:xfrm>
              <a:off x="10662" y="5625"/>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安全管理</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74" name="矩形 73"/>
            <p:cNvSpPr/>
            <p:nvPr/>
          </p:nvSpPr>
          <p:spPr>
            <a:xfrm>
              <a:off x="12647" y="5625"/>
              <a:ext cx="1890" cy="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CF0E7F"/>
                  </a:solidFill>
                  <a:latin typeface="微软雅黑" panose="020B0503020204020204" pitchFamily="34" charset="-122"/>
                  <a:ea typeface="微软雅黑" panose="020B0503020204020204" pitchFamily="34" charset="-122"/>
                </a:rPr>
                <a:t>信道加密</a:t>
              </a:r>
              <a:endParaRPr lang="zh-CN" altLang="en-US" sz="1200">
                <a:solidFill>
                  <a:srgbClr val="CF0E7F"/>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901" y="3187"/>
              <a:ext cx="1971" cy="434"/>
            </a:xfrm>
            <a:prstGeom prst="rect">
              <a:avLst/>
            </a:prstGeom>
            <a:noFill/>
          </p:spPr>
          <p:txBody>
            <a:bodyPr wrap="square" rtlCol="0">
              <a:spAutoFit/>
            </a:bodyPr>
            <a:p>
              <a:pPr algn="ctr"/>
              <a:r>
                <a:rPr lang="en-US" sz="1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BDE Identity</a:t>
              </a:r>
              <a:endParaRPr lang="en-US" sz="1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 name="文本框 80"/>
            <p:cNvSpPr txBox="1"/>
            <p:nvPr/>
          </p:nvSpPr>
          <p:spPr>
            <a:xfrm>
              <a:off x="11627" y="3187"/>
              <a:ext cx="1971" cy="434"/>
            </a:xfrm>
            <a:prstGeom prst="rect">
              <a:avLst/>
            </a:prstGeom>
            <a:noFill/>
          </p:spPr>
          <p:txBody>
            <a:bodyPr wrap="square" rtlCol="0">
              <a:spAutoFit/>
            </a:bodyPr>
            <a:p>
              <a:pPr algn="ctr"/>
              <a:r>
                <a:rPr lang="en-US" sz="1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BDE Privacy</a:t>
              </a:r>
              <a:endParaRPr lang="en-US" sz="1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 name="文本框 81"/>
            <p:cNvSpPr txBox="1"/>
            <p:nvPr/>
          </p:nvSpPr>
          <p:spPr>
            <a:xfrm>
              <a:off x="6901" y="4685"/>
              <a:ext cx="1971" cy="434"/>
            </a:xfrm>
            <a:prstGeom prst="rect">
              <a:avLst/>
            </a:prstGeom>
            <a:noFill/>
          </p:spPr>
          <p:txBody>
            <a:bodyPr wrap="square" rtlCol="0">
              <a:spAutoFit/>
            </a:bodyPr>
            <a:p>
              <a:pPr algn="ctr"/>
              <a:r>
                <a:rPr lang="en-US" sz="1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BDE FS</a:t>
              </a:r>
              <a:endParaRPr lang="en-US" sz="1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文本框 82"/>
            <p:cNvSpPr txBox="1"/>
            <p:nvPr/>
          </p:nvSpPr>
          <p:spPr>
            <a:xfrm>
              <a:off x="11627" y="4701"/>
              <a:ext cx="1971" cy="434"/>
            </a:xfrm>
            <a:prstGeom prst="rect">
              <a:avLst/>
            </a:prstGeom>
            <a:noFill/>
          </p:spPr>
          <p:txBody>
            <a:bodyPr wrap="square" rtlCol="0">
              <a:spAutoFit/>
            </a:bodyPr>
            <a:p>
              <a:pPr algn="ctr"/>
              <a:r>
                <a:rPr lang="en-US" sz="1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BDE Bridge</a:t>
              </a:r>
              <a:endParaRPr lang="en-US" sz="12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数字福建区块链平台：跨市部署</a:t>
            </a:r>
            <a:r>
              <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rPr>
              <a:t>+IPFS</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pic>
        <p:nvPicPr>
          <p:cNvPr id="56" name="图片 55" descr="方案一（1）"/>
          <p:cNvPicPr>
            <a:picLocks noChangeAspect="1"/>
          </p:cNvPicPr>
          <p:nvPr/>
        </p:nvPicPr>
        <p:blipFill>
          <a:blip r:embed="rId2"/>
          <a:stretch>
            <a:fillRect/>
          </a:stretch>
        </p:blipFill>
        <p:spPr>
          <a:xfrm>
            <a:off x="1317625" y="1476375"/>
            <a:ext cx="9556750" cy="3905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海关区块链：</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需求分析</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
        <p:nvSpPr>
          <p:cNvPr id="2" name="文本框 1"/>
          <p:cNvSpPr txBox="1"/>
          <p:nvPr/>
        </p:nvSpPr>
        <p:spPr>
          <a:xfrm>
            <a:off x="539115" y="1398270"/>
            <a:ext cx="11374120" cy="2584450"/>
          </a:xfrm>
          <a:prstGeom prst="rect">
            <a:avLst/>
          </a:prstGeom>
          <a:noFill/>
        </p:spPr>
        <p:txBody>
          <a:bodyPr wrap="square" rtlCol="0">
            <a:spAutoFit/>
          </a:bodyPr>
          <a:p>
            <a:r>
              <a:rPr lang="zh-CN" altLang="en-US" b="1"/>
              <a:t>海关：</a:t>
            </a:r>
            <a:endParaRPr lang="zh-CN" altLang="en-US"/>
          </a:p>
          <a:p>
            <a:r>
              <a:rPr lang="zh-CN" altLang="en-US"/>
              <a:t>企业通关数据可追溯，围绕</a:t>
            </a:r>
            <a:r>
              <a:rPr lang="en-US" altLang="zh-CN"/>
              <a:t>“</a:t>
            </a:r>
            <a:r>
              <a:rPr lang="zh-CN" altLang="en-US"/>
              <a:t>订单</a:t>
            </a:r>
            <a:r>
              <a:rPr lang="en-US" altLang="zh-CN"/>
              <a:t>”</a:t>
            </a:r>
            <a:r>
              <a:rPr lang="zh-CN" altLang="en-US"/>
              <a:t>，可以追溯数据流、货物流、资金流。满足的可通过</a:t>
            </a:r>
            <a:r>
              <a:rPr lang="en-US" altLang="zh-CN"/>
              <a:t>AEO</a:t>
            </a:r>
            <a:r>
              <a:rPr lang="zh-CN" altLang="en-US"/>
              <a:t>认证，提供</a:t>
            </a:r>
            <a:r>
              <a:rPr lang="zh-CN" altLang="en-US"/>
              <a:t>优待。</a:t>
            </a:r>
            <a:endParaRPr lang="zh-CN" altLang="en-US"/>
          </a:p>
          <a:p>
            <a:r>
              <a:rPr lang="zh-CN" altLang="en-US"/>
              <a:t>针对具体订单查缉时，企业可以迅速提供如上三流数据，且数据可信，不是</a:t>
            </a:r>
            <a:r>
              <a:rPr lang="zh-CN" altLang="en-US"/>
              <a:t>拼凑</a:t>
            </a:r>
            <a:r>
              <a:rPr lang="zh-CN" altLang="en-US"/>
              <a:t>的。</a:t>
            </a:r>
            <a:endParaRPr lang="zh-CN" altLang="en-US"/>
          </a:p>
          <a:p>
            <a:endParaRPr lang="zh-CN" altLang="en-US"/>
          </a:p>
          <a:p>
            <a:r>
              <a:rPr lang="zh-CN" altLang="en-US" b="1"/>
              <a:t>企业：</a:t>
            </a:r>
            <a:endParaRPr lang="zh-CN" altLang="en-US"/>
          </a:p>
          <a:p>
            <a:r>
              <a:rPr lang="zh-CN" altLang="en-US"/>
              <a:t>保护数据隐私，不能全面</a:t>
            </a:r>
            <a:r>
              <a:rPr lang="zh-CN" altLang="en-US"/>
              <a:t>对外公开订单数据</a:t>
            </a:r>
            <a:endParaRPr lang="zh-CN" altLang="en-US"/>
          </a:p>
          <a:p>
            <a:r>
              <a:rPr lang="zh-CN" altLang="en-US"/>
              <a:t>满足海关</a:t>
            </a:r>
            <a:r>
              <a:rPr lang="en-US" altLang="zh-CN"/>
              <a:t>AEO</a:t>
            </a:r>
            <a:r>
              <a:rPr lang="zh-CN" altLang="en-US"/>
              <a:t>认证，获取通关</a:t>
            </a:r>
            <a:r>
              <a:rPr lang="zh-CN" altLang="en-US"/>
              <a:t>优待</a:t>
            </a:r>
            <a:endParaRPr lang="zh-CN" altLang="en-US"/>
          </a:p>
          <a:p>
            <a:r>
              <a:rPr lang="zh-CN" altLang="en-US"/>
              <a:t>获取金融支持，如供应链金融</a:t>
            </a:r>
            <a:r>
              <a:rPr lang="zh-CN" altLang="en-US"/>
              <a:t>服务</a:t>
            </a:r>
            <a:endParaRPr lang="zh-CN" altLang="en-US"/>
          </a:p>
          <a:p>
            <a:r>
              <a:rPr lang="zh-CN" altLang="en-US"/>
              <a:t>海关要的数据与税务（如出口退税）、外管局等是一致的，需重复提供，希望降低</a:t>
            </a:r>
            <a:r>
              <a:rPr lang="zh-CN" altLang="en-US"/>
              <a:t>相关流程</a:t>
            </a:r>
            <a:r>
              <a:rPr lang="zh-CN" altLang="en-US"/>
              <a:t>复杂度。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海关区块链：</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框图</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pic>
        <p:nvPicPr>
          <p:cNvPr id="2" name="图片 1" descr="整体框图"/>
          <p:cNvPicPr>
            <a:picLocks noChangeAspect="1"/>
          </p:cNvPicPr>
          <p:nvPr/>
        </p:nvPicPr>
        <p:blipFill>
          <a:blip r:embed="rId2"/>
          <a:stretch>
            <a:fillRect/>
          </a:stretch>
        </p:blipFill>
        <p:spPr>
          <a:xfrm>
            <a:off x="930910" y="709930"/>
            <a:ext cx="11079480" cy="5942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58328" y="357564"/>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海关</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区块链：数据结构</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70485" y="206375"/>
            <a:ext cx="628650" cy="762000"/>
          </a:xfrm>
          <a:prstGeom prst="rect">
            <a:avLst/>
          </a:prstGeom>
        </p:spPr>
      </p:pic>
      <p:sp>
        <p:nvSpPr>
          <p:cNvPr id="8" name="文本框 7"/>
          <p:cNvSpPr txBox="1"/>
          <p:nvPr/>
        </p:nvSpPr>
        <p:spPr>
          <a:xfrm>
            <a:off x="294005" y="1358900"/>
            <a:ext cx="3389630" cy="5077460"/>
          </a:xfrm>
          <a:prstGeom prst="rect">
            <a:avLst/>
          </a:prstGeom>
          <a:noFill/>
        </p:spPr>
        <p:txBody>
          <a:bodyPr wrap="square" rtlCol="0">
            <a:spAutoFit/>
          </a:bodyPr>
          <a:p>
            <a:r>
              <a:rPr lang="zh-CN" altLang="en-US"/>
              <a:t>使用</a:t>
            </a:r>
            <a:r>
              <a:rPr lang="zh-CN" altLang="en-US"/>
              <a:t>双层merkle patricia tree记录数据。</a:t>
            </a:r>
            <a:endParaRPr lang="zh-CN" altLang="en-US"/>
          </a:p>
          <a:p>
            <a:r>
              <a:rPr lang="zh-CN" altLang="en-US"/>
              <a:t>每次有订单变化时，都会导致树根变化。该变化历史是可以追溯的，即可以恢复任意状态的</a:t>
            </a:r>
            <a:r>
              <a:rPr lang="zh-CN" altLang="en-US"/>
              <a:t>数据。每个订单的历史也是被完整记录和可追溯</a:t>
            </a:r>
            <a:r>
              <a:rPr lang="zh-CN" altLang="en-US"/>
              <a:t>的。</a:t>
            </a:r>
            <a:endParaRPr lang="zh-CN" altLang="en-US"/>
          </a:p>
          <a:p>
            <a:endParaRPr lang="zh-CN" altLang="en-US"/>
          </a:p>
          <a:p>
            <a:r>
              <a:rPr lang="zh-CN" altLang="en-US"/>
              <a:t>企业保存该记录，每隔规定时间（如</a:t>
            </a:r>
            <a:r>
              <a:rPr lang="en-US" altLang="zh-CN"/>
              <a:t>1</a:t>
            </a:r>
            <a:r>
              <a:rPr lang="zh-CN" altLang="en-US"/>
              <a:t>天）将树根提交到链上一次，即可锚定此期间内所有的</a:t>
            </a:r>
            <a:r>
              <a:rPr lang="zh-CN" altLang="en-US"/>
              <a:t>数据。</a:t>
            </a:r>
            <a:endParaRPr lang="zh-CN" altLang="en-US"/>
          </a:p>
          <a:p>
            <a:endParaRPr lang="zh-CN" altLang="en-US"/>
          </a:p>
          <a:p>
            <a:r>
              <a:rPr lang="zh-CN" altLang="en-US"/>
              <a:t>数据验真：查缉时提供订单历史数据。该数据验真包括</a:t>
            </a:r>
            <a:r>
              <a:rPr lang="zh-CN" altLang="en-US"/>
              <a:t>两部分：</a:t>
            </a:r>
            <a:endParaRPr lang="zh-CN" altLang="en-US"/>
          </a:p>
          <a:p>
            <a:r>
              <a:rPr lang="en-US" altLang="zh-CN"/>
              <a:t>1. </a:t>
            </a:r>
            <a:r>
              <a:rPr lang="zh-CN" altLang="en-US"/>
              <a:t>订单链逐笔按</a:t>
            </a:r>
            <a:r>
              <a:rPr lang="en-US" altLang="zh-CN"/>
              <a:t>Hash</a:t>
            </a:r>
            <a:r>
              <a:rPr lang="zh-CN" altLang="en-US"/>
              <a:t>验证</a:t>
            </a:r>
            <a:endParaRPr lang="zh-CN" altLang="en-US"/>
          </a:p>
          <a:p>
            <a:r>
              <a:rPr lang="en-US" altLang="zh-CN"/>
              <a:t>2. </a:t>
            </a:r>
            <a:r>
              <a:rPr lang="zh-CN" altLang="en-US"/>
              <a:t>最新状态的</a:t>
            </a:r>
            <a:r>
              <a:rPr lang="en-US" altLang="zh-CN"/>
              <a:t>SPV</a:t>
            </a:r>
            <a:r>
              <a:rPr lang="zh-CN" altLang="en-US"/>
              <a:t>证明是否与每日提交的树根</a:t>
            </a:r>
            <a:r>
              <a:rPr lang="zh-CN" altLang="en-US"/>
              <a:t>匹配</a:t>
            </a:r>
            <a:endParaRPr lang="zh-CN" altLang="en-US"/>
          </a:p>
        </p:txBody>
      </p:sp>
      <p:pic>
        <p:nvPicPr>
          <p:cNvPr id="4" name="图片 3"/>
          <p:cNvPicPr>
            <a:picLocks noChangeAspect="1"/>
          </p:cNvPicPr>
          <p:nvPr/>
        </p:nvPicPr>
        <p:blipFill>
          <a:blip r:embed="rId2"/>
          <a:stretch>
            <a:fillRect/>
          </a:stretch>
        </p:blipFill>
        <p:spPr>
          <a:xfrm>
            <a:off x="3792855" y="90170"/>
            <a:ext cx="8310880" cy="6499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海关区块链：工作</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流程</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pic>
        <p:nvPicPr>
          <p:cNvPr id="4" name="图片 3" descr="工作流程"/>
          <p:cNvPicPr>
            <a:picLocks noChangeAspect="1"/>
          </p:cNvPicPr>
          <p:nvPr/>
        </p:nvPicPr>
        <p:blipFill>
          <a:blip r:embed="rId2"/>
          <a:stretch>
            <a:fillRect/>
          </a:stretch>
        </p:blipFill>
        <p:spPr>
          <a:xfrm>
            <a:off x="1468120" y="788035"/>
            <a:ext cx="9372600" cy="5848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海关区块链：</a:t>
            </a: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价值</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
        <p:nvSpPr>
          <p:cNvPr id="4" name="文本框 3"/>
          <p:cNvSpPr txBox="1"/>
          <p:nvPr/>
        </p:nvSpPr>
        <p:spPr>
          <a:xfrm>
            <a:off x="480695" y="1526540"/>
            <a:ext cx="11029950" cy="1753235"/>
          </a:xfrm>
          <a:prstGeom prst="rect">
            <a:avLst/>
          </a:prstGeom>
          <a:noFill/>
        </p:spPr>
        <p:txBody>
          <a:bodyPr wrap="square" rtlCol="0">
            <a:spAutoFit/>
          </a:bodyPr>
          <a:p>
            <a:pPr marL="285750" indent="-285750">
              <a:buFont typeface="Arial" panose="020B0604020202020204" pitchFamily="34" charset="0"/>
              <a:buChar char="•"/>
            </a:pPr>
            <a:r>
              <a:rPr lang="zh-CN" altLang="en-US"/>
              <a:t>由于企业定期提交数据根到链上，海关可以按需回溯任意订单的历史。且该回溯是可信的。</a:t>
            </a:r>
            <a:endParaRPr lang="zh-CN" altLang="en-US"/>
          </a:p>
          <a:p>
            <a:pPr marL="285750" indent="-285750">
              <a:buFont typeface="Arial" panose="020B0604020202020204" pitchFamily="34" charset="0"/>
              <a:buChar char="•"/>
            </a:pPr>
            <a:r>
              <a:rPr lang="zh-CN" altLang="en-US"/>
              <a:t>企业数据不会完全暴露给海关，只会暴露海关要求的订单数据。数据控制权在企业</a:t>
            </a:r>
            <a:r>
              <a:rPr lang="zh-CN" altLang="en-US"/>
              <a:t>手上。</a:t>
            </a:r>
            <a:endParaRPr lang="zh-CN" altLang="en-US"/>
          </a:p>
          <a:p>
            <a:pPr marL="285750" indent="-285750">
              <a:buFont typeface="Arial" panose="020B0604020202020204" pitchFamily="34" charset="0"/>
              <a:buChar char="•"/>
            </a:pPr>
            <a:r>
              <a:rPr lang="zh-CN" altLang="en-US"/>
              <a:t>如果企业需要获取供应链金融服务，可使用相同方式提供数据给金融机构，且数据可信。</a:t>
            </a:r>
            <a:endParaRPr lang="zh-CN" altLang="en-US"/>
          </a:p>
          <a:p>
            <a:pPr marL="285750" indent="-285750">
              <a:buFont typeface="Arial" panose="020B0604020202020204" pitchFamily="34" charset="0"/>
              <a:buChar char="•"/>
            </a:pPr>
            <a:r>
              <a:rPr lang="zh-CN" altLang="en-US"/>
              <a:t>企业可以以可信方式提供数据给税务部门、外管局等。降低工作</a:t>
            </a:r>
            <a:r>
              <a:rPr lang="zh-CN" altLang="en-US"/>
              <a:t>复杂度。</a:t>
            </a:r>
            <a:endParaRPr lang="zh-CN" altLang="en-US"/>
          </a:p>
          <a:p>
            <a:pPr marL="285750" indent="-285750">
              <a:buFont typeface="Arial" panose="020B0604020202020204" pitchFamily="34" charset="0"/>
              <a:buChar char="•"/>
            </a:pPr>
            <a:r>
              <a:rPr lang="zh-CN" altLang="en-US"/>
              <a:t>由于市级海关会定时将数据锚定到省级、国家级海关监管单位（如</a:t>
            </a:r>
            <a:r>
              <a:rPr lang="en-US" altLang="zh-CN"/>
              <a:t>10min</a:t>
            </a:r>
            <a:r>
              <a:rPr lang="zh-CN" altLang="en-US"/>
              <a:t>），所以理论上海关总署可以定时以一个</a:t>
            </a:r>
            <a:r>
              <a:rPr lang="en-US" altLang="zh-CN"/>
              <a:t>256bit</a:t>
            </a:r>
            <a:r>
              <a:rPr lang="zh-CN" altLang="en-US"/>
              <a:t>数据锚定全国加入到该系统的企业的所有订单数据，可以验证并回溯所有订单的三流</a:t>
            </a:r>
            <a:r>
              <a:rPr lang="zh-CN" altLang="en-US"/>
              <a:t>数据。</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02260" y="176530"/>
            <a:ext cx="628650" cy="762000"/>
          </a:xfrm>
          <a:prstGeom prst="rect">
            <a:avLst/>
          </a:prstGeom>
        </p:spPr>
      </p:pic>
      <p:sp>
        <p:nvSpPr>
          <p:cNvPr id="2" name="矩形 1"/>
          <p:cNvSpPr/>
          <p:nvPr/>
        </p:nvSpPr>
        <p:spPr>
          <a:xfrm>
            <a:off x="4632960" y="2829560"/>
            <a:ext cx="292608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谢谢！</a:t>
            </a:r>
            <a:endParaRPr lang="zh-CN" altLang="en-US" sz="72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rPr>
              <a:t>Security</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3" name="文本框 2"/>
          <p:cNvSpPr txBox="1"/>
          <p:nvPr/>
        </p:nvSpPr>
        <p:spPr>
          <a:xfrm>
            <a:off x="826135" y="1224915"/>
            <a:ext cx="10797540" cy="3784600"/>
          </a:xfrm>
          <a:prstGeom prst="rect">
            <a:avLst/>
          </a:prstGeom>
          <a:noFill/>
        </p:spPr>
        <p:txBody>
          <a:bodyPr wrap="square" rtlCol="0">
            <a:spAutoFit/>
          </a:bodyPr>
          <a:p>
            <a:pPr indent="0">
              <a:buFont typeface="Arial" panose="020B0604020202020204" pitchFamily="34" charset="0"/>
              <a:buNone/>
            </a:pPr>
            <a:r>
              <a:rPr lang="zh-CN" altLang="en-US" sz="2400" b="1"/>
              <a:t>What determines the security of </a:t>
            </a:r>
            <a:r>
              <a:rPr lang="en-US" altLang="zh-CN" sz="2400" b="1"/>
              <a:t>a </a:t>
            </a:r>
            <a:r>
              <a:rPr lang="zh-CN" altLang="en-US" sz="2400" b="1"/>
              <a:t>blockchain?</a:t>
            </a:r>
            <a:endParaRPr lang="zh-CN" altLang="en-US" sz="2400" b="1"/>
          </a:p>
          <a:p>
            <a:pPr marL="285750" indent="-285750">
              <a:buFont typeface="Arial" panose="020B0604020202020204" pitchFamily="34" charset="0"/>
              <a:buChar char="•"/>
            </a:pPr>
            <a:r>
              <a:rPr lang="en-US" altLang="zh-CN" sz="2400"/>
              <a:t>Consensus algorithum</a:t>
            </a:r>
            <a:endParaRPr lang="en-US" altLang="zh-CN" sz="2400"/>
          </a:p>
          <a:p>
            <a:pPr marL="285750" indent="-285750">
              <a:buFont typeface="Arial" panose="020B0604020202020204" pitchFamily="34" charset="0"/>
              <a:buChar char="•"/>
            </a:pPr>
            <a:r>
              <a:rPr lang="zh-CN" altLang="en-US" sz="2400"/>
              <a:t>Token Economics</a:t>
            </a:r>
            <a:endParaRPr lang="zh-CN" altLang="en-US" sz="2400"/>
          </a:p>
          <a:p>
            <a:pPr marL="285750" indent="-285750">
              <a:buFont typeface="Arial" panose="020B0604020202020204" pitchFamily="34" charset="0"/>
              <a:buChar char="•"/>
            </a:pPr>
            <a:r>
              <a:rPr lang="en-US" altLang="zh-CN" sz="2400">
                <a:solidFill>
                  <a:srgbClr val="FF0000"/>
                </a:solidFill>
              </a:rPr>
              <a:t>computing power -&gt; </a:t>
            </a:r>
            <a:r>
              <a:rPr lang="zh-CN" altLang="en-US" sz="2400">
                <a:solidFill>
                  <a:srgbClr val="FF0000"/>
                </a:solidFill>
              </a:rPr>
              <a:t>market value</a:t>
            </a:r>
            <a:endParaRPr lang="zh-CN" altLang="en-US" sz="2400">
              <a:solidFill>
                <a:srgbClr val="FF0000"/>
              </a:solidFill>
            </a:endParaRPr>
          </a:p>
          <a:p>
            <a:pPr indent="0">
              <a:buFont typeface="Arial" panose="020B0604020202020204" pitchFamily="34" charset="0"/>
              <a:buNone/>
            </a:pPr>
            <a:endParaRPr lang="zh-CN" altLang="en-US" sz="2400"/>
          </a:p>
          <a:p>
            <a:pPr indent="0">
              <a:buFont typeface="Arial" panose="020B0604020202020204" pitchFamily="34" charset="0"/>
              <a:buNone/>
            </a:pPr>
            <a:r>
              <a:rPr lang="en-US" altLang="zh-CN" sz="2400" b="1"/>
              <a:t>How to measure blockchain security?</a:t>
            </a:r>
            <a:endParaRPr lang="en-US" altLang="zh-CN" sz="2400" b="1"/>
          </a:p>
          <a:p>
            <a:pPr marL="285750" indent="-285750">
              <a:buFont typeface="Arial" panose="020B0604020202020204" pitchFamily="34" charset="0"/>
              <a:buChar char="•"/>
            </a:pPr>
            <a:r>
              <a:rPr lang="zh-CN" altLang="en-US" sz="2400"/>
              <a:t>cost of an attack</a:t>
            </a: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endParaRPr lang="zh-CN" altLang="en-US" sz="2400"/>
          </a:p>
        </p:txBody>
      </p:sp>
      <p:pic>
        <p:nvPicPr>
          <p:cNvPr id="2" name="图片 1"/>
          <p:cNvPicPr>
            <a:picLocks noChangeAspect="1"/>
          </p:cNvPicPr>
          <p:nvPr/>
        </p:nvPicPr>
        <p:blipFill>
          <a:blip r:embed="rId1"/>
          <a:stretch>
            <a:fillRect/>
          </a:stretch>
        </p:blipFill>
        <p:spPr>
          <a:xfrm>
            <a:off x="302260" y="176530"/>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rPr>
              <a:t>Scalability</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矩形 1"/>
          <p:cNvSpPr/>
          <p:nvPr/>
        </p:nvSpPr>
        <p:spPr>
          <a:xfrm>
            <a:off x="3445510" y="5608320"/>
            <a:ext cx="2861945" cy="681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Bitcoin</a:t>
            </a:r>
            <a:endParaRPr lang="en-US" altLang="zh-CN"/>
          </a:p>
        </p:txBody>
      </p:sp>
      <p:sp>
        <p:nvSpPr>
          <p:cNvPr id="7" name="矩形 6"/>
          <p:cNvSpPr/>
          <p:nvPr/>
        </p:nvSpPr>
        <p:spPr>
          <a:xfrm>
            <a:off x="3445510" y="4671695"/>
            <a:ext cx="2861945" cy="681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Ethereum</a:t>
            </a:r>
            <a:endParaRPr lang="en-US" altLang="zh-CN"/>
          </a:p>
        </p:txBody>
      </p:sp>
      <p:sp>
        <p:nvSpPr>
          <p:cNvPr id="8" name="矩形 7"/>
          <p:cNvSpPr/>
          <p:nvPr/>
        </p:nvSpPr>
        <p:spPr>
          <a:xfrm>
            <a:off x="3445510" y="3735070"/>
            <a:ext cx="2861945" cy="681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NEVROS</a:t>
            </a:r>
            <a:endParaRPr lang="en-US" altLang="zh-CN"/>
          </a:p>
        </p:txBody>
      </p:sp>
      <p:sp>
        <p:nvSpPr>
          <p:cNvPr id="10" name="矩形 9"/>
          <p:cNvSpPr/>
          <p:nvPr/>
        </p:nvSpPr>
        <p:spPr>
          <a:xfrm>
            <a:off x="3445510" y="2798445"/>
            <a:ext cx="764540" cy="681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POS</a:t>
            </a:r>
            <a:endParaRPr lang="en-US" altLang="zh-CN"/>
          </a:p>
        </p:txBody>
      </p:sp>
      <p:sp>
        <p:nvSpPr>
          <p:cNvPr id="11" name="矩形 10"/>
          <p:cNvSpPr/>
          <p:nvPr/>
        </p:nvSpPr>
        <p:spPr>
          <a:xfrm>
            <a:off x="3445510" y="1861820"/>
            <a:ext cx="2861945" cy="681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Roll Up</a:t>
            </a:r>
            <a:endParaRPr lang="en-US" altLang="zh-CN"/>
          </a:p>
        </p:txBody>
      </p:sp>
      <p:sp>
        <p:nvSpPr>
          <p:cNvPr id="12" name="矩形 11"/>
          <p:cNvSpPr/>
          <p:nvPr/>
        </p:nvSpPr>
        <p:spPr>
          <a:xfrm>
            <a:off x="2796540" y="925195"/>
            <a:ext cx="1171575" cy="681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Sharding</a:t>
            </a:r>
            <a:endParaRPr lang="en-US" altLang="zh-CN"/>
          </a:p>
        </p:txBody>
      </p:sp>
      <p:sp>
        <p:nvSpPr>
          <p:cNvPr id="14" name="矩形 13"/>
          <p:cNvSpPr/>
          <p:nvPr/>
        </p:nvSpPr>
        <p:spPr>
          <a:xfrm>
            <a:off x="4290695" y="925195"/>
            <a:ext cx="1171575" cy="681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Layer2</a:t>
            </a:r>
            <a:endParaRPr lang="en-US" altLang="zh-CN"/>
          </a:p>
        </p:txBody>
      </p:sp>
      <p:sp>
        <p:nvSpPr>
          <p:cNvPr id="15" name="矩形 14"/>
          <p:cNvSpPr/>
          <p:nvPr/>
        </p:nvSpPr>
        <p:spPr>
          <a:xfrm>
            <a:off x="5784850" y="925195"/>
            <a:ext cx="1400175" cy="681355"/>
          </a:xfrm>
          <a:prstGeom prst="rect">
            <a:avLst/>
          </a:prstGeom>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Multi chain</a:t>
            </a:r>
            <a:endParaRPr lang="en-US" altLang="zh-CN"/>
          </a:p>
        </p:txBody>
      </p:sp>
      <p:cxnSp>
        <p:nvCxnSpPr>
          <p:cNvPr id="16" name="直接连接符 15"/>
          <p:cNvCxnSpPr/>
          <p:nvPr/>
        </p:nvCxnSpPr>
        <p:spPr>
          <a:xfrm flipV="1">
            <a:off x="8228330" y="2809875"/>
            <a:ext cx="60642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301990" y="3837305"/>
            <a:ext cx="459740" cy="1442085"/>
          </a:xfrm>
          <a:prstGeom prst="rect">
            <a:avLst/>
          </a:prstGeom>
          <a:noFill/>
        </p:spPr>
        <p:txBody>
          <a:bodyPr vert="eaVert" wrap="none" rtlCol="0">
            <a:spAutoFit/>
          </a:bodyPr>
          <a:p>
            <a:r>
              <a:rPr lang="en-US" altLang="zh-CN"/>
              <a:t>among a chain</a:t>
            </a:r>
            <a:endParaRPr lang="en-US" altLang="zh-CN"/>
          </a:p>
        </p:txBody>
      </p:sp>
      <p:cxnSp>
        <p:nvCxnSpPr>
          <p:cNvPr id="20" name="直接箭头连接符 19"/>
          <p:cNvCxnSpPr/>
          <p:nvPr/>
        </p:nvCxnSpPr>
        <p:spPr>
          <a:xfrm flipH="1" flipV="1">
            <a:off x="8534400" y="2916555"/>
            <a:ext cx="5080"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8534400" y="5354955"/>
            <a:ext cx="5080" cy="752475"/>
          </a:xfrm>
          <a:prstGeom prst="straightConnector1">
            <a:avLst/>
          </a:prstGeom>
          <a:ln>
            <a:headEnd type="arrow" w="med" len="med"/>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249285" y="6296025"/>
            <a:ext cx="60642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9559925" y="6298565"/>
            <a:ext cx="60642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9592310" y="3260725"/>
            <a:ext cx="459740" cy="1705610"/>
          </a:xfrm>
          <a:prstGeom prst="rect">
            <a:avLst/>
          </a:prstGeom>
          <a:noFill/>
        </p:spPr>
        <p:txBody>
          <a:bodyPr vert="eaVert" wrap="none" rtlCol="0">
            <a:spAutoFit/>
          </a:bodyPr>
          <a:p>
            <a:r>
              <a:rPr lang="en-US" altLang="zh-CN"/>
              <a:t>limited scalability</a:t>
            </a:r>
            <a:endParaRPr lang="en-US" altLang="zh-CN"/>
          </a:p>
        </p:txBody>
      </p:sp>
      <p:cxnSp>
        <p:nvCxnSpPr>
          <p:cNvPr id="27" name="直接箭头连接符 26"/>
          <p:cNvCxnSpPr/>
          <p:nvPr/>
        </p:nvCxnSpPr>
        <p:spPr>
          <a:xfrm flipH="1" flipV="1">
            <a:off x="9831705" y="2063115"/>
            <a:ext cx="1270" cy="1106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9823450" y="5019675"/>
            <a:ext cx="8255" cy="1087755"/>
          </a:xfrm>
          <a:prstGeom prst="straightConnector1">
            <a:avLst/>
          </a:prstGeom>
          <a:ln>
            <a:headEnd type="arrow" w="med" len="med"/>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9534525" y="1881505"/>
            <a:ext cx="60642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9528810" y="944880"/>
            <a:ext cx="60642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596755" y="925195"/>
            <a:ext cx="459740" cy="980440"/>
          </a:xfrm>
          <a:prstGeom prst="rect">
            <a:avLst/>
          </a:prstGeom>
          <a:noFill/>
        </p:spPr>
        <p:txBody>
          <a:bodyPr vert="eaVert" wrap="none" rtlCol="0">
            <a:spAutoFit/>
          </a:bodyPr>
          <a:p>
            <a:r>
              <a:rPr lang="en-US" altLang="zh-CN"/>
              <a:t>unlimited</a:t>
            </a:r>
            <a:endParaRPr lang="en-US" altLang="zh-CN"/>
          </a:p>
        </p:txBody>
      </p:sp>
      <p:sp>
        <p:nvSpPr>
          <p:cNvPr id="3" name="矩形 2"/>
          <p:cNvSpPr/>
          <p:nvPr/>
        </p:nvSpPr>
        <p:spPr>
          <a:xfrm>
            <a:off x="4494530" y="2798445"/>
            <a:ext cx="764540" cy="681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DPOS</a:t>
            </a:r>
            <a:endParaRPr lang="en-US" altLang="zh-CN"/>
          </a:p>
        </p:txBody>
      </p:sp>
      <p:sp>
        <p:nvSpPr>
          <p:cNvPr id="4" name="矩形 3"/>
          <p:cNvSpPr/>
          <p:nvPr/>
        </p:nvSpPr>
        <p:spPr>
          <a:xfrm>
            <a:off x="5543550" y="2798445"/>
            <a:ext cx="764540" cy="681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DAG</a:t>
            </a:r>
            <a:endParaRPr lang="en-US" altLang="zh-CN"/>
          </a:p>
        </p:txBody>
      </p:sp>
      <p:cxnSp>
        <p:nvCxnSpPr>
          <p:cNvPr id="5" name="直接连接符 4"/>
          <p:cNvCxnSpPr/>
          <p:nvPr/>
        </p:nvCxnSpPr>
        <p:spPr>
          <a:xfrm flipV="1">
            <a:off x="6839585" y="3735070"/>
            <a:ext cx="60642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6839585" y="6278880"/>
            <a:ext cx="60642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912610" y="4669155"/>
            <a:ext cx="459740" cy="561340"/>
          </a:xfrm>
          <a:prstGeom prst="rect">
            <a:avLst/>
          </a:prstGeom>
          <a:noFill/>
        </p:spPr>
        <p:txBody>
          <a:bodyPr vert="eaVert" wrap="none" rtlCol="0">
            <a:spAutoFit/>
          </a:bodyPr>
          <a:p>
            <a:r>
              <a:rPr lang="en-US" altLang="zh-CN"/>
              <a:t>POW</a:t>
            </a:r>
            <a:endParaRPr lang="en-US" altLang="zh-CN"/>
          </a:p>
        </p:txBody>
      </p:sp>
      <p:cxnSp>
        <p:nvCxnSpPr>
          <p:cNvPr id="18" name="直接箭头连接符 17"/>
          <p:cNvCxnSpPr/>
          <p:nvPr/>
        </p:nvCxnSpPr>
        <p:spPr>
          <a:xfrm flipH="1" flipV="1">
            <a:off x="7139940" y="3766820"/>
            <a:ext cx="2540" cy="851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7142480" y="5349240"/>
            <a:ext cx="2540" cy="851535"/>
          </a:xfrm>
          <a:prstGeom prst="straightConnector1">
            <a:avLst/>
          </a:prstGeom>
          <a:ln>
            <a:headEnd type="arrow" w="med" len="med"/>
            <a:tailEnd type="none"/>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1"/>
          <a:stretch>
            <a:fillRect/>
          </a:stretch>
        </p:blipFill>
        <p:spPr>
          <a:xfrm>
            <a:off x="299085" y="193675"/>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Bitcoin performance</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文本框 1"/>
          <p:cNvSpPr txBox="1"/>
          <p:nvPr/>
        </p:nvSpPr>
        <p:spPr>
          <a:xfrm>
            <a:off x="553085" y="1343025"/>
            <a:ext cx="11190605" cy="4861560"/>
          </a:xfrm>
          <a:prstGeom prst="rect">
            <a:avLst/>
          </a:prstGeom>
          <a:noFill/>
        </p:spPr>
        <p:txBody>
          <a:bodyPr wrap="square" rtlCol="0">
            <a:spAutoFit/>
          </a:bodyPr>
          <a:p>
            <a:r>
              <a:rPr lang="en-US" altLang="zh-CN" sz="2400"/>
              <a:t>S</a:t>
            </a:r>
            <a:r>
              <a:rPr lang="zh-CN" altLang="en-US" sz="2400"/>
              <a:t>ecurity of Bitcoin is proportional to the </a:t>
            </a:r>
            <a:r>
              <a:rPr lang="en-US" altLang="zh-CN" sz="2400"/>
              <a:t>efficient mining </a:t>
            </a:r>
            <a:r>
              <a:rPr lang="zh-CN" altLang="en-US" sz="2400"/>
              <a:t>computing power</a:t>
            </a:r>
            <a:r>
              <a:rPr lang="en-US" altLang="zh-CN" sz="2400"/>
              <a:t>.</a:t>
            </a:r>
            <a:endParaRPr lang="en-US" altLang="zh-CN" sz="2400"/>
          </a:p>
          <a:p>
            <a:endParaRPr lang="zh-CN" altLang="en-US" sz="2400"/>
          </a:p>
          <a:p>
            <a:r>
              <a:rPr lang="en-US" altLang="zh-CN" sz="2400" b="1">
                <a:sym typeface="+mn-ea"/>
              </a:rPr>
              <a:t>What’s efficient mining </a:t>
            </a:r>
            <a:r>
              <a:rPr lang="zh-CN" altLang="en-US" sz="2400" b="1">
                <a:sym typeface="+mn-ea"/>
              </a:rPr>
              <a:t>computing power</a:t>
            </a:r>
            <a:r>
              <a:rPr lang="en-US" altLang="zh-CN" sz="2400" b="1">
                <a:sym typeface="+mn-ea"/>
              </a:rPr>
              <a:t>?</a:t>
            </a:r>
            <a:endParaRPr lang="zh-CN" altLang="en-US" sz="2400" b="1"/>
          </a:p>
          <a:p>
            <a:pPr marL="342900" indent="-342900">
              <a:buFont typeface="Arial" panose="020B0604020202020204" pitchFamily="34" charset="0"/>
              <a:buAutoNum type="arabicPeriod"/>
            </a:pPr>
            <a:r>
              <a:rPr lang="zh-CN" altLang="en-US"/>
              <a:t>After the new block is mined, before it spreads to the whole network, the mining on the old block is considered invalid computing power</a:t>
            </a:r>
            <a:endParaRPr lang="zh-CN" altLang="en-US"/>
          </a:p>
          <a:p>
            <a:pPr marL="342900" indent="-342900">
              <a:buFont typeface="Arial" panose="020B0604020202020204" pitchFamily="34" charset="0"/>
              <a:buAutoNum type="arabicPeriod"/>
            </a:pPr>
            <a:r>
              <a:rPr lang="zh-CN" altLang="en-US"/>
              <a:t>When forking, the  mining on the shorter chain is invalid computing power。</a:t>
            </a:r>
            <a:endParaRPr lang="zh-CN" altLang="en-US"/>
          </a:p>
          <a:p>
            <a:pPr indent="0">
              <a:buFont typeface="Arial" panose="020B0604020202020204" pitchFamily="34" charset="0"/>
              <a:buNone/>
            </a:pPr>
            <a:endParaRPr lang="zh-CN" altLang="en-US" sz="2400"/>
          </a:p>
          <a:p>
            <a:pPr indent="0">
              <a:buFont typeface="Arial" panose="020B0604020202020204" pitchFamily="34" charset="0"/>
              <a:buNone/>
            </a:pPr>
            <a:r>
              <a:rPr lang="en-US" altLang="zh-CN" sz="2400" b="1"/>
              <a:t>T</a:t>
            </a:r>
            <a:r>
              <a:rPr lang="zh-CN" altLang="en-US" sz="2400" b="1"/>
              <a:t>o increase the proportion of effective computing power, </a:t>
            </a:r>
            <a:r>
              <a:rPr lang="en-US" altLang="zh-CN" sz="2400" b="1"/>
              <a:t>we </a:t>
            </a:r>
            <a:r>
              <a:rPr lang="en-US" sz="2400" b="1"/>
              <a:t>can</a:t>
            </a:r>
            <a:r>
              <a:rPr lang="zh-CN" altLang="en-US" sz="2400" b="1"/>
              <a:t>:</a:t>
            </a:r>
            <a:endParaRPr lang="zh-CN" altLang="en-US" sz="2400" b="1"/>
          </a:p>
          <a:p>
            <a:pPr marL="457200" indent="-457200">
              <a:buFont typeface="Arial" panose="020B0604020202020204" pitchFamily="34" charset="0"/>
              <a:buAutoNum type="arabicPeriod"/>
            </a:pPr>
            <a:r>
              <a:rPr lang="zh-CN" altLang="en-US" sz="2000"/>
              <a:t>Decrease block propagation time, i.e. reduce block size</a:t>
            </a:r>
            <a:endParaRPr lang="zh-CN" altLang="en-US" sz="2000"/>
          </a:p>
          <a:p>
            <a:pPr marL="457200" indent="-457200">
              <a:buFont typeface="Arial" panose="020B0604020202020204" pitchFamily="34" charset="0"/>
              <a:buAutoNum type="arabicPeriod"/>
            </a:pPr>
            <a:r>
              <a:rPr lang="zh-CN" altLang="en-US" sz="2000"/>
              <a:t>Reduc</a:t>
            </a:r>
            <a:r>
              <a:rPr lang="en-US" altLang="zh-CN" sz="2000"/>
              <a:t>e</a:t>
            </a:r>
            <a:r>
              <a:rPr lang="zh-CN" altLang="en-US" sz="2000"/>
              <a:t> the fork rate</a:t>
            </a:r>
            <a:r>
              <a:rPr lang="en-US" altLang="zh-CN" sz="2000"/>
              <a:t>, </a:t>
            </a:r>
            <a:r>
              <a:rPr lang="zh-CN" altLang="en-US" sz="2000"/>
              <a:t>that is, mining time </a:t>
            </a:r>
            <a:r>
              <a:rPr lang="en-US" altLang="zh-CN" sz="2000"/>
              <a:t>can be</a:t>
            </a:r>
            <a:r>
              <a:rPr lang="zh-CN" altLang="en-US" sz="2000"/>
              <a:t> much longer than block propagation time.</a:t>
            </a:r>
            <a:endParaRPr lang="zh-CN" altLang="en-US" sz="2000"/>
          </a:p>
          <a:p>
            <a:pPr indent="0">
              <a:buFont typeface="Arial" panose="020B0604020202020204" pitchFamily="34" charset="0"/>
              <a:buNone/>
            </a:pPr>
            <a:endParaRPr lang="zh-CN" altLang="en-US" sz="2400"/>
          </a:p>
          <a:p>
            <a:pPr indent="0">
              <a:buFont typeface="Arial" panose="020B0604020202020204" pitchFamily="34" charset="0"/>
              <a:buNone/>
            </a:pPr>
            <a:r>
              <a:rPr lang="zh-CN" altLang="en-US" sz="2400"/>
              <a:t>Performance is proportional to block size and inversely proportional to mining time. so：</a:t>
            </a:r>
            <a:endParaRPr lang="zh-CN" altLang="en-US" sz="2400"/>
          </a:p>
          <a:p>
            <a:pPr indent="0">
              <a:buFont typeface="Arial" panose="020B0604020202020204" pitchFamily="34" charset="0"/>
              <a:buNone/>
            </a:pPr>
            <a:r>
              <a:rPr lang="zh-CN" altLang="en-US" sz="2400" b="1">
                <a:solidFill>
                  <a:srgbClr val="FF0000"/>
                </a:solidFill>
              </a:rPr>
              <a:t>In Bitcoin, security and performance are inversely proportional, it is impossible to </a:t>
            </a:r>
            <a:r>
              <a:rPr lang="en-US" altLang="zh-CN" sz="2400" b="1">
                <a:solidFill>
                  <a:srgbClr val="FF0000"/>
                </a:solidFill>
              </a:rPr>
              <a:t>get </a:t>
            </a:r>
            <a:r>
              <a:rPr lang="zh-CN" altLang="en-US" sz="2400" b="1">
                <a:solidFill>
                  <a:srgbClr val="FF0000"/>
                </a:solidFill>
              </a:rPr>
              <a:t>high performance</a:t>
            </a:r>
            <a:endParaRPr lang="zh-CN" altLang="en-US" sz="2400" b="1">
              <a:solidFill>
                <a:srgbClr val="FF0000"/>
              </a:solidFill>
            </a:endParaRPr>
          </a:p>
        </p:txBody>
      </p:sp>
      <p:pic>
        <p:nvPicPr>
          <p:cNvPr id="3" name="图片 2"/>
          <p:cNvPicPr>
            <a:picLocks noChangeAspect="1"/>
          </p:cNvPicPr>
          <p:nvPr/>
        </p:nvPicPr>
        <p:blipFill>
          <a:blip r:embed="rId1"/>
          <a:stretch>
            <a:fillRect/>
          </a:stretch>
        </p:blipFill>
        <p:spPr>
          <a:xfrm>
            <a:off x="302260" y="177165"/>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en-US" sz="2400" b="1" dirty="0">
                <a:solidFill>
                  <a:srgbClr val="3D5F6B"/>
                </a:solidFill>
                <a:ea typeface="微软雅黑" panose="020B0503020204020204" pitchFamily="34" charset="-122"/>
                <a:cs typeface="Arial" panose="020B0604020202020204" pitchFamily="34" charset="0"/>
                <a:sym typeface="Calibri" panose="020F0502020204030204" charset="0"/>
              </a:rPr>
              <a:t>Efforts on POW</a:t>
            </a:r>
            <a:endParaRPr 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文本框 1"/>
          <p:cNvSpPr txBox="1"/>
          <p:nvPr/>
        </p:nvSpPr>
        <p:spPr>
          <a:xfrm>
            <a:off x="638175" y="1406525"/>
            <a:ext cx="10883900" cy="2061210"/>
          </a:xfrm>
          <a:prstGeom prst="rect">
            <a:avLst/>
          </a:prstGeom>
          <a:noFill/>
        </p:spPr>
        <p:txBody>
          <a:bodyPr wrap="square" rtlCol="0">
            <a:spAutoFit/>
          </a:bodyPr>
          <a:p>
            <a:pPr marL="342900" indent="-342900">
              <a:buFont typeface="Arial" panose="020B0604020202020204" pitchFamily="34" charset="0"/>
              <a:buChar char="•"/>
            </a:pPr>
            <a:r>
              <a:rPr lang="en-US" altLang="zh-CN" sz="2400" b="1"/>
              <a:t>Ethereum:</a:t>
            </a:r>
            <a:r>
              <a:rPr lang="en-US" altLang="zh-CN" sz="2400"/>
              <a:t> </a:t>
            </a:r>
            <a:br>
              <a:rPr lang="en-US" altLang="zh-CN" sz="2400"/>
            </a:br>
            <a:r>
              <a:rPr lang="en-US" altLang="zh-CN" sz="2000"/>
              <a:t>GHOST uses uncle block, it can include the computing power of the fork into the security, it reduces the requirements for the fork rate, so block time can be reduced without </a:t>
            </a:r>
            <a:r>
              <a:rPr lang="en-US" altLang="zh-CN" sz="2000"/>
              <a:t>losing security</a:t>
            </a:r>
            <a:endParaRPr lang="en-US" altLang="zh-CN" sz="2000"/>
          </a:p>
          <a:p>
            <a:pPr marL="342900" indent="-342900">
              <a:buFont typeface="Arial" panose="020B0604020202020204" pitchFamily="34" charset="0"/>
              <a:buChar char="•"/>
            </a:pPr>
            <a:endParaRPr lang="en-US" altLang="zh-CN" sz="2000"/>
          </a:p>
          <a:p>
            <a:pPr marL="342900" indent="-342900" algn="l">
              <a:buClrTx/>
              <a:buSzTx/>
              <a:buFont typeface="Arial" panose="020B0604020202020204" pitchFamily="34" charset="0"/>
              <a:buChar char="•"/>
            </a:pPr>
            <a:r>
              <a:rPr lang="en-US" altLang="zh-CN" sz="2400" b="1"/>
              <a:t>NEVROS</a:t>
            </a:r>
            <a:r>
              <a:rPr lang="zh-CN" altLang="en-US" sz="2400" b="1"/>
              <a:t>：</a:t>
            </a:r>
            <a:br>
              <a:rPr lang="zh-CN" altLang="en-US" sz="2400" b="1"/>
            </a:br>
            <a:r>
              <a:rPr lang="en-US" altLang="zh-CN" sz="2000"/>
              <a:t>Set an acceptable minimum fork rate, dynamically adjust block time to achieve higher performance.</a:t>
            </a:r>
            <a:endParaRPr lang="en-US" altLang="zh-CN" sz="2000"/>
          </a:p>
        </p:txBody>
      </p:sp>
      <p:pic>
        <p:nvPicPr>
          <p:cNvPr id="3" name="图片 2"/>
          <p:cNvPicPr>
            <a:picLocks noChangeAspect="1"/>
          </p:cNvPicPr>
          <p:nvPr/>
        </p:nvPicPr>
        <p:blipFill>
          <a:blip r:embed="rId1"/>
          <a:stretch>
            <a:fillRect/>
          </a:stretch>
        </p:blipFill>
        <p:spPr>
          <a:xfrm>
            <a:off x="302260" y="177165"/>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rPr>
              <a:t>POS,DPOS</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文本框 1"/>
          <p:cNvSpPr txBox="1"/>
          <p:nvPr/>
        </p:nvSpPr>
        <p:spPr>
          <a:xfrm>
            <a:off x="561340" y="1176655"/>
            <a:ext cx="10682605" cy="5323205"/>
          </a:xfrm>
          <a:prstGeom prst="rect">
            <a:avLst/>
          </a:prstGeom>
          <a:noFill/>
        </p:spPr>
        <p:txBody>
          <a:bodyPr wrap="square" rtlCol="0">
            <a:spAutoFit/>
          </a:bodyPr>
          <a:p>
            <a:r>
              <a:rPr lang="zh-CN" altLang="en-US" sz="2000"/>
              <a:t>比特币</a:t>
            </a:r>
            <a:r>
              <a:rPr lang="en-US" altLang="zh-CN" sz="2000"/>
              <a:t>POW</a:t>
            </a:r>
            <a:r>
              <a:rPr lang="zh-CN" altLang="en-US" sz="2000"/>
              <a:t>性能低的</a:t>
            </a:r>
            <a:r>
              <a:rPr lang="zh-CN" altLang="en-US" sz="2000"/>
              <a:t>原因：</a:t>
            </a:r>
            <a:endParaRPr lang="zh-CN" altLang="en-US" sz="2000"/>
          </a:p>
          <a:p>
            <a:r>
              <a:rPr lang="zh-CN" altLang="en-US" sz="2000"/>
              <a:t>用于挖矿的时间长，而且挖矿和出块</a:t>
            </a:r>
            <a:r>
              <a:rPr lang="en-US" altLang="zh-CN" sz="2000"/>
              <a:t>/</a:t>
            </a:r>
            <a:r>
              <a:rPr lang="zh-CN" altLang="en-US" sz="2000"/>
              <a:t>验证耦合了。</a:t>
            </a:r>
            <a:endParaRPr lang="zh-CN" altLang="en-US" sz="2000"/>
          </a:p>
          <a:p>
            <a:r>
              <a:rPr lang="zh-CN" altLang="en-US" sz="2000"/>
              <a:t>解决方案：</a:t>
            </a:r>
            <a:endParaRPr lang="zh-CN" altLang="en-US" sz="2000"/>
          </a:p>
          <a:p>
            <a:r>
              <a:rPr lang="en-US" altLang="zh-CN" sz="2000"/>
              <a:t>1. </a:t>
            </a:r>
            <a:r>
              <a:rPr lang="zh-CN" altLang="en-US" sz="2000"/>
              <a:t>降低挖矿时间</a:t>
            </a:r>
            <a:r>
              <a:rPr lang="en-US" altLang="zh-CN" sz="2000"/>
              <a:t>:</a:t>
            </a:r>
            <a:r>
              <a:rPr lang="zh-CN" altLang="en-US" sz="2000"/>
              <a:t>确定</a:t>
            </a:r>
            <a:r>
              <a:rPr lang="zh-CN" altLang="en-US" sz="2000"/>
              <a:t>出块者</a:t>
            </a:r>
            <a:endParaRPr lang="zh-CN" altLang="en-US" sz="2000"/>
          </a:p>
          <a:p>
            <a:r>
              <a:rPr lang="en-US" altLang="zh-CN" sz="2000"/>
              <a:t>	-&gt;</a:t>
            </a:r>
            <a:r>
              <a:rPr lang="zh-CN" altLang="en-US" sz="2000"/>
              <a:t>由基于足够多的算力算</a:t>
            </a:r>
            <a:r>
              <a:rPr lang="en-US" altLang="zh-CN" sz="2000"/>
              <a:t>hash</a:t>
            </a:r>
            <a:r>
              <a:rPr lang="zh-CN" altLang="en-US" sz="2000"/>
              <a:t>，改为使用密码学生成随机数，确定</a:t>
            </a:r>
            <a:r>
              <a:rPr lang="zh-CN" altLang="en-US" sz="2000"/>
              <a:t>出块者。</a:t>
            </a:r>
            <a:endParaRPr lang="zh-CN" altLang="en-US" sz="2000"/>
          </a:p>
          <a:p>
            <a:r>
              <a:rPr lang="en-US" altLang="zh-CN" sz="2000"/>
              <a:t>2. </a:t>
            </a:r>
            <a:r>
              <a:rPr lang="zh-CN" altLang="en-US" sz="2000"/>
              <a:t>挖矿和出块</a:t>
            </a:r>
            <a:r>
              <a:rPr lang="en-US" altLang="zh-CN" sz="2000"/>
              <a:t>/</a:t>
            </a:r>
            <a:r>
              <a:rPr lang="zh-CN" altLang="en-US" sz="2000"/>
              <a:t>验证解耦</a:t>
            </a:r>
            <a:endParaRPr lang="zh-CN" altLang="en-US" sz="2000"/>
          </a:p>
          <a:p>
            <a:r>
              <a:rPr lang="en-US" altLang="zh-CN" sz="2000"/>
              <a:t>	-&gt; </a:t>
            </a:r>
            <a:r>
              <a:rPr lang="zh-CN" altLang="en-US" sz="2000"/>
              <a:t>先选出一个出块委员会，再</a:t>
            </a:r>
            <a:r>
              <a:rPr lang="en-US" altLang="zh-CN" sz="2000"/>
              <a:t>BFT</a:t>
            </a:r>
            <a:endParaRPr lang="zh-CN" altLang="en-US" sz="2000"/>
          </a:p>
          <a:p>
            <a:endParaRPr lang="zh-CN" altLang="en-US" sz="2000"/>
          </a:p>
          <a:p>
            <a:r>
              <a:rPr lang="en-US" altLang="zh-CN" sz="2000"/>
              <a:t>POS</a:t>
            </a:r>
            <a:r>
              <a:rPr lang="zh-CN" altLang="en-US" sz="2000"/>
              <a:t>：抵押进入委员会备选，密码学</a:t>
            </a:r>
            <a:r>
              <a:rPr lang="zh-CN" altLang="en-US" sz="2000"/>
              <a:t>等选出出块节点，</a:t>
            </a:r>
            <a:r>
              <a:rPr lang="en-US" altLang="zh-CN" sz="2000"/>
              <a:t>BFT</a:t>
            </a:r>
            <a:r>
              <a:rPr lang="zh-CN" altLang="en-US" sz="2000"/>
              <a:t>确定块。</a:t>
            </a:r>
            <a:endParaRPr lang="zh-CN" altLang="en-US" sz="2000"/>
          </a:p>
          <a:p>
            <a:r>
              <a:rPr lang="en-US" altLang="zh-CN" sz="2000"/>
              <a:t>DPOS</a:t>
            </a:r>
            <a:r>
              <a:rPr lang="zh-CN" altLang="en-US" sz="2000"/>
              <a:t>：投票选举出块委员会，委员会内出块和</a:t>
            </a:r>
            <a:r>
              <a:rPr lang="en-US" altLang="zh-CN" sz="2000"/>
              <a:t>BFT</a:t>
            </a:r>
            <a:r>
              <a:rPr lang="zh-CN" altLang="en-US" sz="2000"/>
              <a:t>。</a:t>
            </a:r>
            <a:endParaRPr lang="zh-CN" altLang="en-US" sz="2000"/>
          </a:p>
          <a:p>
            <a:endParaRPr lang="zh-CN" altLang="en-US" sz="2000"/>
          </a:p>
          <a:p>
            <a:r>
              <a:rPr lang="zh-CN" altLang="en-US" sz="2000"/>
              <a:t>优点：</a:t>
            </a:r>
            <a:r>
              <a:rPr lang="en-US" altLang="zh-CN" sz="2000"/>
              <a:t>	TPS</a:t>
            </a:r>
            <a:r>
              <a:rPr lang="zh-CN" altLang="en-US" sz="2000"/>
              <a:t>大幅提高</a:t>
            </a:r>
            <a:endParaRPr lang="zh-CN" altLang="en-US" sz="2000"/>
          </a:p>
          <a:p>
            <a:r>
              <a:rPr lang="en-US" altLang="zh-CN" sz="2000"/>
              <a:t>	   	</a:t>
            </a:r>
            <a:r>
              <a:rPr lang="zh-CN" altLang="en-US" sz="2000"/>
              <a:t>区块有了最终一致性（</a:t>
            </a:r>
            <a:r>
              <a:rPr lang="en-US" altLang="zh-CN" sz="2000"/>
              <a:t>“</a:t>
            </a:r>
            <a:r>
              <a:rPr lang="zh-CN" altLang="en-US" sz="2000"/>
              <a:t>理论</a:t>
            </a:r>
            <a:r>
              <a:rPr lang="en-US" altLang="zh-CN" sz="2000"/>
              <a:t>”</a:t>
            </a:r>
            <a:r>
              <a:rPr lang="zh-CN" altLang="en-US" sz="2000"/>
              <a:t>上消除</a:t>
            </a:r>
            <a:r>
              <a:rPr lang="en-US" altLang="zh-CN" sz="2000"/>
              <a:t>“</a:t>
            </a:r>
            <a:r>
              <a:rPr lang="zh-CN" altLang="en-US" sz="2000"/>
              <a:t>双花</a:t>
            </a:r>
            <a:r>
              <a:rPr lang="en-US" altLang="zh-CN" sz="2000"/>
              <a:t>”</a:t>
            </a:r>
            <a:r>
              <a:rPr lang="zh-CN" altLang="en-US" sz="2000"/>
              <a:t>，便于跨链）</a:t>
            </a:r>
            <a:endParaRPr lang="zh-CN" altLang="en-US" sz="2000"/>
          </a:p>
          <a:p>
            <a:r>
              <a:rPr lang="zh-CN" altLang="en-US" sz="2000"/>
              <a:t>缺点：</a:t>
            </a:r>
            <a:r>
              <a:rPr lang="en-US" altLang="zh-CN" sz="2000"/>
              <a:t>	</a:t>
            </a:r>
            <a:r>
              <a:rPr lang="zh-CN" altLang="en-US" sz="2000"/>
              <a:t>更易导致中心化</a:t>
            </a:r>
            <a:endParaRPr lang="zh-CN" altLang="en-US" sz="2000"/>
          </a:p>
          <a:p>
            <a:r>
              <a:rPr lang="en-US" altLang="zh-CN" sz="2000"/>
              <a:t>		</a:t>
            </a:r>
            <a:r>
              <a:rPr lang="zh-CN" altLang="en-US" sz="2000"/>
              <a:t>某些算法出块节点顺序可预测，增加攻击可能</a:t>
            </a:r>
            <a:endParaRPr lang="zh-CN" altLang="en-US" sz="2000"/>
          </a:p>
          <a:p>
            <a:r>
              <a:rPr lang="en-US" altLang="zh-CN" sz="2000"/>
              <a:t>		</a:t>
            </a:r>
            <a:r>
              <a:rPr lang="zh-CN" altLang="en-US" sz="2000"/>
              <a:t>可能出现其他攻击方式</a:t>
            </a:r>
            <a:endParaRPr lang="zh-CN" altLang="en-US" sz="2000"/>
          </a:p>
          <a:p>
            <a:r>
              <a:rPr lang="en-US" altLang="zh-CN" sz="2000"/>
              <a:t>		</a:t>
            </a:r>
            <a:endParaRPr lang="en-US" altLang="zh-CN" sz="2000"/>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rPr>
              <a:t>RollUp</a:t>
            </a:r>
            <a:endParaRPr lang="en-US" altLang="zh-CN"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文本框 1"/>
          <p:cNvSpPr txBox="1"/>
          <p:nvPr/>
        </p:nvSpPr>
        <p:spPr>
          <a:xfrm>
            <a:off x="608965" y="1229995"/>
            <a:ext cx="10682605" cy="5323205"/>
          </a:xfrm>
          <a:prstGeom prst="rect">
            <a:avLst/>
          </a:prstGeom>
          <a:noFill/>
        </p:spPr>
        <p:txBody>
          <a:bodyPr wrap="square" rtlCol="0">
            <a:spAutoFit/>
          </a:bodyPr>
          <a:p>
            <a:pPr indent="0">
              <a:buFont typeface="Arial" panose="020B0604020202020204" pitchFamily="34" charset="0"/>
              <a:buNone/>
            </a:pPr>
            <a:r>
              <a:rPr lang="en-US" altLang="zh-CN" sz="2000"/>
              <a:t>Layer1.5</a:t>
            </a:r>
            <a:endParaRPr lang="en-US" altLang="zh-CN" sz="2000"/>
          </a:p>
          <a:p>
            <a:pPr marL="342900" indent="-342900">
              <a:buFont typeface="Arial" panose="020B0604020202020204" pitchFamily="34" charset="0"/>
              <a:buChar char="•"/>
            </a:pPr>
            <a:r>
              <a:rPr lang="en-US" altLang="zh-CN" sz="2000"/>
              <a:t>OP-RollUp</a:t>
            </a:r>
            <a:endParaRPr lang="en-US" altLang="zh-CN" sz="2000"/>
          </a:p>
          <a:p>
            <a:pPr marL="342900" indent="-342900">
              <a:buFont typeface="Arial" panose="020B0604020202020204" pitchFamily="34" charset="0"/>
              <a:buChar char="•"/>
            </a:pPr>
            <a:r>
              <a:rPr lang="en-US" altLang="zh-CN" sz="2000"/>
              <a:t>ZK-RollUp</a:t>
            </a:r>
            <a:endParaRPr lang="en-US" altLang="zh-CN" sz="2000"/>
          </a:p>
          <a:p>
            <a:pPr indent="0">
              <a:buFont typeface="Arial" panose="020B0604020202020204" pitchFamily="34" charset="0"/>
              <a:buNone/>
            </a:pPr>
            <a:r>
              <a:rPr lang="zh-CN" altLang="en-US" sz="2000"/>
              <a:t>短期内解决以太坊拥堵的最佳</a:t>
            </a:r>
            <a:r>
              <a:rPr lang="zh-CN" altLang="en-US" sz="2000"/>
              <a:t>方案</a:t>
            </a:r>
            <a:endParaRPr lang="zh-CN" altLang="en-US" sz="2000"/>
          </a:p>
          <a:p>
            <a:pPr marL="0" lvl="1" indent="0">
              <a:buFont typeface="Arial" panose="020B0604020202020204" pitchFamily="34" charset="0"/>
              <a:buNone/>
            </a:pPr>
            <a:r>
              <a:rPr lang="zh-CN" altLang="en-US" sz="2000">
                <a:sym typeface="+mn-ea"/>
              </a:rPr>
              <a:t>接近以太坊的安全性和体验</a:t>
            </a:r>
            <a:endParaRPr lang="zh-CN" altLang="en-US" sz="2000"/>
          </a:p>
          <a:p>
            <a:pPr marL="342900" indent="-342900">
              <a:buFont typeface="Arial" panose="020B0604020202020204" pitchFamily="34" charset="0"/>
              <a:buChar char="•"/>
            </a:pPr>
            <a:r>
              <a:rPr lang="en-US" altLang="zh-CN" sz="2000"/>
              <a:t>OP-RollUp</a:t>
            </a:r>
            <a:r>
              <a:rPr lang="zh-CN" altLang="en-US" sz="2000"/>
              <a:t>：</a:t>
            </a:r>
            <a:endParaRPr lang="zh-CN" altLang="en-US" sz="2000"/>
          </a:p>
          <a:p>
            <a:pPr marL="800100" lvl="1" indent="-342900">
              <a:buFont typeface="Arial" panose="020B0604020202020204" pitchFamily="34" charset="0"/>
              <a:buChar char="•"/>
            </a:pPr>
            <a:r>
              <a:rPr lang="zh-CN" altLang="en-US" sz="2000"/>
              <a:t>使用</a:t>
            </a:r>
            <a:r>
              <a:rPr lang="en-US" altLang="zh-CN" sz="2000"/>
              <a:t>“OVM”</a:t>
            </a:r>
            <a:r>
              <a:rPr lang="zh-CN" altLang="en-US" sz="2000"/>
              <a:t>，提供</a:t>
            </a:r>
            <a:r>
              <a:rPr lang="en-US" altLang="zh-CN" sz="2000"/>
              <a:t>“EVM</a:t>
            </a:r>
            <a:r>
              <a:rPr lang="zh-CN" altLang="en-US" sz="2000"/>
              <a:t>等效性</a:t>
            </a:r>
            <a:r>
              <a:rPr lang="en-US" altLang="zh-CN" sz="2000"/>
              <a:t>”</a:t>
            </a:r>
            <a:endParaRPr lang="en-US" altLang="zh-CN" sz="2000"/>
          </a:p>
          <a:p>
            <a:pPr marL="800100" lvl="1" indent="-342900">
              <a:buFont typeface="Arial" panose="020B0604020202020204" pitchFamily="34" charset="0"/>
              <a:buChar char="•"/>
            </a:pPr>
            <a:r>
              <a:rPr lang="zh-CN" altLang="en-US" sz="2000"/>
              <a:t>容易</a:t>
            </a:r>
            <a:r>
              <a:rPr lang="zh-CN" altLang="en-US" sz="2000"/>
              <a:t>中心化，审查攻击和提取</a:t>
            </a:r>
            <a:r>
              <a:rPr lang="en-US" altLang="zh-CN" sz="2000"/>
              <a:t>MEV</a:t>
            </a:r>
            <a:endParaRPr lang="en-US" altLang="zh-CN" sz="2000"/>
          </a:p>
          <a:p>
            <a:pPr marL="800100" lvl="1" indent="-342900">
              <a:buFont typeface="Arial" panose="020B0604020202020204" pitchFamily="34" charset="0"/>
              <a:buChar char="•"/>
            </a:pPr>
            <a:r>
              <a:rPr lang="zh-CN" altLang="en-US" sz="2000"/>
              <a:t>审查期（可通过三方桥</a:t>
            </a:r>
            <a:r>
              <a:rPr lang="zh-CN" altLang="en-US" sz="2000"/>
              <a:t>跳过）</a:t>
            </a:r>
            <a:endParaRPr lang="zh-CN" altLang="en-US" sz="2000"/>
          </a:p>
          <a:p>
            <a:pPr marL="342900" indent="-342900">
              <a:buFont typeface="Arial" panose="020B0604020202020204" pitchFamily="34" charset="0"/>
              <a:buChar char="•"/>
            </a:pPr>
            <a:r>
              <a:rPr lang="en-US" altLang="zh-CN" sz="2000"/>
              <a:t>ZK-RollUp</a:t>
            </a:r>
            <a:r>
              <a:rPr lang="zh-CN" altLang="en-US" sz="2000"/>
              <a:t>：</a:t>
            </a:r>
            <a:endParaRPr lang="zh-CN" altLang="en-US" sz="2000"/>
          </a:p>
          <a:p>
            <a:pPr marL="800100" lvl="1" indent="-342900">
              <a:buFont typeface="Arial" panose="020B0604020202020204" pitchFamily="34" charset="0"/>
              <a:buChar char="•"/>
            </a:pPr>
            <a:r>
              <a:rPr lang="zh-CN" altLang="en-US" sz="2000"/>
              <a:t>安全机制更优</a:t>
            </a:r>
            <a:r>
              <a:rPr lang="en-US" altLang="zh-CN" sz="2000"/>
              <a:t>(ZK-Snark</a:t>
            </a:r>
            <a:r>
              <a:rPr lang="zh-CN" altLang="en-US" sz="2000"/>
              <a:t>有毒废料</a:t>
            </a:r>
            <a:r>
              <a:rPr lang="zh-CN" altLang="en-US" sz="2000"/>
              <a:t>问题）</a:t>
            </a:r>
            <a:endParaRPr lang="zh-CN" altLang="en-US" sz="2000"/>
          </a:p>
          <a:p>
            <a:pPr marL="800100" lvl="1" indent="-342900">
              <a:buFont typeface="Arial" panose="020B0604020202020204" pitchFamily="34" charset="0"/>
              <a:buChar char="•"/>
            </a:pPr>
            <a:r>
              <a:rPr lang="zh-CN" altLang="en-US" sz="2000"/>
              <a:t>没有</a:t>
            </a:r>
            <a:r>
              <a:rPr lang="zh-CN" altLang="en-US" sz="2000"/>
              <a:t>审查期</a:t>
            </a:r>
            <a:endParaRPr lang="zh-CN" altLang="en-US" sz="2000"/>
          </a:p>
          <a:p>
            <a:pPr marL="800100" lvl="1" indent="-342900">
              <a:buFont typeface="Arial" panose="020B0604020202020204" pitchFamily="34" charset="0"/>
              <a:buChar char="•"/>
            </a:pPr>
            <a:r>
              <a:rPr lang="zh-CN" altLang="en-US" sz="2000"/>
              <a:t>短期内落地</a:t>
            </a:r>
            <a:r>
              <a:rPr lang="zh-CN" altLang="en-US" sz="2000"/>
              <a:t>困难</a:t>
            </a:r>
            <a:endParaRPr lang="zh-CN" altLang="en-US" sz="2000"/>
          </a:p>
          <a:p>
            <a:pPr lvl="1" indent="0">
              <a:buFont typeface="Arial" panose="020B0604020202020204" pitchFamily="34" charset="0"/>
              <a:buNone/>
            </a:pPr>
            <a:br>
              <a:rPr lang="zh-CN" altLang="en-US" sz="2000"/>
            </a:br>
            <a:endParaRPr lang="zh-CN" altLang="en-US" sz="2000"/>
          </a:p>
          <a:p>
            <a:endParaRPr lang="zh-CN" altLang="en-US" sz="2000"/>
          </a:p>
          <a:p>
            <a:r>
              <a:rPr lang="en-US" altLang="zh-CN" sz="2000"/>
              <a:t>		</a:t>
            </a:r>
            <a:endParaRPr lang="en-US" altLang="zh-CN" sz="2000"/>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931073" y="327719"/>
            <a:ext cx="5908345" cy="460375"/>
          </a:xfrm>
          <a:prstGeom prst="rect">
            <a:avLst/>
          </a:prstGeom>
          <a:noFill/>
        </p:spPr>
        <p:txBody>
          <a:bodyPr wrap="square" rtlCol="0">
            <a:spAutoFit/>
          </a:bodyPr>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分片</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文本框 1"/>
          <p:cNvSpPr txBox="1"/>
          <p:nvPr/>
        </p:nvSpPr>
        <p:spPr>
          <a:xfrm>
            <a:off x="608965" y="1229995"/>
            <a:ext cx="10682605" cy="3169285"/>
          </a:xfrm>
          <a:prstGeom prst="rect">
            <a:avLst/>
          </a:prstGeom>
          <a:noFill/>
        </p:spPr>
        <p:txBody>
          <a:bodyPr wrap="square" rtlCol="0">
            <a:spAutoFit/>
          </a:bodyPr>
          <a:p>
            <a:pPr indent="0">
              <a:buFont typeface="Arial" panose="020B0604020202020204" pitchFamily="34" charset="0"/>
              <a:buNone/>
            </a:pPr>
            <a:r>
              <a:rPr lang="zh-CN" altLang="en-US" sz="2000"/>
              <a:t>需要考虑同时对</a:t>
            </a:r>
            <a:r>
              <a:rPr lang="en-US" altLang="zh-CN" sz="2000"/>
              <a:t>CPU</a:t>
            </a:r>
            <a:r>
              <a:rPr lang="zh-CN" altLang="en-US" sz="2000"/>
              <a:t>，内存，硬盘，网络分片。否则没分片的资源容易成为</a:t>
            </a:r>
            <a:r>
              <a:rPr lang="zh-CN" altLang="en-US" sz="2000"/>
              <a:t>瓶颈。</a:t>
            </a:r>
            <a:endParaRPr lang="zh-CN" altLang="en-US" sz="2000"/>
          </a:p>
          <a:p>
            <a:pPr indent="0">
              <a:buFont typeface="Arial" panose="020B0604020202020204" pitchFamily="34" charset="0"/>
              <a:buNone/>
            </a:pPr>
            <a:endParaRPr lang="zh-CN" altLang="en-US" sz="2000"/>
          </a:p>
          <a:p>
            <a:pPr indent="0">
              <a:buFont typeface="Arial" panose="020B0604020202020204" pitchFamily="34" charset="0"/>
              <a:buNone/>
            </a:pPr>
            <a:r>
              <a:rPr lang="zh-CN" altLang="en-US" sz="2000"/>
              <a:t>分片的</a:t>
            </a:r>
            <a:r>
              <a:rPr lang="zh-CN" altLang="en-US" sz="2000"/>
              <a:t>主要难点：</a:t>
            </a:r>
            <a:endParaRPr lang="zh-CN" altLang="en-US" sz="2000"/>
          </a:p>
          <a:p>
            <a:pPr marL="457200" indent="-457200">
              <a:buFont typeface="Arial" panose="020B0604020202020204" pitchFamily="34" charset="0"/>
              <a:buAutoNum type="arabicPeriod"/>
            </a:pPr>
            <a:r>
              <a:rPr lang="zh-CN" altLang="en-US" sz="2000"/>
              <a:t>单个分片安全性下降</a:t>
            </a:r>
            <a:r>
              <a:rPr lang="zh-CN" altLang="en-US" sz="2000"/>
              <a:t>问题</a:t>
            </a:r>
            <a:endParaRPr lang="zh-CN" altLang="en-US" sz="2000"/>
          </a:p>
          <a:p>
            <a:pPr marL="457200" indent="-457200">
              <a:buFont typeface="Arial" panose="020B0604020202020204" pitchFamily="34" charset="0"/>
              <a:buAutoNum type="arabicPeriod"/>
            </a:pPr>
            <a:r>
              <a:rPr lang="zh-CN" altLang="en-US" sz="2000"/>
              <a:t>跨链交易</a:t>
            </a:r>
            <a:r>
              <a:rPr lang="zh-CN" altLang="en-US" sz="2000"/>
              <a:t>问题</a:t>
            </a:r>
            <a:endParaRPr lang="zh-CN" altLang="en-US" sz="2000"/>
          </a:p>
          <a:p>
            <a:pPr marL="457200" indent="-457200">
              <a:buFont typeface="Arial" panose="020B0604020202020204" pitchFamily="34" charset="0"/>
              <a:buAutoNum type="arabicPeriod"/>
            </a:pPr>
            <a:endParaRPr lang="zh-CN" altLang="en-US" sz="2000"/>
          </a:p>
          <a:p>
            <a:pPr indent="0">
              <a:buFont typeface="Arial" panose="020B0604020202020204" pitchFamily="34" charset="0"/>
              <a:buNone/>
            </a:pPr>
            <a:r>
              <a:rPr lang="zh-CN" altLang="en-US" sz="2000"/>
              <a:t>分片</a:t>
            </a:r>
            <a:r>
              <a:rPr lang="zh-CN" altLang="en-US" sz="2000"/>
              <a:t>项目：</a:t>
            </a:r>
            <a:endParaRPr lang="zh-CN" altLang="en-US" sz="2000"/>
          </a:p>
          <a:p>
            <a:pPr indent="0">
              <a:buFont typeface="Arial" panose="020B0604020202020204" pitchFamily="34" charset="0"/>
              <a:buNone/>
            </a:pPr>
            <a:r>
              <a:rPr lang="en-US" altLang="zh-CN" sz="2000"/>
              <a:t>ETH2</a:t>
            </a:r>
            <a:endParaRPr lang="en-US" altLang="zh-CN" sz="2000"/>
          </a:p>
          <a:p>
            <a:pPr indent="0">
              <a:buFont typeface="Arial" panose="020B0604020202020204" pitchFamily="34" charset="0"/>
              <a:buNone/>
            </a:pPr>
            <a:r>
              <a:rPr lang="en-US" altLang="zh-CN" sz="2000"/>
              <a:t>Monoxide</a:t>
            </a:r>
            <a:endParaRPr lang="en-US" altLang="zh-CN" sz="2000"/>
          </a:p>
          <a:p>
            <a:pPr indent="0">
              <a:buFont typeface="Arial" panose="020B0604020202020204" pitchFamily="34" charset="0"/>
              <a:buNone/>
            </a:pPr>
            <a:r>
              <a:rPr lang="en-US" altLang="zh-CN" sz="2000"/>
              <a:t>...</a:t>
            </a:r>
            <a:endParaRPr lang="en-US" altLang="zh-CN" sz="2000"/>
          </a:p>
        </p:txBody>
      </p:sp>
      <p:pic>
        <p:nvPicPr>
          <p:cNvPr id="3" name="图片 2"/>
          <p:cNvPicPr>
            <a:picLocks noChangeAspect="1"/>
          </p:cNvPicPr>
          <p:nvPr/>
        </p:nvPicPr>
        <p:blipFill>
          <a:blip r:embed="rId1"/>
          <a:stretch>
            <a:fillRect/>
          </a:stretch>
        </p:blipFill>
        <p:spPr>
          <a:xfrm>
            <a:off x="302260" y="176530"/>
            <a:ext cx="62865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b7d664af-53e6-4cd1-9f83-0578cd7fe388}"/>
</p:tagLst>
</file>

<file path=ppt/tags/tag2.xml><?xml version="1.0" encoding="utf-8"?>
<p:tagLst xmlns:p="http://schemas.openxmlformats.org/presentationml/2006/main">
  <p:tag name="COMMONDATA" val="eyJoZGlkIjoiMzQ3NTc0NTdiMzQ1MTRkZWE3NDllNDYzYzk1MTNlMTMifQ=="/>
  <p:tag name="KSO_WPP_MARK_KEY" val="49e84282-f56a-46ba-9ded-d30e4f77c669"/>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4860</Words>
  <Application>WPS 演示</Application>
  <PresentationFormat>宽屏</PresentationFormat>
  <Paragraphs>456</Paragraphs>
  <Slides>29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微软雅黑</vt:lpstr>
      <vt:lpstr>Calibri</vt:lpstr>
      <vt:lpstr>等线</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Que Yanxing</dc:creator>
  <cp:lastModifiedBy>毛岱山</cp:lastModifiedBy>
  <cp:revision>734</cp:revision>
  <cp:lastPrinted>2018-03-12T09:54:00Z</cp:lastPrinted>
  <dcterms:created xsi:type="dcterms:W3CDTF">2017-08-18T03:02:00Z</dcterms:created>
  <dcterms:modified xsi:type="dcterms:W3CDTF">2022-07-08T10:31:11Z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6E0E851456444DAA8FC2EAEFE0AD7A89</vt:lpwstr>
  </property>
</Properties>
</file>