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725" r:id="rId3"/>
    <p:sldId id="709" r:id="rId4"/>
    <p:sldId id="711" r:id="rId6"/>
    <p:sldId id="714" r:id="rId7"/>
    <p:sldId id="712" r:id="rId8"/>
    <p:sldId id="713" r:id="rId9"/>
    <p:sldId id="715" r:id="rId10"/>
    <p:sldId id="718" r:id="rId11"/>
    <p:sldId id="719" r:id="rId12"/>
    <p:sldId id="721" r:id="rId13"/>
    <p:sldId id="722" r:id="rId14"/>
    <p:sldId id="724" r:id="rId15"/>
    <p:sldId id="726" r:id="rId16"/>
    <p:sldId id="727" r:id="rId17"/>
    <p:sldId id="728" r:id="rId18"/>
    <p:sldId id="729" r:id="rId19"/>
    <p:sldId id="730" r:id="rId20"/>
    <p:sldId id="731" r:id="rId21"/>
    <p:sldId id="732" r:id="rId22"/>
    <p:sldId id="734" r:id="rId23"/>
    <p:sldId id="736" r:id="rId24"/>
    <p:sldId id="738" r:id="rId25"/>
    <p:sldId id="737" r:id="rId26"/>
    <p:sldId id="739" r:id="rId27"/>
    <p:sldId id="740" r:id="rId28"/>
    <p:sldId id="741" r:id="rId29"/>
    <p:sldId id="742" r:id="rId30"/>
    <p:sldId id="743" r:id="rId31"/>
    <p:sldId id="744" r:id="rId32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136"/>
    <a:srgbClr val="0070C0"/>
    <a:srgbClr val="CDD1FF"/>
    <a:srgbClr val="8EB4E3"/>
    <a:srgbClr val="1F497D"/>
    <a:srgbClr val="557EB4"/>
    <a:srgbClr val="E45F15"/>
    <a:srgbClr val="B9CDE5"/>
    <a:srgbClr val="CCCC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197" autoAdjust="0"/>
  </p:normalViewPr>
  <p:slideViewPr>
    <p:cSldViewPr snapToGrid="0">
      <p:cViewPr varScale="1">
        <p:scale>
          <a:sx n="80" d="100"/>
          <a:sy n="80" d="100"/>
        </p:scale>
        <p:origin x="461" y="48"/>
      </p:cViewPr>
      <p:guideLst>
        <p:guide orient="horz" pos="2248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gs" Target="tags/tag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F521F-D4DC-40A0-B54E-5D347EF3C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8243-2E39-4BEB-B2D7-080D38D561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9"/>
          <a:stretch>
            <a:fillRect/>
          </a:stretch>
        </p:blipFill>
        <p:spPr>
          <a:xfrm>
            <a:off x="-656774" y="-173505"/>
            <a:ext cx="13368548" cy="72297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04160" y="2829560"/>
            <a:ext cx="65843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对公链的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5125" y="4028440"/>
            <a:ext cx="3512185" cy="9531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对联盟链的理解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介绍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Layer2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Layer2</a:t>
            </a:r>
            <a:r>
              <a:rPr lang="zh-CN" altLang="en-US" sz="2000"/>
              <a:t>是把交易转移到二层网络。理论上是无限扩展</a:t>
            </a:r>
            <a:r>
              <a:rPr lang="zh-CN" altLang="en-US" sz="2000"/>
              <a:t>的。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现在有很多</a:t>
            </a:r>
            <a:r>
              <a:rPr lang="en-US" altLang="zh-CN" sz="2000"/>
              <a:t>Layer2</a:t>
            </a:r>
            <a:r>
              <a:rPr lang="zh-CN" altLang="en-US" sz="2000"/>
              <a:t>的项目，如</a:t>
            </a:r>
            <a:r>
              <a:rPr lang="en-US" altLang="zh-CN" sz="2000"/>
              <a:t>NEVROS</a:t>
            </a:r>
            <a:r>
              <a:rPr lang="zh-CN" altLang="en-US" sz="2000"/>
              <a:t>，</a:t>
            </a:r>
            <a:r>
              <a:rPr lang="en-US" altLang="zh-CN" sz="2000"/>
              <a:t>polygon</a:t>
            </a:r>
            <a:r>
              <a:rPr lang="zh-CN" altLang="en-US" sz="2000"/>
              <a:t>等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多链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Cosmos</a:t>
            </a:r>
            <a:r>
              <a:rPr lang="zh-CN" altLang="en-US" sz="2000"/>
              <a:t>，多条平行链，以跨链方式互连。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与分片</a:t>
            </a:r>
            <a:r>
              <a:rPr lang="zh-CN" altLang="en-US" sz="2000"/>
              <a:t>不同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缺点：安全性有</a:t>
            </a:r>
            <a:r>
              <a:rPr lang="zh-CN" altLang="en-US" sz="2000"/>
              <a:t>风险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元宇宙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元宇宙：更</a:t>
            </a:r>
            <a:r>
              <a:rPr lang="zh-CN" altLang="en-US" sz="2000"/>
              <a:t>好的虚拟世界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区块链是实现理想元宇宙的必备技术</a:t>
            </a:r>
            <a:r>
              <a:rPr lang="zh-CN" altLang="en-US" sz="2000"/>
              <a:t>基础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元宇宙是区块链的</a:t>
            </a:r>
            <a:r>
              <a:rPr lang="zh-CN" altLang="en-US" sz="2000"/>
              <a:t>落地场景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可能发展的</a:t>
            </a:r>
            <a:r>
              <a:rPr lang="zh-CN" altLang="en-US" sz="2000"/>
              <a:t>技术：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身份：</a:t>
            </a:r>
            <a:r>
              <a:rPr lang="en-US" altLang="zh-CN" sz="2000"/>
              <a:t>DID</a:t>
            </a:r>
            <a:r>
              <a:rPr lang="zh-CN" altLang="en-US" sz="2000"/>
              <a:t>，</a:t>
            </a:r>
            <a:r>
              <a:rPr lang="en-US" altLang="zh-CN" sz="2000"/>
              <a:t>NTNFT(SBT)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组织：</a:t>
            </a:r>
            <a:r>
              <a:rPr lang="en-US" altLang="zh-CN" sz="2000"/>
              <a:t>DAO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货币：</a:t>
            </a:r>
            <a:r>
              <a:rPr lang="en-US" altLang="zh-CN" sz="2000"/>
              <a:t>Token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金融：</a:t>
            </a:r>
            <a:r>
              <a:rPr lang="en-US" altLang="zh-CN" sz="2000"/>
              <a:t>DeFi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物品：</a:t>
            </a:r>
            <a:r>
              <a:rPr lang="en-US" altLang="zh-CN" sz="2000"/>
              <a:t>NFT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跨链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04160" y="2829560"/>
            <a:ext cx="7498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联盟链的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5125" y="4028440"/>
            <a:ext cx="24453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项目介绍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5125" y="2257425"/>
            <a:ext cx="31565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对公链的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联盟链是什么</a:t>
            </a: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?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有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什么价值？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5170" y="1339215"/>
            <a:ext cx="977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联盟链是多个组织间合作时，降低信任成本，提高配合效率的</a:t>
            </a:r>
            <a:r>
              <a:rPr lang="zh-CN" altLang="en-US" b="1"/>
              <a:t>工具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823595" y="2094865"/>
            <a:ext cx="10666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endParaRPr lang="en-US" altLang="zh-CN"/>
          </a:p>
          <a:p>
            <a:pPr indent="0">
              <a:buNone/>
            </a:pPr>
            <a:r>
              <a:rPr lang="zh-CN" altLang="en-US">
                <a:sym typeface="+mn-ea"/>
              </a:rPr>
              <a:t>主要场景：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多个企业间合作，通过联盟链进行数据交易、共享、业务合作。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联盟链是业务系统的延伸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整合</a:t>
            </a:r>
            <a:r>
              <a:rPr lang="zh-CN" altLang="en-US">
                <a:sym typeface="+mn-ea"/>
              </a:rPr>
              <a:t>产业链。如航运业的</a:t>
            </a:r>
            <a:r>
              <a:rPr lang="en-US" altLang="zh-CN">
                <a:sym typeface="+mn-ea"/>
              </a:rPr>
              <a:t>TradeLens</a:t>
            </a:r>
            <a:endParaRPr lang="en-US" altLang="zh-CN"/>
          </a:p>
          <a:p>
            <a:pPr indent="0">
              <a:buNone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TradeLens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106805"/>
            <a:ext cx="11557635" cy="520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企业间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合作落地形态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2" name="图片 1" descr="区块链跟企业关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788035"/>
            <a:ext cx="9232900" cy="6069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整合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产业链落地形态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4" name="图片 3" descr="联盟链落地架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990" y="0"/>
            <a:ext cx="78720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联盟链与公链的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区别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7900" y="3872865"/>
            <a:ext cx="92290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b="1">
                <a:sym typeface="+mn-ea"/>
              </a:rPr>
              <a:t>定位不同：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公链自身就是独立的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生态系统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，建设以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规则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为中心的社会组织模式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联盟链是企业自身业务的延伸，是服务于</a:t>
            </a:r>
            <a:r>
              <a:rPr lang="zh-CN" altLang="en-US">
                <a:sym typeface="+mn-ea"/>
              </a:rPr>
              <a:t>业务，与其他企业合作，或行业合作的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工具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安全基础不同：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公链：共识算法</a:t>
            </a:r>
            <a:r>
              <a:rPr lang="en-US" altLang="zh-CN"/>
              <a:t>+</a:t>
            </a:r>
            <a:r>
              <a:rPr lang="zh-CN" altLang="en-US"/>
              <a:t>经济激励</a:t>
            </a:r>
            <a:r>
              <a:rPr lang="en-US" altLang="zh-CN"/>
              <a:t>/</a:t>
            </a:r>
            <a:r>
              <a:rPr lang="zh-CN" altLang="en-US"/>
              <a:t>惩罚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联盟链：实名制</a:t>
            </a:r>
            <a:r>
              <a:rPr lang="en-US" altLang="zh-CN"/>
              <a:t>+</a:t>
            </a:r>
            <a:r>
              <a:rPr lang="zh-CN" altLang="en-US"/>
              <a:t>链外</a:t>
            </a:r>
            <a:r>
              <a:rPr lang="zh-CN" altLang="en-US"/>
              <a:t>惩罚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重点和难点不同：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公链：安全性、</a:t>
            </a:r>
            <a:r>
              <a:rPr lang="zh-CN" altLang="en-US"/>
              <a:t>性能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联盟链：</a:t>
            </a:r>
            <a:r>
              <a:rPr lang="zh-CN" altLang="en-US"/>
              <a:t>隐私保护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7900" y="2189480"/>
            <a:ext cx="131508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定位不同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3865" y="2129790"/>
            <a:ext cx="144272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是否需要实名制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4640" y="1295400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安全基础不同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88555" y="791845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共识算法</a:t>
            </a:r>
            <a:r>
              <a:rPr lang="zh-CN" altLang="en-US"/>
              <a:t>不同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88555" y="1750695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作恶成本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 flipV="1">
            <a:off x="2292985" y="2411730"/>
            <a:ext cx="69088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 flipV="1">
            <a:off x="4426585" y="1577340"/>
            <a:ext cx="948055" cy="83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689725" y="1073785"/>
            <a:ext cx="798830" cy="503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10" idx="1"/>
          </p:cNvCxnSpPr>
          <p:nvPr/>
        </p:nvCxnSpPr>
        <p:spPr>
          <a:xfrm>
            <a:off x="6689725" y="1577340"/>
            <a:ext cx="798830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507220" y="845820"/>
            <a:ext cx="131508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性能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803640" y="1073785"/>
            <a:ext cx="703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395595" y="3060700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难点不同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>
          <a:xfrm>
            <a:off x="4432935" y="2388870"/>
            <a:ext cx="962660" cy="953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6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主要联盟链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框架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593215" y="938530"/>
          <a:ext cx="9586595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55"/>
                <a:gridCol w="3840480"/>
                <a:gridCol w="40741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item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Fabric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FISCO BCOS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设计</a:t>
                      </a:r>
                      <a:r>
                        <a:rPr lang="zh-CN" altLang="en-US"/>
                        <a:t>理念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针对企业间合作做了大量优化，如背书、结果集</a:t>
                      </a:r>
                      <a:r>
                        <a:rPr lang="zh-CN" altLang="en-US"/>
                        <a:t>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更像普通区块链，企业以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节点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为其</a:t>
                      </a:r>
                      <a:r>
                        <a:rPr lang="zh-CN" altLang="en-US"/>
                        <a:t>代表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核心流程</a:t>
                      </a: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先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背书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再</a:t>
                      </a:r>
                      <a:r>
                        <a:rPr lang="zh-CN" altLang="en-US"/>
                        <a:t>排序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直接</a:t>
                      </a:r>
                      <a:r>
                        <a:rPr lang="zh-CN" altLang="en-US"/>
                        <a:t>共识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共识</a:t>
                      </a: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结果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共识：</a:t>
                      </a:r>
                      <a:r>
                        <a:rPr lang="zh-CN" altLang="en-US"/>
                        <a:t>结果集。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可用</a:t>
                      </a:r>
                      <a:r>
                        <a:rPr lang="en-US" altLang="zh-CN"/>
                        <a:t>go,java</a:t>
                      </a:r>
                      <a:r>
                        <a:rPr lang="zh-CN" altLang="en-US"/>
                        <a:t>写</a:t>
                      </a:r>
                      <a:r>
                        <a:rPr lang="zh-CN" altLang="en-US"/>
                        <a:t>合约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-&gt;</a:t>
                      </a:r>
                      <a:r>
                        <a:rPr lang="zh-CN" altLang="en-US"/>
                        <a:t>拥有合约的多态</a:t>
                      </a:r>
                      <a:r>
                        <a:rPr lang="zh-CN" altLang="en-US"/>
                        <a:t>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过程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共识。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合约执行和共识解耦，合约执行可以全并行。理论上拥有最高单链性能（实际上没人用极限</a:t>
                      </a:r>
                      <a:r>
                        <a:rPr lang="zh-CN" altLang="en-US"/>
                        <a:t>方法测过）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Orderer</a:t>
                      </a:r>
                      <a:r>
                        <a:rPr lang="zh-CN" altLang="en-US"/>
                        <a:t>是性能瓶颈，即链存在</a:t>
                      </a:r>
                      <a:r>
                        <a:rPr lang="en-US" altLang="zh-CN"/>
                        <a:t>TPS</a:t>
                      </a:r>
                      <a:r>
                        <a:rPr lang="zh-CN" altLang="en-US"/>
                        <a:t>上限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单链</a:t>
                      </a:r>
                      <a:r>
                        <a:rPr lang="en-US" altLang="zh-CN"/>
                        <a:t>TPS</a:t>
                      </a:r>
                      <a:r>
                        <a:rPr lang="zh-CN" altLang="en-US"/>
                        <a:t>宣称</a:t>
                      </a:r>
                      <a:r>
                        <a:rPr lang="en-US" altLang="zh-CN"/>
                        <a:t>2w+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/>
                        <a:t>可在块内并行执行</a:t>
                      </a:r>
                      <a:r>
                        <a:rPr lang="zh-CN" altLang="en-US"/>
                        <a:t>交易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多群组情况下，性能无</a:t>
                      </a:r>
                      <a:r>
                        <a:rPr lang="zh-CN" altLang="en-US"/>
                        <a:t>上限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</a:t>
                      </a:r>
                      <a:r>
                        <a:rPr lang="zh-CN" altLang="en-US"/>
                        <a:t>劣势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推广早、开发者多、市场占有率大，能满足复杂、个性化</a:t>
                      </a:r>
                      <a:r>
                        <a:rPr lang="zh-CN" altLang="en-US"/>
                        <a:t>场景。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缺点：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使用较复杂，所需</a:t>
                      </a:r>
                      <a:r>
                        <a:rPr lang="zh-CN" altLang="en-US"/>
                        <a:t>服务器多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背靠微众银行，有强大的技术服务</a:t>
                      </a:r>
                      <a:r>
                        <a:rPr lang="zh-CN" altLang="en-US"/>
                        <a:t>能力。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正在构建完善的开发者</a:t>
                      </a:r>
                      <a:r>
                        <a:rPr lang="zh-CN" altLang="en-US"/>
                        <a:t>生态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zh-CN" altLang="en-US"/>
                        <a:t>简单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最佳</a:t>
                      </a: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企业间合作场景很</a:t>
                      </a:r>
                      <a:r>
                        <a:rPr lang="zh-CN" altLang="en-US"/>
                        <a:t>复杂的联盟链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如行业联盟，</a:t>
                      </a:r>
                      <a:r>
                        <a:rPr lang="zh-CN" altLang="en-US" sz="1800">
                          <a:sym typeface="+mn-ea"/>
                        </a:rPr>
                        <a:t>无明显限制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去中心化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1743075"/>
            <a:ext cx="2995930" cy="4657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35475" y="2066925"/>
            <a:ext cx="7188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规则明确，公开，不会被误读，不需要</a:t>
            </a:r>
            <a:r>
              <a:rPr lang="zh-CN" altLang="en-US"/>
              <a:t>某机构来“解释”规则。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规则能够被强制执行，</a:t>
            </a:r>
            <a:r>
              <a:rPr lang="zh-CN" altLang="en-US"/>
              <a:t>系统内没人能违背规则。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没有人能轻易修改规则。规则修改需要参与者达成共识。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732270" y="4305300"/>
            <a:ext cx="1867535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区块链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7569200" y="3342640"/>
            <a:ext cx="213995" cy="846455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" y="176530"/>
            <a:ext cx="628650" cy="76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175" y="156527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去中心化的</a:t>
            </a:r>
            <a:r>
              <a:rPr lang="zh-CN" altLang="en-US"/>
              <a:t>目标：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35475" y="157988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去中心化的</a:t>
            </a:r>
            <a:r>
              <a:rPr lang="zh-CN" altLang="en-US"/>
              <a:t>要求：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5475" y="33845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去中心化的</a:t>
            </a:r>
            <a:r>
              <a:rPr lang="zh-CN" altLang="en-US"/>
              <a:t>实现：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  <p:bldP spid="10" grpId="0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23845" y="3742055"/>
            <a:ext cx="47555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项目介绍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5125" y="3067050"/>
            <a:ext cx="35121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       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对联盟链的理解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5125" y="2257425"/>
            <a:ext cx="31565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对公链的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数字福建区块链平台：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介绍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499745" y="1104265"/>
            <a:ext cx="111772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目标：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打造</a:t>
            </a:r>
            <a:r>
              <a:rPr lang="zh-CN" altLang="en-US"/>
              <a:t>福建省政府通用区块链底层平台，各部门可基于该平台快速、低成本将业务上链，防止</a:t>
            </a:r>
            <a:r>
              <a:rPr lang="zh-CN" altLang="en-US"/>
              <a:t>重复投资。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不同业务部门间可跨链完成业务</a:t>
            </a:r>
            <a:r>
              <a:rPr lang="zh-CN" altLang="en-US"/>
              <a:t>协作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安全、可监管、</a:t>
            </a:r>
            <a:r>
              <a:rPr lang="zh-CN" altLang="en-US"/>
              <a:t>易用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方案和</a:t>
            </a:r>
            <a:r>
              <a:rPr lang="zh-CN" altLang="en-US" b="1"/>
              <a:t>特色：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</a:t>
            </a:r>
            <a:r>
              <a:rPr lang="en-US" altLang="zh-CN"/>
              <a:t>Fabric</a:t>
            </a:r>
            <a:r>
              <a:rPr lang="zh-CN" altLang="en-US"/>
              <a:t>开发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主子链体系</a:t>
            </a:r>
            <a:br>
              <a:rPr lang="zh-CN" altLang="en-US"/>
            </a:br>
            <a:r>
              <a:rPr lang="zh-CN" altLang="en-US"/>
              <a:t>主链完成对整个链的管理，如组织参与、子链创建、子链监控等</a:t>
            </a:r>
            <a:br>
              <a:rPr lang="zh-CN" altLang="en-US"/>
            </a:br>
            <a:r>
              <a:rPr lang="zh-CN" altLang="en-US"/>
              <a:t>子链完成业务</a:t>
            </a:r>
            <a:r>
              <a:rPr lang="zh-CN" altLang="en-US"/>
              <a:t>处理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可视化链管理，如链上组织管理、合约管理、节点监控和管理、证书</a:t>
            </a:r>
            <a:r>
              <a:rPr lang="zh-CN" altLang="en-US"/>
              <a:t>管理、区块链浏览器</a:t>
            </a:r>
            <a:r>
              <a:rPr lang="zh-CN" altLang="en-US"/>
              <a:t>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数据锚定服务，子链数据定期锚定到主链，让主链对子链数据完成监管和</a:t>
            </a:r>
            <a:r>
              <a:rPr lang="zh-CN" altLang="en-US"/>
              <a:t>验证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跨链：不同子链间数据可以跨链，协同工作。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网关服务：提供内置合约、各种</a:t>
            </a:r>
            <a:r>
              <a:rPr lang="zh-CN" altLang="en-US"/>
              <a:t>接口服务，最大化减轻</a:t>
            </a:r>
            <a:r>
              <a:rPr lang="zh-CN" altLang="en-US"/>
              <a:t>开发负担。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隐私保护：针对数据交易市场和数据统计，设计了基于密码学、同态加密的场景化</a:t>
            </a:r>
            <a:r>
              <a:rPr lang="zh-CN" altLang="en-US"/>
              <a:t>解决方案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申请</a:t>
            </a:r>
            <a:r>
              <a:rPr lang="en-US" altLang="zh-CN"/>
              <a:t>10</a:t>
            </a:r>
            <a:r>
              <a:rPr lang="zh-CN" altLang="en-US"/>
              <a:t>余项</a:t>
            </a:r>
            <a:r>
              <a:rPr lang="zh-CN" altLang="en-US"/>
              <a:t>专利：http://www.soopat.com/Home/Result?SearchWord=%E6%AF%9B%E5%B2%B1%E5%B1%B1&amp;FMZL=Y&amp;SYXX=Y&amp;WGZL=Y&amp;FMSQ=Y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数字福建区块链平台：系统框架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76910" y="1020445"/>
            <a:ext cx="10838180" cy="5488940"/>
            <a:chOff x="1066" y="1607"/>
            <a:chExt cx="17068" cy="8644"/>
          </a:xfrm>
        </p:grpSpPr>
        <p:sp>
          <p:nvSpPr>
            <p:cNvPr id="5" name="矩形 4"/>
            <p:cNvSpPr/>
            <p:nvPr/>
          </p:nvSpPr>
          <p:spPr>
            <a:xfrm>
              <a:off x="1066" y="9136"/>
              <a:ext cx="17068" cy="1115"/>
            </a:xfrm>
            <a:prstGeom prst="rect">
              <a:avLst/>
            </a:prstGeom>
            <a:solidFill>
              <a:srgbClr val="097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75" y="9404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计算资源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223" y="9422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存储资源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0650" y="9423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网络服务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3125" y="9404"/>
              <a:ext cx="2088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底层操作系统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71" y="9404"/>
              <a:ext cx="20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基础服务层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66" y="2874"/>
              <a:ext cx="2455" cy="6213"/>
            </a:xfrm>
            <a:prstGeom prst="rect">
              <a:avLst/>
            </a:prstGeom>
            <a:solidFill>
              <a:srgbClr val="724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66" y="1607"/>
              <a:ext cx="17068" cy="1115"/>
            </a:xfrm>
            <a:prstGeom prst="rect">
              <a:avLst/>
            </a:prstGeom>
            <a:solidFill>
              <a:srgbClr val="097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71" y="1977"/>
              <a:ext cx="20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行业应用层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30" y="1892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存证溯源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344" y="1892"/>
              <a:ext cx="1840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供应链金融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766" y="1893"/>
              <a:ext cx="2000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工业互联网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348" y="1892"/>
              <a:ext cx="1964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碳排放交易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866" y="1892"/>
              <a:ext cx="1964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······</a:t>
              </a:r>
              <a:endParaRPr lang="en-US" altLang="zh-CN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91" y="3007"/>
              <a:ext cx="2205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区块链管理</a:t>
              </a:r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/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BDE Manager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300" y="3904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00" y="4518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子链管理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300" y="5132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合约管理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00" y="5768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节点管理监控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00" y="6404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00" y="7067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4" y="7715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300" y="8351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区块链浏览器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679" y="2822"/>
              <a:ext cx="2455" cy="6213"/>
            </a:xfrm>
            <a:prstGeom prst="rect">
              <a:avLst/>
            </a:prstGeom>
            <a:solidFill>
              <a:srgbClr val="724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3" y="2955"/>
              <a:ext cx="140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连接服务</a:t>
              </a:r>
              <a:endParaRPr 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907" y="3460"/>
              <a:ext cx="2000" cy="180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907" y="5412"/>
              <a:ext cx="2000" cy="165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907" y="7244"/>
              <a:ext cx="2000" cy="165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5936" y="3475"/>
              <a:ext cx="197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IOT Connecter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936" y="5458"/>
              <a:ext cx="197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AI Bulider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922" y="7252"/>
              <a:ext cx="197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OpenAPI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6203" y="4118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6203" y="4674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6203" y="5885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模型对接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6203" y="6441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安全检查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6203" y="7686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203" y="8242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11" y="2881"/>
              <a:ext cx="11420" cy="3459"/>
            </a:xfrm>
            <a:prstGeom prst="rect">
              <a:avLst/>
            </a:prstGeom>
            <a:solidFill>
              <a:srgbClr val="CF0E7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27" y="6518"/>
              <a:ext cx="11414" cy="2523"/>
            </a:xfrm>
            <a:prstGeom prst="rect">
              <a:avLst/>
            </a:prstGeom>
            <a:solidFill>
              <a:srgbClr val="CF0E7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112" y="3425"/>
              <a:ext cx="633" cy="18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核心服务层</a:t>
              </a:r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041" y="6556"/>
              <a:ext cx="774" cy="217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区块链核心层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745" y="6449"/>
              <a:ext cx="431" cy="25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BDE CORE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95" y="6743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可插拔共识算法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008" y="67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国密算法支持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421" y="6743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P2P</a:t>
              </a:r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2740" y="67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块链式存储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95" y="75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主子链架构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008" y="7527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智能合约引擎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0421" y="75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740" y="7527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系统智能合约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695" y="8286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核心数据库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008" y="8278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数据锚定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421" y="8286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交易流程管理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2740" y="8278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endParaRPr lang="en-US" altLang="zh-CN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695" y="3187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695" y="4696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0421" y="3187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0421" y="4696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023" y="360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证书颁发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009" y="360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023" y="4099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身份解析认证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008" y="4099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</a:t>
              </a:r>
              <a:r>
                <a:rPr lang="en-US" altLang="zh-CN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</a:t>
              </a:r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24" y="513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文件安全存储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8010" y="513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文件安全分享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024" y="563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009" y="563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文件版本管理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661" y="3606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同态加密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2662" y="3606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零知识证明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676" y="4103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隐私保护套件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2661" y="4103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定制隐私服务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0662" y="5128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同构跨链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2648" y="5128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异构跨链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0662" y="562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2647" y="562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信道加密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901" y="3187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Identity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1627" y="3187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Privacy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901" y="4685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FS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627" y="4701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Bridge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数字福建区块链平台：跨市部署</a:t>
            </a: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+IPFS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56" name="图片 55" descr="方案一（1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1476375"/>
            <a:ext cx="955675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需求分析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9115" y="1398270"/>
            <a:ext cx="113741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海关：</a:t>
            </a:r>
            <a:endParaRPr lang="zh-CN" altLang="en-US"/>
          </a:p>
          <a:p>
            <a:r>
              <a:rPr lang="zh-CN" altLang="en-US"/>
              <a:t>企业通关数据可追溯，围绕</a:t>
            </a:r>
            <a:r>
              <a:rPr lang="en-US" altLang="zh-CN"/>
              <a:t>“</a:t>
            </a:r>
            <a:r>
              <a:rPr lang="zh-CN" altLang="en-US"/>
              <a:t>订单</a:t>
            </a:r>
            <a:r>
              <a:rPr lang="en-US" altLang="zh-CN"/>
              <a:t>”</a:t>
            </a:r>
            <a:r>
              <a:rPr lang="zh-CN" altLang="en-US"/>
              <a:t>，可以追溯数据流、货物流、资金流。满足的可通过</a:t>
            </a:r>
            <a:r>
              <a:rPr lang="en-US" altLang="zh-CN"/>
              <a:t>AEO</a:t>
            </a:r>
            <a:r>
              <a:rPr lang="zh-CN" altLang="en-US"/>
              <a:t>认证，提供</a:t>
            </a:r>
            <a:r>
              <a:rPr lang="zh-CN" altLang="en-US"/>
              <a:t>优待。</a:t>
            </a:r>
            <a:endParaRPr lang="zh-CN" altLang="en-US"/>
          </a:p>
          <a:p>
            <a:r>
              <a:rPr lang="zh-CN" altLang="en-US"/>
              <a:t>针对具体订单查缉时，企业可以迅速提供如上三流数据，且数据可信，不是</a:t>
            </a:r>
            <a:r>
              <a:rPr lang="zh-CN" altLang="en-US"/>
              <a:t>拼凑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企业：</a:t>
            </a:r>
            <a:endParaRPr lang="zh-CN" altLang="en-US"/>
          </a:p>
          <a:p>
            <a:r>
              <a:rPr lang="zh-CN" altLang="en-US"/>
              <a:t>保护数据隐私，不能全面</a:t>
            </a:r>
            <a:r>
              <a:rPr lang="zh-CN" altLang="en-US"/>
              <a:t>对外公开订单数据</a:t>
            </a:r>
            <a:endParaRPr lang="zh-CN" altLang="en-US"/>
          </a:p>
          <a:p>
            <a:r>
              <a:rPr lang="zh-CN" altLang="en-US"/>
              <a:t>满足海关</a:t>
            </a:r>
            <a:r>
              <a:rPr lang="en-US" altLang="zh-CN"/>
              <a:t>AEO</a:t>
            </a:r>
            <a:r>
              <a:rPr lang="zh-CN" altLang="en-US"/>
              <a:t>认证，获取通关</a:t>
            </a:r>
            <a:r>
              <a:rPr lang="zh-CN" altLang="en-US"/>
              <a:t>优待</a:t>
            </a:r>
            <a:endParaRPr lang="zh-CN" altLang="en-US"/>
          </a:p>
          <a:p>
            <a:r>
              <a:rPr lang="zh-CN" altLang="en-US"/>
              <a:t>获取金融支持，如供应链金融</a:t>
            </a:r>
            <a:r>
              <a:rPr lang="zh-CN" altLang="en-US"/>
              <a:t>服务</a:t>
            </a:r>
            <a:endParaRPr lang="zh-CN" altLang="en-US"/>
          </a:p>
          <a:p>
            <a:r>
              <a:rPr lang="zh-CN" altLang="en-US"/>
              <a:t>海关要的数据与税务（如出口退税）、外管局等是一致的，需重复提供，希望降低</a:t>
            </a:r>
            <a:r>
              <a:rPr lang="zh-CN" altLang="en-US"/>
              <a:t>相关流程</a:t>
            </a:r>
            <a:r>
              <a:rPr lang="zh-CN" altLang="en-US"/>
              <a:t>复杂度。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框图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2" name="图片 1" descr="整体框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10" y="709930"/>
            <a:ext cx="11079480" cy="594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58328" y="357564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区块链：数据结构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485" y="206375"/>
            <a:ext cx="628650" cy="76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4005" y="1358900"/>
            <a:ext cx="32131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zh-CN" altLang="en-US"/>
              <a:t>双层merkle patricia tree记录数据。</a:t>
            </a:r>
            <a:endParaRPr lang="zh-CN" altLang="en-US"/>
          </a:p>
          <a:p>
            <a:r>
              <a:rPr lang="zh-CN" altLang="en-US"/>
              <a:t>每次有订单变化时，都会导致树根变化。该变化历史是可以追溯的，即可以恢复任意状态的</a:t>
            </a:r>
            <a:r>
              <a:rPr lang="zh-CN" altLang="en-US"/>
              <a:t>数据。每个订单的历史也是被完整记录和可追溯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企业保存该记录，每隔规定时间（如</a:t>
            </a:r>
            <a:r>
              <a:rPr lang="en-US" altLang="zh-CN"/>
              <a:t>1</a:t>
            </a:r>
            <a:r>
              <a:rPr lang="zh-CN" altLang="en-US"/>
              <a:t>天）将树根提交到链上一次，即可锚定此期间内所有的</a:t>
            </a:r>
            <a:r>
              <a:rPr lang="zh-CN" altLang="en-US"/>
              <a:t>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可通过</a:t>
            </a:r>
            <a:r>
              <a:rPr lang="en-US" altLang="zh-CN"/>
              <a:t>SPV</a:t>
            </a:r>
            <a:r>
              <a:rPr lang="zh-CN" altLang="en-US"/>
              <a:t>证明提供原始数据未被篡改的</a:t>
            </a:r>
            <a:r>
              <a:rPr lang="zh-CN" altLang="en-US"/>
              <a:t>证据。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55" y="90170"/>
            <a:ext cx="8310880" cy="649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海关区块链：工作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流程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4" name="图片 3" descr="工作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20" y="788035"/>
            <a:ext cx="9372600" cy="584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价值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0695" y="1526540"/>
            <a:ext cx="110299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由于企业定期提交数据根到链上，海关可以按需回溯任意订单的历史。且该回溯是可信的。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企业数据不会完全暴露给海关，只会暴露海关要求的订单数据。数据控制权在企业</a:t>
            </a:r>
            <a:r>
              <a:rPr lang="zh-CN" altLang="en-US"/>
              <a:t>手上。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如果企业需要获取供应链金融服务，可使用相同方式提供数据给金融机构，且数据可信。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企业可以以可信方式提供数据给税务部门、外管局等。降低工作</a:t>
            </a:r>
            <a:r>
              <a:rPr lang="zh-CN" altLang="en-US"/>
              <a:t>复杂度。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由于市级海关会定时将数据锚定到省级、国家级海关监管单位（如</a:t>
            </a:r>
            <a:r>
              <a:rPr lang="en-US" altLang="zh-CN"/>
              <a:t>10min</a:t>
            </a:r>
            <a:r>
              <a:rPr lang="zh-CN" altLang="en-US"/>
              <a:t>），所以理论上海关总署可以定时以一个</a:t>
            </a:r>
            <a:r>
              <a:rPr lang="en-US" altLang="zh-CN"/>
              <a:t>256bit</a:t>
            </a:r>
            <a:r>
              <a:rPr lang="zh-CN" altLang="en-US"/>
              <a:t>数据锚定全国加入到该系统的企业的所有订单数据，可以验证并回溯所有订单的三流</a:t>
            </a:r>
            <a:r>
              <a:rPr lang="zh-CN" altLang="en-US"/>
              <a:t>数据。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32960" y="2829560"/>
            <a:ext cx="2926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安全性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6135" y="1224915"/>
            <a:ext cx="107975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区块链的安全性由什么决定呢？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共识算法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代币经济学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市值</a:t>
            </a:r>
            <a:endParaRPr lang="zh-CN" altLang="en-US" sz="240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区块链安全性如何度量？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一次攻击的成本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性能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5510" y="560832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比特币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45510" y="4671695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以太坊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45510" y="373507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NEVROS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44551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POS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445510" y="186182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Roll Up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796540" y="925195"/>
            <a:ext cx="117157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分片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90695" y="925195"/>
            <a:ext cx="117157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Layer2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784850" y="925195"/>
            <a:ext cx="1171575" cy="681355"/>
          </a:xfrm>
          <a:prstGeom prst="rect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多链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8289925" y="280987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310245" y="629856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10245" y="4171315"/>
            <a:ext cx="459740" cy="77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单链内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534400" y="2916555"/>
            <a:ext cx="0" cy="1085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8534400" y="5022215"/>
            <a:ext cx="0" cy="108521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228965" y="280733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249285" y="629602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607550" y="629856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601835" y="36537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有限</a:t>
            </a:r>
            <a:r>
              <a:rPr lang="zh-CN" altLang="en-US"/>
              <a:t>扩展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9821545" y="2063115"/>
            <a:ext cx="10160" cy="144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9831705" y="4725035"/>
            <a:ext cx="635" cy="138239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534525" y="188150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9546590" y="629602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9528810" y="94488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596755" y="92519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无限扩展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9453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DPOS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54355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DAG</a:t>
            </a:r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839585" y="373507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839585" y="627888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12610" y="4669155"/>
            <a:ext cx="459740" cy="5613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/>
              <a:t>POW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7139940" y="3766820"/>
            <a:ext cx="2540" cy="85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7142480" y="5349240"/>
            <a:ext cx="2540" cy="8515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9367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比特币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性能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085" y="1343025"/>
            <a:ext cx="106826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比特币的安全性</a:t>
            </a:r>
            <a:r>
              <a:rPr lang="zh-CN" altLang="en-US" sz="2400"/>
              <a:t>正比于有效挖矿的算力。</a:t>
            </a:r>
            <a:endParaRPr lang="zh-CN" altLang="en-US" sz="2400"/>
          </a:p>
          <a:p>
            <a:r>
              <a:rPr lang="zh-CN" altLang="en-US" sz="2400"/>
              <a:t>何</a:t>
            </a:r>
            <a:r>
              <a:rPr lang="zh-CN" altLang="en-US" sz="2400"/>
              <a:t>谓有效挖矿算力？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新块挖出后，传播至全网前，还在旧块上挖的算是是无效算力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分叉时，在较短链上挖矿的算力是无效算力。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所以为了提高有效算力占比，需要：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降低区块传播时间，即减小区块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降低分叉率，可以提高挖矿时间和区块传播时间的比值，即挖矿时间要远大于区块传播时间。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性能正比于区块大小，反比于挖矿时间。所以：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/>
              <a:t>比特币中安全性与性能成反比，注定不可能获得</a:t>
            </a:r>
            <a:r>
              <a:rPr lang="zh-CN" altLang="en-US" sz="2400" b="1"/>
              <a:t>高性能</a:t>
            </a:r>
            <a:endParaRPr lang="zh-CN" altLang="en-US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716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POW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的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努力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406525"/>
            <a:ext cx="106826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以太坊：</a:t>
            </a:r>
            <a:r>
              <a:rPr lang="en-US" altLang="zh-CN" sz="2400"/>
              <a:t>GHOST</a:t>
            </a:r>
            <a:r>
              <a:rPr lang="zh-CN" altLang="en-US" sz="2400"/>
              <a:t>引用叔块，可以把分叉的算力也计入安全性，降低了对分叉</a:t>
            </a:r>
            <a:r>
              <a:rPr lang="zh-CN" altLang="en-US" sz="2400"/>
              <a:t>率的要求，可以通过降低出块时间提高性能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NEVROS</a:t>
            </a:r>
            <a:r>
              <a:rPr lang="zh-CN" altLang="en-US" sz="2400"/>
              <a:t>：设定可接受的最低分叉率，动态调整出块时间，获得高于比特币的性能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716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POS,DPOS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406525"/>
            <a:ext cx="1068260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比特币</a:t>
            </a:r>
            <a:r>
              <a:rPr lang="en-US" altLang="zh-CN" sz="2000"/>
              <a:t>POW</a:t>
            </a:r>
            <a:r>
              <a:rPr lang="zh-CN" altLang="en-US" sz="2000"/>
              <a:t>性能低的</a:t>
            </a:r>
            <a:r>
              <a:rPr lang="zh-CN" altLang="en-US" sz="2000"/>
              <a:t>原因：</a:t>
            </a:r>
            <a:endParaRPr lang="zh-CN" altLang="en-US" sz="2000"/>
          </a:p>
          <a:p>
            <a:r>
              <a:rPr lang="zh-CN" altLang="en-US" sz="2000"/>
              <a:t>用于挖矿的时间长，而且挖矿和出块</a:t>
            </a:r>
            <a:r>
              <a:rPr lang="en-US" altLang="zh-CN" sz="2000"/>
              <a:t>/</a:t>
            </a:r>
            <a:r>
              <a:rPr lang="zh-CN" altLang="en-US" sz="2000"/>
              <a:t>验证耦合了。</a:t>
            </a:r>
            <a:endParaRPr lang="zh-CN" altLang="en-US" sz="2000"/>
          </a:p>
          <a:p>
            <a:r>
              <a:rPr lang="zh-CN" altLang="en-US" sz="2000"/>
              <a:t>解决方案：</a:t>
            </a:r>
            <a:endParaRPr lang="zh-CN" altLang="en-US" sz="2000"/>
          </a:p>
          <a:p>
            <a:r>
              <a:rPr lang="en-US" altLang="zh-CN" sz="2000"/>
              <a:t>1. </a:t>
            </a:r>
            <a:r>
              <a:rPr lang="zh-CN" altLang="en-US" sz="2000"/>
              <a:t>降低挖矿时间</a:t>
            </a:r>
            <a:r>
              <a:rPr lang="en-US" altLang="zh-CN" sz="2000"/>
              <a:t>:</a:t>
            </a:r>
            <a:r>
              <a:rPr lang="zh-CN" altLang="en-US" sz="2000"/>
              <a:t>确定</a:t>
            </a:r>
            <a:r>
              <a:rPr lang="zh-CN" altLang="en-US" sz="2000"/>
              <a:t>出块者</a:t>
            </a:r>
            <a:endParaRPr lang="zh-CN" altLang="en-US" sz="2000"/>
          </a:p>
          <a:p>
            <a:r>
              <a:rPr lang="en-US" altLang="zh-CN" sz="2000"/>
              <a:t>	-&gt;</a:t>
            </a:r>
            <a:r>
              <a:rPr lang="zh-CN" altLang="en-US" sz="2000"/>
              <a:t>由基于足够多的算力算</a:t>
            </a:r>
            <a:r>
              <a:rPr lang="en-US" altLang="zh-CN" sz="2000"/>
              <a:t>hash</a:t>
            </a:r>
            <a:r>
              <a:rPr lang="zh-CN" altLang="en-US" sz="2000"/>
              <a:t>，改为使用密码学生成随机数，确定</a:t>
            </a:r>
            <a:r>
              <a:rPr lang="zh-CN" altLang="en-US" sz="2000"/>
              <a:t>出块者。</a:t>
            </a:r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挖矿和出块</a:t>
            </a:r>
            <a:r>
              <a:rPr lang="en-US" altLang="zh-CN" sz="2000"/>
              <a:t>/</a:t>
            </a:r>
            <a:r>
              <a:rPr lang="zh-CN" altLang="en-US" sz="2000"/>
              <a:t>验证解耦</a:t>
            </a:r>
            <a:endParaRPr lang="zh-CN" altLang="en-US" sz="2000"/>
          </a:p>
          <a:p>
            <a:r>
              <a:rPr lang="en-US" altLang="zh-CN" sz="2000"/>
              <a:t>	-&gt; </a:t>
            </a:r>
            <a:r>
              <a:rPr lang="zh-CN" altLang="en-US" sz="2000"/>
              <a:t>先选出一个出块委员会，再</a:t>
            </a:r>
            <a:r>
              <a:rPr lang="en-US" altLang="zh-CN" sz="2000"/>
              <a:t>BFT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POS</a:t>
            </a:r>
            <a:r>
              <a:rPr lang="zh-CN" altLang="en-US" sz="2000"/>
              <a:t>：抵押进入委员会备选，密码学</a:t>
            </a:r>
            <a:r>
              <a:rPr lang="zh-CN" altLang="en-US" sz="2000"/>
              <a:t>等选出出块节点，</a:t>
            </a:r>
            <a:r>
              <a:rPr lang="en-US" altLang="zh-CN" sz="2000"/>
              <a:t>BFT</a:t>
            </a:r>
            <a:r>
              <a:rPr lang="zh-CN" altLang="en-US" sz="2000"/>
              <a:t>确定块。</a:t>
            </a:r>
            <a:endParaRPr lang="zh-CN" altLang="en-US" sz="2000"/>
          </a:p>
          <a:p>
            <a:r>
              <a:rPr lang="en-US" altLang="zh-CN" sz="2000"/>
              <a:t>DPOS</a:t>
            </a:r>
            <a:r>
              <a:rPr lang="zh-CN" altLang="en-US" sz="2000"/>
              <a:t>：投票选举出块委员会，委员会内出块和</a:t>
            </a:r>
            <a:r>
              <a:rPr lang="en-US" altLang="zh-CN" sz="2000"/>
              <a:t>BFT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优点：</a:t>
            </a:r>
            <a:r>
              <a:rPr lang="en-US" altLang="zh-CN" sz="2000"/>
              <a:t>	TPS</a:t>
            </a:r>
            <a:r>
              <a:rPr lang="zh-CN" altLang="en-US" sz="2000"/>
              <a:t>大幅提高</a:t>
            </a:r>
            <a:endParaRPr lang="zh-CN" altLang="en-US" sz="2000"/>
          </a:p>
          <a:p>
            <a:r>
              <a:rPr lang="en-US" altLang="zh-CN" sz="2000"/>
              <a:t>	   	</a:t>
            </a:r>
            <a:r>
              <a:rPr lang="zh-CN" altLang="en-US" sz="2000"/>
              <a:t>区块有了最终一致性（理论上消除</a:t>
            </a:r>
            <a:r>
              <a:rPr lang="en-US" altLang="zh-CN" sz="2000"/>
              <a:t>“</a:t>
            </a:r>
            <a:r>
              <a:rPr lang="zh-CN" altLang="en-US" sz="2000"/>
              <a:t>双花</a:t>
            </a:r>
            <a:r>
              <a:rPr lang="en-US" altLang="zh-CN" sz="2000"/>
              <a:t>”</a:t>
            </a:r>
            <a:r>
              <a:rPr lang="zh-CN" altLang="en-US" sz="2000"/>
              <a:t>，便于跨链）</a:t>
            </a:r>
            <a:endParaRPr lang="zh-CN" altLang="en-US" sz="2000"/>
          </a:p>
          <a:p>
            <a:r>
              <a:rPr lang="zh-CN" altLang="en-US" sz="2000"/>
              <a:t>缺点：</a:t>
            </a:r>
            <a:r>
              <a:rPr lang="en-US" altLang="zh-CN" sz="2000"/>
              <a:t>	</a:t>
            </a:r>
            <a:r>
              <a:rPr lang="zh-CN" altLang="en-US" sz="2000"/>
              <a:t>更易导致中心化</a:t>
            </a:r>
            <a:endParaRPr lang="zh-CN" altLang="en-US" sz="2000"/>
          </a:p>
          <a:p>
            <a:r>
              <a:rPr lang="en-US" altLang="zh-CN" sz="2000"/>
              <a:t>		</a:t>
            </a:r>
            <a:r>
              <a:rPr lang="zh-CN" altLang="en-US" sz="2000"/>
              <a:t>某些算法出块节点顺序可预测，增加攻击可能</a:t>
            </a:r>
            <a:endParaRPr lang="zh-CN" altLang="en-US" sz="2000"/>
          </a:p>
          <a:p>
            <a:r>
              <a:rPr lang="en-US" altLang="zh-CN" sz="2000"/>
              <a:t>		</a:t>
            </a:r>
            <a:r>
              <a:rPr lang="zh-CN" altLang="en-US" sz="2000"/>
              <a:t>可能出现其他攻击方式</a:t>
            </a:r>
            <a:endParaRPr lang="zh-CN" altLang="en-US" sz="2000"/>
          </a:p>
          <a:p>
            <a:r>
              <a:rPr lang="en-US" altLang="zh-CN" sz="2000"/>
              <a:t>		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RollUp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Layer1.5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OP-RollUp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ZK-RollUp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短期内解决以太坊拥堵的最佳</a:t>
            </a:r>
            <a:r>
              <a:rPr lang="zh-CN" altLang="en-US" sz="2000"/>
              <a:t>方案</a:t>
            </a:r>
            <a:endParaRPr lang="zh-CN" altLang="en-US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接近以太坊的安全性和体验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OP-RollUp</a:t>
            </a:r>
            <a:r>
              <a:rPr lang="zh-CN" altLang="en-US" sz="2000"/>
              <a:t>：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使用</a:t>
            </a:r>
            <a:r>
              <a:rPr lang="en-US" altLang="zh-CN" sz="2000"/>
              <a:t>“OVM”</a:t>
            </a:r>
            <a:r>
              <a:rPr lang="zh-CN" altLang="en-US" sz="2000"/>
              <a:t>，提供</a:t>
            </a:r>
            <a:r>
              <a:rPr lang="en-US" altLang="zh-CN" sz="2000"/>
              <a:t>“EVM</a:t>
            </a:r>
            <a:r>
              <a:rPr lang="zh-CN" altLang="en-US" sz="2000"/>
              <a:t>等效性</a:t>
            </a:r>
            <a:r>
              <a:rPr lang="en-US" altLang="zh-CN" sz="2000"/>
              <a:t>”</a:t>
            </a:r>
            <a:endParaRPr lang="en-US" altLang="zh-CN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容易</a:t>
            </a:r>
            <a:r>
              <a:rPr lang="zh-CN" altLang="en-US" sz="2000"/>
              <a:t>中心化，审查攻击和提取</a:t>
            </a:r>
            <a:r>
              <a:rPr lang="en-US" altLang="zh-CN" sz="2000"/>
              <a:t>MEV</a:t>
            </a:r>
            <a:endParaRPr lang="en-US" altLang="zh-CN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审查期（可通过三方桥</a:t>
            </a:r>
            <a:r>
              <a:rPr lang="zh-CN" altLang="en-US" sz="2000"/>
              <a:t>跳过）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ZK-RollUp</a:t>
            </a:r>
            <a:r>
              <a:rPr lang="zh-CN" altLang="en-US" sz="2000"/>
              <a:t>：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安全机制更优</a:t>
            </a:r>
            <a:r>
              <a:rPr lang="en-US" altLang="zh-CN" sz="2000"/>
              <a:t>(ZK-Snark</a:t>
            </a:r>
            <a:r>
              <a:rPr lang="zh-CN" altLang="en-US" sz="2000"/>
              <a:t>有毒废料</a:t>
            </a:r>
            <a:r>
              <a:rPr lang="zh-CN" altLang="en-US" sz="2000"/>
              <a:t>问题）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没有</a:t>
            </a:r>
            <a:r>
              <a:rPr lang="zh-CN" altLang="en-US" sz="2000"/>
              <a:t>审查期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短期内落地</a:t>
            </a:r>
            <a:r>
              <a:rPr lang="zh-CN" altLang="en-US" sz="2000"/>
              <a:t>困难</a:t>
            </a:r>
            <a:endParaRPr lang="zh-CN" altLang="en-US" sz="2000"/>
          </a:p>
          <a:p>
            <a:pPr lvl="1" indent="0">
              <a:buFont typeface="Arial" panose="020B0604020202020204" pitchFamily="34" charset="0"/>
              <a:buNone/>
            </a:pPr>
            <a:br>
              <a:rPr lang="zh-CN" altLang="en-US" sz="2000"/>
            </a:b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		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分片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需要考虑同时对</a:t>
            </a:r>
            <a:r>
              <a:rPr lang="en-US" altLang="zh-CN" sz="2000"/>
              <a:t>CPU</a:t>
            </a:r>
            <a:r>
              <a:rPr lang="zh-CN" altLang="en-US" sz="2000"/>
              <a:t>，内存，硬盘，网络分片。否则没分片的资源容易成为</a:t>
            </a:r>
            <a:r>
              <a:rPr lang="zh-CN" altLang="en-US" sz="2000"/>
              <a:t>瓶颈。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分片的</a:t>
            </a:r>
            <a:r>
              <a:rPr lang="zh-CN" altLang="en-US" sz="2000"/>
              <a:t>主要难点：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/>
              <a:t>单个分片安全性下降</a:t>
            </a:r>
            <a:r>
              <a:rPr lang="zh-CN" altLang="en-US" sz="2000"/>
              <a:t>问题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/>
              <a:t>跨链交易</a:t>
            </a:r>
            <a:r>
              <a:rPr lang="zh-CN" altLang="en-US" sz="2000"/>
              <a:t>问题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分片</a:t>
            </a:r>
            <a:r>
              <a:rPr lang="zh-CN" altLang="en-US" sz="2000"/>
              <a:t>项目：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ETH2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Monoxide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...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b7d664af-53e6-4cd1-9f83-0578cd7fe388}"/>
</p:tagLst>
</file>

<file path=ppt/tags/tag2.xml><?xml version="1.0" encoding="utf-8"?>
<p:tagLst xmlns:p="http://schemas.openxmlformats.org/presentationml/2006/main">
  <p:tag name="COMMONDATA" val="eyJoZGlkIjoiMzQ3NTc0NTdiMzQ1MTRkZWE3NDllNDYzYzk1MTNlMTMifQ==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3476</Words>
  <Application>WPS 演示</Application>
  <PresentationFormat>宽屏</PresentationFormat>
  <Paragraphs>452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等线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Que Yanxing</dc:creator>
  <cp:lastModifiedBy>毛岱山</cp:lastModifiedBy>
  <cp:revision>710</cp:revision>
  <cp:lastPrinted>2018-03-12T09:54:00Z</cp:lastPrinted>
  <dcterms:created xsi:type="dcterms:W3CDTF">2017-08-18T03:02:00Z</dcterms:created>
  <dcterms:modified xsi:type="dcterms:W3CDTF">2022-06-10T07:58:25Z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6E0E851456444DAA8FC2EAEFE0AD7A89</vt:lpwstr>
  </property>
</Properties>
</file>