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47A6BD"/>
    <a:srgbClr val="56CA95"/>
    <a:srgbClr val="079DFF"/>
    <a:srgbClr val="B0B3BE"/>
    <a:srgbClr val="59595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8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2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8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0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4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9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5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0.xml"/><Relationship Id="rId6" Type="http://schemas.openxmlformats.org/officeDocument/2006/relationships/image" Target="../media/image7.png"/><Relationship Id="rId5" Type="http://schemas.openxmlformats.org/officeDocument/2006/relationships/tags" Target="../tags/tag9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8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0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20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0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QDPJxaNntl8r6bNBDjNB4Cww-Toao655WAC6RjqnYBvAA_1920_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 rot="0">
            <a:off x="5252720" y="1885315"/>
            <a:ext cx="2023110" cy="590550"/>
            <a:chOff x="8272" y="1933"/>
            <a:chExt cx="3186" cy="930"/>
          </a:xfrm>
        </p:grpSpPr>
        <p:sp>
          <p:nvSpPr>
            <p:cNvPr id="12" name="Object 4" descr="preencoded.png"/>
            <p:cNvSpPr/>
            <p:nvPr/>
          </p:nvSpPr>
          <p:spPr>
            <a:xfrm>
              <a:off x="8272" y="1933"/>
              <a:ext cx="3187" cy="930"/>
            </a:xfrm>
            <a:prstGeom prst="roundRect">
              <a:avLst>
                <a:gd name="adj" fmla="val 0"/>
              </a:avLst>
            </a:prstGeom>
            <a:noFill/>
            <a:ln w="9567" cap="flat">
              <a:solidFill>
                <a:srgbClr val="079D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153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079DFF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359" y="2133"/>
              <a:ext cx="18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latin typeface="+mj-ea"/>
                  <a:ea typeface="+mj-ea"/>
                </a:rPr>
                <a:t>区块链节点</a:t>
              </a:r>
              <a:endParaRPr lang="zh-CN" altLang="en-US" sz="1600" b="1"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5252720" y="5098415"/>
            <a:ext cx="2023110" cy="590550"/>
            <a:chOff x="8272" y="1933"/>
            <a:chExt cx="3186" cy="930"/>
          </a:xfrm>
        </p:grpSpPr>
        <p:sp>
          <p:nvSpPr>
            <p:cNvPr id="24" name="Object 4" descr="preencoded.png"/>
            <p:cNvSpPr/>
            <p:nvPr/>
          </p:nvSpPr>
          <p:spPr>
            <a:xfrm>
              <a:off x="8272" y="1933"/>
              <a:ext cx="3187" cy="930"/>
            </a:xfrm>
            <a:prstGeom prst="roundRect">
              <a:avLst>
                <a:gd name="adj" fmla="val 0"/>
              </a:avLst>
            </a:prstGeom>
            <a:noFill/>
            <a:ln w="9567" cap="flat">
              <a:solidFill>
                <a:srgbClr val="079D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25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079DFF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59" y="2133"/>
              <a:ext cx="18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latin typeface="+mj-ea"/>
                  <a:ea typeface="+mj-ea"/>
                </a:rPr>
                <a:t>区块链节点</a:t>
              </a:r>
              <a:endParaRPr lang="zh-CN" altLang="en-US" sz="1600" b="1"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2499360" y="3482340"/>
            <a:ext cx="7529830" cy="2316480"/>
            <a:chOff x="3772" y="4221"/>
            <a:chExt cx="11858" cy="3648"/>
          </a:xfrm>
        </p:grpSpPr>
        <p:grpSp>
          <p:nvGrpSpPr>
            <p:cNvPr id="13" name="组合 12"/>
            <p:cNvGrpSpPr/>
            <p:nvPr/>
          </p:nvGrpSpPr>
          <p:grpSpPr>
            <a:xfrm>
              <a:off x="12444" y="4221"/>
              <a:ext cx="3186" cy="930"/>
              <a:chOff x="8272" y="1933"/>
              <a:chExt cx="3186" cy="930"/>
            </a:xfrm>
          </p:grpSpPr>
          <p:sp>
            <p:nvSpPr>
              <p:cNvPr id="14" name="Object 4" descr="preencoded.png"/>
              <p:cNvSpPr/>
              <p:nvPr/>
            </p:nvSpPr>
            <p:spPr>
              <a:xfrm>
                <a:off x="8272" y="1933"/>
                <a:ext cx="3187" cy="930"/>
              </a:xfrm>
              <a:prstGeom prst="roundRect">
                <a:avLst>
                  <a:gd name="adj" fmla="val 0"/>
                </a:avLst>
              </a:prstGeom>
              <a:noFill/>
              <a:ln w="9567" cap="flat">
                <a:solidFill>
                  <a:srgbClr val="079DFF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b="1">
                  <a:latin typeface="微软雅黑" panose="020B0503020204020204" charset="-122"/>
                  <a:ea typeface="微软雅黑" panose="020B0503020204020204" charset="-122"/>
                  <a:cs typeface="OPPOSans B" pitchFamily="18" charset="-122"/>
                </a:endParaRPr>
              </a:p>
            </p:txBody>
          </p:sp>
          <p:sp>
            <p:nvSpPr>
              <p:cNvPr id="15" name="Object 53" descr="preencoded.png"/>
              <p:cNvSpPr/>
              <p:nvPr/>
            </p:nvSpPr>
            <p:spPr>
              <a:xfrm>
                <a:off x="8579" y="2107"/>
                <a:ext cx="605" cy="583"/>
              </a:xfrm>
              <a:custGeom>
                <a:avLst/>
                <a:gdLst>
                  <a:gd name="connsiteX0" fmla="*/ 370976 w 421207"/>
                  <a:gd name="connsiteY0" fmla="*/ 183661 h 405021"/>
                  <a:gd name="connsiteX1" fmla="*/ 343139 w 421207"/>
                  <a:gd name="connsiteY1" fmla="*/ 191752 h 405021"/>
                  <a:gd name="connsiteX2" fmla="*/ 324495 w 421207"/>
                  <a:gd name="connsiteY2" fmla="*/ 213950 h 405021"/>
                  <a:gd name="connsiteX3" fmla="*/ 296110 w 421207"/>
                  <a:gd name="connsiteY3" fmla="*/ 207855 h 405021"/>
                  <a:gd name="connsiteX4" fmla="*/ 296110 w 421207"/>
                  <a:gd name="connsiteY4" fmla="*/ 199663 h 405021"/>
                  <a:gd name="connsiteX5" fmla="*/ 282702 w 421207"/>
                  <a:gd name="connsiteY5" fmla="*/ 155938 h 405021"/>
                  <a:gd name="connsiteX6" fmla="*/ 247532 w 421207"/>
                  <a:gd name="connsiteY6" fmla="*/ 126702 h 405021"/>
                  <a:gd name="connsiteX7" fmla="*/ 260677 w 421207"/>
                  <a:gd name="connsiteY7" fmla="*/ 94698 h 405021"/>
                  <a:gd name="connsiteX8" fmla="*/ 269821 w 421207"/>
                  <a:gd name="connsiteY8" fmla="*/ 94698 h 405021"/>
                  <a:gd name="connsiteX9" fmla="*/ 304763 w 421207"/>
                  <a:gd name="connsiteY9" fmla="*/ 81577 h 405021"/>
                  <a:gd name="connsiteX10" fmla="*/ 320304 w 421207"/>
                  <a:gd name="connsiteY10" fmla="*/ 47644 h 405021"/>
                  <a:gd name="connsiteX11" fmla="*/ 304616 w 421207"/>
                  <a:gd name="connsiteY11" fmla="*/ 14229 h 405021"/>
                  <a:gd name="connsiteX12" fmla="*/ 270297 w 421207"/>
                  <a:gd name="connsiteY12" fmla="*/ 630 h 405021"/>
                  <a:gd name="connsiteX13" fmla="*/ 235979 w 421207"/>
                  <a:gd name="connsiteY13" fmla="*/ 14229 h 405021"/>
                  <a:gd name="connsiteX14" fmla="*/ 220291 w 421207"/>
                  <a:gd name="connsiteY14" fmla="*/ 47644 h 405021"/>
                  <a:gd name="connsiteX15" fmla="*/ 227490 w 421207"/>
                  <a:gd name="connsiteY15" fmla="*/ 72407 h 405021"/>
                  <a:gd name="connsiteX16" fmla="*/ 246580 w 421207"/>
                  <a:gd name="connsiteY16" fmla="*/ 89744 h 405021"/>
                  <a:gd name="connsiteX17" fmla="*/ 233435 w 421207"/>
                  <a:gd name="connsiteY17" fmla="*/ 121748 h 405021"/>
                  <a:gd name="connsiteX18" fmla="*/ 211528 w 421207"/>
                  <a:gd name="connsiteY18" fmla="*/ 119081 h 405021"/>
                  <a:gd name="connsiteX19" fmla="*/ 157426 w 421207"/>
                  <a:gd name="connsiteY19" fmla="*/ 138132 h 405021"/>
                  <a:gd name="connsiteX20" fmla="*/ 92846 w 421207"/>
                  <a:gd name="connsiteY20" fmla="*/ 75647 h 405021"/>
                  <a:gd name="connsiteX21" fmla="*/ 102371 w 421207"/>
                  <a:gd name="connsiteY21" fmla="*/ 47644 h 405021"/>
                  <a:gd name="connsiteX22" fmla="*/ 87161 w 421207"/>
                  <a:gd name="connsiteY22" fmla="*/ 13479 h 405021"/>
                  <a:gd name="connsiteX23" fmla="*/ 52270 w 421207"/>
                  <a:gd name="connsiteY23" fmla="*/ 19 h 405021"/>
                  <a:gd name="connsiteX24" fmla="*/ 33430 w 421207"/>
                  <a:gd name="connsiteY24" fmla="*/ 3230 h 405021"/>
                  <a:gd name="connsiteX25" fmla="*/ 17255 w 421207"/>
                  <a:gd name="connsiteY25" fmla="*/ 13410 h 405021"/>
                  <a:gd name="connsiteX26" fmla="*/ 6210 w 421207"/>
                  <a:gd name="connsiteY26" fmla="*/ 29007 h 405021"/>
                  <a:gd name="connsiteX27" fmla="*/ 1978 w 421207"/>
                  <a:gd name="connsiteY27" fmla="*/ 47644 h 405021"/>
                  <a:gd name="connsiteX28" fmla="*/ 6156 w 421207"/>
                  <a:gd name="connsiteY28" fmla="*/ 66339 h 405021"/>
                  <a:gd name="connsiteX29" fmla="*/ 17189 w 421207"/>
                  <a:gd name="connsiteY29" fmla="*/ 82000 h 405021"/>
                  <a:gd name="connsiteX30" fmla="*/ 33387 w 421207"/>
                  <a:gd name="connsiteY30" fmla="*/ 92230 h 405021"/>
                  <a:gd name="connsiteX31" fmla="*/ 52270 w 421207"/>
                  <a:gd name="connsiteY31" fmla="*/ 95459 h 405021"/>
                  <a:gd name="connsiteX32" fmla="*/ 81416 w 421207"/>
                  <a:gd name="connsiteY32" fmla="*/ 85743 h 405021"/>
                  <a:gd name="connsiteX33" fmla="*/ 146567 w 421207"/>
                  <a:gd name="connsiteY33" fmla="*/ 148608 h 405021"/>
                  <a:gd name="connsiteX34" fmla="*/ 127517 w 421207"/>
                  <a:gd name="connsiteY34" fmla="*/ 199663 h 405021"/>
                  <a:gd name="connsiteX35" fmla="*/ 141043 w 421207"/>
                  <a:gd name="connsiteY35" fmla="*/ 243288 h 405021"/>
                  <a:gd name="connsiteX36" fmla="*/ 85798 w 421207"/>
                  <a:gd name="connsiteY36" fmla="*/ 284816 h 405021"/>
                  <a:gd name="connsiteX37" fmla="*/ 52079 w 421207"/>
                  <a:gd name="connsiteY37" fmla="*/ 272243 h 405021"/>
                  <a:gd name="connsiteX38" fmla="*/ 32515 w 421207"/>
                  <a:gd name="connsiteY38" fmla="*/ 274567 h 405021"/>
                  <a:gd name="connsiteX39" fmla="*/ 15547 w 421207"/>
                  <a:gd name="connsiteY39" fmla="*/ 284582 h 405021"/>
                  <a:gd name="connsiteX40" fmla="*/ 4059 w 421207"/>
                  <a:gd name="connsiteY40" fmla="*/ 300589 h 405021"/>
                  <a:gd name="connsiteX41" fmla="*/ 0 w 421207"/>
                  <a:gd name="connsiteY41" fmla="*/ 319869 h 405021"/>
                  <a:gd name="connsiteX42" fmla="*/ 4059 w 421207"/>
                  <a:gd name="connsiteY42" fmla="*/ 339148 h 405021"/>
                  <a:gd name="connsiteX43" fmla="*/ 15547 w 421207"/>
                  <a:gd name="connsiteY43" fmla="*/ 355155 h 405021"/>
                  <a:gd name="connsiteX44" fmla="*/ 32515 w 421207"/>
                  <a:gd name="connsiteY44" fmla="*/ 365169 h 405021"/>
                  <a:gd name="connsiteX45" fmla="*/ 52079 w 421207"/>
                  <a:gd name="connsiteY45" fmla="*/ 367493 h 405021"/>
                  <a:gd name="connsiteX46" fmla="*/ 70831 w 421207"/>
                  <a:gd name="connsiteY46" fmla="*/ 364222 h 405021"/>
                  <a:gd name="connsiteX47" fmla="*/ 86902 w 421207"/>
                  <a:gd name="connsiteY47" fmla="*/ 354021 h 405021"/>
                  <a:gd name="connsiteX48" fmla="*/ 97844 w 421207"/>
                  <a:gd name="connsiteY48" fmla="*/ 338446 h 405021"/>
                  <a:gd name="connsiteX49" fmla="*/ 101990 w 421207"/>
                  <a:gd name="connsiteY49" fmla="*/ 319869 h 405021"/>
                  <a:gd name="connsiteX50" fmla="*/ 95895 w 421207"/>
                  <a:gd name="connsiteY50" fmla="*/ 296818 h 405021"/>
                  <a:gd name="connsiteX51" fmla="*/ 151139 w 421207"/>
                  <a:gd name="connsiteY51" fmla="*/ 255289 h 405021"/>
                  <a:gd name="connsiteX52" fmla="*/ 212099 w 421207"/>
                  <a:gd name="connsiteY52" fmla="*/ 280053 h 405021"/>
                  <a:gd name="connsiteX53" fmla="*/ 242960 w 421207"/>
                  <a:gd name="connsiteY53" fmla="*/ 274529 h 405021"/>
                  <a:gd name="connsiteX54" fmla="*/ 266582 w 421207"/>
                  <a:gd name="connsiteY54" fmla="*/ 314343 h 405021"/>
                  <a:gd name="connsiteX55" fmla="*/ 251779 w 421207"/>
                  <a:gd name="connsiteY55" fmla="*/ 330927 h 405021"/>
                  <a:gd name="connsiteX56" fmla="*/ 246199 w 421207"/>
                  <a:gd name="connsiteY56" fmla="*/ 352444 h 405021"/>
                  <a:gd name="connsiteX57" fmla="*/ 253412 w 421207"/>
                  <a:gd name="connsiteY57" fmla="*/ 380921 h 405021"/>
                  <a:gd name="connsiteX58" fmla="*/ 275349 w 421207"/>
                  <a:gd name="connsiteY58" fmla="*/ 400459 h 405021"/>
                  <a:gd name="connsiteX59" fmla="*/ 304467 w 421207"/>
                  <a:gd name="connsiteY59" fmla="*/ 404341 h 405021"/>
                  <a:gd name="connsiteX60" fmla="*/ 330757 w 421207"/>
                  <a:gd name="connsiteY60" fmla="*/ 391234 h 405021"/>
                  <a:gd name="connsiteX61" fmla="*/ 345180 w 421207"/>
                  <a:gd name="connsiteY61" fmla="*/ 365641 h 405021"/>
                  <a:gd name="connsiteX62" fmla="*/ 342778 w 421207"/>
                  <a:gd name="connsiteY62" fmla="*/ 336364 h 405021"/>
                  <a:gd name="connsiteX63" fmla="*/ 324376 w 421207"/>
                  <a:gd name="connsiteY63" fmla="*/ 313465 h 405021"/>
                  <a:gd name="connsiteX64" fmla="*/ 296300 w 421207"/>
                  <a:gd name="connsiteY64" fmla="*/ 304819 h 405021"/>
                  <a:gd name="connsiteX65" fmla="*/ 281822 w 421207"/>
                  <a:gd name="connsiteY65" fmla="*/ 306914 h 405021"/>
                  <a:gd name="connsiteX66" fmla="*/ 258010 w 421207"/>
                  <a:gd name="connsiteY66" fmla="*/ 267480 h 405021"/>
                  <a:gd name="connsiteX67" fmla="*/ 292681 w 421207"/>
                  <a:gd name="connsiteY67" fmla="*/ 223857 h 405021"/>
                  <a:gd name="connsiteX68" fmla="*/ 321066 w 421207"/>
                  <a:gd name="connsiteY68" fmla="*/ 229952 h 405021"/>
                  <a:gd name="connsiteX69" fmla="*/ 321066 w 421207"/>
                  <a:gd name="connsiteY69" fmla="*/ 231476 h 405021"/>
                  <a:gd name="connsiteX70" fmla="*/ 328292 w 421207"/>
                  <a:gd name="connsiteY70" fmla="*/ 259973 h 405021"/>
                  <a:gd name="connsiteX71" fmla="*/ 350259 w 421207"/>
                  <a:gd name="connsiteY71" fmla="*/ 279511 h 405021"/>
                  <a:gd name="connsiteX72" fmla="*/ 379405 w 421207"/>
                  <a:gd name="connsiteY72" fmla="*/ 283362 h 405021"/>
                  <a:gd name="connsiteX73" fmla="*/ 405693 w 421207"/>
                  <a:gd name="connsiteY73" fmla="*/ 270200 h 405021"/>
                  <a:gd name="connsiteX74" fmla="*/ 420072 w 421207"/>
                  <a:gd name="connsiteY74" fmla="*/ 244557 h 405021"/>
                  <a:gd name="connsiteX75" fmla="*/ 417591 w 421207"/>
                  <a:gd name="connsiteY75" fmla="*/ 215263 h 405021"/>
                  <a:gd name="connsiteX76" fmla="*/ 399104 w 421207"/>
                  <a:gd name="connsiteY76" fmla="*/ 192404 h 405021"/>
                  <a:gd name="connsiteX77" fmla="*/ 370976 w 421207"/>
                  <a:gd name="connsiteY77" fmla="*/ 183852 h 405021"/>
                  <a:gd name="connsiteX78" fmla="*/ 370976 w 421207"/>
                  <a:gd name="connsiteY78" fmla="*/ 183661 h 405021"/>
                  <a:gd name="connsiteX79" fmla="*/ 211528 w 421207"/>
                  <a:gd name="connsiteY79" fmla="*/ 264814 h 405021"/>
                  <a:gd name="connsiteX80" fmla="*/ 186303 w 421207"/>
                  <a:gd name="connsiteY80" fmla="*/ 260177 h 405021"/>
                  <a:gd name="connsiteX81" fmla="*/ 164774 w 421207"/>
                  <a:gd name="connsiteY81" fmla="*/ 246240 h 405021"/>
                  <a:gd name="connsiteX82" fmla="*/ 150218 w 421207"/>
                  <a:gd name="connsiteY82" fmla="*/ 225123 h 405021"/>
                  <a:gd name="connsiteX83" fmla="*/ 144853 w 421207"/>
                  <a:gd name="connsiteY83" fmla="*/ 200043 h 405021"/>
                  <a:gd name="connsiteX84" fmla="*/ 165234 w 421207"/>
                  <a:gd name="connsiteY84" fmla="*/ 154707 h 405021"/>
                  <a:gd name="connsiteX85" fmla="*/ 211528 w 421207"/>
                  <a:gd name="connsiteY85" fmla="*/ 136607 h 405021"/>
                  <a:gd name="connsiteX86" fmla="*/ 258435 w 421207"/>
                  <a:gd name="connsiteY86" fmla="*/ 154366 h 405021"/>
                  <a:gd name="connsiteX87" fmla="*/ 279156 w 421207"/>
                  <a:gd name="connsiteY87" fmla="*/ 200043 h 405021"/>
                  <a:gd name="connsiteX88" fmla="*/ 273701 w 421207"/>
                  <a:gd name="connsiteY88" fmla="*/ 225348 h 405021"/>
                  <a:gd name="connsiteX89" fmla="*/ 258899 w 421207"/>
                  <a:gd name="connsiteY89" fmla="*/ 246583 h 405021"/>
                  <a:gd name="connsiteX90" fmla="*/ 237044 w 421207"/>
                  <a:gd name="connsiteY90" fmla="*/ 260456 h 405021"/>
                  <a:gd name="connsiteX91" fmla="*/ 211528 w 421207"/>
                  <a:gd name="connsiteY91" fmla="*/ 264814 h 40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207" h="405021">
                    <a:moveTo>
                      <a:pt x="370976" y="183661"/>
                    </a:moveTo>
                    <a:cubicBezTo>
                      <a:pt x="361102" y="183544"/>
                      <a:pt x="351413" y="186360"/>
                      <a:pt x="343139" y="191752"/>
                    </a:cubicBezTo>
                    <a:cubicBezTo>
                      <a:pt x="334865" y="197144"/>
                      <a:pt x="328376" y="204869"/>
                      <a:pt x="324495" y="213950"/>
                    </a:cubicBezTo>
                    <a:lnTo>
                      <a:pt x="296110" y="207855"/>
                    </a:lnTo>
                    <a:cubicBezTo>
                      <a:pt x="296305" y="205127"/>
                      <a:pt x="296305" y="202390"/>
                      <a:pt x="296110" y="199663"/>
                    </a:cubicBezTo>
                    <a:cubicBezTo>
                      <a:pt x="295990" y="184093"/>
                      <a:pt x="291330" y="168898"/>
                      <a:pt x="282702" y="155938"/>
                    </a:cubicBezTo>
                    <a:cubicBezTo>
                      <a:pt x="274073" y="142978"/>
                      <a:pt x="261850" y="132817"/>
                      <a:pt x="247532" y="126702"/>
                    </a:cubicBezTo>
                    <a:lnTo>
                      <a:pt x="260677" y="94698"/>
                    </a:lnTo>
                    <a:cubicBezTo>
                      <a:pt x="263722" y="94885"/>
                      <a:pt x="266776" y="94885"/>
                      <a:pt x="269821" y="94698"/>
                    </a:cubicBezTo>
                    <a:cubicBezTo>
                      <a:pt x="282744" y="95109"/>
                      <a:pt x="295305" y="90393"/>
                      <a:pt x="304763" y="81577"/>
                    </a:cubicBezTo>
                    <a:cubicBezTo>
                      <a:pt x="314220" y="72762"/>
                      <a:pt x="319807" y="60563"/>
                      <a:pt x="320304" y="47644"/>
                    </a:cubicBezTo>
                    <a:cubicBezTo>
                      <a:pt x="319517" y="34915"/>
                      <a:pt x="313907" y="22965"/>
                      <a:pt x="304616" y="14229"/>
                    </a:cubicBezTo>
                    <a:cubicBezTo>
                      <a:pt x="295323" y="5494"/>
                      <a:pt x="283051" y="630"/>
                      <a:pt x="270297" y="630"/>
                    </a:cubicBezTo>
                    <a:cubicBezTo>
                      <a:pt x="257544" y="630"/>
                      <a:pt x="245271" y="5494"/>
                      <a:pt x="235979" y="14229"/>
                    </a:cubicBezTo>
                    <a:cubicBezTo>
                      <a:pt x="226688" y="22965"/>
                      <a:pt x="221077" y="34915"/>
                      <a:pt x="220291" y="47644"/>
                    </a:cubicBezTo>
                    <a:cubicBezTo>
                      <a:pt x="220358" y="56404"/>
                      <a:pt x="222849" y="64976"/>
                      <a:pt x="227490" y="72407"/>
                    </a:cubicBezTo>
                    <a:cubicBezTo>
                      <a:pt x="232129" y="79838"/>
                      <a:pt x="238737" y="85839"/>
                      <a:pt x="246580" y="89744"/>
                    </a:cubicBezTo>
                    <a:lnTo>
                      <a:pt x="233435" y="121748"/>
                    </a:lnTo>
                    <a:cubicBezTo>
                      <a:pt x="226273" y="119947"/>
                      <a:pt x="218913" y="119051"/>
                      <a:pt x="211528" y="119081"/>
                    </a:cubicBezTo>
                    <a:cubicBezTo>
                      <a:pt x="191857" y="119122"/>
                      <a:pt x="172783" y="125839"/>
                      <a:pt x="157426" y="138132"/>
                    </a:cubicBezTo>
                    <a:lnTo>
                      <a:pt x="92846" y="75647"/>
                    </a:lnTo>
                    <a:cubicBezTo>
                      <a:pt x="98986" y="67599"/>
                      <a:pt x="102330" y="57766"/>
                      <a:pt x="102371" y="47644"/>
                    </a:cubicBezTo>
                    <a:cubicBezTo>
                      <a:pt x="102022" y="34691"/>
                      <a:pt x="96553" y="22406"/>
                      <a:pt x="87161" y="13479"/>
                    </a:cubicBezTo>
                    <a:cubicBezTo>
                      <a:pt x="77770" y="4552"/>
                      <a:pt x="65223" y="-289"/>
                      <a:pt x="52270" y="19"/>
                    </a:cubicBezTo>
                    <a:cubicBezTo>
                      <a:pt x="45840" y="-159"/>
                      <a:pt x="39438" y="932"/>
                      <a:pt x="33430" y="3230"/>
                    </a:cubicBezTo>
                    <a:cubicBezTo>
                      <a:pt x="27422" y="5528"/>
                      <a:pt x="21926" y="8987"/>
                      <a:pt x="17255" y="13410"/>
                    </a:cubicBezTo>
                    <a:cubicBezTo>
                      <a:pt x="12585" y="17833"/>
                      <a:pt x="8832" y="23133"/>
                      <a:pt x="6210" y="29007"/>
                    </a:cubicBezTo>
                    <a:cubicBezTo>
                      <a:pt x="3589" y="34881"/>
                      <a:pt x="2151" y="41214"/>
                      <a:pt x="1978" y="47644"/>
                    </a:cubicBezTo>
                    <a:cubicBezTo>
                      <a:pt x="2126" y="54090"/>
                      <a:pt x="3546" y="60443"/>
                      <a:pt x="6156" y="66339"/>
                    </a:cubicBezTo>
                    <a:cubicBezTo>
                      <a:pt x="8767" y="72235"/>
                      <a:pt x="12516" y="77558"/>
                      <a:pt x="17189" y="82000"/>
                    </a:cubicBezTo>
                    <a:cubicBezTo>
                      <a:pt x="21862" y="86443"/>
                      <a:pt x="27367" y="89920"/>
                      <a:pt x="33387" y="92230"/>
                    </a:cubicBezTo>
                    <a:cubicBezTo>
                      <a:pt x="39407" y="94539"/>
                      <a:pt x="45824" y="95637"/>
                      <a:pt x="52270" y="95459"/>
                    </a:cubicBezTo>
                    <a:cubicBezTo>
                      <a:pt x="62740" y="95218"/>
                      <a:pt x="72896" y="91833"/>
                      <a:pt x="81416" y="85743"/>
                    </a:cubicBezTo>
                    <a:lnTo>
                      <a:pt x="146567" y="148608"/>
                    </a:lnTo>
                    <a:cubicBezTo>
                      <a:pt x="134368" y="162831"/>
                      <a:pt x="127617" y="180925"/>
                      <a:pt x="127517" y="199663"/>
                    </a:cubicBezTo>
                    <a:cubicBezTo>
                      <a:pt x="127532" y="215234"/>
                      <a:pt x="132246" y="230438"/>
                      <a:pt x="141043" y="243288"/>
                    </a:cubicBezTo>
                    <a:lnTo>
                      <a:pt x="85798" y="284816"/>
                    </a:lnTo>
                    <a:cubicBezTo>
                      <a:pt x="76457" y="276671"/>
                      <a:pt x="64472" y="272203"/>
                      <a:pt x="52079" y="272243"/>
                    </a:cubicBezTo>
                    <a:cubicBezTo>
                      <a:pt x="45467" y="271651"/>
                      <a:pt x="38804" y="272442"/>
                      <a:pt x="32515" y="274567"/>
                    </a:cubicBezTo>
                    <a:cubicBezTo>
                      <a:pt x="26225" y="276691"/>
                      <a:pt x="20447" y="280102"/>
                      <a:pt x="15547" y="284582"/>
                    </a:cubicBezTo>
                    <a:cubicBezTo>
                      <a:pt x="10648" y="289062"/>
                      <a:pt x="6736" y="294513"/>
                      <a:pt x="4059" y="300589"/>
                    </a:cubicBezTo>
                    <a:cubicBezTo>
                      <a:pt x="1382" y="306663"/>
                      <a:pt x="0" y="313229"/>
                      <a:pt x="0" y="319869"/>
                    </a:cubicBezTo>
                    <a:cubicBezTo>
                      <a:pt x="0" y="326507"/>
                      <a:pt x="1382" y="333073"/>
                      <a:pt x="4059" y="339148"/>
                    </a:cubicBezTo>
                    <a:cubicBezTo>
                      <a:pt x="6736" y="345223"/>
                      <a:pt x="10648" y="350674"/>
                      <a:pt x="15547" y="355155"/>
                    </a:cubicBezTo>
                    <a:cubicBezTo>
                      <a:pt x="20447" y="359634"/>
                      <a:pt x="26225" y="363045"/>
                      <a:pt x="32515" y="365169"/>
                    </a:cubicBezTo>
                    <a:cubicBezTo>
                      <a:pt x="38804" y="367294"/>
                      <a:pt x="45467" y="368085"/>
                      <a:pt x="52079" y="367493"/>
                    </a:cubicBezTo>
                    <a:cubicBezTo>
                      <a:pt x="58484" y="367645"/>
                      <a:pt x="64856" y="366534"/>
                      <a:pt x="70831" y="364222"/>
                    </a:cubicBezTo>
                    <a:cubicBezTo>
                      <a:pt x="76806" y="361910"/>
                      <a:pt x="82267" y="358444"/>
                      <a:pt x="86902" y="354021"/>
                    </a:cubicBezTo>
                    <a:cubicBezTo>
                      <a:pt x="91538" y="349599"/>
                      <a:pt x="95256" y="344306"/>
                      <a:pt x="97844" y="338446"/>
                    </a:cubicBezTo>
                    <a:cubicBezTo>
                      <a:pt x="100433" y="332586"/>
                      <a:pt x="101842" y="326273"/>
                      <a:pt x="101990" y="319869"/>
                    </a:cubicBezTo>
                    <a:cubicBezTo>
                      <a:pt x="101963" y="311790"/>
                      <a:pt x="99864" y="303854"/>
                      <a:pt x="95895" y="296818"/>
                    </a:cubicBezTo>
                    <a:lnTo>
                      <a:pt x="151139" y="255289"/>
                    </a:lnTo>
                    <a:cubicBezTo>
                      <a:pt x="167380" y="271288"/>
                      <a:pt x="189302" y="280195"/>
                      <a:pt x="212099" y="280053"/>
                    </a:cubicBezTo>
                    <a:cubicBezTo>
                      <a:pt x="222637" y="280099"/>
                      <a:pt x="233094" y="278227"/>
                      <a:pt x="242960" y="274529"/>
                    </a:cubicBezTo>
                    <a:lnTo>
                      <a:pt x="266582" y="314343"/>
                    </a:lnTo>
                    <a:cubicBezTo>
                      <a:pt x="260399" y="318615"/>
                      <a:pt x="255324" y="324300"/>
                      <a:pt x="251779" y="330927"/>
                    </a:cubicBezTo>
                    <a:cubicBezTo>
                      <a:pt x="248235" y="337553"/>
                      <a:pt x="246322" y="344929"/>
                      <a:pt x="246199" y="352444"/>
                    </a:cubicBezTo>
                    <a:cubicBezTo>
                      <a:pt x="245704" y="362444"/>
                      <a:pt x="248217" y="372362"/>
                      <a:pt x="253412" y="380921"/>
                    </a:cubicBezTo>
                    <a:cubicBezTo>
                      <a:pt x="258608" y="389479"/>
                      <a:pt x="266249" y="396285"/>
                      <a:pt x="275349" y="400459"/>
                    </a:cubicBezTo>
                    <a:cubicBezTo>
                      <a:pt x="284449" y="404634"/>
                      <a:pt x="294592" y="405985"/>
                      <a:pt x="304467" y="404341"/>
                    </a:cubicBezTo>
                    <a:cubicBezTo>
                      <a:pt x="314344" y="402697"/>
                      <a:pt x="323501" y="398131"/>
                      <a:pt x="330757" y="391234"/>
                    </a:cubicBezTo>
                    <a:cubicBezTo>
                      <a:pt x="338014" y="384336"/>
                      <a:pt x="343037" y="375421"/>
                      <a:pt x="345180" y="365641"/>
                    </a:cubicBezTo>
                    <a:cubicBezTo>
                      <a:pt x="347323" y="355861"/>
                      <a:pt x="346486" y="345664"/>
                      <a:pt x="342778" y="336364"/>
                    </a:cubicBezTo>
                    <a:cubicBezTo>
                      <a:pt x="339070" y="327064"/>
                      <a:pt x="332660" y="319087"/>
                      <a:pt x="324376" y="313465"/>
                    </a:cubicBezTo>
                    <a:cubicBezTo>
                      <a:pt x="316091" y="307842"/>
                      <a:pt x="306312" y="304831"/>
                      <a:pt x="296300" y="304819"/>
                    </a:cubicBezTo>
                    <a:cubicBezTo>
                      <a:pt x="291399" y="304819"/>
                      <a:pt x="286522" y="305524"/>
                      <a:pt x="281822" y="306914"/>
                    </a:cubicBezTo>
                    <a:lnTo>
                      <a:pt x="258010" y="267480"/>
                    </a:lnTo>
                    <a:cubicBezTo>
                      <a:pt x="274365" y="257500"/>
                      <a:pt x="286650" y="242042"/>
                      <a:pt x="292681" y="223857"/>
                    </a:cubicBezTo>
                    <a:lnTo>
                      <a:pt x="321066" y="229952"/>
                    </a:lnTo>
                    <a:lnTo>
                      <a:pt x="321066" y="231476"/>
                    </a:lnTo>
                    <a:cubicBezTo>
                      <a:pt x="320570" y="241484"/>
                      <a:pt x="323087" y="251411"/>
                      <a:pt x="328292" y="259973"/>
                    </a:cubicBezTo>
                    <a:cubicBezTo>
                      <a:pt x="333496" y="268536"/>
                      <a:pt x="341148" y="275341"/>
                      <a:pt x="350259" y="279511"/>
                    </a:cubicBezTo>
                    <a:cubicBezTo>
                      <a:pt x="359370" y="283680"/>
                      <a:pt x="369523" y="285022"/>
                      <a:pt x="379405" y="283362"/>
                    </a:cubicBezTo>
                    <a:cubicBezTo>
                      <a:pt x="389286" y="281702"/>
                      <a:pt x="398444" y="277117"/>
                      <a:pt x="405693" y="270200"/>
                    </a:cubicBezTo>
                    <a:cubicBezTo>
                      <a:pt x="412942" y="263282"/>
                      <a:pt x="417951" y="254351"/>
                      <a:pt x="420072" y="244557"/>
                    </a:cubicBezTo>
                    <a:cubicBezTo>
                      <a:pt x="422192" y="234764"/>
                      <a:pt x="421329" y="224560"/>
                      <a:pt x="417591" y="215263"/>
                    </a:cubicBezTo>
                    <a:cubicBezTo>
                      <a:pt x="413853" y="205966"/>
                      <a:pt x="407413" y="198004"/>
                      <a:pt x="399104" y="192404"/>
                    </a:cubicBezTo>
                    <a:cubicBezTo>
                      <a:pt x="390794" y="186805"/>
                      <a:pt x="380997" y="183826"/>
                      <a:pt x="370976" y="183852"/>
                    </a:cubicBezTo>
                    <a:lnTo>
                      <a:pt x="370976" y="183661"/>
                    </a:lnTo>
                    <a:close/>
                    <a:moveTo>
                      <a:pt x="211528" y="264814"/>
                    </a:moveTo>
                    <a:cubicBezTo>
                      <a:pt x="202897" y="264940"/>
                      <a:pt x="194326" y="263365"/>
                      <a:pt x="186303" y="260177"/>
                    </a:cubicBezTo>
                    <a:cubicBezTo>
                      <a:pt x="178281" y="256991"/>
                      <a:pt x="170966" y="252254"/>
                      <a:pt x="164774" y="246240"/>
                    </a:cubicBezTo>
                    <a:cubicBezTo>
                      <a:pt x="158583" y="240225"/>
                      <a:pt x="153636" y="233049"/>
                      <a:pt x="150218" y="225123"/>
                    </a:cubicBezTo>
                    <a:cubicBezTo>
                      <a:pt x="146800" y="217196"/>
                      <a:pt x="144977" y="208675"/>
                      <a:pt x="144853" y="200043"/>
                    </a:cubicBezTo>
                    <a:cubicBezTo>
                      <a:pt x="145449" y="182846"/>
                      <a:pt x="152768" y="166568"/>
                      <a:pt x="165234" y="154707"/>
                    </a:cubicBezTo>
                    <a:cubicBezTo>
                      <a:pt x="177701" y="142846"/>
                      <a:pt x="194322" y="136348"/>
                      <a:pt x="211528" y="136607"/>
                    </a:cubicBezTo>
                    <a:cubicBezTo>
                      <a:pt x="228896" y="136093"/>
                      <a:pt x="245762" y="142479"/>
                      <a:pt x="258435" y="154366"/>
                    </a:cubicBezTo>
                    <a:cubicBezTo>
                      <a:pt x="271109" y="166254"/>
                      <a:pt x="278558" y="182678"/>
                      <a:pt x="279156" y="200043"/>
                    </a:cubicBezTo>
                    <a:cubicBezTo>
                      <a:pt x="279033" y="208757"/>
                      <a:pt x="277179" y="217358"/>
                      <a:pt x="273701" y="225348"/>
                    </a:cubicBezTo>
                    <a:cubicBezTo>
                      <a:pt x="270223" y="233338"/>
                      <a:pt x="265192" y="240556"/>
                      <a:pt x="258899" y="246583"/>
                    </a:cubicBezTo>
                    <a:cubicBezTo>
                      <a:pt x="252605" y="252611"/>
                      <a:pt x="245177" y="257327"/>
                      <a:pt x="237044" y="260456"/>
                    </a:cubicBezTo>
                    <a:cubicBezTo>
                      <a:pt x="228912" y="263586"/>
                      <a:pt x="220238" y="265067"/>
                      <a:pt x="211528" y="264814"/>
                    </a:cubicBezTo>
                    <a:close/>
                  </a:path>
                </a:pathLst>
              </a:custGeom>
              <a:solidFill>
                <a:srgbClr val="079DFF"/>
              </a:solidFill>
              <a:ln w="993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endParaRPr lang="zh-CN" altLang="en-US">
                  <a:latin typeface="OPPOSans B" pitchFamily="18" charset="-122"/>
                  <a:ea typeface="OPPOSans B" pitchFamily="18" charset="-122"/>
                  <a:cs typeface="OPPOSans B" pitchFamily="18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359" y="2133"/>
                <a:ext cx="18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>
                    <a:latin typeface="+mj-ea"/>
                    <a:ea typeface="+mj-ea"/>
                  </a:rPr>
                  <a:t>区块链节点</a:t>
                </a:r>
                <a:endParaRPr lang="zh-CN" altLang="en-US" sz="1600" b="1">
                  <a:latin typeface="+mj-ea"/>
                  <a:ea typeface="+mj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772" y="4221"/>
              <a:ext cx="3186" cy="3649"/>
              <a:chOff x="4620" y="3465"/>
              <a:chExt cx="3186" cy="3649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620" y="3465"/>
                <a:ext cx="3186" cy="930"/>
                <a:chOff x="8272" y="1933"/>
                <a:chExt cx="3186" cy="930"/>
              </a:xfrm>
            </p:grpSpPr>
            <p:sp>
              <p:nvSpPr>
                <p:cNvPr id="44" name="Object 4" descr="preencoded.png"/>
                <p:cNvSpPr/>
                <p:nvPr/>
              </p:nvSpPr>
              <p:spPr>
                <a:xfrm>
                  <a:off x="8272" y="1933"/>
                  <a:ext cx="3187" cy="930"/>
                </a:xfrm>
                <a:prstGeom prst="roundRect">
                  <a:avLst>
                    <a:gd name="adj" fmla="val 0"/>
                  </a:avLst>
                </a:prstGeom>
                <a:noFill/>
                <a:ln w="9567" cap="flat">
                  <a:solidFill>
                    <a:srgbClr val="079DFF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 b="1">
                    <a:latin typeface="微软雅黑" panose="020B0503020204020204" charset="-122"/>
                    <a:ea typeface="微软雅黑" panose="020B0503020204020204" charset="-122"/>
                    <a:cs typeface="OPPOSans B" pitchFamily="18" charset="-122"/>
                  </a:endParaRPr>
                </a:p>
              </p:txBody>
            </p:sp>
            <p:sp>
              <p:nvSpPr>
                <p:cNvPr id="45" name="Object 53" descr="preencoded.png"/>
                <p:cNvSpPr/>
                <p:nvPr/>
              </p:nvSpPr>
              <p:spPr>
                <a:xfrm>
                  <a:off x="8579" y="2107"/>
                  <a:ext cx="605" cy="583"/>
                </a:xfrm>
                <a:custGeom>
                  <a:avLst/>
                  <a:gdLst>
                    <a:gd name="connsiteX0" fmla="*/ 370976 w 421207"/>
                    <a:gd name="connsiteY0" fmla="*/ 183661 h 405021"/>
                    <a:gd name="connsiteX1" fmla="*/ 343139 w 421207"/>
                    <a:gd name="connsiteY1" fmla="*/ 191752 h 405021"/>
                    <a:gd name="connsiteX2" fmla="*/ 324495 w 421207"/>
                    <a:gd name="connsiteY2" fmla="*/ 213950 h 405021"/>
                    <a:gd name="connsiteX3" fmla="*/ 296110 w 421207"/>
                    <a:gd name="connsiteY3" fmla="*/ 207855 h 405021"/>
                    <a:gd name="connsiteX4" fmla="*/ 296110 w 421207"/>
                    <a:gd name="connsiteY4" fmla="*/ 199663 h 405021"/>
                    <a:gd name="connsiteX5" fmla="*/ 282702 w 421207"/>
                    <a:gd name="connsiteY5" fmla="*/ 155938 h 405021"/>
                    <a:gd name="connsiteX6" fmla="*/ 247532 w 421207"/>
                    <a:gd name="connsiteY6" fmla="*/ 126702 h 405021"/>
                    <a:gd name="connsiteX7" fmla="*/ 260677 w 421207"/>
                    <a:gd name="connsiteY7" fmla="*/ 94698 h 405021"/>
                    <a:gd name="connsiteX8" fmla="*/ 269821 w 421207"/>
                    <a:gd name="connsiteY8" fmla="*/ 94698 h 405021"/>
                    <a:gd name="connsiteX9" fmla="*/ 304763 w 421207"/>
                    <a:gd name="connsiteY9" fmla="*/ 81577 h 405021"/>
                    <a:gd name="connsiteX10" fmla="*/ 320304 w 421207"/>
                    <a:gd name="connsiteY10" fmla="*/ 47644 h 405021"/>
                    <a:gd name="connsiteX11" fmla="*/ 304616 w 421207"/>
                    <a:gd name="connsiteY11" fmla="*/ 14229 h 405021"/>
                    <a:gd name="connsiteX12" fmla="*/ 270297 w 421207"/>
                    <a:gd name="connsiteY12" fmla="*/ 630 h 405021"/>
                    <a:gd name="connsiteX13" fmla="*/ 235979 w 421207"/>
                    <a:gd name="connsiteY13" fmla="*/ 14229 h 405021"/>
                    <a:gd name="connsiteX14" fmla="*/ 220291 w 421207"/>
                    <a:gd name="connsiteY14" fmla="*/ 47644 h 405021"/>
                    <a:gd name="connsiteX15" fmla="*/ 227490 w 421207"/>
                    <a:gd name="connsiteY15" fmla="*/ 72407 h 405021"/>
                    <a:gd name="connsiteX16" fmla="*/ 246580 w 421207"/>
                    <a:gd name="connsiteY16" fmla="*/ 89744 h 405021"/>
                    <a:gd name="connsiteX17" fmla="*/ 233435 w 421207"/>
                    <a:gd name="connsiteY17" fmla="*/ 121748 h 405021"/>
                    <a:gd name="connsiteX18" fmla="*/ 211528 w 421207"/>
                    <a:gd name="connsiteY18" fmla="*/ 119081 h 405021"/>
                    <a:gd name="connsiteX19" fmla="*/ 157426 w 421207"/>
                    <a:gd name="connsiteY19" fmla="*/ 138132 h 405021"/>
                    <a:gd name="connsiteX20" fmla="*/ 92846 w 421207"/>
                    <a:gd name="connsiteY20" fmla="*/ 75647 h 405021"/>
                    <a:gd name="connsiteX21" fmla="*/ 102371 w 421207"/>
                    <a:gd name="connsiteY21" fmla="*/ 47644 h 405021"/>
                    <a:gd name="connsiteX22" fmla="*/ 87161 w 421207"/>
                    <a:gd name="connsiteY22" fmla="*/ 13479 h 405021"/>
                    <a:gd name="connsiteX23" fmla="*/ 52270 w 421207"/>
                    <a:gd name="connsiteY23" fmla="*/ 19 h 405021"/>
                    <a:gd name="connsiteX24" fmla="*/ 33430 w 421207"/>
                    <a:gd name="connsiteY24" fmla="*/ 3230 h 405021"/>
                    <a:gd name="connsiteX25" fmla="*/ 17255 w 421207"/>
                    <a:gd name="connsiteY25" fmla="*/ 13410 h 405021"/>
                    <a:gd name="connsiteX26" fmla="*/ 6210 w 421207"/>
                    <a:gd name="connsiteY26" fmla="*/ 29007 h 405021"/>
                    <a:gd name="connsiteX27" fmla="*/ 1978 w 421207"/>
                    <a:gd name="connsiteY27" fmla="*/ 47644 h 405021"/>
                    <a:gd name="connsiteX28" fmla="*/ 6156 w 421207"/>
                    <a:gd name="connsiteY28" fmla="*/ 66339 h 405021"/>
                    <a:gd name="connsiteX29" fmla="*/ 17189 w 421207"/>
                    <a:gd name="connsiteY29" fmla="*/ 82000 h 405021"/>
                    <a:gd name="connsiteX30" fmla="*/ 33387 w 421207"/>
                    <a:gd name="connsiteY30" fmla="*/ 92230 h 405021"/>
                    <a:gd name="connsiteX31" fmla="*/ 52270 w 421207"/>
                    <a:gd name="connsiteY31" fmla="*/ 95459 h 405021"/>
                    <a:gd name="connsiteX32" fmla="*/ 81416 w 421207"/>
                    <a:gd name="connsiteY32" fmla="*/ 85743 h 405021"/>
                    <a:gd name="connsiteX33" fmla="*/ 146567 w 421207"/>
                    <a:gd name="connsiteY33" fmla="*/ 148608 h 405021"/>
                    <a:gd name="connsiteX34" fmla="*/ 127517 w 421207"/>
                    <a:gd name="connsiteY34" fmla="*/ 199663 h 405021"/>
                    <a:gd name="connsiteX35" fmla="*/ 141043 w 421207"/>
                    <a:gd name="connsiteY35" fmla="*/ 243288 h 405021"/>
                    <a:gd name="connsiteX36" fmla="*/ 85798 w 421207"/>
                    <a:gd name="connsiteY36" fmla="*/ 284816 h 405021"/>
                    <a:gd name="connsiteX37" fmla="*/ 52079 w 421207"/>
                    <a:gd name="connsiteY37" fmla="*/ 272243 h 405021"/>
                    <a:gd name="connsiteX38" fmla="*/ 32515 w 421207"/>
                    <a:gd name="connsiteY38" fmla="*/ 274567 h 405021"/>
                    <a:gd name="connsiteX39" fmla="*/ 15547 w 421207"/>
                    <a:gd name="connsiteY39" fmla="*/ 284582 h 405021"/>
                    <a:gd name="connsiteX40" fmla="*/ 4059 w 421207"/>
                    <a:gd name="connsiteY40" fmla="*/ 300589 h 405021"/>
                    <a:gd name="connsiteX41" fmla="*/ 0 w 421207"/>
                    <a:gd name="connsiteY41" fmla="*/ 319869 h 405021"/>
                    <a:gd name="connsiteX42" fmla="*/ 4059 w 421207"/>
                    <a:gd name="connsiteY42" fmla="*/ 339148 h 405021"/>
                    <a:gd name="connsiteX43" fmla="*/ 15547 w 421207"/>
                    <a:gd name="connsiteY43" fmla="*/ 355155 h 405021"/>
                    <a:gd name="connsiteX44" fmla="*/ 32515 w 421207"/>
                    <a:gd name="connsiteY44" fmla="*/ 365169 h 405021"/>
                    <a:gd name="connsiteX45" fmla="*/ 52079 w 421207"/>
                    <a:gd name="connsiteY45" fmla="*/ 367493 h 405021"/>
                    <a:gd name="connsiteX46" fmla="*/ 70831 w 421207"/>
                    <a:gd name="connsiteY46" fmla="*/ 364222 h 405021"/>
                    <a:gd name="connsiteX47" fmla="*/ 86902 w 421207"/>
                    <a:gd name="connsiteY47" fmla="*/ 354021 h 405021"/>
                    <a:gd name="connsiteX48" fmla="*/ 97844 w 421207"/>
                    <a:gd name="connsiteY48" fmla="*/ 338446 h 405021"/>
                    <a:gd name="connsiteX49" fmla="*/ 101990 w 421207"/>
                    <a:gd name="connsiteY49" fmla="*/ 319869 h 405021"/>
                    <a:gd name="connsiteX50" fmla="*/ 95895 w 421207"/>
                    <a:gd name="connsiteY50" fmla="*/ 296818 h 405021"/>
                    <a:gd name="connsiteX51" fmla="*/ 151139 w 421207"/>
                    <a:gd name="connsiteY51" fmla="*/ 255289 h 405021"/>
                    <a:gd name="connsiteX52" fmla="*/ 212099 w 421207"/>
                    <a:gd name="connsiteY52" fmla="*/ 280053 h 405021"/>
                    <a:gd name="connsiteX53" fmla="*/ 242960 w 421207"/>
                    <a:gd name="connsiteY53" fmla="*/ 274529 h 405021"/>
                    <a:gd name="connsiteX54" fmla="*/ 266582 w 421207"/>
                    <a:gd name="connsiteY54" fmla="*/ 314343 h 405021"/>
                    <a:gd name="connsiteX55" fmla="*/ 251779 w 421207"/>
                    <a:gd name="connsiteY55" fmla="*/ 330927 h 405021"/>
                    <a:gd name="connsiteX56" fmla="*/ 246199 w 421207"/>
                    <a:gd name="connsiteY56" fmla="*/ 352444 h 405021"/>
                    <a:gd name="connsiteX57" fmla="*/ 253412 w 421207"/>
                    <a:gd name="connsiteY57" fmla="*/ 380921 h 405021"/>
                    <a:gd name="connsiteX58" fmla="*/ 275349 w 421207"/>
                    <a:gd name="connsiteY58" fmla="*/ 400459 h 405021"/>
                    <a:gd name="connsiteX59" fmla="*/ 304467 w 421207"/>
                    <a:gd name="connsiteY59" fmla="*/ 404341 h 405021"/>
                    <a:gd name="connsiteX60" fmla="*/ 330757 w 421207"/>
                    <a:gd name="connsiteY60" fmla="*/ 391234 h 405021"/>
                    <a:gd name="connsiteX61" fmla="*/ 345180 w 421207"/>
                    <a:gd name="connsiteY61" fmla="*/ 365641 h 405021"/>
                    <a:gd name="connsiteX62" fmla="*/ 342778 w 421207"/>
                    <a:gd name="connsiteY62" fmla="*/ 336364 h 405021"/>
                    <a:gd name="connsiteX63" fmla="*/ 324376 w 421207"/>
                    <a:gd name="connsiteY63" fmla="*/ 313465 h 405021"/>
                    <a:gd name="connsiteX64" fmla="*/ 296300 w 421207"/>
                    <a:gd name="connsiteY64" fmla="*/ 304819 h 405021"/>
                    <a:gd name="connsiteX65" fmla="*/ 281822 w 421207"/>
                    <a:gd name="connsiteY65" fmla="*/ 306914 h 405021"/>
                    <a:gd name="connsiteX66" fmla="*/ 258010 w 421207"/>
                    <a:gd name="connsiteY66" fmla="*/ 267480 h 405021"/>
                    <a:gd name="connsiteX67" fmla="*/ 292681 w 421207"/>
                    <a:gd name="connsiteY67" fmla="*/ 223857 h 405021"/>
                    <a:gd name="connsiteX68" fmla="*/ 321066 w 421207"/>
                    <a:gd name="connsiteY68" fmla="*/ 229952 h 405021"/>
                    <a:gd name="connsiteX69" fmla="*/ 321066 w 421207"/>
                    <a:gd name="connsiteY69" fmla="*/ 231476 h 405021"/>
                    <a:gd name="connsiteX70" fmla="*/ 328292 w 421207"/>
                    <a:gd name="connsiteY70" fmla="*/ 259973 h 405021"/>
                    <a:gd name="connsiteX71" fmla="*/ 350259 w 421207"/>
                    <a:gd name="connsiteY71" fmla="*/ 279511 h 405021"/>
                    <a:gd name="connsiteX72" fmla="*/ 379405 w 421207"/>
                    <a:gd name="connsiteY72" fmla="*/ 283362 h 405021"/>
                    <a:gd name="connsiteX73" fmla="*/ 405693 w 421207"/>
                    <a:gd name="connsiteY73" fmla="*/ 270200 h 405021"/>
                    <a:gd name="connsiteX74" fmla="*/ 420072 w 421207"/>
                    <a:gd name="connsiteY74" fmla="*/ 244557 h 405021"/>
                    <a:gd name="connsiteX75" fmla="*/ 417591 w 421207"/>
                    <a:gd name="connsiteY75" fmla="*/ 215263 h 405021"/>
                    <a:gd name="connsiteX76" fmla="*/ 399104 w 421207"/>
                    <a:gd name="connsiteY76" fmla="*/ 192404 h 405021"/>
                    <a:gd name="connsiteX77" fmla="*/ 370976 w 421207"/>
                    <a:gd name="connsiteY77" fmla="*/ 183852 h 405021"/>
                    <a:gd name="connsiteX78" fmla="*/ 370976 w 421207"/>
                    <a:gd name="connsiteY78" fmla="*/ 183661 h 405021"/>
                    <a:gd name="connsiteX79" fmla="*/ 211528 w 421207"/>
                    <a:gd name="connsiteY79" fmla="*/ 264814 h 405021"/>
                    <a:gd name="connsiteX80" fmla="*/ 186303 w 421207"/>
                    <a:gd name="connsiteY80" fmla="*/ 260177 h 405021"/>
                    <a:gd name="connsiteX81" fmla="*/ 164774 w 421207"/>
                    <a:gd name="connsiteY81" fmla="*/ 246240 h 405021"/>
                    <a:gd name="connsiteX82" fmla="*/ 150218 w 421207"/>
                    <a:gd name="connsiteY82" fmla="*/ 225123 h 405021"/>
                    <a:gd name="connsiteX83" fmla="*/ 144853 w 421207"/>
                    <a:gd name="connsiteY83" fmla="*/ 200043 h 405021"/>
                    <a:gd name="connsiteX84" fmla="*/ 165234 w 421207"/>
                    <a:gd name="connsiteY84" fmla="*/ 154707 h 405021"/>
                    <a:gd name="connsiteX85" fmla="*/ 211528 w 421207"/>
                    <a:gd name="connsiteY85" fmla="*/ 136607 h 405021"/>
                    <a:gd name="connsiteX86" fmla="*/ 258435 w 421207"/>
                    <a:gd name="connsiteY86" fmla="*/ 154366 h 405021"/>
                    <a:gd name="connsiteX87" fmla="*/ 279156 w 421207"/>
                    <a:gd name="connsiteY87" fmla="*/ 200043 h 405021"/>
                    <a:gd name="connsiteX88" fmla="*/ 273701 w 421207"/>
                    <a:gd name="connsiteY88" fmla="*/ 225348 h 405021"/>
                    <a:gd name="connsiteX89" fmla="*/ 258899 w 421207"/>
                    <a:gd name="connsiteY89" fmla="*/ 246583 h 405021"/>
                    <a:gd name="connsiteX90" fmla="*/ 237044 w 421207"/>
                    <a:gd name="connsiteY90" fmla="*/ 260456 h 405021"/>
                    <a:gd name="connsiteX91" fmla="*/ 211528 w 421207"/>
                    <a:gd name="connsiteY91" fmla="*/ 264814 h 40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421207" h="405021">
                      <a:moveTo>
                        <a:pt x="370976" y="183661"/>
                      </a:moveTo>
                      <a:cubicBezTo>
                        <a:pt x="361102" y="183544"/>
                        <a:pt x="351413" y="186360"/>
                        <a:pt x="343139" y="191752"/>
                      </a:cubicBezTo>
                      <a:cubicBezTo>
                        <a:pt x="334865" y="197144"/>
                        <a:pt x="328376" y="204869"/>
                        <a:pt x="324495" y="213950"/>
                      </a:cubicBezTo>
                      <a:lnTo>
                        <a:pt x="296110" y="207855"/>
                      </a:lnTo>
                      <a:cubicBezTo>
                        <a:pt x="296305" y="205127"/>
                        <a:pt x="296305" y="202390"/>
                        <a:pt x="296110" y="199663"/>
                      </a:cubicBezTo>
                      <a:cubicBezTo>
                        <a:pt x="295990" y="184093"/>
                        <a:pt x="291330" y="168898"/>
                        <a:pt x="282702" y="155938"/>
                      </a:cubicBezTo>
                      <a:cubicBezTo>
                        <a:pt x="274073" y="142978"/>
                        <a:pt x="261850" y="132817"/>
                        <a:pt x="247532" y="126702"/>
                      </a:cubicBezTo>
                      <a:lnTo>
                        <a:pt x="260677" y="94698"/>
                      </a:lnTo>
                      <a:cubicBezTo>
                        <a:pt x="263722" y="94885"/>
                        <a:pt x="266776" y="94885"/>
                        <a:pt x="269821" y="94698"/>
                      </a:cubicBezTo>
                      <a:cubicBezTo>
                        <a:pt x="282744" y="95109"/>
                        <a:pt x="295305" y="90393"/>
                        <a:pt x="304763" y="81577"/>
                      </a:cubicBezTo>
                      <a:cubicBezTo>
                        <a:pt x="314220" y="72762"/>
                        <a:pt x="319807" y="60563"/>
                        <a:pt x="320304" y="47644"/>
                      </a:cubicBezTo>
                      <a:cubicBezTo>
                        <a:pt x="319517" y="34915"/>
                        <a:pt x="313907" y="22965"/>
                        <a:pt x="304616" y="14229"/>
                      </a:cubicBezTo>
                      <a:cubicBezTo>
                        <a:pt x="295323" y="5494"/>
                        <a:pt x="283051" y="630"/>
                        <a:pt x="270297" y="630"/>
                      </a:cubicBezTo>
                      <a:cubicBezTo>
                        <a:pt x="257544" y="630"/>
                        <a:pt x="245271" y="5494"/>
                        <a:pt x="235979" y="14229"/>
                      </a:cubicBezTo>
                      <a:cubicBezTo>
                        <a:pt x="226688" y="22965"/>
                        <a:pt x="221077" y="34915"/>
                        <a:pt x="220291" y="47644"/>
                      </a:cubicBezTo>
                      <a:cubicBezTo>
                        <a:pt x="220358" y="56404"/>
                        <a:pt x="222849" y="64976"/>
                        <a:pt x="227490" y="72407"/>
                      </a:cubicBezTo>
                      <a:cubicBezTo>
                        <a:pt x="232129" y="79838"/>
                        <a:pt x="238737" y="85839"/>
                        <a:pt x="246580" y="89744"/>
                      </a:cubicBezTo>
                      <a:lnTo>
                        <a:pt x="233435" y="121748"/>
                      </a:lnTo>
                      <a:cubicBezTo>
                        <a:pt x="226273" y="119947"/>
                        <a:pt x="218913" y="119051"/>
                        <a:pt x="211528" y="119081"/>
                      </a:cubicBezTo>
                      <a:cubicBezTo>
                        <a:pt x="191857" y="119122"/>
                        <a:pt x="172783" y="125839"/>
                        <a:pt x="157426" y="138132"/>
                      </a:cubicBezTo>
                      <a:lnTo>
                        <a:pt x="92846" y="75647"/>
                      </a:lnTo>
                      <a:cubicBezTo>
                        <a:pt x="98986" y="67599"/>
                        <a:pt x="102330" y="57766"/>
                        <a:pt x="102371" y="47644"/>
                      </a:cubicBezTo>
                      <a:cubicBezTo>
                        <a:pt x="102022" y="34691"/>
                        <a:pt x="96553" y="22406"/>
                        <a:pt x="87161" y="13479"/>
                      </a:cubicBezTo>
                      <a:cubicBezTo>
                        <a:pt x="77770" y="4552"/>
                        <a:pt x="65223" y="-289"/>
                        <a:pt x="52270" y="19"/>
                      </a:cubicBezTo>
                      <a:cubicBezTo>
                        <a:pt x="45840" y="-159"/>
                        <a:pt x="39438" y="932"/>
                        <a:pt x="33430" y="3230"/>
                      </a:cubicBezTo>
                      <a:cubicBezTo>
                        <a:pt x="27422" y="5528"/>
                        <a:pt x="21926" y="8987"/>
                        <a:pt x="17255" y="13410"/>
                      </a:cubicBezTo>
                      <a:cubicBezTo>
                        <a:pt x="12585" y="17833"/>
                        <a:pt x="8832" y="23133"/>
                        <a:pt x="6210" y="29007"/>
                      </a:cubicBezTo>
                      <a:cubicBezTo>
                        <a:pt x="3589" y="34881"/>
                        <a:pt x="2151" y="41214"/>
                        <a:pt x="1978" y="47644"/>
                      </a:cubicBezTo>
                      <a:cubicBezTo>
                        <a:pt x="2126" y="54090"/>
                        <a:pt x="3546" y="60443"/>
                        <a:pt x="6156" y="66339"/>
                      </a:cubicBezTo>
                      <a:cubicBezTo>
                        <a:pt x="8767" y="72235"/>
                        <a:pt x="12516" y="77558"/>
                        <a:pt x="17189" y="82000"/>
                      </a:cubicBezTo>
                      <a:cubicBezTo>
                        <a:pt x="21862" y="86443"/>
                        <a:pt x="27367" y="89920"/>
                        <a:pt x="33387" y="92230"/>
                      </a:cubicBezTo>
                      <a:cubicBezTo>
                        <a:pt x="39407" y="94539"/>
                        <a:pt x="45824" y="95637"/>
                        <a:pt x="52270" y="95459"/>
                      </a:cubicBezTo>
                      <a:cubicBezTo>
                        <a:pt x="62740" y="95218"/>
                        <a:pt x="72896" y="91833"/>
                        <a:pt x="81416" y="85743"/>
                      </a:cubicBezTo>
                      <a:lnTo>
                        <a:pt x="146567" y="148608"/>
                      </a:lnTo>
                      <a:cubicBezTo>
                        <a:pt x="134368" y="162831"/>
                        <a:pt x="127617" y="180925"/>
                        <a:pt x="127517" y="199663"/>
                      </a:cubicBezTo>
                      <a:cubicBezTo>
                        <a:pt x="127532" y="215234"/>
                        <a:pt x="132246" y="230438"/>
                        <a:pt x="141043" y="243288"/>
                      </a:cubicBezTo>
                      <a:lnTo>
                        <a:pt x="85798" y="284816"/>
                      </a:lnTo>
                      <a:cubicBezTo>
                        <a:pt x="76457" y="276671"/>
                        <a:pt x="64472" y="272203"/>
                        <a:pt x="52079" y="272243"/>
                      </a:cubicBezTo>
                      <a:cubicBezTo>
                        <a:pt x="45467" y="271651"/>
                        <a:pt x="38804" y="272442"/>
                        <a:pt x="32515" y="274567"/>
                      </a:cubicBezTo>
                      <a:cubicBezTo>
                        <a:pt x="26225" y="276691"/>
                        <a:pt x="20447" y="280102"/>
                        <a:pt x="15547" y="284582"/>
                      </a:cubicBezTo>
                      <a:cubicBezTo>
                        <a:pt x="10648" y="289062"/>
                        <a:pt x="6736" y="294513"/>
                        <a:pt x="4059" y="300589"/>
                      </a:cubicBezTo>
                      <a:cubicBezTo>
                        <a:pt x="1382" y="306663"/>
                        <a:pt x="0" y="313229"/>
                        <a:pt x="0" y="319869"/>
                      </a:cubicBezTo>
                      <a:cubicBezTo>
                        <a:pt x="0" y="326507"/>
                        <a:pt x="1382" y="333073"/>
                        <a:pt x="4059" y="339148"/>
                      </a:cubicBezTo>
                      <a:cubicBezTo>
                        <a:pt x="6736" y="345223"/>
                        <a:pt x="10648" y="350674"/>
                        <a:pt x="15547" y="355155"/>
                      </a:cubicBezTo>
                      <a:cubicBezTo>
                        <a:pt x="20447" y="359634"/>
                        <a:pt x="26225" y="363045"/>
                        <a:pt x="32515" y="365169"/>
                      </a:cubicBezTo>
                      <a:cubicBezTo>
                        <a:pt x="38804" y="367294"/>
                        <a:pt x="45467" y="368085"/>
                        <a:pt x="52079" y="367493"/>
                      </a:cubicBezTo>
                      <a:cubicBezTo>
                        <a:pt x="58484" y="367645"/>
                        <a:pt x="64856" y="366534"/>
                        <a:pt x="70831" y="364222"/>
                      </a:cubicBezTo>
                      <a:cubicBezTo>
                        <a:pt x="76806" y="361910"/>
                        <a:pt x="82267" y="358444"/>
                        <a:pt x="86902" y="354021"/>
                      </a:cubicBezTo>
                      <a:cubicBezTo>
                        <a:pt x="91538" y="349599"/>
                        <a:pt x="95256" y="344306"/>
                        <a:pt x="97844" y="338446"/>
                      </a:cubicBezTo>
                      <a:cubicBezTo>
                        <a:pt x="100433" y="332586"/>
                        <a:pt x="101842" y="326273"/>
                        <a:pt x="101990" y="319869"/>
                      </a:cubicBezTo>
                      <a:cubicBezTo>
                        <a:pt x="101963" y="311790"/>
                        <a:pt x="99864" y="303854"/>
                        <a:pt x="95895" y="296818"/>
                      </a:cubicBezTo>
                      <a:lnTo>
                        <a:pt x="151139" y="255289"/>
                      </a:lnTo>
                      <a:cubicBezTo>
                        <a:pt x="167380" y="271288"/>
                        <a:pt x="189302" y="280195"/>
                        <a:pt x="212099" y="280053"/>
                      </a:cubicBezTo>
                      <a:cubicBezTo>
                        <a:pt x="222637" y="280099"/>
                        <a:pt x="233094" y="278227"/>
                        <a:pt x="242960" y="274529"/>
                      </a:cubicBezTo>
                      <a:lnTo>
                        <a:pt x="266582" y="314343"/>
                      </a:lnTo>
                      <a:cubicBezTo>
                        <a:pt x="260399" y="318615"/>
                        <a:pt x="255324" y="324300"/>
                        <a:pt x="251779" y="330927"/>
                      </a:cubicBezTo>
                      <a:cubicBezTo>
                        <a:pt x="248235" y="337553"/>
                        <a:pt x="246322" y="344929"/>
                        <a:pt x="246199" y="352444"/>
                      </a:cubicBezTo>
                      <a:cubicBezTo>
                        <a:pt x="245704" y="362444"/>
                        <a:pt x="248217" y="372362"/>
                        <a:pt x="253412" y="380921"/>
                      </a:cubicBezTo>
                      <a:cubicBezTo>
                        <a:pt x="258608" y="389479"/>
                        <a:pt x="266249" y="396285"/>
                        <a:pt x="275349" y="400459"/>
                      </a:cubicBezTo>
                      <a:cubicBezTo>
                        <a:pt x="284449" y="404634"/>
                        <a:pt x="294592" y="405985"/>
                        <a:pt x="304467" y="404341"/>
                      </a:cubicBezTo>
                      <a:cubicBezTo>
                        <a:pt x="314344" y="402697"/>
                        <a:pt x="323501" y="398131"/>
                        <a:pt x="330757" y="391234"/>
                      </a:cubicBezTo>
                      <a:cubicBezTo>
                        <a:pt x="338014" y="384336"/>
                        <a:pt x="343037" y="375421"/>
                        <a:pt x="345180" y="365641"/>
                      </a:cubicBezTo>
                      <a:cubicBezTo>
                        <a:pt x="347323" y="355861"/>
                        <a:pt x="346486" y="345664"/>
                        <a:pt x="342778" y="336364"/>
                      </a:cubicBezTo>
                      <a:cubicBezTo>
                        <a:pt x="339070" y="327064"/>
                        <a:pt x="332660" y="319087"/>
                        <a:pt x="324376" y="313465"/>
                      </a:cubicBezTo>
                      <a:cubicBezTo>
                        <a:pt x="316091" y="307842"/>
                        <a:pt x="306312" y="304831"/>
                        <a:pt x="296300" y="304819"/>
                      </a:cubicBezTo>
                      <a:cubicBezTo>
                        <a:pt x="291399" y="304819"/>
                        <a:pt x="286522" y="305524"/>
                        <a:pt x="281822" y="306914"/>
                      </a:cubicBezTo>
                      <a:lnTo>
                        <a:pt x="258010" y="267480"/>
                      </a:lnTo>
                      <a:cubicBezTo>
                        <a:pt x="274365" y="257500"/>
                        <a:pt x="286650" y="242042"/>
                        <a:pt x="292681" y="223857"/>
                      </a:cubicBezTo>
                      <a:lnTo>
                        <a:pt x="321066" y="229952"/>
                      </a:lnTo>
                      <a:lnTo>
                        <a:pt x="321066" y="231476"/>
                      </a:lnTo>
                      <a:cubicBezTo>
                        <a:pt x="320570" y="241484"/>
                        <a:pt x="323087" y="251411"/>
                        <a:pt x="328292" y="259973"/>
                      </a:cubicBezTo>
                      <a:cubicBezTo>
                        <a:pt x="333496" y="268536"/>
                        <a:pt x="341148" y="275341"/>
                        <a:pt x="350259" y="279511"/>
                      </a:cubicBezTo>
                      <a:cubicBezTo>
                        <a:pt x="359370" y="283680"/>
                        <a:pt x="369523" y="285022"/>
                        <a:pt x="379405" y="283362"/>
                      </a:cubicBezTo>
                      <a:cubicBezTo>
                        <a:pt x="389286" y="281702"/>
                        <a:pt x="398444" y="277117"/>
                        <a:pt x="405693" y="270200"/>
                      </a:cubicBezTo>
                      <a:cubicBezTo>
                        <a:pt x="412942" y="263282"/>
                        <a:pt x="417951" y="254351"/>
                        <a:pt x="420072" y="244557"/>
                      </a:cubicBezTo>
                      <a:cubicBezTo>
                        <a:pt x="422192" y="234764"/>
                        <a:pt x="421329" y="224560"/>
                        <a:pt x="417591" y="215263"/>
                      </a:cubicBezTo>
                      <a:cubicBezTo>
                        <a:pt x="413853" y="205966"/>
                        <a:pt x="407413" y="198004"/>
                        <a:pt x="399104" y="192404"/>
                      </a:cubicBezTo>
                      <a:cubicBezTo>
                        <a:pt x="390794" y="186805"/>
                        <a:pt x="380997" y="183826"/>
                        <a:pt x="370976" y="183852"/>
                      </a:cubicBezTo>
                      <a:lnTo>
                        <a:pt x="370976" y="183661"/>
                      </a:lnTo>
                      <a:close/>
                      <a:moveTo>
                        <a:pt x="211528" y="264814"/>
                      </a:moveTo>
                      <a:cubicBezTo>
                        <a:pt x="202897" y="264940"/>
                        <a:pt x="194326" y="263365"/>
                        <a:pt x="186303" y="260177"/>
                      </a:cubicBezTo>
                      <a:cubicBezTo>
                        <a:pt x="178281" y="256991"/>
                        <a:pt x="170966" y="252254"/>
                        <a:pt x="164774" y="246240"/>
                      </a:cubicBezTo>
                      <a:cubicBezTo>
                        <a:pt x="158583" y="240225"/>
                        <a:pt x="153636" y="233049"/>
                        <a:pt x="150218" y="225123"/>
                      </a:cubicBezTo>
                      <a:cubicBezTo>
                        <a:pt x="146800" y="217196"/>
                        <a:pt x="144977" y="208675"/>
                        <a:pt x="144853" y="200043"/>
                      </a:cubicBezTo>
                      <a:cubicBezTo>
                        <a:pt x="145449" y="182846"/>
                        <a:pt x="152768" y="166568"/>
                        <a:pt x="165234" y="154707"/>
                      </a:cubicBezTo>
                      <a:cubicBezTo>
                        <a:pt x="177701" y="142846"/>
                        <a:pt x="194322" y="136348"/>
                        <a:pt x="211528" y="136607"/>
                      </a:cubicBezTo>
                      <a:cubicBezTo>
                        <a:pt x="228896" y="136093"/>
                        <a:pt x="245762" y="142479"/>
                        <a:pt x="258435" y="154366"/>
                      </a:cubicBezTo>
                      <a:cubicBezTo>
                        <a:pt x="271109" y="166254"/>
                        <a:pt x="278558" y="182678"/>
                        <a:pt x="279156" y="200043"/>
                      </a:cubicBezTo>
                      <a:cubicBezTo>
                        <a:pt x="279033" y="208757"/>
                        <a:pt x="277179" y="217358"/>
                        <a:pt x="273701" y="225348"/>
                      </a:cubicBezTo>
                      <a:cubicBezTo>
                        <a:pt x="270223" y="233338"/>
                        <a:pt x="265192" y="240556"/>
                        <a:pt x="258899" y="246583"/>
                      </a:cubicBezTo>
                      <a:cubicBezTo>
                        <a:pt x="252605" y="252611"/>
                        <a:pt x="245177" y="257327"/>
                        <a:pt x="237044" y="260456"/>
                      </a:cubicBezTo>
                      <a:cubicBezTo>
                        <a:pt x="228912" y="263586"/>
                        <a:pt x="220238" y="265067"/>
                        <a:pt x="211528" y="264814"/>
                      </a:cubicBezTo>
                      <a:close/>
                    </a:path>
                  </a:pathLst>
                </a:custGeom>
                <a:solidFill>
                  <a:srgbClr val="079DFF"/>
                </a:solidFill>
                <a:ln w="993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endParaRPr lang="zh-CN" altLang="en-US">
                    <a:latin typeface="OPPOSans B" pitchFamily="18" charset="-122"/>
                    <a:ea typeface="OPPOSans B" pitchFamily="18" charset="-122"/>
                    <a:cs typeface="OPPOSans B" pitchFamily="18" charset="-122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9359" y="2133"/>
                  <a:ext cx="188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 b="1">
                      <a:latin typeface="+mj-ea"/>
                      <a:ea typeface="+mj-ea"/>
                    </a:rPr>
                    <a:t>区块链节点</a:t>
                  </a:r>
                  <a:endParaRPr lang="zh-CN" altLang="en-US" sz="1600" b="1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5004" y="4426"/>
                <a:ext cx="2418" cy="2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共识算法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智能合约引擎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链上数据存储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身份管理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......</a:t>
                </a:r>
                <a:endParaRPr lang="en-US" altLang="zh-CN" sz="1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cxnSp>
        <p:nvCxnSpPr>
          <p:cNvPr id="52" name="直接箭头连接符 51"/>
          <p:cNvCxnSpPr/>
          <p:nvPr/>
        </p:nvCxnSpPr>
        <p:spPr>
          <a:xfrm>
            <a:off x="7275830" y="2486660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275830" y="4092575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4523105" y="4092575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523105" y="2482215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2"/>
            <a:endCxn id="24" idx="0"/>
          </p:cNvCxnSpPr>
          <p:nvPr/>
        </p:nvCxnSpPr>
        <p:spPr>
          <a:xfrm>
            <a:off x="6264910" y="2475865"/>
            <a:ext cx="0" cy="262255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1"/>
            <a:endCxn id="44" idx="3"/>
          </p:cNvCxnSpPr>
          <p:nvPr/>
        </p:nvCxnSpPr>
        <p:spPr>
          <a:xfrm flipH="1">
            <a:off x="4523105" y="3777615"/>
            <a:ext cx="3482975" cy="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975225" y="3348355"/>
            <a:ext cx="967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+mj-ea"/>
                <a:ea typeface="+mj-ea"/>
              </a:rPr>
              <a:t>p2p</a:t>
            </a:r>
            <a:r>
              <a:rPr lang="zh-CN" altLang="en-US" sz="1600">
                <a:latin typeface="+mj-ea"/>
                <a:ea typeface="+mj-ea"/>
              </a:rPr>
              <a:t>网络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37260" y="3162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区块链基本原理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42185" y="3123565"/>
            <a:ext cx="1924685" cy="277558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链上状态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_______________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a=0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2805" y="3123565"/>
            <a:ext cx="1924685" cy="277558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链上状态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n+1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_______________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a=1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59435" y="4269105"/>
            <a:ext cx="1461135" cy="12700"/>
          </a:xfrm>
          <a:prstGeom prst="straightConnector1">
            <a:avLst/>
          </a:prstGeom>
          <a:ln w="22225">
            <a:solidFill>
              <a:srgbClr val="BEBEB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4075" y="2012950"/>
            <a:ext cx="1088390" cy="1846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264660" y="4269105"/>
            <a:ext cx="1501140" cy="0"/>
          </a:xfrm>
          <a:prstGeom prst="straightConnector1">
            <a:avLst/>
          </a:prstGeom>
          <a:ln w="22225">
            <a:solidFill>
              <a:srgbClr val="BEBEB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44695" y="2012950"/>
            <a:ext cx="1088390" cy="190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n+1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set a=1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23425" y="3123565"/>
            <a:ext cx="1924685" cy="277558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链上状态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n+2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_______________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a=2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912735" y="4281805"/>
            <a:ext cx="1581785" cy="0"/>
          </a:xfrm>
          <a:prstGeom prst="straightConnector1">
            <a:avLst/>
          </a:prstGeom>
          <a:ln w="22225">
            <a:solidFill>
              <a:srgbClr val="BEBEB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235315" y="2012315"/>
            <a:ext cx="1088390" cy="1905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n+2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set a=2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37260" y="31623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区块链基本原理：状态机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1" name="笑脸 10"/>
          <p:cNvSpPr/>
          <p:nvPr/>
        </p:nvSpPr>
        <p:spPr>
          <a:xfrm>
            <a:off x="813435" y="3307080"/>
            <a:ext cx="914400" cy="914400"/>
          </a:xfrm>
          <a:prstGeom prst="smileyFace">
            <a:avLst/>
          </a:prstGeom>
          <a:solidFill>
            <a:srgbClr val="079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13560" y="3764280"/>
            <a:ext cx="1574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37995" y="2879725"/>
            <a:ext cx="17195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/>
              <a:t>1. </a:t>
            </a:r>
            <a:r>
              <a:rPr lang="zh-CN" altLang="en-US" sz="1400" b="1"/>
              <a:t>发起交易</a:t>
            </a:r>
            <a:endParaRPr lang="zh-CN" altLang="en-US" sz="1400" b="1"/>
          </a:p>
          <a:p>
            <a:r>
              <a:rPr lang="zh-CN" altLang="en-US" sz="1400"/>
              <a:t>调用智能合约</a:t>
            </a:r>
            <a:r>
              <a:rPr lang="en-US" altLang="zh-CN" sz="1400"/>
              <a:t> (a=1)</a:t>
            </a:r>
            <a:endParaRPr lang="zh-CN" altLang="en-US" sz="1400"/>
          </a:p>
          <a:p>
            <a:r>
              <a:rPr lang="zh-CN" altLang="en-US" sz="1400"/>
              <a:t>对交易签名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3688080" y="4716780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2. </a:t>
            </a:r>
            <a:r>
              <a:rPr lang="zh-CN" altLang="en-US" sz="1400" b="1"/>
              <a:t>验证交易</a:t>
            </a:r>
            <a:r>
              <a:rPr lang="zh-CN" altLang="en-US" sz="1400" b="1"/>
              <a:t>和签名</a:t>
            </a:r>
            <a:endParaRPr lang="zh-CN" altLang="en-US" sz="1400" b="1"/>
          </a:p>
          <a:p>
            <a:r>
              <a:rPr lang="zh-CN" altLang="en-US" sz="1400"/>
              <a:t>将交易传输至</a:t>
            </a:r>
            <a:r>
              <a:rPr lang="zh-CN" altLang="en-US" sz="1400"/>
              <a:t>其他节点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306820" y="3269615"/>
            <a:ext cx="2440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3. </a:t>
            </a:r>
            <a:r>
              <a:rPr lang="zh-CN" altLang="en-US" sz="1400" b="1"/>
              <a:t>打包区块，运行</a:t>
            </a:r>
            <a:r>
              <a:rPr lang="zh-CN" altLang="en-US" sz="1400" b="1"/>
              <a:t>共识算法</a:t>
            </a:r>
            <a:endParaRPr lang="zh-CN" altLang="en-US" sz="1400" b="1"/>
          </a:p>
          <a:p>
            <a:r>
              <a:rPr lang="zh-CN" altLang="en-US" sz="1400"/>
              <a:t>所有节点数据达成一致：</a:t>
            </a:r>
            <a:r>
              <a:rPr lang="en-US" altLang="zh-CN" sz="1400"/>
              <a:t>a=1</a:t>
            </a:r>
            <a:endParaRPr lang="en-US" altLang="zh-CN" sz="1400"/>
          </a:p>
        </p:txBody>
      </p:sp>
      <p:grpSp>
        <p:nvGrpSpPr>
          <p:cNvPr id="20" name="组合 19"/>
          <p:cNvGrpSpPr/>
          <p:nvPr/>
        </p:nvGrpSpPr>
        <p:grpSpPr>
          <a:xfrm rot="0">
            <a:off x="6788785" y="1682115"/>
            <a:ext cx="1218565" cy="590550"/>
            <a:chOff x="8272" y="1933"/>
            <a:chExt cx="1919" cy="930"/>
          </a:xfrm>
        </p:grpSpPr>
        <p:sp>
          <p:nvSpPr>
            <p:cNvPr id="30" name="Object 4" descr="preencoded.png"/>
            <p:cNvSpPr/>
            <p:nvPr/>
          </p:nvSpPr>
          <p:spPr>
            <a:xfrm>
              <a:off x="8272" y="1933"/>
              <a:ext cx="1919" cy="930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153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63" y="2133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节点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93615" y="4011930"/>
            <a:ext cx="5208905" cy="1126490"/>
            <a:chOff x="7549" y="6318"/>
            <a:chExt cx="8203" cy="1774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12818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7549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flipV="1">
            <a:off x="4793615" y="1922780"/>
            <a:ext cx="5208905" cy="1126490"/>
            <a:chOff x="7549" y="6318"/>
            <a:chExt cx="8203" cy="1774"/>
          </a:xfrm>
        </p:grpSpPr>
        <p:cxnSp>
          <p:nvCxnSpPr>
            <p:cNvPr id="51" name="直接箭头连接符 50"/>
            <p:cNvCxnSpPr/>
            <p:nvPr/>
          </p:nvCxnSpPr>
          <p:spPr>
            <a:xfrm flipV="1">
              <a:off x="12818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7549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0">
            <a:off x="9404985" y="3239135"/>
            <a:ext cx="1218565" cy="590550"/>
            <a:chOff x="8272" y="1933"/>
            <a:chExt cx="1919" cy="930"/>
          </a:xfrm>
        </p:grpSpPr>
        <p:sp>
          <p:nvSpPr>
            <p:cNvPr id="54" name="Object 4" descr="preencoded.png"/>
            <p:cNvSpPr/>
            <p:nvPr/>
          </p:nvSpPr>
          <p:spPr>
            <a:xfrm>
              <a:off x="8272" y="1933"/>
              <a:ext cx="1919" cy="930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55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263" y="2133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节点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0">
            <a:off x="3486785" y="2798445"/>
            <a:ext cx="1218565" cy="1471930"/>
            <a:chOff x="8272" y="1933"/>
            <a:chExt cx="1919" cy="2318"/>
          </a:xfrm>
        </p:grpSpPr>
        <p:sp>
          <p:nvSpPr>
            <p:cNvPr id="58" name="Object 4" descr="preencoded.png"/>
            <p:cNvSpPr/>
            <p:nvPr/>
          </p:nvSpPr>
          <p:spPr>
            <a:xfrm>
              <a:off x="8272" y="1933"/>
              <a:ext cx="1919" cy="2318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59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515" y="2689"/>
              <a:ext cx="165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节点</a:t>
              </a:r>
              <a:endPara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--------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zh-CN" altLang="en-US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智能合约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6788785" y="4867275"/>
            <a:ext cx="1218565" cy="590550"/>
            <a:chOff x="8272" y="1933"/>
            <a:chExt cx="1919" cy="930"/>
          </a:xfrm>
        </p:grpSpPr>
        <p:sp>
          <p:nvSpPr>
            <p:cNvPr id="62" name="Object 4" descr="preencoded.png"/>
            <p:cNvSpPr/>
            <p:nvPr/>
          </p:nvSpPr>
          <p:spPr>
            <a:xfrm>
              <a:off x="8272" y="1933"/>
              <a:ext cx="1919" cy="930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63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263" y="2133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节点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37260" y="3162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区块链基本原理：交易流程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960" y="1062990"/>
            <a:ext cx="10422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79DFF"/>
                </a:solidFill>
              </a:rPr>
              <a:t>作用：</a:t>
            </a:r>
            <a:endParaRPr lang="zh-CN" altLang="en-US" b="1">
              <a:solidFill>
                <a:srgbClr val="079D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/>
              <a:t>让链上节点的状态</a:t>
            </a:r>
            <a:r>
              <a:rPr lang="zh-CN" altLang="en-US" sz="1600"/>
              <a:t>达成一致。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695960" y="3927475"/>
            <a:ext cx="1042225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079DFF"/>
                </a:solidFill>
              </a:rPr>
              <a:t>常用共识算法：</a:t>
            </a:r>
            <a:endParaRPr lang="zh-CN" altLang="en-US" b="1">
              <a:solidFill>
                <a:srgbClr val="079D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PBFT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POW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POS,DPOS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POA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RAFT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695960" y="2125980"/>
            <a:ext cx="104222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79DFF"/>
                </a:solidFill>
              </a:rPr>
              <a:t>具体包括：</a:t>
            </a:r>
            <a:endParaRPr lang="zh-CN" altLang="en-US" b="1">
              <a:solidFill>
                <a:srgbClr val="079DF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/>
              <a:t>决定出块节点，并且该节点打包生产新区块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/>
              <a:t>节点间对新区块达成共识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/>
              <a:t>新区块被应用到每个</a:t>
            </a:r>
            <a:r>
              <a:rPr lang="zh-CN" altLang="en-US" sz="1600"/>
              <a:t>节点</a:t>
            </a:r>
            <a:endParaRPr lang="zh-CN" altLang="en-US" sz="1600"/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区块链基本原理：共识算法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94030" y="1435100"/>
            <a:ext cx="6352540" cy="4680585"/>
            <a:chOff x="4511" y="1792"/>
            <a:chExt cx="10004" cy="7371"/>
          </a:xfrm>
        </p:grpSpPr>
        <p:sp>
          <p:nvSpPr>
            <p:cNvPr id="5" name="圆角矩形 4"/>
            <p:cNvSpPr/>
            <p:nvPr/>
          </p:nvSpPr>
          <p:spPr>
            <a:xfrm>
              <a:off x="4511" y="3492"/>
              <a:ext cx="1500" cy="5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tx1"/>
                  </a:solidFill>
                </a:rPr>
                <a:t>A</a:t>
              </a:r>
              <a:r>
                <a:rPr lang="zh-CN" altLang="en-US" sz="1200" strike="noStrike" noProof="1">
                  <a:solidFill>
                    <a:schemeClr val="tx1"/>
                  </a:solidFill>
                </a:rPr>
                <a:t>组织节点</a:t>
              </a:r>
              <a:endParaRPr lang="zh-CN" altLang="en-US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99" y="3492"/>
              <a:ext cx="1530" cy="568"/>
            </a:xfrm>
            <a:prstGeom prst="rect">
              <a:avLst/>
            </a:prstGeom>
            <a:solidFill>
              <a:srgbClr val="079DFF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bg1"/>
                  </a:solidFill>
                </a:rPr>
                <a:t>A</a:t>
              </a:r>
              <a:r>
                <a:rPr lang="zh-CN" altLang="en-US" sz="1200" strike="noStrike" noProof="1">
                  <a:solidFill>
                    <a:schemeClr val="bg1"/>
                  </a:solidFill>
                </a:rPr>
                <a:t>组织根</a:t>
              </a:r>
              <a:r>
                <a:rPr lang="en-US" altLang="zh-CN" sz="1200" strike="noStrike" noProof="1">
                  <a:solidFill>
                    <a:schemeClr val="bg1"/>
                  </a:solidFill>
                </a:rPr>
                <a:t>CA</a:t>
              </a:r>
              <a:endParaRPr lang="en-US" altLang="zh-CN" sz="12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49" y="2472"/>
              <a:ext cx="1275" cy="568"/>
            </a:xfrm>
            <a:prstGeom prst="rect">
              <a:avLst/>
            </a:prstGeom>
            <a:solidFill>
              <a:srgbClr val="079DFF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bg1"/>
                  </a:solidFill>
                </a:rPr>
                <a:t>中间</a:t>
              </a:r>
              <a:r>
                <a:rPr lang="en-US" altLang="zh-CN" sz="1200" strike="noStrike" noProof="1">
                  <a:solidFill>
                    <a:schemeClr val="bg1"/>
                  </a:solidFill>
                </a:rPr>
                <a:t>CA</a:t>
              </a:r>
              <a:endParaRPr lang="en-US" altLang="zh-CN" sz="12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49" y="3492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中间</a:t>
              </a:r>
              <a:r>
                <a:rPr lang="en-US" altLang="zh-CN" sz="1200" strike="noStrike" noProof="1">
                  <a:solidFill>
                    <a:schemeClr val="tx1"/>
                  </a:solidFill>
                  <a:sym typeface="+mn-ea"/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49" y="4512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31" y="1792"/>
              <a:ext cx="1545" cy="5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31" y="2925"/>
              <a:ext cx="1585" cy="568"/>
            </a:xfrm>
            <a:prstGeom prst="rect">
              <a:avLst/>
            </a:prstGeom>
            <a:solidFill>
              <a:srgbClr val="079DFF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bg1"/>
                  </a:solidFill>
                  <a:sym typeface="+mn-ea"/>
                </a:rPr>
                <a:t>用户证书</a:t>
              </a:r>
              <a:r>
                <a:rPr lang="en-US" altLang="zh-CN" sz="1200" strike="noStrike" noProof="1">
                  <a:solidFill>
                    <a:schemeClr val="bg1"/>
                  </a:solidFill>
                  <a:sym typeface="+mn-ea"/>
                </a:rPr>
                <a:t>X</a:t>
              </a:r>
              <a:endParaRPr lang="en-US" altLang="zh-CN" sz="1200" strike="noStrike" noProof="1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6" name="肘形连接符 15"/>
            <p:cNvCxnSpPr>
              <a:stCxn id="9" idx="3"/>
              <a:endCxn id="12" idx="1"/>
            </p:cNvCxnSpPr>
            <p:nvPr/>
          </p:nvCxnSpPr>
          <p:spPr>
            <a:xfrm>
              <a:off x="9329" y="3777"/>
              <a:ext cx="1220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3"/>
              <a:endCxn id="13" idx="1"/>
            </p:cNvCxnSpPr>
            <p:nvPr/>
          </p:nvCxnSpPr>
          <p:spPr>
            <a:xfrm>
              <a:off x="9329" y="3777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3"/>
              <a:endCxn id="14" idx="1"/>
            </p:cNvCxnSpPr>
            <p:nvPr/>
          </p:nvCxnSpPr>
          <p:spPr>
            <a:xfrm flipV="1">
              <a:off x="11824" y="2075"/>
              <a:ext cx="1108" cy="683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chemeClr val="bg1">
                  <a:lumMod val="6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3"/>
              <a:endCxn id="15" idx="1"/>
            </p:cNvCxnSpPr>
            <p:nvPr/>
          </p:nvCxnSpPr>
          <p:spPr>
            <a:xfrm>
              <a:off x="11824" y="2757"/>
              <a:ext cx="1108" cy="453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3264FF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5" idx="3"/>
              <a:endCxn id="9" idx="1"/>
            </p:cNvCxnSpPr>
            <p:nvPr/>
          </p:nvCxnSpPr>
          <p:spPr>
            <a:xfrm>
              <a:off x="6011" y="3776"/>
              <a:ext cx="1788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1" name="文本框 18"/>
            <p:cNvSpPr txBox="1"/>
            <p:nvPr/>
          </p:nvSpPr>
          <p:spPr>
            <a:xfrm>
              <a:off x="6366" y="3322"/>
              <a:ext cx="1250" cy="433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持有证书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39" y="7575"/>
              <a:ext cx="150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tx1"/>
                  </a:solidFill>
                </a:rPr>
                <a:t>B</a:t>
              </a:r>
              <a:r>
                <a:rPr lang="zh-CN" altLang="en-US" sz="1200" strike="noStrike" noProof="1">
                  <a:solidFill>
                    <a:schemeClr val="tx1"/>
                  </a:solidFill>
                </a:rPr>
                <a:t>组织根</a:t>
              </a:r>
              <a:r>
                <a:rPr lang="en-US" altLang="zh-CN" sz="1200" strike="noStrike" noProof="1">
                  <a:solidFill>
                    <a:schemeClr val="tx1"/>
                  </a:solidFill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1" y="6555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</a:rPr>
                <a:t>中间</a:t>
              </a:r>
              <a:r>
                <a:rPr lang="en-US" altLang="zh-CN" sz="1200" strike="noStrike" noProof="1">
                  <a:solidFill>
                    <a:schemeClr val="tx1"/>
                  </a:solidFill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1" y="7575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中间</a:t>
              </a:r>
              <a:r>
                <a:rPr lang="en-US" altLang="zh-CN" sz="1200" strike="noStrike" noProof="1">
                  <a:solidFill>
                    <a:schemeClr val="tx1"/>
                  </a:solidFill>
                  <a:sym typeface="+mn-ea"/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1" y="8595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044" y="5872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044" y="7007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27" name="肘形连接符 26"/>
            <p:cNvCxnSpPr>
              <a:stCxn id="21" idx="3"/>
              <a:endCxn id="22" idx="1"/>
            </p:cNvCxnSpPr>
            <p:nvPr/>
          </p:nvCxnSpPr>
          <p:spPr>
            <a:xfrm flipV="1">
              <a:off x="9444" y="6837"/>
              <a:ext cx="1218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1" idx="3"/>
              <a:endCxn id="23" idx="1"/>
            </p:cNvCxnSpPr>
            <p:nvPr/>
          </p:nvCxnSpPr>
          <p:spPr>
            <a:xfrm>
              <a:off x="9444" y="7857"/>
              <a:ext cx="1218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1" idx="3"/>
              <a:endCxn id="24" idx="1"/>
            </p:cNvCxnSpPr>
            <p:nvPr/>
          </p:nvCxnSpPr>
          <p:spPr>
            <a:xfrm>
              <a:off x="9444" y="7857"/>
              <a:ext cx="1218" cy="1023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2" idx="3"/>
              <a:endCxn id="25" idx="1"/>
            </p:cNvCxnSpPr>
            <p:nvPr/>
          </p:nvCxnSpPr>
          <p:spPr>
            <a:xfrm flipV="1">
              <a:off x="11936" y="6157"/>
              <a:ext cx="1108" cy="680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2" idx="3"/>
              <a:endCxn id="26" idx="1"/>
            </p:cNvCxnSpPr>
            <p:nvPr/>
          </p:nvCxnSpPr>
          <p:spPr>
            <a:xfrm>
              <a:off x="11936" y="6837"/>
              <a:ext cx="1108" cy="455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4611" y="7577"/>
              <a:ext cx="1515" cy="56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bg1"/>
                  </a:solidFill>
                </a:rPr>
                <a:t>B</a:t>
              </a:r>
              <a:r>
                <a:rPr lang="zh-CN" altLang="en-US" sz="1200" strike="noStrike" noProof="1">
                  <a:solidFill>
                    <a:schemeClr val="bg1"/>
                  </a:solidFill>
                </a:rPr>
                <a:t>组织节点</a:t>
              </a:r>
              <a:endParaRPr lang="zh-CN" altLang="en-US" sz="12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074" name="文本框 32"/>
            <p:cNvSpPr txBox="1"/>
            <p:nvPr/>
          </p:nvSpPr>
          <p:spPr>
            <a:xfrm>
              <a:off x="6354" y="7425"/>
              <a:ext cx="1247" cy="4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持有证书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4" name="肘形连接符 33"/>
            <p:cNvCxnSpPr>
              <a:stCxn id="32" idx="3"/>
              <a:endCxn id="21" idx="1"/>
            </p:cNvCxnSpPr>
            <p:nvPr/>
          </p:nvCxnSpPr>
          <p:spPr>
            <a:xfrm flipV="1">
              <a:off x="6126" y="7859"/>
              <a:ext cx="1813" cy="2"/>
            </a:xfrm>
            <a:prstGeom prst="bentConnector3">
              <a:avLst>
                <a:gd name="adj1" fmla="val 50028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011" y="3776"/>
              <a:ext cx="1928" cy="4083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3"/>
              <a:endCxn id="9" idx="1"/>
            </p:cNvCxnSpPr>
            <p:nvPr/>
          </p:nvCxnSpPr>
          <p:spPr>
            <a:xfrm flipV="1">
              <a:off x="6126" y="3776"/>
              <a:ext cx="1673" cy="4085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文本框 37"/>
            <p:cNvSpPr txBox="1"/>
            <p:nvPr/>
          </p:nvSpPr>
          <p:spPr>
            <a:xfrm>
              <a:off x="9301" y="3057"/>
              <a:ext cx="8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颁发证书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9" name="文本框 38"/>
            <p:cNvSpPr txBox="1"/>
            <p:nvPr/>
          </p:nvSpPr>
          <p:spPr>
            <a:xfrm>
              <a:off x="9371" y="7100"/>
              <a:ext cx="79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颁发证书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肘形连接符 32"/>
            <p:cNvCxnSpPr>
              <a:stCxn id="9" idx="3"/>
              <a:endCxn id="11" idx="1"/>
            </p:cNvCxnSpPr>
            <p:nvPr/>
          </p:nvCxnSpPr>
          <p:spPr>
            <a:xfrm flipV="1">
              <a:off x="9329" y="2757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079DFF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937260" y="3162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区块链基本原理：身份管理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25690" y="1900555"/>
            <a:ext cx="4325620" cy="422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每个链上组织均需公开自己的链上根CA证书，每个节点需持有所有链上组织的根CA证书。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组织内每个链上用户的身份证书均需由根CA或中间CA颁发，因此每个用户的身份证书都可由证书信任链条追溯至组织根CA证书。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任意区块链节点均可通过根CA证书及信任链条验证当前用户证书的归属及其有效性。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无法确认身份归属的证书发出的交易会被拒绝。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079D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企业间合作</a:t>
            </a:r>
            <a:endParaRPr lang="zh-CN" altLang="en-US" sz="2400" b="1">
              <a:latin typeface="+mj-ea"/>
              <a:ea typeface="+mj-ea"/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511040" y="3524250"/>
            <a:ext cx="3201670" cy="3201670"/>
          </a:xfrm>
          <a:prstGeom prst="ellipse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4301490" y="393065"/>
            <a:ext cx="3631565" cy="2877185"/>
            <a:chOff x="5127" y="1598"/>
            <a:chExt cx="5719" cy="4531"/>
          </a:xfrm>
        </p:grpSpPr>
        <p:sp>
          <p:nvSpPr>
            <p:cNvPr id="96" name="矩形 95"/>
            <p:cNvSpPr/>
            <p:nvPr/>
          </p:nvSpPr>
          <p:spPr>
            <a:xfrm>
              <a:off x="5127" y="1598"/>
              <a:ext cx="5719" cy="4531"/>
            </a:xfrm>
            <a:prstGeom prst="rect">
              <a:avLst/>
            </a:prstGeom>
            <a:solidFill>
              <a:srgbClr val="FBF8FE"/>
            </a:solidFill>
            <a:ln w="6350">
              <a:solidFill>
                <a:srgbClr val="9E67E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688" y="3269"/>
              <a:ext cx="4588" cy="2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rgbClr val="9E67E9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内部</a:t>
              </a:r>
              <a:r>
                <a:rPr lang="en-US" altLang="zh-CN" sz="1000" strike="noStrike" noProof="1">
                  <a:solidFill>
                    <a:schemeClr val="bg1"/>
                  </a:solidFill>
                </a:rPr>
                <a:t>ERP</a:t>
              </a:r>
              <a:r>
                <a:rPr lang="zh-CN" altLang="en-US" sz="1000" strike="noStrike" noProof="1">
                  <a:solidFill>
                    <a:schemeClr val="bg1"/>
                  </a:solidFill>
                </a:rPr>
                <a:t>等系统</a:t>
              </a:r>
              <a:endParaRPr lang="zh-CN" altLang="en-US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142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区块链浏览器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8093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6142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链维护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8093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系统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7106" y="5230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</a:t>
              </a:r>
              <a:r>
                <a:rPr lang="en-US" altLang="zh-CN" sz="1000" strike="noStrike" noProof="1">
                  <a:solidFill>
                    <a:schemeClr val="tx1"/>
                  </a:solidFill>
                </a:rPr>
                <a:t>SDK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对接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7106" y="299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用户侧对接</a:t>
              </a:r>
              <a:endParaRPr lang="zh-CN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94" y="3567"/>
              <a:ext cx="318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区块链管理和业务对接（</a:t>
              </a:r>
              <a:r>
                <a:rPr lang="en-US" altLang="zh-CN" sz="1000" b="1"/>
                <a:t>BaaS</a:t>
              </a:r>
              <a:r>
                <a:rPr lang="zh-CN" altLang="en-US" sz="1000" b="1"/>
                <a:t>）</a:t>
              </a:r>
              <a:endParaRPr lang="zh-CN" altLang="en-US" sz="1000" b="1"/>
            </a:p>
          </p:txBody>
        </p:sp>
        <p:cxnSp>
          <p:nvCxnSpPr>
            <p:cNvPr id="106" name="直接箭头连接符 105"/>
            <p:cNvCxnSpPr>
              <a:stCxn id="98" idx="2"/>
              <a:endCxn id="104" idx="0"/>
            </p:cNvCxnSpPr>
            <p:nvPr/>
          </p:nvCxnSpPr>
          <p:spPr>
            <a:xfrm>
              <a:off x="7982" y="2610"/>
              <a:ext cx="0" cy="382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7103" y="1667"/>
              <a:ext cx="176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rgbClr val="9E67E9"/>
                  </a:solidFill>
                </a:rPr>
                <a:t>企业</a:t>
              </a:r>
              <a:r>
                <a:rPr lang="en-US" altLang="zh-CN" sz="1100" b="1">
                  <a:solidFill>
                    <a:srgbClr val="9E67E9"/>
                  </a:solidFill>
                </a:rPr>
                <a:t>A</a:t>
              </a:r>
              <a:r>
                <a:rPr lang="zh-CN" altLang="en-US" sz="1100" b="1">
                  <a:solidFill>
                    <a:srgbClr val="9E67E9"/>
                  </a:solidFill>
                </a:rPr>
                <a:t>内部系统</a:t>
              </a:r>
              <a:endParaRPr lang="zh-CN" altLang="en-US" sz="1100" b="1">
                <a:solidFill>
                  <a:srgbClr val="9E67E9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97205" y="3701415"/>
            <a:ext cx="3631565" cy="2877185"/>
            <a:chOff x="5127" y="1598"/>
            <a:chExt cx="5719" cy="4531"/>
          </a:xfrm>
        </p:grpSpPr>
        <p:sp>
          <p:nvSpPr>
            <p:cNvPr id="109" name="矩形 108"/>
            <p:cNvSpPr/>
            <p:nvPr/>
          </p:nvSpPr>
          <p:spPr>
            <a:xfrm>
              <a:off x="5127" y="1598"/>
              <a:ext cx="5719" cy="4531"/>
            </a:xfrm>
            <a:prstGeom prst="rect">
              <a:avLst/>
            </a:prstGeom>
            <a:solidFill>
              <a:srgbClr val="F2FBF7"/>
            </a:solidFill>
            <a:ln w="63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88" y="3269"/>
              <a:ext cx="4588" cy="2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chemeClr val="accent3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内部</a:t>
              </a:r>
              <a:r>
                <a:rPr lang="en-US" altLang="zh-CN" sz="1000" strike="noStrike" noProof="1">
                  <a:solidFill>
                    <a:schemeClr val="bg1"/>
                  </a:solidFill>
                </a:rPr>
                <a:t>ERP</a:t>
              </a:r>
              <a:r>
                <a:rPr lang="zh-CN" altLang="en-US" sz="1000" strike="noStrike" noProof="1">
                  <a:solidFill>
                    <a:schemeClr val="bg1"/>
                  </a:solidFill>
                </a:rPr>
                <a:t>等系统</a:t>
              </a:r>
              <a:endParaRPr lang="zh-CN" altLang="en-US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6142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区块链浏览器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8093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142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链维护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8093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系统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7106" y="5230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</a:t>
              </a:r>
              <a:r>
                <a:rPr lang="en-US" altLang="zh-CN" sz="1000" strike="noStrike" noProof="1">
                  <a:solidFill>
                    <a:schemeClr val="tx1"/>
                  </a:solidFill>
                </a:rPr>
                <a:t>SDK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对接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7106" y="299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用户侧对接</a:t>
              </a:r>
              <a:endParaRPr lang="zh-CN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94" y="3567"/>
              <a:ext cx="318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区块链管理和业务对接（</a:t>
              </a:r>
              <a:r>
                <a:rPr lang="en-US" altLang="zh-CN" sz="1000" b="1"/>
                <a:t>BaaS</a:t>
              </a:r>
              <a:r>
                <a:rPr lang="zh-CN" altLang="en-US" sz="1000" b="1"/>
                <a:t>）</a:t>
              </a:r>
              <a:endParaRPr lang="zh-CN" altLang="en-US" sz="1000" b="1"/>
            </a:p>
          </p:txBody>
        </p:sp>
        <p:cxnSp>
          <p:nvCxnSpPr>
            <p:cNvPr id="119" name="直接箭头连接符 118"/>
            <p:cNvCxnSpPr>
              <a:stCxn id="111" idx="2"/>
              <a:endCxn id="117" idx="0"/>
            </p:cNvCxnSpPr>
            <p:nvPr/>
          </p:nvCxnSpPr>
          <p:spPr>
            <a:xfrm>
              <a:off x="7982" y="2610"/>
              <a:ext cx="0" cy="382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103" y="1667"/>
              <a:ext cx="176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chemeClr val="accent3"/>
                  </a:solidFill>
                </a:rPr>
                <a:t>企业</a:t>
              </a:r>
              <a:r>
                <a:rPr lang="en-US" altLang="zh-CN" sz="1100" b="1">
                  <a:solidFill>
                    <a:schemeClr val="accent3"/>
                  </a:solidFill>
                </a:rPr>
                <a:t>B</a:t>
              </a:r>
              <a:r>
                <a:rPr lang="zh-CN" altLang="en-US" sz="1100" b="1">
                  <a:solidFill>
                    <a:schemeClr val="accent3"/>
                  </a:solidFill>
                </a:rPr>
                <a:t>内部系统</a:t>
              </a:r>
              <a:endParaRPr lang="zh-CN" altLang="en-US" sz="1100" b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124825" y="3692525"/>
            <a:ext cx="3631565" cy="2877185"/>
            <a:chOff x="5127" y="1598"/>
            <a:chExt cx="5719" cy="4531"/>
          </a:xfrm>
        </p:grpSpPr>
        <p:sp>
          <p:nvSpPr>
            <p:cNvPr id="122" name="矩形 121"/>
            <p:cNvSpPr/>
            <p:nvPr/>
          </p:nvSpPr>
          <p:spPr>
            <a:xfrm>
              <a:off x="5127" y="1598"/>
              <a:ext cx="5719" cy="4531"/>
            </a:xfrm>
            <a:prstGeom prst="rect">
              <a:avLst/>
            </a:prstGeom>
            <a:solidFill>
              <a:srgbClr val="FFFCF7"/>
            </a:solidFill>
            <a:ln w="63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688" y="3269"/>
              <a:ext cx="4588" cy="2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chemeClr val="accent4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内部</a:t>
              </a:r>
              <a:r>
                <a:rPr lang="en-US" altLang="zh-CN" sz="1000" strike="noStrike" noProof="1">
                  <a:solidFill>
                    <a:schemeClr val="bg1"/>
                  </a:solidFill>
                </a:rPr>
                <a:t>ERP</a:t>
              </a:r>
              <a:r>
                <a:rPr lang="zh-CN" altLang="en-US" sz="1000" strike="noStrike" noProof="1">
                  <a:solidFill>
                    <a:schemeClr val="bg1"/>
                  </a:solidFill>
                </a:rPr>
                <a:t>等系统</a:t>
              </a:r>
              <a:endParaRPr lang="zh-CN" altLang="en-US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6142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区块链浏览器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8093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6142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链维护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8093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系统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7106" y="5230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</a:t>
              </a:r>
              <a:r>
                <a:rPr lang="en-US" altLang="zh-CN" sz="1000" strike="noStrike" noProof="1">
                  <a:solidFill>
                    <a:schemeClr val="tx1"/>
                  </a:solidFill>
                </a:rPr>
                <a:t>SDK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对接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7106" y="299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用户侧对接</a:t>
              </a:r>
              <a:endParaRPr lang="zh-CN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394" y="3567"/>
              <a:ext cx="318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区块链管理和业务对接（</a:t>
              </a:r>
              <a:r>
                <a:rPr lang="en-US" altLang="zh-CN" sz="1000" b="1"/>
                <a:t>BaaS</a:t>
              </a:r>
              <a:r>
                <a:rPr lang="zh-CN" altLang="en-US" sz="1000" b="1"/>
                <a:t>）</a:t>
              </a:r>
              <a:endParaRPr lang="zh-CN" altLang="en-US" sz="1000" b="1"/>
            </a:p>
          </p:txBody>
        </p:sp>
        <p:cxnSp>
          <p:nvCxnSpPr>
            <p:cNvPr id="132" name="直接箭头连接符 131"/>
            <p:cNvCxnSpPr>
              <a:stCxn id="124" idx="2"/>
              <a:endCxn id="130" idx="0"/>
            </p:cNvCxnSpPr>
            <p:nvPr/>
          </p:nvCxnSpPr>
          <p:spPr>
            <a:xfrm>
              <a:off x="7982" y="2610"/>
              <a:ext cx="0" cy="382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>
              <a:off x="7103" y="1667"/>
              <a:ext cx="176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chemeClr val="accent4"/>
                  </a:solidFill>
                </a:rPr>
                <a:t>企业</a:t>
              </a:r>
              <a:r>
                <a:rPr lang="en-US" altLang="zh-CN" sz="1100" b="1">
                  <a:solidFill>
                    <a:schemeClr val="accent4"/>
                  </a:solidFill>
                </a:rPr>
                <a:t>C</a:t>
              </a:r>
              <a:r>
                <a:rPr lang="zh-CN" altLang="en-US" sz="1100" b="1">
                  <a:solidFill>
                    <a:schemeClr val="accent4"/>
                  </a:solidFill>
                </a:rPr>
                <a:t>内部系统</a:t>
              </a:r>
              <a:endParaRPr lang="zh-CN" altLang="en-US" sz="1100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463223" y="3828415"/>
            <a:ext cx="1297305" cy="749300"/>
            <a:chOff x="7619" y="6364"/>
            <a:chExt cx="2027" cy="1180"/>
          </a:xfrm>
        </p:grpSpPr>
        <p:sp>
          <p:nvSpPr>
            <p:cNvPr id="135" name="矩形 134"/>
            <p:cNvSpPr/>
            <p:nvPr/>
          </p:nvSpPr>
          <p:spPr>
            <a:xfrm>
              <a:off x="7619" y="6364"/>
              <a:ext cx="2027" cy="1180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7760" y="693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mpd="sng">
              <a:solidFill>
                <a:srgbClr val="9E67E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智能合约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012" y="6480"/>
              <a:ext cx="12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000" b="1">
                  <a:solidFill>
                    <a:srgbClr val="9E67E9"/>
                  </a:solidFill>
                </a:rPr>
                <a:t>企业</a:t>
              </a:r>
              <a:r>
                <a:rPr lang="en-US" altLang="zh-CN" sz="1000" b="1">
                  <a:solidFill>
                    <a:srgbClr val="9E67E9"/>
                  </a:solidFill>
                </a:rPr>
                <a:t>A</a:t>
              </a:r>
              <a:r>
                <a:rPr lang="zh-CN" altLang="en-US" sz="1000" b="1">
                  <a:solidFill>
                    <a:srgbClr val="9E67E9"/>
                  </a:solidFill>
                </a:rPr>
                <a:t>节点</a:t>
              </a:r>
              <a:endParaRPr lang="zh-CN" altLang="en-US" sz="1000" b="1">
                <a:solidFill>
                  <a:srgbClr val="9E67E9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773930" y="5221605"/>
            <a:ext cx="1297305" cy="749300"/>
            <a:chOff x="7619" y="6364"/>
            <a:chExt cx="2027" cy="1180"/>
          </a:xfrm>
        </p:grpSpPr>
        <p:sp>
          <p:nvSpPr>
            <p:cNvPr id="139" name="矩形 138"/>
            <p:cNvSpPr/>
            <p:nvPr/>
          </p:nvSpPr>
          <p:spPr>
            <a:xfrm>
              <a:off x="7619" y="6364"/>
              <a:ext cx="2027" cy="1180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7760" y="693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智能合约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012" y="6480"/>
              <a:ext cx="12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000" b="1">
                  <a:solidFill>
                    <a:schemeClr val="accent3"/>
                  </a:solidFill>
                </a:rPr>
                <a:t>企业</a:t>
              </a:r>
              <a:r>
                <a:rPr lang="en-US" altLang="zh-CN" sz="1000" b="1">
                  <a:solidFill>
                    <a:schemeClr val="accent3"/>
                  </a:solidFill>
                </a:rPr>
                <a:t>B</a:t>
              </a:r>
              <a:r>
                <a:rPr lang="zh-CN" altLang="en-US" sz="1000" b="1">
                  <a:solidFill>
                    <a:schemeClr val="accent3"/>
                  </a:solidFill>
                </a:rPr>
                <a:t>节点</a:t>
              </a:r>
              <a:endParaRPr lang="zh-CN" altLang="en-US" sz="1000" b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144895" y="5219065"/>
            <a:ext cx="1297305" cy="749300"/>
            <a:chOff x="7619" y="6364"/>
            <a:chExt cx="2027" cy="1180"/>
          </a:xfrm>
        </p:grpSpPr>
        <p:sp>
          <p:nvSpPr>
            <p:cNvPr id="143" name="矩形 142"/>
            <p:cNvSpPr/>
            <p:nvPr/>
          </p:nvSpPr>
          <p:spPr>
            <a:xfrm>
              <a:off x="7619" y="6364"/>
              <a:ext cx="2027" cy="1180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7760" y="6932"/>
              <a:ext cx="1752" cy="478"/>
            </a:xfrm>
            <a:prstGeom prst="roundRect">
              <a:avLst>
                <a:gd name="adj" fmla="val 0"/>
              </a:avLst>
            </a:prstGeom>
            <a:noFill/>
            <a:ln w="6350" cmpd="sng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智能合约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012" y="6480"/>
              <a:ext cx="12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000" b="1">
                  <a:solidFill>
                    <a:schemeClr val="accent4"/>
                  </a:solidFill>
                </a:rPr>
                <a:t>企业</a:t>
              </a:r>
              <a:r>
                <a:rPr lang="en-US" altLang="zh-CN" sz="1000" b="1">
                  <a:solidFill>
                    <a:schemeClr val="accent4"/>
                  </a:solidFill>
                </a:rPr>
                <a:t>C</a:t>
              </a:r>
              <a:r>
                <a:rPr lang="zh-CN" altLang="en-US" sz="1000" b="1">
                  <a:solidFill>
                    <a:schemeClr val="accent4"/>
                  </a:solidFill>
                </a:rPr>
                <a:t>节点</a:t>
              </a:r>
              <a:endParaRPr lang="zh-CN" altLang="en-US" sz="1000" b="1">
                <a:solidFill>
                  <a:schemeClr val="accent4"/>
                </a:solidFill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5677535" y="4761548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区块链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47" name="肘形连接符 146"/>
          <p:cNvCxnSpPr>
            <a:stCxn id="116" idx="2"/>
            <a:endCxn id="139" idx="1"/>
          </p:cNvCxnSpPr>
          <p:nvPr/>
        </p:nvCxnSpPr>
        <p:spPr>
          <a:xfrm rot="5400000" flipH="1" flipV="1">
            <a:off x="3184525" y="4721860"/>
            <a:ext cx="715010" cy="2463800"/>
          </a:xfrm>
          <a:prstGeom prst="bentConnector4">
            <a:avLst>
              <a:gd name="adj1" fmla="val -33304"/>
              <a:gd name="adj2" fmla="val 61289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129" idx="2"/>
            <a:endCxn id="143" idx="3"/>
          </p:cNvCxnSpPr>
          <p:nvPr/>
        </p:nvCxnSpPr>
        <p:spPr>
          <a:xfrm rot="5400000" flipH="1">
            <a:off x="8335645" y="4700270"/>
            <a:ext cx="708660" cy="2495550"/>
          </a:xfrm>
          <a:prstGeom prst="bentConnector4">
            <a:avLst>
              <a:gd name="adj1" fmla="val -33602"/>
              <a:gd name="adj2" fmla="val 61145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03" idx="2"/>
            <a:endCxn id="135" idx="0"/>
          </p:cNvCxnSpPr>
          <p:nvPr/>
        </p:nvCxnSpPr>
        <p:spPr>
          <a:xfrm flipH="1">
            <a:off x="6112510" y="3002915"/>
            <a:ext cx="1905" cy="8255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</a:rPr>
              <a:t>整合产业链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80615" y="881380"/>
            <a:ext cx="2282190" cy="1238885"/>
            <a:chOff x="6197" y="1628"/>
            <a:chExt cx="3594" cy="1951"/>
          </a:xfrm>
        </p:grpSpPr>
        <p:sp>
          <p:nvSpPr>
            <p:cNvPr id="18" name="矩形 17"/>
            <p:cNvSpPr/>
            <p:nvPr/>
          </p:nvSpPr>
          <p:spPr>
            <a:xfrm>
              <a:off x="6197" y="1628"/>
              <a:ext cx="3594" cy="1951"/>
            </a:xfrm>
            <a:prstGeom prst="rect">
              <a:avLst/>
            </a:prstGeom>
            <a:solidFill>
              <a:srgbClr val="FBF8FE"/>
            </a:solidFill>
            <a:ln w="6350">
              <a:solidFill>
                <a:srgbClr val="9E67E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rgbClr val="D9D9D9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自身业务系统</a:t>
              </a:r>
              <a:endPara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106" y="2947"/>
              <a:ext cx="1752" cy="478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链接口对接</a:t>
              </a:r>
              <a:endPara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直接箭头连接符 16"/>
            <p:cNvCxnSpPr>
              <a:stCxn id="9" idx="2"/>
              <a:endCxn id="5" idx="0"/>
            </p:cNvCxnSpPr>
            <p:nvPr/>
          </p:nvCxnSpPr>
          <p:spPr>
            <a:xfrm>
              <a:off x="7982" y="2610"/>
              <a:ext cx="0" cy="3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103" y="1667"/>
              <a:ext cx="198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rgbClr val="9E67E9"/>
                  </a:solidFill>
                </a:rPr>
                <a:t>企业</a:t>
              </a:r>
              <a:r>
                <a:rPr lang="en-US" altLang="zh-CN" sz="1100" b="1">
                  <a:solidFill>
                    <a:srgbClr val="9E67E9"/>
                  </a:solidFill>
                </a:rPr>
                <a:t>A</a:t>
              </a:r>
              <a:r>
                <a:rPr lang="zh-CN" altLang="en-US" sz="1100" b="1">
                  <a:solidFill>
                    <a:srgbClr val="9E67E9"/>
                  </a:solidFill>
                </a:rPr>
                <a:t>（小企业）</a:t>
              </a:r>
              <a:endParaRPr lang="zh-CN" altLang="en-US" sz="1100" b="1">
                <a:solidFill>
                  <a:srgbClr val="9E67E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80615" y="2236470"/>
            <a:ext cx="2282190" cy="1238885"/>
            <a:chOff x="6197" y="1628"/>
            <a:chExt cx="3594" cy="1951"/>
          </a:xfrm>
        </p:grpSpPr>
        <p:sp>
          <p:nvSpPr>
            <p:cNvPr id="12" name="矩形 11"/>
            <p:cNvSpPr/>
            <p:nvPr/>
          </p:nvSpPr>
          <p:spPr>
            <a:xfrm>
              <a:off x="6197" y="1628"/>
              <a:ext cx="3594" cy="1951"/>
            </a:xfrm>
            <a:prstGeom prst="rect">
              <a:avLst/>
            </a:prstGeom>
            <a:solidFill>
              <a:srgbClr val="F2FBF7"/>
            </a:solidFill>
            <a:ln w="63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rgbClr val="D9D9D9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自身业务系统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106" y="2947"/>
              <a:ext cx="1752" cy="478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链接口对接</a:t>
              </a:r>
              <a:endPara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2"/>
              <a:endCxn id="22" idx="0"/>
            </p:cNvCxnSpPr>
            <p:nvPr/>
          </p:nvCxnSpPr>
          <p:spPr>
            <a:xfrm>
              <a:off x="7982" y="2610"/>
              <a:ext cx="0" cy="3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103" y="1667"/>
              <a:ext cx="198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chemeClr val="accent3"/>
                  </a:solidFill>
                </a:rPr>
                <a:t>企业</a:t>
              </a:r>
              <a:r>
                <a:rPr lang="en-US" altLang="zh-CN" sz="1100" b="1">
                  <a:solidFill>
                    <a:schemeClr val="accent3"/>
                  </a:solidFill>
                </a:rPr>
                <a:t>B</a:t>
              </a:r>
              <a:r>
                <a:rPr lang="zh-CN" altLang="en-US" sz="1100" b="1">
                  <a:solidFill>
                    <a:schemeClr val="accent3"/>
                  </a:solidFill>
                </a:rPr>
                <a:t>（小企业）</a:t>
              </a:r>
              <a:endParaRPr lang="zh-CN" altLang="en-US" sz="1100" b="1">
                <a:solidFill>
                  <a:schemeClr val="accent3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379980" y="3734435"/>
            <a:ext cx="7409815" cy="769620"/>
          </a:xfrm>
          <a:prstGeom prst="rect">
            <a:avLst/>
          </a:prstGeom>
          <a:solidFill>
            <a:srgbClr val="F5FBFE"/>
          </a:solidFill>
          <a:ln w="6350">
            <a:solidFill>
              <a:srgbClr val="079D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45130" y="4054475"/>
            <a:ext cx="1112520" cy="303530"/>
          </a:xfrm>
          <a:prstGeom prst="rect">
            <a:avLst/>
          </a:prstGeom>
          <a:solidFill>
            <a:srgbClr val="D9D9D9"/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网关接口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37355" y="4054475"/>
            <a:ext cx="1112520" cy="30353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区块链浏览器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74348" y="3759200"/>
            <a:ext cx="10210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100" b="1">
                <a:solidFill>
                  <a:srgbClr val="079DFF"/>
                </a:solidFill>
              </a:rPr>
              <a:t>应用服务平台</a:t>
            </a:r>
            <a:endParaRPr lang="zh-CN" sz="1100" b="1">
              <a:solidFill>
                <a:srgbClr val="079D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29580" y="4054475"/>
            <a:ext cx="1112520" cy="303530"/>
          </a:xfrm>
          <a:prstGeom prst="rect">
            <a:avLst/>
          </a:prstGeom>
          <a:solidFill>
            <a:srgbClr val="D9D9D9"/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身份管理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base"/>
            <a:r>
              <a:rPr lang="zh-CN" sz="8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（可能不在这）</a:t>
            </a:r>
            <a:endParaRPr lang="zh-CN" sz="8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821805" y="4054475"/>
            <a:ext cx="1112520" cy="30353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密钥管理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base"/>
            <a:r>
              <a:rPr lang="zh-CN" sz="8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（可能不在这）</a:t>
            </a:r>
            <a:endParaRPr lang="zh-CN" sz="8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114030" y="4054475"/>
            <a:ext cx="1112520" cy="30353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业务模块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0760" y="881380"/>
            <a:ext cx="4974590" cy="2593975"/>
          </a:xfrm>
          <a:prstGeom prst="rect">
            <a:avLst/>
          </a:prstGeom>
          <a:solidFill>
            <a:srgbClr val="FFFCF7"/>
          </a:solidFill>
          <a:ln w="63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41795" y="1220470"/>
            <a:ext cx="1112520" cy="303530"/>
          </a:xfrm>
          <a:prstGeom prst="rect">
            <a:avLst/>
          </a:prstGeom>
          <a:solidFill>
            <a:schemeClr val="accent4"/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bg1"/>
                </a:solidFill>
              </a:rPr>
              <a:t>自身业务系统</a:t>
            </a:r>
            <a:endParaRPr lang="zh-CN" sz="1000" strike="noStrike" noProof="1">
              <a:solidFill>
                <a:schemeClr val="bg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298055" y="1514475"/>
            <a:ext cx="0" cy="35433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713855" y="925195"/>
            <a:ext cx="116840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100" b="1">
                <a:solidFill>
                  <a:schemeClr val="accent4"/>
                </a:solidFill>
              </a:rPr>
              <a:t>企业</a:t>
            </a:r>
            <a:r>
              <a:rPr lang="en-US" altLang="zh-CN" sz="1100" b="1">
                <a:solidFill>
                  <a:schemeClr val="accent4"/>
                </a:solidFill>
              </a:rPr>
              <a:t>C(</a:t>
            </a:r>
            <a:r>
              <a:rPr lang="zh-CN" altLang="en-US" sz="1100" b="1">
                <a:solidFill>
                  <a:schemeClr val="accent4"/>
                </a:solidFill>
              </a:rPr>
              <a:t>大企业）</a:t>
            </a:r>
            <a:endParaRPr lang="zh-CN" altLang="en-US" sz="1100" b="1">
              <a:solidFill>
                <a:schemeClr val="accent4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222875" y="1852295"/>
            <a:ext cx="4150360" cy="1457325"/>
            <a:chOff x="7885" y="3325"/>
            <a:chExt cx="6536" cy="2295"/>
          </a:xfrm>
        </p:grpSpPr>
        <p:sp>
          <p:nvSpPr>
            <p:cNvPr id="36" name="矩形 35"/>
            <p:cNvSpPr/>
            <p:nvPr/>
          </p:nvSpPr>
          <p:spPr>
            <a:xfrm>
              <a:off x="7885" y="3325"/>
              <a:ext cx="6536" cy="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339" y="3818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（身份管理）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0290" y="3818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密钥管理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339" y="4423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隐私保护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290" y="4423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数据解析处理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290" y="502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节点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409" y="3366"/>
              <a:ext cx="14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</a:t>
              </a:r>
              <a:r>
                <a:rPr lang="zh-CN" sz="1000" b="1"/>
                <a:t>对接层</a:t>
              </a:r>
              <a:endParaRPr lang="zh-CN" sz="1000" b="1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2234" y="3818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链上数据处理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2234" y="4423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000" strike="noStrike" noProof="1">
                  <a:solidFill>
                    <a:schemeClr val="tx1"/>
                  </a:solidFill>
                </a:rPr>
                <a:t>SDK</a:t>
              </a:r>
              <a:endParaRPr lang="en-US" sz="10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2379980" y="4753610"/>
            <a:ext cx="7405370" cy="1922780"/>
          </a:xfrm>
          <a:prstGeom prst="rect">
            <a:avLst/>
          </a:prstGeom>
          <a:solidFill>
            <a:srgbClr val="F0F5FD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222875" y="4797425"/>
            <a:ext cx="17195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100" b="1">
                <a:solidFill>
                  <a:schemeClr val="accent1">
                    <a:lumMod val="75000"/>
                  </a:schemeClr>
                </a:solidFill>
              </a:rPr>
              <a:t>区块链（核心企业搭建）</a:t>
            </a:r>
            <a:endParaRPr lang="zh-CN" sz="11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9220" y="5063490"/>
            <a:ext cx="6843395" cy="690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96608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solidFill>
                  <a:schemeClr val="tx1"/>
                </a:solidFill>
              </a:rPr>
              <a:t>合约</a:t>
            </a:r>
            <a:r>
              <a:rPr lang="en-US" altLang="zh-CN" sz="1000" strike="noStrike" noProof="1">
                <a:solidFill>
                  <a:schemeClr val="tx1"/>
                </a:solidFill>
              </a:rPr>
              <a:t>1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25132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>
                <a:solidFill>
                  <a:schemeClr val="tx1"/>
                </a:solidFill>
                <a:sym typeface="+mn-ea"/>
              </a:rPr>
              <a:t>合约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0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25478" y="508952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智能合约</a:t>
            </a:r>
            <a:endParaRPr lang="zh-CN" sz="1000" b="1"/>
          </a:p>
        </p:txBody>
      </p:sp>
      <p:sp>
        <p:nvSpPr>
          <p:cNvPr id="62" name="圆角矩形 61"/>
          <p:cNvSpPr/>
          <p:nvPr/>
        </p:nvSpPr>
        <p:spPr>
          <a:xfrm>
            <a:off x="553656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>
                <a:solidFill>
                  <a:schemeClr val="tx1"/>
                </a:solidFill>
                <a:sym typeface="+mn-ea"/>
              </a:rPr>
              <a:t>合约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0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82180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>
                <a:solidFill>
                  <a:schemeClr val="tx1"/>
                </a:solidFill>
              </a:rPr>
              <a:t> ...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0704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solidFill>
                  <a:schemeClr val="tx1"/>
                </a:solidFill>
              </a:rPr>
              <a:t>合约</a:t>
            </a:r>
            <a:r>
              <a:rPr lang="en-US" altLang="zh-CN" sz="1000" strike="noStrike" noProof="1">
                <a:solidFill>
                  <a:schemeClr val="tx1"/>
                </a:solidFill>
              </a:rPr>
              <a:t> n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49855" y="5823585"/>
            <a:ext cx="6843395" cy="690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96672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>
                <a:solidFill>
                  <a:schemeClr val="tx1"/>
                </a:solidFill>
              </a:rPr>
              <a:t>p2p</a:t>
            </a:r>
            <a:r>
              <a:rPr lang="zh-CN" altLang="en-US" sz="1000" strike="noStrike" noProof="1">
                <a:solidFill>
                  <a:schemeClr val="tx1"/>
                </a:solidFill>
              </a:rPr>
              <a:t>网络</a:t>
            </a:r>
            <a:endParaRPr lang="zh-CN" altLang="en-US" sz="1000" strike="noStrike" noProof="1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25196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/>
                </a:solidFill>
              </a:rPr>
              <a:t>节点</a:t>
            </a:r>
            <a:endParaRPr lang="zh-CN" sz="10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zh-CN" sz="800" strike="noStrike" noProof="1">
                <a:solidFill>
                  <a:schemeClr val="tx1"/>
                </a:solidFill>
              </a:rPr>
              <a:t>（多公司提供）</a:t>
            </a:r>
            <a:endParaRPr lang="zh-CN" sz="800" strike="noStrike" noProof="1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26113" y="584962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基础设施</a:t>
            </a:r>
            <a:endParaRPr lang="zh-CN" sz="1000" b="1"/>
          </a:p>
        </p:txBody>
      </p:sp>
      <p:sp>
        <p:nvSpPr>
          <p:cNvPr id="70" name="圆角矩形 69"/>
          <p:cNvSpPr/>
          <p:nvPr/>
        </p:nvSpPr>
        <p:spPr>
          <a:xfrm>
            <a:off x="553720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/>
                </a:solidFill>
              </a:rPr>
              <a:t>共识算法</a:t>
            </a:r>
            <a:endParaRPr 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82244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/>
                </a:solidFill>
              </a:rPr>
              <a:t>密码学</a:t>
            </a:r>
            <a:endParaRPr 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10768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>
                <a:solidFill>
                  <a:schemeClr val="tx1"/>
                </a:solidFill>
              </a:rPr>
              <a:t>IPFS...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6082665" y="4469130"/>
            <a:ext cx="2540" cy="31877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082665" y="4629150"/>
            <a:ext cx="394906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 flipV="1">
            <a:off x="10020935" y="3613785"/>
            <a:ext cx="10795" cy="101536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10800000">
            <a:off x="7305675" y="3237865"/>
            <a:ext cx="2714625" cy="375920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endCxn id="30" idx="0"/>
          </p:cNvCxnSpPr>
          <p:nvPr/>
        </p:nvCxnSpPr>
        <p:spPr>
          <a:xfrm rot="10800000" flipV="1">
            <a:off x="6085205" y="3613150"/>
            <a:ext cx="1236980" cy="145415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10800000">
            <a:off x="3514090" y="3377565"/>
            <a:ext cx="2573020" cy="236220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841365" y="1582420"/>
            <a:ext cx="1608455" cy="18243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溯源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27425" y="1582420"/>
            <a:ext cx="1608455" cy="18243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3485" y="1582420"/>
            <a:ext cx="1608455" cy="18243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4330065"/>
            <a:ext cx="7856855" cy="167830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1750" y="4869815"/>
            <a:ext cx="1393190" cy="49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5315" y="4869815"/>
            <a:ext cx="1393190" cy="49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8880" y="4869815"/>
            <a:ext cx="1393190" cy="49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2445" y="4869815"/>
            <a:ext cx="1657350" cy="490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区块链浏览器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5" idx="2"/>
            <a:endCxn id="9" idx="2"/>
          </p:cNvCxnSpPr>
          <p:nvPr/>
        </p:nvCxnSpPr>
        <p:spPr>
          <a:xfrm rot="5400000" flipV="1">
            <a:off x="2924810" y="4432935"/>
            <a:ext cx="3175" cy="1853565"/>
          </a:xfrm>
          <a:prstGeom prst="bentConnector3">
            <a:avLst>
              <a:gd name="adj1" fmla="val 7540000"/>
            </a:avLst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12975" y="561530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合约间交互调用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6485" y="1455420"/>
            <a:ext cx="1608455" cy="1824355"/>
          </a:xfrm>
          <a:prstGeom prst="rect">
            <a:avLst/>
          </a:prstGeom>
          <a:solidFill>
            <a:srgbClr val="079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00425" y="1455420"/>
            <a:ext cx="1608455" cy="1824355"/>
          </a:xfrm>
          <a:prstGeom prst="rect">
            <a:avLst/>
          </a:prstGeom>
          <a:solidFill>
            <a:srgbClr val="079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14365" y="1455420"/>
            <a:ext cx="1608455" cy="1824355"/>
          </a:xfrm>
          <a:prstGeom prst="rect">
            <a:avLst/>
          </a:prstGeom>
          <a:solidFill>
            <a:srgbClr val="079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溯源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笑脸 19"/>
          <p:cNvSpPr/>
          <p:nvPr/>
        </p:nvSpPr>
        <p:spPr>
          <a:xfrm>
            <a:off x="9119235" y="1803400"/>
            <a:ext cx="1137920" cy="1128395"/>
          </a:xfrm>
          <a:prstGeom prst="smileyFace">
            <a:avLst/>
          </a:prstGeom>
          <a:solidFill>
            <a:srgbClr val="079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22070" y="2157095"/>
            <a:ext cx="1137285" cy="85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数据上链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互动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2035" y="2157095"/>
            <a:ext cx="1137285" cy="85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数据上链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存证、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9950" y="2123440"/>
            <a:ext cx="1137285" cy="85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数据上链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可信追溯、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88490" y="3453130"/>
            <a:ext cx="4445" cy="830580"/>
          </a:xfrm>
          <a:prstGeom prst="straightConnector1">
            <a:avLst/>
          </a:prstGeom>
          <a:ln w="19050">
            <a:solidFill>
              <a:srgbClr val="079DFF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19" idx="3"/>
          </p:cNvCxnSpPr>
          <p:nvPr/>
        </p:nvCxnSpPr>
        <p:spPr>
          <a:xfrm rot="10800000" flipV="1">
            <a:off x="7322185" y="2367915"/>
            <a:ext cx="1796415" cy="3175"/>
          </a:xfrm>
          <a:prstGeom prst="bentConnector2">
            <a:avLst/>
          </a:prstGeom>
          <a:ln w="19050">
            <a:solidFill>
              <a:srgbClr val="079DFF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>
            <a:off x="7720330" y="2901950"/>
            <a:ext cx="1938020" cy="1997075"/>
          </a:xfrm>
          <a:prstGeom prst="bentConnector3">
            <a:avLst>
              <a:gd name="adj1" fmla="val 49984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929495" y="2976245"/>
            <a:ext cx="16446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用户可使用企业提供的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链上数据可通过区块链浏览器验证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</a:rPr>
              <a:t>公开服务</a:t>
            </a:r>
            <a:endParaRPr lang="zh-CN" altLang="en-US" sz="2400" b="1">
              <a:latin typeface="+mj-ea"/>
              <a:ea typeface="+mj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25290" y="3453130"/>
            <a:ext cx="4445" cy="830580"/>
          </a:xfrm>
          <a:prstGeom prst="straightConnector1">
            <a:avLst/>
          </a:prstGeom>
          <a:ln w="19050">
            <a:solidFill>
              <a:srgbClr val="079DFF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562090" y="3453130"/>
            <a:ext cx="4445" cy="830580"/>
          </a:xfrm>
          <a:prstGeom prst="straightConnector1">
            <a:avLst/>
          </a:prstGeom>
          <a:ln w="19050">
            <a:solidFill>
              <a:srgbClr val="079DFF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35810" y="5425440"/>
            <a:ext cx="5650230" cy="1158240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24455" y="594868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17770" y="594868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身份管理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35810" y="2908300"/>
            <a:ext cx="5650230" cy="1850390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后端服务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24455" y="3395345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业务逻辑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455" y="411099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区块链对接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38395" y="3395345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38395" y="411099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密钥管理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35810" y="1083310"/>
            <a:ext cx="5650230" cy="13798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24455" y="1560195"/>
            <a:ext cx="1863090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App/Web/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38395" y="1560195"/>
            <a:ext cx="220662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链上数据展示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密钥管理、链对接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0" name="肘形连接符 39"/>
          <p:cNvCxnSpPr>
            <a:stCxn id="34" idx="2"/>
            <a:endCxn id="4" idx="0"/>
          </p:cNvCxnSpPr>
          <p:nvPr/>
        </p:nvCxnSpPr>
        <p:spPr>
          <a:xfrm rot="5400000" flipV="1">
            <a:off x="3762375" y="4326255"/>
            <a:ext cx="843915" cy="1353185"/>
          </a:xfrm>
          <a:prstGeom prst="bentConnector3">
            <a:avLst>
              <a:gd name="adj1" fmla="val 50038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8" idx="2"/>
            <a:endCxn id="35" idx="0"/>
          </p:cNvCxnSpPr>
          <p:nvPr/>
        </p:nvCxnSpPr>
        <p:spPr>
          <a:xfrm rot="5400000" flipV="1">
            <a:off x="4006850" y="1579880"/>
            <a:ext cx="1364615" cy="226568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9" idx="2"/>
            <a:endCxn id="35" idx="0"/>
          </p:cNvCxnSpPr>
          <p:nvPr/>
        </p:nvCxnSpPr>
        <p:spPr>
          <a:xfrm rot="5400000">
            <a:off x="5249545" y="2602230"/>
            <a:ext cx="1364615" cy="220345"/>
          </a:xfrm>
          <a:prstGeom prst="bentConnector3">
            <a:avLst>
              <a:gd name="adj1" fmla="val 50023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25435" y="2912745"/>
            <a:ext cx="25685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区块链对接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智能合约部署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交易生成、签名、发送、上链结果确认、数据查询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私钥托管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or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身份验证、私钥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63205" y="1024255"/>
            <a:ext cx="24968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链上数据展示：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，可在区块链浏览器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如果私钥用户保存，需要在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端完成区块链对接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26070" y="5485765"/>
            <a:ext cx="24339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</a:rPr>
              <a:t>智能合约开发：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合理设计链上、链下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安全、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隐私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1664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ea typeface="+mj-ea"/>
                <a:sym typeface="+mn-ea"/>
              </a:rPr>
              <a:t>DApp</a:t>
            </a:r>
            <a:r>
              <a:rPr lang="zh-CN" altLang="en-US" sz="2400" b="1">
                <a:latin typeface="+mj-ea"/>
                <a:ea typeface="+mj-ea"/>
                <a:sym typeface="+mn-ea"/>
              </a:rPr>
              <a:t>结构</a:t>
            </a:r>
            <a:endParaRPr lang="zh-CN" altLang="en-US" sz="2400" b="1">
              <a:latin typeface="+mj-ea"/>
              <a:ea typeface="+mj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QDPJxaNntl8rnDNBDjNB4Cw0apYKnfgihwC6Rjql4CWAA_1920_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8640" y="1391285"/>
            <a:ext cx="9627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</a:rPr>
              <a:t>1</a:t>
            </a:r>
            <a:r>
              <a:rPr lang="zh-CN" altLang="en-US" b="1">
                <a:solidFill>
                  <a:srgbClr val="079DFF"/>
                </a:solidFill>
              </a:rPr>
              <a:t>、隐私保护</a:t>
            </a:r>
            <a:br>
              <a:rPr lang="zh-CN" altLang="en-US"/>
            </a:br>
            <a:r>
              <a:rPr lang="zh-CN" altLang="en-US"/>
              <a:t>链上数据是公开的，企业数据一般不希望公开。</a:t>
            </a:r>
            <a:br>
              <a:rPr lang="zh-CN" altLang="en-US"/>
            </a:br>
            <a:r>
              <a:rPr lang="zh-CN" altLang="en-US"/>
              <a:t>需在隐私保护和合作完成业务间权衡，使用密码学完成数据隐私保护。</a:t>
            </a:r>
            <a:br>
              <a:rPr lang="zh-CN" altLang="en-US"/>
            </a:br>
            <a:r>
              <a:rPr lang="zh-CN" altLang="en-US">
                <a:solidFill>
                  <a:srgbClr val="56CA95"/>
                </a:solidFill>
              </a:rPr>
              <a:t>常用：</a:t>
            </a:r>
            <a:r>
              <a:rPr lang="en-US" altLang="zh-CN">
                <a:solidFill>
                  <a:srgbClr val="56CA95"/>
                </a:solidFill>
              </a:rPr>
              <a:t>Hash</a:t>
            </a:r>
            <a:r>
              <a:rPr lang="zh-CN" altLang="en-US">
                <a:solidFill>
                  <a:srgbClr val="56CA95"/>
                </a:solidFill>
              </a:rPr>
              <a:t>，加密，隐私计算（同态加密、</a:t>
            </a:r>
            <a:r>
              <a:rPr lang="en-US" altLang="zh-CN">
                <a:solidFill>
                  <a:srgbClr val="56CA95"/>
                </a:solidFill>
              </a:rPr>
              <a:t>MPC...</a:t>
            </a:r>
            <a:r>
              <a:rPr lang="zh-CN" altLang="en-US">
                <a:solidFill>
                  <a:srgbClr val="56CA95"/>
                </a:solidFill>
              </a:rPr>
              <a:t>）、零知识证明</a:t>
            </a:r>
            <a:r>
              <a:rPr lang="en-US" altLang="zh-CN">
                <a:solidFill>
                  <a:srgbClr val="56CA95"/>
                </a:solidFill>
              </a:rPr>
              <a:t>...</a:t>
            </a:r>
            <a:endParaRPr lang="en-US" altLang="zh-CN">
              <a:solidFill>
                <a:srgbClr val="56CA9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4696460"/>
            <a:ext cx="962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</a:rPr>
              <a:t>3</a:t>
            </a:r>
            <a:r>
              <a:rPr lang="zh-CN" altLang="en-US" b="1">
                <a:solidFill>
                  <a:srgbClr val="079DFF"/>
                </a:solidFill>
              </a:rPr>
              <a:t>、合理安排链上链下数据</a:t>
            </a:r>
            <a:br>
              <a:rPr lang="zh-CN" altLang="en-US"/>
            </a:br>
            <a:r>
              <a:rPr lang="zh-CN" altLang="en-US"/>
              <a:t>链上资源比较</a:t>
            </a:r>
            <a:r>
              <a:rPr lang="zh-CN" altLang="en-US"/>
              <a:t>贵。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8640" y="3459480"/>
            <a:ext cx="962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、合约安全</a:t>
            </a:r>
            <a:br>
              <a:rPr lang="zh-CN" altLang="en-US"/>
            </a:br>
            <a:r>
              <a:rPr lang="zh-CN" altLang="en-US"/>
              <a:t>合约是公开的，源码、数据、接口</a:t>
            </a:r>
            <a:r>
              <a:rPr lang="zh-CN" altLang="en-US"/>
              <a:t>均公开，任何人均可</a:t>
            </a:r>
            <a:r>
              <a:rPr lang="zh-CN" altLang="en-US"/>
              <a:t>调用。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1969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ea typeface="+mj-ea"/>
              </a:rPr>
              <a:t>DApp</a:t>
            </a:r>
            <a:r>
              <a:rPr lang="zh-CN" altLang="en-US" sz="2400" b="1">
                <a:latin typeface="+mj-ea"/>
                <a:ea typeface="+mj-ea"/>
              </a:rPr>
              <a:t>注意点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9D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2575" y="1164590"/>
            <a:ext cx="11557635" cy="520192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37260" y="316230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ea typeface="+mj-ea"/>
                <a:sym typeface="+mn-ea"/>
              </a:rPr>
              <a:t>TradeLens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678998" y="2025650"/>
            <a:ext cx="2832735" cy="3114040"/>
            <a:chOff x="11369" y="3291"/>
            <a:chExt cx="4461" cy="4904"/>
          </a:xfrm>
        </p:grpSpPr>
        <p:grpSp>
          <p:nvGrpSpPr>
            <p:cNvPr id="34" name="组合 33"/>
            <p:cNvGrpSpPr/>
            <p:nvPr/>
          </p:nvGrpSpPr>
          <p:grpSpPr>
            <a:xfrm>
              <a:off x="11369" y="3291"/>
              <a:ext cx="4461" cy="4904"/>
              <a:chOff x="7208" y="3290"/>
              <a:chExt cx="4461" cy="490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208" y="3680"/>
                <a:ext cx="4461" cy="4514"/>
              </a:xfrm>
              <a:prstGeom prst="rect">
                <a:avLst/>
              </a:prstGeom>
              <a:solidFill>
                <a:srgbClr val="F0F0F0"/>
              </a:solidFill>
              <a:ln w="12700" cmpd="sng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>
                  <a:lnSpc>
                    <a:spcPct val="150000"/>
                  </a:lnSpc>
                </a:pP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276" y="3290"/>
                <a:ext cx="2324" cy="680"/>
              </a:xfrm>
              <a:prstGeom prst="rect">
                <a:avLst/>
              </a:prstGeom>
              <a:solidFill>
                <a:srgbClr val="079DFF"/>
              </a:solidFill>
              <a:ln w="12700" cmpd="sng">
                <a:noFill/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企业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11662" y="4457"/>
              <a:ext cx="3875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经营数据不希望外泄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希望获得海关优惠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希望获得金融支持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37285" y="2273300"/>
            <a:ext cx="2832735" cy="2866390"/>
          </a:xfrm>
          <a:prstGeom prst="rect">
            <a:avLst/>
          </a:prstGeom>
          <a:solidFill>
            <a:srgbClr val="F0F0F0">
              <a:alpha val="50000"/>
            </a:srgbClr>
          </a:solidFill>
          <a:ln w="12700" cmpd="sng">
            <a:solidFill>
              <a:srgbClr val="079DFF"/>
            </a:solidFill>
            <a:prstDash val="solid"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5465" y="2025650"/>
            <a:ext cx="1475740" cy="431800"/>
          </a:xfrm>
          <a:prstGeom prst="rect">
            <a:avLst/>
          </a:prstGeom>
          <a:solidFill>
            <a:srgbClr val="079DFF"/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海关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23340" y="2766060"/>
            <a:ext cx="2460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企业货物流、单证流、信息流数据不易追溯，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AEO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认证困难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数据可能造假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190548" y="2005330"/>
            <a:ext cx="2832735" cy="3114040"/>
            <a:chOff x="11369" y="3291"/>
            <a:chExt cx="4461" cy="4904"/>
          </a:xfrm>
        </p:grpSpPr>
        <p:grpSp>
          <p:nvGrpSpPr>
            <p:cNvPr id="46" name="组合 45"/>
            <p:cNvGrpSpPr/>
            <p:nvPr/>
          </p:nvGrpSpPr>
          <p:grpSpPr>
            <a:xfrm>
              <a:off x="11369" y="3291"/>
              <a:ext cx="4461" cy="4904"/>
              <a:chOff x="7208" y="3290"/>
              <a:chExt cx="4461" cy="4904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208" y="3680"/>
                <a:ext cx="4461" cy="4514"/>
              </a:xfrm>
              <a:prstGeom prst="rect">
                <a:avLst/>
              </a:prstGeom>
              <a:solidFill>
                <a:srgbClr val="F0F0F0">
                  <a:alpha val="50000"/>
                </a:srgbClr>
              </a:solidFill>
              <a:ln w="12700" cmpd="sng">
                <a:solidFill>
                  <a:srgbClr val="079DFF"/>
                </a:solidFill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>
                  <a:lnSpc>
                    <a:spcPct val="150000"/>
                  </a:lnSpc>
                </a:pPr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276" y="3290"/>
                <a:ext cx="2324" cy="680"/>
              </a:xfrm>
              <a:prstGeom prst="rect">
                <a:avLst/>
              </a:prstGeom>
              <a:solidFill>
                <a:srgbClr val="079DFF"/>
              </a:solidFill>
              <a:ln w="12700" cmpd="sng">
                <a:noFill/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金融机构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1662" y="4457"/>
              <a:ext cx="387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供应链金融风控成本高，不易规模化开展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37260" y="31623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海关区块链：需求分析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43" grpId="0" bldLvl="0" animBg="1"/>
      <p:bldP spid="44" grpId="0"/>
      <p:bldP spid="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664970" y="3164840"/>
            <a:ext cx="8862060" cy="3353435"/>
          </a:xfrm>
          <a:prstGeom prst="roundRect">
            <a:avLst>
              <a:gd name="adj" fmla="val 0"/>
            </a:avLst>
          </a:prstGeom>
          <a:solidFill>
            <a:srgbClr val="079DFF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7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8318" y="3193415"/>
            <a:ext cx="1996440" cy="275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内容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merkle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树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0955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eventId:0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订单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preHash:0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PA-标题1"/>
          <p:cNvSpPr/>
          <p:nvPr>
            <p:custDataLst>
              <p:tags r:id="rId5"/>
            </p:custDataLst>
          </p:nvPr>
        </p:nvSpPr>
        <p:spPr>
          <a:xfrm>
            <a:off x="2560955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cxzdfasdfas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PA-标题1"/>
          <p:cNvSpPr/>
          <p:nvPr>
            <p:custDataLst>
              <p:tags r:id="rId6"/>
            </p:custDataLst>
          </p:nvPr>
        </p:nvSpPr>
        <p:spPr>
          <a:xfrm>
            <a:off x="3507105" y="33007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cxzxfasdfa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PA-标题1"/>
          <p:cNvSpPr/>
          <p:nvPr>
            <p:custDataLst>
              <p:tags r:id="rId7"/>
            </p:custDataLst>
          </p:nvPr>
        </p:nvSpPr>
        <p:spPr>
          <a:xfrm>
            <a:off x="4470400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cxzxfasdfa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0400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eventId:1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物流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</a:t>
            </a:r>
            <a:r>
              <a:rPr lang="en-US" sz="1000">
                <a:solidFill>
                  <a:schemeClr val="tx1"/>
                </a:solidFill>
                <a:sym typeface="+mn-ea"/>
              </a:rPr>
              <a:t>cxzdfasdf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3655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资金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</a:t>
            </a:r>
            <a:r>
              <a:rPr lang="en-US" sz="1000">
                <a:solidFill>
                  <a:schemeClr val="tx1"/>
                </a:solidFill>
                <a:sym typeface="+mn-ea"/>
              </a:rPr>
              <a:t>cxzxfasdf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PA-标题1"/>
          <p:cNvSpPr/>
          <p:nvPr>
            <p:custDataLst>
              <p:tags r:id="rId8"/>
            </p:custDataLst>
          </p:nvPr>
        </p:nvSpPr>
        <p:spPr>
          <a:xfrm>
            <a:off x="6383655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cxzcfasdaw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PA-标题1"/>
          <p:cNvSpPr/>
          <p:nvPr>
            <p:custDataLst>
              <p:tags r:id="rId9"/>
            </p:custDataLst>
          </p:nvPr>
        </p:nvSpPr>
        <p:spPr>
          <a:xfrm>
            <a:off x="7329805" y="33007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cxzcfasdaw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PA-标题1"/>
          <p:cNvSpPr/>
          <p:nvPr>
            <p:custDataLst>
              <p:tags r:id="rId10"/>
            </p:custDataLst>
          </p:nvPr>
        </p:nvSpPr>
        <p:spPr>
          <a:xfrm>
            <a:off x="8293100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xcsdfasd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93100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eventId:3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物流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</a:t>
            </a:r>
            <a:r>
              <a:rPr lang="en-US" sz="1000">
                <a:solidFill>
                  <a:schemeClr val="tx1"/>
                </a:solidFill>
                <a:sym typeface="+mn-ea"/>
              </a:rPr>
              <a:t>cxzcfasd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37890" y="6141720"/>
            <a:ext cx="68580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049385" y="4320540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6200000">
            <a:off x="3634740" y="3346450"/>
            <a:ext cx="29972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</p:cNvCxnSpPr>
          <p:nvPr/>
        </p:nvCxnSpPr>
        <p:spPr>
          <a:xfrm rot="16200000" flipV="1">
            <a:off x="4668520" y="3408045"/>
            <a:ext cx="142875" cy="962025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-标题1"/>
          <p:cNvSpPr/>
          <p:nvPr>
            <p:custDataLst>
              <p:tags r:id="rId11"/>
            </p:custDataLst>
          </p:nvPr>
        </p:nvSpPr>
        <p:spPr>
          <a:xfrm>
            <a:off x="3507740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cxzdfasdfas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PA-标题1"/>
          <p:cNvSpPr/>
          <p:nvPr>
            <p:custDataLst>
              <p:tags r:id="rId12"/>
            </p:custDataLst>
          </p:nvPr>
        </p:nvSpPr>
        <p:spPr>
          <a:xfrm>
            <a:off x="4453890" y="17386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altLang="zh-CN" sz="1300">
                <a:solidFill>
                  <a:schemeClr val="bg1"/>
                </a:solidFill>
                <a:sym typeface="+mn-ea"/>
              </a:rPr>
              <a:t>sdafsdax</a:t>
            </a:r>
            <a:endParaRPr lang="en-US" altLang="zh-CN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PA-标题1"/>
          <p:cNvSpPr/>
          <p:nvPr>
            <p:custDataLst>
              <p:tags r:id="rId13"/>
            </p:custDataLst>
          </p:nvPr>
        </p:nvSpPr>
        <p:spPr>
          <a:xfrm>
            <a:off x="5417185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cxzxfasdfa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16200000">
            <a:off x="4577715" y="1784985"/>
            <a:ext cx="31877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V="1">
            <a:off x="5609590" y="1853565"/>
            <a:ext cx="159385" cy="967740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-标题1"/>
          <p:cNvSpPr/>
          <p:nvPr>
            <p:custDataLst>
              <p:tags r:id="rId14"/>
            </p:custDataLst>
          </p:nvPr>
        </p:nvSpPr>
        <p:spPr>
          <a:xfrm>
            <a:off x="7427595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cxzcfasdaw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PA-标题1"/>
          <p:cNvSpPr/>
          <p:nvPr>
            <p:custDataLst>
              <p:tags r:id="rId15"/>
            </p:custDataLst>
          </p:nvPr>
        </p:nvSpPr>
        <p:spPr>
          <a:xfrm>
            <a:off x="8373745" y="17386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gcxzfvsda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PA-标题1"/>
          <p:cNvSpPr/>
          <p:nvPr>
            <p:custDataLst>
              <p:tags r:id="rId16"/>
            </p:custDataLst>
          </p:nvPr>
        </p:nvSpPr>
        <p:spPr>
          <a:xfrm>
            <a:off x="9337040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xcsdfasd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6200000">
            <a:off x="8497570" y="1784985"/>
            <a:ext cx="31877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9529445" y="1853565"/>
            <a:ext cx="159385" cy="967740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-标题1"/>
          <p:cNvSpPr/>
          <p:nvPr>
            <p:custDataLst>
              <p:tags r:id="rId17"/>
            </p:custDataLst>
          </p:nvPr>
        </p:nvSpPr>
        <p:spPr>
          <a:xfrm>
            <a:off x="6305550" y="96583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altLang="zh-CN" sz="1300">
                <a:solidFill>
                  <a:schemeClr val="bg1"/>
                </a:solidFill>
                <a:sym typeface="+mn-ea"/>
              </a:rPr>
              <a:t>asdxzlkjsdalk</a:t>
            </a:r>
            <a:endParaRPr lang="en-US" altLang="zh-CN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507480" y="685800"/>
            <a:ext cx="1097280" cy="275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状态树总树根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>
            <a:stCxn id="9" idx="0"/>
            <a:endCxn id="41" idx="2"/>
          </p:cNvCxnSpPr>
          <p:nvPr/>
        </p:nvCxnSpPr>
        <p:spPr>
          <a:xfrm rot="16200000">
            <a:off x="4951095" y="2084070"/>
            <a:ext cx="523240" cy="191008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6200000" flipV="1">
            <a:off x="6987540" y="2207895"/>
            <a:ext cx="267335" cy="1929130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>
            <a:off x="7463790" y="3345180"/>
            <a:ext cx="29972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16200000" flipV="1">
            <a:off x="8496935" y="3408045"/>
            <a:ext cx="142875" cy="962025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137400" y="4308475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217160" y="4308475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308350" y="4320540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0" idx="0"/>
            <a:endCxn id="53" idx="2"/>
          </p:cNvCxnSpPr>
          <p:nvPr/>
        </p:nvCxnSpPr>
        <p:spPr>
          <a:xfrm rot="16200000">
            <a:off x="5923915" y="606425"/>
            <a:ext cx="412750" cy="185166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23" idx="0"/>
          </p:cNvCxnSpPr>
          <p:nvPr/>
        </p:nvCxnSpPr>
        <p:spPr>
          <a:xfrm>
            <a:off x="7052945" y="1532255"/>
            <a:ext cx="2071370" cy="206375"/>
          </a:xfrm>
          <a:prstGeom prst="bentConnector2">
            <a:avLst/>
          </a:prstGeom>
          <a:ln>
            <a:solidFill>
              <a:srgbClr val="B0B3BE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3311525" y="5777865"/>
            <a:ext cx="1318260" cy="264795"/>
          </a:xfrm>
          <a:prstGeom prst="bentConnector3">
            <a:avLst>
              <a:gd name="adj1" fmla="val 50048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46700" y="6141720"/>
            <a:ext cx="68580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flipV="1">
            <a:off x="5227955" y="5795010"/>
            <a:ext cx="1320800" cy="247650"/>
          </a:xfrm>
          <a:prstGeom prst="bentConnector3">
            <a:avLst>
              <a:gd name="adj1" fmla="val 50048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270750" y="6141720"/>
            <a:ext cx="68580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7152005" y="5786120"/>
            <a:ext cx="1298575" cy="256540"/>
          </a:xfrm>
          <a:prstGeom prst="bentConnector3">
            <a:avLst>
              <a:gd name="adj1" fmla="val 50024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8361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555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3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24509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37260" y="31623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海关区块链：数据结构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2921635" y="1277620"/>
            <a:ext cx="3057525" cy="101854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grpSp>
        <p:nvGrpSpPr>
          <p:cNvPr id="93" name="组合 92"/>
          <p:cNvGrpSpPr/>
          <p:nvPr/>
        </p:nvGrpSpPr>
        <p:grpSpPr>
          <a:xfrm>
            <a:off x="3492500" y="1298575"/>
            <a:ext cx="2011045" cy="916940"/>
            <a:chOff x="2473" y="2165"/>
            <a:chExt cx="3167" cy="1444"/>
          </a:xfrm>
        </p:grpSpPr>
        <p:sp>
          <p:nvSpPr>
            <p:cNvPr id="75" name="圆角矩形 74"/>
            <p:cNvSpPr/>
            <p:nvPr/>
          </p:nvSpPr>
          <p:spPr>
            <a:xfrm>
              <a:off x="2473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AEO</a:t>
              </a:r>
              <a:r>
                <a:rPr lang="zh-CN" altLang="en-US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管理</a:t>
              </a:r>
              <a:endParaRPr kumimoji="1" lang="zh-CN" sz="1000">
                <a:solidFill>
                  <a:srgbClr val="3F40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3058" y="2165"/>
              <a:ext cx="199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>
                  <a:solidFill>
                    <a:schemeClr val="bg1"/>
                  </a:solidFill>
                  <a:sym typeface="+mn-ea"/>
                </a:rPr>
                <a:t>海关内部系统</a:t>
              </a:r>
              <a:endParaRPr lang="zh-CN" altLang="en-US" sz="10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4144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查缉管理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473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数据验真</a:t>
              </a:r>
              <a:endParaRPr kumimoji="1" 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144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......</a:t>
              </a:r>
              <a:endParaRPr kumimoji="1"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6134735" y="1277620"/>
            <a:ext cx="3057525" cy="101854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grpSp>
        <p:nvGrpSpPr>
          <p:cNvPr id="95" name="组合 94"/>
          <p:cNvGrpSpPr/>
          <p:nvPr/>
        </p:nvGrpSpPr>
        <p:grpSpPr>
          <a:xfrm>
            <a:off x="6705600" y="1294765"/>
            <a:ext cx="2011045" cy="920750"/>
            <a:chOff x="2473" y="2159"/>
            <a:chExt cx="3167" cy="1450"/>
          </a:xfrm>
        </p:grpSpPr>
        <p:sp>
          <p:nvSpPr>
            <p:cNvPr id="97" name="圆角矩形 96"/>
            <p:cNvSpPr/>
            <p:nvPr/>
          </p:nvSpPr>
          <p:spPr>
            <a:xfrm>
              <a:off x="2473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风控模型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73" y="2159"/>
              <a:ext cx="199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solidFill>
                    <a:schemeClr val="bg1"/>
                  </a:solidFill>
                  <a:sym typeface="+mn-ea"/>
                </a:rPr>
                <a:t>金融机构内部系统</a:t>
              </a:r>
              <a:endParaRPr lang="zh-CN" altLang="en-US" sz="10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4144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数据抽取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473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数据验真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4144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......</a:t>
              </a:r>
              <a:endParaRPr kumimoji="1"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2910840" y="2522220"/>
            <a:ext cx="6280785" cy="101028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700"/>
          </a:p>
        </p:txBody>
      </p:sp>
      <p:sp>
        <p:nvSpPr>
          <p:cNvPr id="113" name="文本框 112"/>
          <p:cNvSpPr txBox="1"/>
          <p:nvPr/>
        </p:nvSpPr>
        <p:spPr>
          <a:xfrm>
            <a:off x="5327650" y="2522220"/>
            <a:ext cx="1548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>
                <a:solidFill>
                  <a:schemeClr val="bg1"/>
                </a:solidFill>
                <a:sym typeface="+mn-ea"/>
              </a:rPr>
              <a:t>海关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AEO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区块链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492500" y="278257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数据发布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823460" y="278257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订单审查监管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154420" y="277622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数据验真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485380" y="277622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000">
                <a:solidFill>
                  <a:srgbClr val="3F40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kumimoji="1" lang="en-US" alt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492500" y="316801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海关节点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4823460" y="316801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金融机构节点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154420" y="316166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核心企业节点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485380" y="316166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000">
                <a:solidFill>
                  <a:srgbClr val="3F40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kumimoji="1" lang="en-US" alt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3208020" y="3111500"/>
            <a:ext cx="5686425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910840" y="3773805"/>
            <a:ext cx="6282055" cy="32004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086225" y="3796030"/>
            <a:ext cx="3930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bg1"/>
                </a:solidFill>
                <a:sym typeface="+mn-ea"/>
              </a:rPr>
              <a:t>海关统一接口、服务平台、分布式文件系统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2910840" y="4316730"/>
            <a:ext cx="3057525" cy="1946275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37" name="文本框 136"/>
          <p:cNvSpPr txBox="1"/>
          <p:nvPr/>
        </p:nvSpPr>
        <p:spPr>
          <a:xfrm>
            <a:off x="3853180" y="434086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3244850" y="4616450"/>
            <a:ext cx="2411730" cy="998855"/>
          </a:xfrm>
          <a:prstGeom prst="roundRect">
            <a:avLst>
              <a:gd name="adj" fmla="val 0"/>
            </a:avLst>
          </a:prstGeom>
          <a:noFill/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3435985" y="4876165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数据抽取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97070" y="4876165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KZG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树生成</a:t>
            </a:r>
            <a:endParaRPr kumimoji="1" 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3435985" y="5227320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承诺上链</a:t>
            </a:r>
            <a:endParaRPr kumimoji="1" 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497070" y="5227320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证据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传输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3825875" y="461645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企业端对接工具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3244850" y="5838825"/>
            <a:ext cx="2411730" cy="35179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63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863975" y="589534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企业内部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ERP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6133465" y="4316730"/>
            <a:ext cx="3057525" cy="449580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73" name="文本框 172"/>
          <p:cNvSpPr txBox="1"/>
          <p:nvPr/>
        </p:nvSpPr>
        <p:spPr>
          <a:xfrm>
            <a:off x="7028815" y="4418965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6133465" y="4861560"/>
            <a:ext cx="3057525" cy="449580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75" name="文本框 174"/>
          <p:cNvSpPr txBox="1"/>
          <p:nvPr/>
        </p:nvSpPr>
        <p:spPr>
          <a:xfrm>
            <a:off x="7028815" y="4963795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6133465" y="5805805"/>
            <a:ext cx="3057525" cy="449580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77" name="文本框 176"/>
          <p:cNvSpPr txBox="1"/>
          <p:nvPr/>
        </p:nvSpPr>
        <p:spPr>
          <a:xfrm>
            <a:off x="7028815" y="590804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7028815" y="5404485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......</a:t>
            </a:r>
            <a:endParaRPr lang="en-US" altLang="zh-CN" sz="10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 flipV="1">
            <a:off x="4495165" y="2292350"/>
            <a:ext cx="1905" cy="21971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7719060" y="2302510"/>
            <a:ext cx="1905" cy="21971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3802380" y="229235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020560" y="230251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102350" y="3532505"/>
            <a:ext cx="0" cy="23495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5426710" y="353758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提交数据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 flipV="1">
            <a:off x="4443730" y="5619115"/>
            <a:ext cx="1905" cy="219710"/>
          </a:xfrm>
          <a:prstGeom prst="straightConnector1">
            <a:avLst/>
          </a:prstGeom>
          <a:ln w="6350">
            <a:solidFill>
              <a:schemeClr val="bg1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3750945" y="561911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获取数据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7645400" y="4081780"/>
            <a:ext cx="0" cy="23495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969760" y="408686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提交数据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>
            <a:off x="4459605" y="4079240"/>
            <a:ext cx="0" cy="23495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3783965" y="408432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提交数据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7260" y="31623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海关区块链：架构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343785" y="1858645"/>
            <a:ext cx="7536180" cy="3223260"/>
            <a:chOff x="3691" y="2927"/>
            <a:chExt cx="11868" cy="5076"/>
          </a:xfrm>
        </p:grpSpPr>
        <p:sp>
          <p:nvSpPr>
            <p:cNvPr id="11" name="椭圆 10"/>
            <p:cNvSpPr/>
            <p:nvPr/>
          </p:nvSpPr>
          <p:spPr>
            <a:xfrm rot="1200000">
              <a:off x="5391" y="2927"/>
              <a:ext cx="8232" cy="3271"/>
            </a:xfrm>
            <a:prstGeom prst="ellipse">
              <a:avLst/>
            </a:prstGeom>
            <a:noFill/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rgbClr val="079D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200000">
              <a:off x="3974" y="3121"/>
              <a:ext cx="11301" cy="4563"/>
            </a:xfrm>
            <a:prstGeom prst="ellipse">
              <a:avLst/>
            </a:prstGeom>
            <a:noFill/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4000">
                    <a:srgbClr val="079D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200000">
              <a:off x="3691" y="3211"/>
              <a:ext cx="11869" cy="4792"/>
            </a:xfrm>
            <a:prstGeom prst="ellipse">
              <a:avLst/>
            </a:prstGeom>
            <a:noFill/>
            <a:ln w="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28000">
                    <a:srgbClr val="079DF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12850" y="2896235"/>
            <a:ext cx="9799320" cy="1069340"/>
          </a:xfrm>
        </p:spPr>
        <p:txBody>
          <a:bodyPr>
            <a:noAutofit/>
          </a:bodyPr>
          <a:p>
            <a:r>
              <a:rPr lang="zh-CN" altLang="en-US" sz="8800">
                <a:solidFill>
                  <a:srgbClr val="079DFF"/>
                </a:solidFill>
              </a:rPr>
              <a:t>感谢观看！</a:t>
            </a:r>
            <a:endParaRPr lang="zh-CN" altLang="en-US" sz="8800">
              <a:solidFill>
                <a:srgbClr val="079DFF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9D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 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区块链分类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12" name="Object 4" descr="preencoded.png"/>
          <p:cNvSpPr/>
          <p:nvPr/>
        </p:nvSpPr>
        <p:spPr>
          <a:xfrm>
            <a:off x="942749" y="3133726"/>
            <a:ext cx="2152650" cy="59055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956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rPr>
              <a:t>区块链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OPPOSans B" pitchFamily="18" charset="-122"/>
            </a:endParaRPr>
          </a:p>
        </p:txBody>
      </p:sp>
      <p:sp>
        <p:nvSpPr>
          <p:cNvPr id="21" name="Object 6" descr="preencoded.png"/>
          <p:cNvSpPr/>
          <p:nvPr/>
        </p:nvSpPr>
        <p:spPr>
          <a:xfrm>
            <a:off x="4956584" y="1770381"/>
            <a:ext cx="1543050" cy="4762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>
            <a:solidFill>
              <a:srgbClr val="079D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rPr>
              <a:t>公链</a:t>
            </a:r>
            <a:endParaRPr lang="zh-CN" altLang="en-US" sz="16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OPPOSans B" pitchFamily="18" charset="-122"/>
            </a:endParaRPr>
          </a:p>
        </p:txBody>
      </p:sp>
      <p:sp>
        <p:nvSpPr>
          <p:cNvPr id="22" name="Object 6" descr="preencoded.png"/>
          <p:cNvSpPr/>
          <p:nvPr/>
        </p:nvSpPr>
        <p:spPr>
          <a:xfrm>
            <a:off x="4956584" y="4902201"/>
            <a:ext cx="1543050" cy="4762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>
            <a:solidFill>
              <a:srgbClr val="079D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rPr>
              <a:t>联盟链</a:t>
            </a:r>
            <a:endParaRPr lang="zh-CN" altLang="en-US" sz="16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OPPOSans B" pitchFamily="18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095625" y="1930400"/>
            <a:ext cx="1746250" cy="3222289"/>
            <a:chOff x="4873" y="4730"/>
            <a:chExt cx="1108" cy="1135"/>
          </a:xfrm>
        </p:grpSpPr>
        <p:cxnSp>
          <p:nvCxnSpPr>
            <p:cNvPr id="70" name="肘形连接符 69"/>
            <p:cNvCxnSpPr>
              <a:stCxn id="12" idx="3"/>
            </p:cNvCxnSpPr>
            <p:nvPr>
              <p:custDataLst>
                <p:tags r:id="rId5"/>
              </p:custDataLst>
            </p:nvPr>
          </p:nvCxnSpPr>
          <p:spPr>
            <a:xfrm flipV="1">
              <a:off x="4873" y="4730"/>
              <a:ext cx="1108" cy="528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12" idx="3"/>
            </p:cNvCxnSpPr>
            <p:nvPr/>
          </p:nvCxnSpPr>
          <p:spPr>
            <a:xfrm>
              <a:off x="4873" y="5258"/>
              <a:ext cx="1108" cy="607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6558915" y="1217295"/>
            <a:ext cx="1626235" cy="1581150"/>
            <a:chOff x="10329" y="1917"/>
            <a:chExt cx="2561" cy="2490"/>
          </a:xfrm>
        </p:grpSpPr>
        <p:grpSp>
          <p:nvGrpSpPr>
            <p:cNvPr id="33" name="组合 32"/>
            <p:cNvGrpSpPr/>
            <p:nvPr/>
          </p:nvGrpSpPr>
          <p:grpSpPr>
            <a:xfrm>
              <a:off x="11642" y="1917"/>
              <a:ext cx="1248" cy="2491"/>
              <a:chOff x="11189" y="2976"/>
              <a:chExt cx="1248" cy="249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1189" y="2976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>
                    <a:latin typeface="+mj-ea"/>
                    <a:ea typeface="+mj-ea"/>
                  </a:rPr>
                  <a:t>比特币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189" y="3956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>
                    <a:latin typeface="+mj-ea"/>
                    <a:ea typeface="+mj-ea"/>
                  </a:rPr>
                  <a:t>以太坊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1189" y="4936"/>
                <a:ext cx="75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j-ea"/>
                    <a:ea typeface="+mj-ea"/>
                  </a:rPr>
                  <a:t>......</a:t>
                </a:r>
                <a:endParaRPr lang="en-US" altLang="zh-CN" sz="1600">
                  <a:latin typeface="+mj-ea"/>
                  <a:ea typeface="+mj-ea"/>
                </a:endParaRPr>
              </a:p>
            </p:txBody>
          </p:sp>
        </p:grpSp>
        <p:cxnSp>
          <p:nvCxnSpPr>
            <p:cNvPr id="73" name="肘形连接符 72"/>
            <p:cNvCxnSpPr/>
            <p:nvPr/>
          </p:nvCxnSpPr>
          <p:spPr>
            <a:xfrm>
              <a:off x="10329" y="3160"/>
              <a:ext cx="1220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/>
            <p:nvPr/>
          </p:nvCxnSpPr>
          <p:spPr>
            <a:xfrm>
              <a:off x="10329" y="316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flipV="1">
              <a:off x="10329" y="214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616065" y="4361815"/>
            <a:ext cx="2204085" cy="1581785"/>
            <a:chOff x="10329" y="1917"/>
            <a:chExt cx="3471" cy="2491"/>
          </a:xfrm>
        </p:grpSpPr>
        <p:grpSp>
          <p:nvGrpSpPr>
            <p:cNvPr id="78" name="组合 77"/>
            <p:cNvGrpSpPr/>
            <p:nvPr/>
          </p:nvGrpSpPr>
          <p:grpSpPr>
            <a:xfrm>
              <a:off x="11642" y="1917"/>
              <a:ext cx="2158" cy="2491"/>
              <a:chOff x="11189" y="2976"/>
              <a:chExt cx="2158" cy="2491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11189" y="2976"/>
                <a:ext cx="1193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600">
                    <a:latin typeface="+mj-ea"/>
                    <a:ea typeface="+mj-ea"/>
                    <a:sym typeface="+mn-ea"/>
                  </a:rPr>
                  <a:t>Fabric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1189" y="3956"/>
                <a:ext cx="215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600">
                    <a:latin typeface="+mj-ea"/>
                    <a:ea typeface="+mj-ea"/>
                    <a:sym typeface="+mn-ea"/>
                  </a:rPr>
                  <a:t>FISCO BCOS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11189" y="4936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600">
                    <a:latin typeface="+mj-ea"/>
                    <a:ea typeface="+mj-ea"/>
                    <a:sym typeface="+mn-ea"/>
                  </a:rPr>
                  <a:t>海峡链</a:t>
                </a:r>
                <a:endParaRPr lang="en-US" altLang="zh-CN" sz="1600">
                  <a:latin typeface="+mj-ea"/>
                  <a:ea typeface="+mj-ea"/>
                </a:endParaRPr>
              </a:p>
            </p:txBody>
          </p:sp>
        </p:grpSp>
        <p:cxnSp>
          <p:nvCxnSpPr>
            <p:cNvPr id="195" name="肘形连接符 194"/>
            <p:cNvCxnSpPr/>
            <p:nvPr/>
          </p:nvCxnSpPr>
          <p:spPr>
            <a:xfrm>
              <a:off x="10329" y="3160"/>
              <a:ext cx="1220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肘形连接符 195"/>
            <p:cNvCxnSpPr/>
            <p:nvPr/>
          </p:nvCxnSpPr>
          <p:spPr>
            <a:xfrm>
              <a:off x="10329" y="316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肘形连接符 196"/>
            <p:cNvCxnSpPr/>
            <p:nvPr/>
          </p:nvCxnSpPr>
          <p:spPr>
            <a:xfrm flipV="1">
              <a:off x="10329" y="214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301750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595959"/>
                </a:solidFill>
              </a:rPr>
              <a:t>区块链是多个组织间合作时，降低信任成本，提高配合效率的</a:t>
            </a:r>
            <a:r>
              <a:rPr lang="zh-CN" altLang="en-US" b="1">
                <a:solidFill>
                  <a:srgbClr val="079DFF"/>
                </a:solidFill>
              </a:rPr>
              <a:t>工具</a:t>
            </a:r>
            <a:endParaRPr lang="zh-CN" altLang="en-US" b="1">
              <a:solidFill>
                <a:srgbClr val="079D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425" y="2014855"/>
            <a:ext cx="236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ym typeface="+mn-ea"/>
              </a:rPr>
              <a:t>主要场景：</a:t>
            </a:r>
            <a:endParaRPr lang="zh-CN" altLang="en-US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4959350"/>
            <a:ext cx="1066673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、企业对公服务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数据公开、溯源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6425" y="2724150"/>
            <a:ext cx="1066673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、多个企业间通过区块链进行数据和业务合作。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解决企业内部效率问题，区块链解决企业间合作时的信任成本和效率问题。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425" y="3841750"/>
            <a:ext cx="1066673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、整合产业链。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提高产业链内配合能力，让产业链作为一个整体对外提供服务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7260" y="3162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区块链是什么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301750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（散列）：计算数据的摘要</a:t>
            </a:r>
            <a:endParaRPr lang="zh-CN" altLang="en-US" b="1">
              <a:solidFill>
                <a:srgbClr val="079D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425" y="2091690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079DFF"/>
                </a:solidFill>
                <a:sym typeface="+mn-ea"/>
              </a:rPr>
              <a:t>特点：</a:t>
            </a:r>
            <a:endParaRPr lang="zh-CN" altLang="en-US" b="1">
              <a:solidFill>
                <a:srgbClr val="079DFF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任意长度、内容的数据，计算出来的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长度都</a:t>
            </a:r>
            <a:r>
              <a:rPr lang="zh-CN" altLang="en-US">
                <a:sym typeface="+mn-ea"/>
              </a:rPr>
              <a:t>一样</a:t>
            </a:r>
            <a:endParaRPr lang="zh-CN" altLang="en-US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只要内容有一点不同，计算出来的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就</a:t>
            </a:r>
            <a:r>
              <a:rPr lang="zh-CN" altLang="en-US">
                <a:sym typeface="+mn-ea"/>
              </a:rPr>
              <a:t>完全不一样</a:t>
            </a:r>
            <a:endParaRPr lang="zh-CN" altLang="en-US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无法从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反向计算出</a:t>
            </a:r>
            <a:r>
              <a:rPr lang="zh-CN" altLang="en-US">
                <a:sym typeface="+mn-ea"/>
              </a:rPr>
              <a:t>原文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425" y="4100830"/>
            <a:ext cx="106667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079DFF"/>
                </a:solidFill>
                <a:sym typeface="+mn-ea"/>
              </a:rPr>
              <a:t>常见算法：</a:t>
            </a:r>
            <a:endParaRPr lang="zh-CN" altLang="en-US" b="1">
              <a:solidFill>
                <a:srgbClr val="079DFF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MD5,SHA1(</a:t>
            </a:r>
            <a:r>
              <a:rPr lang="zh-CN" altLang="en-US">
                <a:sym typeface="+mn-ea"/>
              </a:rPr>
              <a:t>不安全）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SHA3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SM3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国密）</a:t>
            </a:r>
            <a:br>
              <a:rPr lang="zh-CN" altLang="en-US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密码学基础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6740" y="2066925"/>
            <a:ext cx="3910965" cy="736600"/>
            <a:chOff x="924" y="2050"/>
            <a:chExt cx="6159" cy="1160"/>
          </a:xfrm>
        </p:grpSpPr>
        <p:sp>
          <p:nvSpPr>
            <p:cNvPr id="4" name="文本框 3"/>
            <p:cNvSpPr txBox="1"/>
            <p:nvPr/>
          </p:nvSpPr>
          <p:spPr>
            <a:xfrm>
              <a:off x="955" y="2050"/>
              <a:ext cx="58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 b="1">
                  <a:solidFill>
                    <a:srgbClr val="079DFF"/>
                  </a:solidFill>
                </a:rPr>
                <a:t>对称加密</a:t>
              </a:r>
              <a:endParaRPr lang="zh-CN" altLang="en-US" b="1">
                <a:solidFill>
                  <a:srgbClr val="079D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4" y="2630"/>
              <a:ext cx="61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>
                  <a:sym typeface="+mn-ea"/>
                </a:rPr>
                <a:t>加密和解密用同样的</a:t>
              </a:r>
              <a:r>
                <a:rPr lang="zh-CN" altLang="en-US">
                  <a:sym typeface="+mn-ea"/>
                </a:rPr>
                <a:t>密钥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6740" y="4038600"/>
            <a:ext cx="4317365" cy="1290320"/>
            <a:chOff x="924" y="2050"/>
            <a:chExt cx="6799" cy="2032"/>
          </a:xfrm>
        </p:grpSpPr>
        <p:sp>
          <p:nvSpPr>
            <p:cNvPr id="13" name="文本框 12"/>
            <p:cNvSpPr txBox="1"/>
            <p:nvPr/>
          </p:nvSpPr>
          <p:spPr>
            <a:xfrm>
              <a:off x="955" y="2050"/>
              <a:ext cx="6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 b="1">
                  <a:solidFill>
                    <a:srgbClr val="079DFF"/>
                  </a:solidFill>
                </a:rPr>
                <a:t>非对称加密</a:t>
              </a:r>
              <a:endParaRPr lang="zh-CN" altLang="en-US" b="1">
                <a:solidFill>
                  <a:srgbClr val="079D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4" y="2630"/>
              <a:ext cx="679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>
                  <a:sym typeface="+mn-ea"/>
                </a:rPr>
                <a:t>加密和解密用不同的密钥</a:t>
              </a:r>
              <a:endParaRPr lang="zh-CN" altLang="en-US">
                <a:sym typeface="+mn-ea"/>
              </a:endParaRPr>
            </a:p>
            <a:p>
              <a:pPr indent="0">
                <a:buNone/>
              </a:pPr>
              <a:r>
                <a:rPr lang="zh-CN" altLang="en-US">
                  <a:sym typeface="+mn-ea"/>
                </a:rPr>
                <a:t>私钥：自己保留，不能让其他人获取</a:t>
              </a:r>
              <a:endParaRPr lang="zh-CN" altLang="en-US">
                <a:sym typeface="+mn-ea"/>
              </a:endParaRPr>
            </a:p>
            <a:p>
              <a:pPr indent="0">
                <a:buNone/>
              </a:pPr>
              <a:r>
                <a:rPr lang="zh-CN" altLang="en-US">
                  <a:sym typeface="+mn-ea"/>
                </a:rPr>
                <a:t>公钥：对外公开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01358" y="3381456"/>
            <a:ext cx="10834370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 rot="0">
            <a:off x="5660390" y="3881120"/>
            <a:ext cx="1605915" cy="1605915"/>
            <a:chOff x="5388716" y="1249539"/>
            <a:chExt cx="1409700" cy="1409700"/>
          </a:xfrm>
        </p:grpSpPr>
        <p:sp>
          <p:nvSpPr>
            <p:cNvPr id="24" name="椭圆 23"/>
            <p:cNvSpPr/>
            <p:nvPr/>
          </p:nvSpPr>
          <p:spPr>
            <a:xfrm>
              <a:off x="5388716" y="1249539"/>
              <a:ext cx="1409700" cy="1409700"/>
            </a:xfrm>
            <a:prstGeom prst="ellipse">
              <a:avLst/>
            </a:prstGeom>
            <a:solidFill>
              <a:srgbClr val="079DFF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55949" y="1416772"/>
              <a:ext cx="1075236" cy="1075236"/>
            </a:xfrm>
            <a:prstGeom prst="ellipse">
              <a:avLst/>
            </a:prstGeom>
            <a:solidFill>
              <a:srgbClr val="079DFF"/>
            </a:solidFill>
            <a:ln>
              <a:noFill/>
            </a:ln>
            <a:effectLst>
              <a:outerShdw blurRad="127000" algn="ctr" rotWithShape="0">
                <a:schemeClr val="accent4">
                  <a:alpha val="3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609975" y="1692779"/>
              <a:ext cx="967182" cy="45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私钥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0">
            <a:off x="10008235" y="3881120"/>
            <a:ext cx="1605915" cy="1605915"/>
            <a:chOff x="5388716" y="1249539"/>
            <a:chExt cx="1409700" cy="1409700"/>
          </a:xfrm>
        </p:grpSpPr>
        <p:sp>
          <p:nvSpPr>
            <p:cNvPr id="30" name="椭圆 29"/>
            <p:cNvSpPr/>
            <p:nvPr/>
          </p:nvSpPr>
          <p:spPr>
            <a:xfrm>
              <a:off x="5388716" y="1249539"/>
              <a:ext cx="1409700" cy="1409700"/>
            </a:xfrm>
            <a:prstGeom prst="ellipse">
              <a:avLst/>
            </a:prstGeom>
            <a:solidFill>
              <a:srgbClr val="079DFF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555949" y="1416772"/>
              <a:ext cx="1075236" cy="1075236"/>
            </a:xfrm>
            <a:prstGeom prst="ellipse">
              <a:avLst/>
            </a:prstGeom>
            <a:solidFill>
              <a:srgbClr val="079DFF"/>
            </a:solidFill>
            <a:ln>
              <a:noFill/>
            </a:ln>
            <a:effectLst>
              <a:outerShdw blurRad="127000" algn="ctr" rotWithShape="0">
                <a:schemeClr val="accent4">
                  <a:alpha val="3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09975" y="1692779"/>
              <a:ext cx="967182" cy="45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非对称加密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451090" y="4289425"/>
            <a:ext cx="2245995" cy="789305"/>
            <a:chOff x="11734" y="6650"/>
            <a:chExt cx="3537" cy="1243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3401" y="7553"/>
              <a:ext cx="680" cy="340"/>
            </a:xfrm>
            <a:prstGeom prst="line">
              <a:avLst/>
            </a:prstGeom>
            <a:ln w="28575">
              <a:solidFill>
                <a:srgbClr val="B0B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11734" y="6650"/>
              <a:ext cx="3436" cy="0"/>
            </a:xfrm>
            <a:prstGeom prst="straightConnector1">
              <a:avLst/>
            </a:prstGeom>
            <a:ln w="28575">
              <a:solidFill>
                <a:srgbClr val="B0B3B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11835" y="7723"/>
              <a:ext cx="3436" cy="0"/>
            </a:xfrm>
            <a:prstGeom prst="straightConnector1">
              <a:avLst/>
            </a:prstGeom>
            <a:ln w="28575">
              <a:solidFill>
                <a:srgbClr val="B0B3B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301750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olidFill>
                  <a:srgbClr val="595959"/>
                </a:solidFill>
                <a:sym typeface="+mn-ea"/>
              </a:rPr>
              <a:t>签名者使用私钥对一段数据做数字签名，验签者可以用公钥验证该签名。</a:t>
            </a:r>
            <a:endParaRPr lang="zh-CN" altLang="en-US" b="1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425" y="2784475"/>
            <a:ext cx="1066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b="1">
                <a:solidFill>
                  <a:srgbClr val="079DFF"/>
                </a:solidFill>
                <a:sym typeface="+mn-ea"/>
              </a:rPr>
              <a:t>用途：</a:t>
            </a:r>
            <a:endParaRPr lang="zh-CN" altLang="en-US" b="1">
              <a:solidFill>
                <a:srgbClr val="079DFF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3143250"/>
            <a:ext cx="106667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通过使用数字签名，可以让验签者相信：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该段数据确实是由签名者确认过的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该段数据没有被篡改过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3715" y="5873750"/>
            <a:ext cx="10666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原理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780" y="2650490"/>
            <a:ext cx="6132830" cy="31515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37260" y="3162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数字签名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04.xml><?xml version="1.0" encoding="utf-8"?>
<p:tagLst xmlns:p="http://schemas.openxmlformats.org/presentationml/2006/main">
  <p:tag name="PA" val="v5.2.11"/>
</p:tagLst>
</file>

<file path=ppt/tags/tag105.xml><?xml version="1.0" encoding="utf-8"?>
<p:tagLst xmlns:p="http://schemas.openxmlformats.org/presentationml/2006/main">
  <p:tag name="PA" val="v5.2.11"/>
</p:tagLst>
</file>

<file path=ppt/tags/tag106.xml><?xml version="1.0" encoding="utf-8"?>
<p:tagLst xmlns:p="http://schemas.openxmlformats.org/presentationml/2006/main">
  <p:tag name="PA" val="v5.2.11"/>
</p:tagLst>
</file>

<file path=ppt/tags/tag107.xml><?xml version="1.0" encoding="utf-8"?>
<p:tagLst xmlns:p="http://schemas.openxmlformats.org/presentationml/2006/main">
  <p:tag name="PA" val="v5.2.11"/>
</p:tagLst>
</file>

<file path=ppt/tags/tag108.xml><?xml version="1.0" encoding="utf-8"?>
<p:tagLst xmlns:p="http://schemas.openxmlformats.org/presentationml/2006/main">
  <p:tag name="PA" val="v5.2.11"/>
</p:tagLst>
</file>

<file path=ppt/tags/tag109.xml><?xml version="1.0" encoding="utf-8"?>
<p:tagLst xmlns:p="http://schemas.openxmlformats.org/presentationml/2006/main">
  <p:tag name="PA" val="v5.2.1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A" val="v5.2.11"/>
</p:tagLst>
</file>

<file path=ppt/tags/tag111.xml><?xml version="1.0" encoding="utf-8"?>
<p:tagLst xmlns:p="http://schemas.openxmlformats.org/presentationml/2006/main">
  <p:tag name="PA" val="v5.2.11"/>
</p:tagLst>
</file>

<file path=ppt/tags/tag112.xml><?xml version="1.0" encoding="utf-8"?>
<p:tagLst xmlns:p="http://schemas.openxmlformats.org/presentationml/2006/main">
  <p:tag name="PA" val="v5.2.11"/>
</p:tagLst>
</file>

<file path=ppt/tags/tag113.xml><?xml version="1.0" encoding="utf-8"?>
<p:tagLst xmlns:p="http://schemas.openxmlformats.org/presentationml/2006/main">
  <p:tag name="PA" val="v5.2.11"/>
</p:tagLst>
</file>

<file path=ppt/tags/tag114.xml><?xml version="1.0" encoding="utf-8"?>
<p:tagLst xmlns:p="http://schemas.openxmlformats.org/presentationml/2006/main">
  <p:tag name="PA" val="v5.2.11"/>
</p:tagLst>
</file>

<file path=ppt/tags/tag115.xml><?xml version="1.0" encoding="utf-8"?>
<p:tagLst xmlns:p="http://schemas.openxmlformats.org/presentationml/2006/main">
  <p:tag name="PA" val="v5.2.11"/>
</p:tagLst>
</file>

<file path=ppt/tags/tag116.xml><?xml version="1.0" encoding="utf-8"?>
<p:tagLst xmlns:p="http://schemas.openxmlformats.org/presentationml/2006/main">
  <p:tag name="PA" val="v5.2.11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COMMONDATA" val="eyJoZGlkIjoiMzQ3NTc0NTdiMzQ1MTRkZWE3NDllNDYzYzk1MTNlMTMifQ=="/>
  <p:tag name="KSO_WPP_MARK_KEY" val="d45b125d-7292-4c6d-b002-6494b009112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65.xml><?xml version="1.0" encoding="utf-8"?>
<p:tagLst xmlns:p="http://schemas.openxmlformats.org/presentationml/2006/main">
  <p:tag name="KSO_WM_UNIT_PLACING_PICTURE_USER_VIEWPORT" val="{&quot;height&quot;:3053.6243386243386,&quot;width&quot;:2750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9.xml><?xml version="1.0" encoding="utf-8"?>
<p:tagLst xmlns:p="http://schemas.openxmlformats.org/presentationml/2006/main">
  <p:tag name="KSO_WM_UNIT_PLACING_PICTURE_USER_VIEWPORT" val="{&quot;height&quot;:8192,&quot;width&quot;:18201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演示</Application>
  <PresentationFormat>宽屏</PresentationFormat>
  <Paragraphs>700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Roboto</vt:lpstr>
      <vt:lpstr>思源黑体 CN Regular</vt:lpstr>
      <vt:lpstr>微软雅黑</vt:lpstr>
      <vt:lpstr>OPPOSans B</vt:lpstr>
      <vt:lpstr>Calibri</vt:lpstr>
      <vt:lpstr>Times New Roman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毛岱山</cp:lastModifiedBy>
  <cp:revision>161</cp:revision>
  <dcterms:created xsi:type="dcterms:W3CDTF">2019-06-19T02:08:00Z</dcterms:created>
  <dcterms:modified xsi:type="dcterms:W3CDTF">2023-01-05T02:05:01Z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D4BB29C2E9E7473BA18C2BDBCE77407A</vt:lpwstr>
  </property>
</Properties>
</file>