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58" r:id="rId24"/>
  </p:sldIdLst>
  <p:sldSz cx="12192000" cy="6858000"/>
  <p:notesSz cx="6858000" cy="9144000"/>
  <p:custDataLst>
    <p:tags r:id="rId28"/>
  </p:custData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幻灯片编号占位符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页脚占位符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幻灯片编号占位符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图片占位符 3"/>
          <p:cNvSpPr txBox="1">
            <a:spLocks noGrp="1"/>
          </p:cNvSpPr>
          <p:nvPr>
            <p:ph type="pic" idx="2" hasCustomPrompt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图片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23784_6704800/fImage9086871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" y="-4111"/>
            <a:ext cx="12207240" cy="6915785"/>
          </a:xfrm>
          <a:prstGeom prst="rect">
            <a:avLst/>
          </a:prstGeom>
          <a:noFill/>
        </p:spPr>
      </p:pic>
      <p:pic>
        <p:nvPicPr>
          <p:cNvPr id="3" name="图片 2" descr="C:/Users/Administrator/AppData/Roaming/JisuOffice/ETemp/23784_6704800/fImage47927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" y="864870"/>
            <a:ext cx="2522220" cy="60833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983615" y="2564765"/>
            <a:ext cx="4705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区块链知识分享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432" y="3548301"/>
            <a:ext cx="41044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政企部 毛岱山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3715"/>
            <a:ext cx="10973435" cy="1143635"/>
          </a:xfrm>
        </p:spPr>
        <p:txBody>
          <a:bodyPr/>
          <a:p>
            <a:r>
              <a:rPr lang="zh-CN" altLang="en-US"/>
              <a:t>设计比特币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4865" y="3388360"/>
            <a:ext cx="99060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货币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18740" y="3388360"/>
            <a:ext cx="151638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一般等价物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9030" y="3388360"/>
            <a:ext cx="155575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负债</a:t>
            </a:r>
            <a:r>
              <a:rPr lang="zh-CN" altLang="en-US"/>
              <a:t>的记录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97420" y="3388360"/>
            <a:ext cx="99060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账本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57105" y="2595245"/>
            <a:ext cx="145034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中心化记账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57105" y="4128770"/>
            <a:ext cx="158369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去中心化记账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 flipV="1">
            <a:off x="8288020" y="2853055"/>
            <a:ext cx="1569085" cy="810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8288020" y="3644900"/>
            <a:ext cx="1569085" cy="755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1815465" y="3663950"/>
            <a:ext cx="803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35120" y="3663950"/>
            <a:ext cx="803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4145" y="3663315"/>
            <a:ext cx="803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9920000">
            <a:off x="8387080" y="284607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传统货币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rot="1560000">
            <a:off x="8252460" y="4145280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去中心化货币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6" grpId="0"/>
      <p:bldP spid="9" grpId="0" animBg="1"/>
      <p:bldP spid="16" grpId="1"/>
      <p:bldP spid="9" grpId="1" animBg="1"/>
      <p:bldP spid="19" grpId="0"/>
      <p:bldP spid="10" grpId="0" animBg="1"/>
      <p:bldP spid="19" grpId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设计比特币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3390" y="3156585"/>
            <a:ext cx="158369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去中心化记账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91560" y="2727960"/>
            <a:ext cx="1623060" cy="14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每个节点各自保存账本</a:t>
            </a:r>
            <a:endParaRPr lang="zh-CN" altLang="en-US"/>
          </a:p>
          <a:p>
            <a:pPr algn="ctr"/>
            <a:r>
              <a:rPr lang="zh-CN" altLang="en-US"/>
              <a:t>所有账本要一致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037080" y="3427095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37080" y="29159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没有中心账本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0210" y="2995295"/>
            <a:ext cx="1583690" cy="86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统一更新账本（同步账本）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205730" y="3429000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343900" y="3429000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98380" y="2344420"/>
            <a:ext cx="1919605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谁来发起账本更新且能被其他人承认？（大家互相不认识也不信任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怎样同步到所有人？</a:t>
            </a:r>
            <a:endParaRPr lang="zh-CN" altLang="en-US"/>
          </a:p>
          <a:p>
            <a:pPr algn="l"/>
            <a:r>
              <a:rPr lang="zh-CN" altLang="en-US"/>
              <a:t>怎样保证不作弊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/>
      <p:bldP spid="7" grpId="1"/>
      <p:bldP spid="5" grpId="0" animBg="1"/>
      <p:bldP spid="5" grpId="1" animBg="1"/>
      <p:bldP spid="8" grpId="0" animBg="1"/>
      <p:bldP spid="8" grpId="1" animBg="1"/>
      <p:bldP spid="13" grpId="0" bldLvl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设计比特币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68780"/>
            <a:ext cx="10973435" cy="455676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功能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货币发行</a:t>
            </a:r>
            <a:endParaRPr lang="zh-CN" altLang="en-US"/>
          </a:p>
          <a:p>
            <a:r>
              <a:rPr lang="zh-CN" altLang="en-US"/>
              <a:t>转账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设计要求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每个节点都各自保存账本，每个</a:t>
            </a:r>
            <a:r>
              <a:rPr lang="zh-CN" altLang="en-US"/>
              <a:t>节点的账本必须保持一致</a:t>
            </a:r>
            <a:endParaRPr lang="zh-CN" altLang="en-US"/>
          </a:p>
          <a:p>
            <a:r>
              <a:rPr lang="zh-CN" altLang="en-US"/>
              <a:t>能有个公认的账本更改发起人，将账本变更同步到所有人</a:t>
            </a:r>
            <a:endParaRPr lang="zh-CN" altLang="en-US"/>
          </a:p>
          <a:p>
            <a:r>
              <a:rPr lang="zh-CN" altLang="en-US"/>
              <a:t>每个人都能验证当前账本变更是否符合规则</a:t>
            </a:r>
            <a:endParaRPr lang="zh-CN" altLang="en-US"/>
          </a:p>
          <a:p>
            <a:r>
              <a:rPr lang="zh-CN" altLang="en-US"/>
              <a:t>该货币系统能被广泛接受和使用，保持生命力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方案：</a:t>
            </a:r>
            <a:endParaRPr lang="zh-CN" altLang="en-US" b="1"/>
          </a:p>
          <a:p>
            <a:r>
              <a:rPr lang="zh-CN" altLang="en-US"/>
              <a:t>共识算法</a:t>
            </a:r>
            <a:endParaRPr lang="zh-CN" altLang="en-US"/>
          </a:p>
          <a:p>
            <a:r>
              <a:rPr lang="zh-CN" altLang="en-US"/>
              <a:t>代币</a:t>
            </a:r>
            <a:r>
              <a:rPr lang="zh-CN" altLang="en-US"/>
              <a:t>经济学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89915"/>
            <a:ext cx="10973435" cy="887095"/>
          </a:xfrm>
        </p:spPr>
        <p:txBody>
          <a:bodyPr/>
          <a:p>
            <a:r>
              <a:rPr lang="zh-CN" altLang="en-US"/>
              <a:t>共识算法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1547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3635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9779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36828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325" y="228068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H="1">
            <a:off x="2852955" y="2408444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5683" y="2408444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4941827" y="2408444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58794" y="2408444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61943" y="21883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421547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3635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09779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36828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79325" y="29536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1"/>
            <a:endCxn id="20" idx="3"/>
          </p:cNvCxnSpPr>
          <p:nvPr/>
        </p:nvCxnSpPr>
        <p:spPr>
          <a:xfrm flipH="1">
            <a:off x="2852955" y="3081446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645683" y="3081446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</p:cNvCxnSpPr>
          <p:nvPr/>
        </p:nvCxnSpPr>
        <p:spPr>
          <a:xfrm flipH="1">
            <a:off x="4941827" y="3081446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258794" y="3081446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861943" y="286135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421547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13635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09779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36828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579325" y="419997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1"/>
            <a:endCxn id="30" idx="3"/>
          </p:cNvCxnSpPr>
          <p:nvPr/>
        </p:nvCxnSpPr>
        <p:spPr>
          <a:xfrm flipH="1">
            <a:off x="2852955" y="4328365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645683" y="4327730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>
            <a:off x="4941827" y="4328365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258794" y="4327730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861943" y="41076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421547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13635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09779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36828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579325" y="48729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1" idx="1"/>
            <a:endCxn id="40" idx="3"/>
          </p:cNvCxnSpPr>
          <p:nvPr/>
        </p:nvCxnSpPr>
        <p:spPr>
          <a:xfrm flipH="1">
            <a:off x="2852955" y="5001367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645683" y="5000732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1"/>
          </p:cNvCxnSpPr>
          <p:nvPr/>
        </p:nvCxnSpPr>
        <p:spPr>
          <a:xfrm flipH="1">
            <a:off x="4941827" y="5001367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258794" y="5000732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861943" y="47806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698436" y="339743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 …</a:t>
            </a:r>
            <a:endParaRPr lang="zh-CN" altLang="en-US" sz="2000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5768340" y="2861106"/>
            <a:ext cx="1323503" cy="360040"/>
            <a:chOff x="4457700" y="2041956"/>
            <a:chExt cx="1323503" cy="360040"/>
          </a:xfrm>
        </p:grpSpPr>
        <p:sp>
          <p:nvSpPr>
            <p:cNvPr id="51" name="矩形 50"/>
            <p:cNvSpPr/>
            <p:nvPr/>
          </p:nvSpPr>
          <p:spPr>
            <a:xfrm>
              <a:off x="5349155" y="2041956"/>
              <a:ext cx="432048" cy="3600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>
              <a:stCxn id="51" idx="1"/>
              <a:endCxn id="23" idx="3"/>
            </p:cNvCxnSpPr>
            <p:nvPr/>
          </p:nvCxnSpPr>
          <p:spPr>
            <a:xfrm flipH="1">
              <a:off x="4457700" y="2221865"/>
              <a:ext cx="891540" cy="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6105715" y="2666544"/>
            <a:ext cx="369332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 dirty="0" smtClean="0"/>
              <a:t>收集转账，打包，看谁先挖到矿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7796885" y="2228424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93243" y="4127675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793243" y="4801981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9" idx="1"/>
            <a:endCxn id="8" idx="3"/>
          </p:cNvCxnSpPr>
          <p:nvPr/>
        </p:nvCxnSpPr>
        <p:spPr>
          <a:xfrm flipH="1">
            <a:off x="5768060" y="2408444"/>
            <a:ext cx="2028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1"/>
            <a:endCxn id="33" idx="3"/>
          </p:cNvCxnSpPr>
          <p:nvPr/>
        </p:nvCxnSpPr>
        <p:spPr>
          <a:xfrm flipH="1">
            <a:off x="5768228" y="4307695"/>
            <a:ext cx="2025015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  <a:endCxn id="43" idx="3"/>
          </p:cNvCxnSpPr>
          <p:nvPr/>
        </p:nvCxnSpPr>
        <p:spPr>
          <a:xfrm flipH="1">
            <a:off x="5768228" y="4982001"/>
            <a:ext cx="202501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213299" y="2446187"/>
            <a:ext cx="369332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 dirty="0" smtClean="0"/>
              <a:t>挖到，把自己生成的块发给所有矿工</a:t>
            </a:r>
            <a:endParaRPr lang="zh-CN" altLang="en-US" sz="12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6875819" y="2409285"/>
            <a:ext cx="142132" cy="451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875819" y="3221146"/>
            <a:ext cx="216024" cy="110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875819" y="3197651"/>
            <a:ext cx="216024" cy="178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433797" y="1714077"/>
            <a:ext cx="14401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00" dirty="0" smtClean="0"/>
              <a:t>验证块，如果合法，</a:t>
            </a:r>
            <a:endParaRPr lang="en-US" altLang="zh-CN" sz="1100" dirty="0" smtClean="0"/>
          </a:p>
          <a:p>
            <a:r>
              <a:rPr lang="zh-CN" altLang="en-US" sz="1100" dirty="0" smtClean="0"/>
              <a:t>添加到自己账本</a:t>
            </a:r>
            <a:endParaRPr lang="zh-CN" altLang="en-US" sz="11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68379" y="2512975"/>
            <a:ext cx="369332" cy="2881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 dirty="0" smtClean="0"/>
              <a:t>收集转账，打包，参与下一场挖矿</a:t>
            </a:r>
            <a:endParaRPr lang="zh-CN" altLang="en-US" sz="1200" dirty="0"/>
          </a:p>
        </p:txBody>
      </p:sp>
      <p:cxnSp>
        <p:nvCxnSpPr>
          <p:cNvPr id="85" name="直接箭头连接符 84"/>
          <p:cNvCxnSpPr>
            <a:endCxn id="59" idx="3"/>
          </p:cNvCxnSpPr>
          <p:nvPr/>
        </p:nvCxnSpPr>
        <p:spPr>
          <a:xfrm flipH="1">
            <a:off x="8228933" y="2408444"/>
            <a:ext cx="45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51" idx="3"/>
          </p:cNvCxnSpPr>
          <p:nvPr/>
        </p:nvCxnSpPr>
        <p:spPr>
          <a:xfrm flipH="1">
            <a:off x="7091680" y="3021965"/>
            <a:ext cx="1519555" cy="1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60" idx="3"/>
          </p:cNvCxnSpPr>
          <p:nvPr/>
        </p:nvCxnSpPr>
        <p:spPr>
          <a:xfrm flipH="1" flipV="1">
            <a:off x="8225291" y="4307695"/>
            <a:ext cx="457945" cy="1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1" idx="3"/>
          </p:cNvCxnSpPr>
          <p:nvPr/>
        </p:nvCxnSpPr>
        <p:spPr>
          <a:xfrm flipH="1">
            <a:off x="8225291" y="4980697"/>
            <a:ext cx="457945" cy="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659709" y="5437153"/>
            <a:ext cx="824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/>
              <a:t>10 min</a:t>
            </a:r>
            <a:endParaRPr lang="zh-CN" altLang="en-US" sz="1600" dirty="0"/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7434086" y="5590406"/>
            <a:ext cx="843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5815799" y="5591042"/>
            <a:ext cx="843910" cy="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9" grpId="0"/>
      <p:bldP spid="20" grpId="0" bldLvl="0" animBg="1"/>
      <p:bldP spid="21" grpId="0" bldLvl="0" animBg="1"/>
      <p:bldP spid="22" grpId="0" bldLvl="0" animBg="1"/>
      <p:bldP spid="23" grpId="0" bldLvl="0" animBg="1"/>
      <p:bldP spid="24" grpId="0"/>
      <p:bldP spid="29" grpId="0"/>
      <p:bldP spid="30" grpId="0" bldLvl="0" animBg="1"/>
      <p:bldP spid="31" grpId="0" bldLvl="0" animBg="1"/>
      <p:bldP spid="32" grpId="0" bldLvl="0" animBg="1"/>
      <p:bldP spid="33" grpId="0" bldLvl="0" animBg="1"/>
      <p:bldP spid="34" grpId="0"/>
      <p:bldP spid="39" grpId="0"/>
      <p:bldP spid="40" grpId="0" bldLvl="0" animBg="1"/>
      <p:bldP spid="41" grpId="0" bldLvl="0" animBg="1"/>
      <p:bldP spid="42" grpId="0" bldLvl="0" animBg="1"/>
      <p:bldP spid="43" grpId="0" bldLvl="0" animBg="1"/>
      <p:bldP spid="44" grpId="0"/>
      <p:bldP spid="49" grpId="0"/>
      <p:bldP spid="50" grpId="0"/>
      <p:bldP spid="57" grpId="0"/>
      <p:bldP spid="59" grpId="0" bldLvl="0" animBg="1"/>
      <p:bldP spid="60" grpId="0" bldLvl="0" animBg="1"/>
      <p:bldP spid="61" grpId="0" bldLvl="0" animBg="1"/>
      <p:bldP spid="72" grpId="0"/>
      <p:bldP spid="80" grpId="0"/>
      <p:bldP spid="81" grpId="0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805815"/>
            <a:ext cx="10973435" cy="1143635"/>
          </a:xfrm>
        </p:spPr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18385" y="5666740"/>
            <a:ext cx="1783080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所有交易数据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89875" y="494650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Hash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94250" y="4944745"/>
            <a:ext cx="1754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/>
              <a:t>Nonce(</a:t>
            </a:r>
            <a:r>
              <a:rPr lang="zh-CN" altLang="en-US" sz="1600" dirty="0" smtClean="0"/>
              <a:t>随机数）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642003" y="38372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Hash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38467" y="3804132"/>
            <a:ext cx="121996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难度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569443" y="3928157"/>
            <a:ext cx="216024" cy="101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5569444" y="4041826"/>
            <a:ext cx="216023" cy="6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14211" y="3584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/>
              <a:t>？</a:t>
            </a:r>
            <a:endParaRPr lang="zh-CN" altLang="en-US" sz="1800" dirty="0"/>
          </a:p>
        </p:txBody>
      </p:sp>
      <p:cxnSp>
        <p:nvCxnSpPr>
          <p:cNvPr id="23" name="直接箭头连接符 22"/>
          <p:cNvCxnSpPr>
            <a:stCxn id="10" idx="0"/>
            <a:endCxn id="11" idx="2"/>
          </p:cNvCxnSpPr>
          <p:nvPr/>
        </p:nvCxnSpPr>
        <p:spPr>
          <a:xfrm flipV="1">
            <a:off x="3209955" y="5306541"/>
            <a:ext cx="0" cy="36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3" idx="2"/>
          </p:cNvCxnSpPr>
          <p:nvPr/>
        </p:nvCxnSpPr>
        <p:spPr>
          <a:xfrm flipV="1">
            <a:off x="3209955" y="4197206"/>
            <a:ext cx="1151890" cy="749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0"/>
            <a:endCxn id="13" idx="2"/>
          </p:cNvCxnSpPr>
          <p:nvPr/>
        </p:nvCxnSpPr>
        <p:spPr>
          <a:xfrm flipH="1" flipV="1">
            <a:off x="4361686" y="4197217"/>
            <a:ext cx="1310005" cy="747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92101" y="2028845"/>
            <a:ext cx="57873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Hash: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摘要算法。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无论多长</a:t>
            </a:r>
            <a:r>
              <a:rPr lang="en-US" altLang="zh-CN" dirty="0"/>
              <a:t>/</a:t>
            </a:r>
            <a:r>
              <a:rPr lang="zh-CN" altLang="en-US" dirty="0"/>
              <a:t>短内容，都可以算成固定如</a:t>
            </a:r>
            <a:r>
              <a:rPr lang="en-US" altLang="zh-CN" dirty="0"/>
              <a:t>256</a:t>
            </a:r>
            <a:r>
              <a:rPr lang="zh-CN" altLang="en-US" dirty="0"/>
              <a:t>位长数字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原数据（被摘要）改变一丁点，结果都会完全不同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6405" y="3418205"/>
            <a:ext cx="36518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难度全网</a:t>
            </a:r>
            <a:r>
              <a:rPr lang="zh-CN" altLang="en-US"/>
              <a:t>动态调整。</a:t>
            </a:r>
            <a:endParaRPr lang="zh-CN" altLang="en-US"/>
          </a:p>
          <a:p>
            <a:r>
              <a:rPr lang="zh-CN" altLang="en-US"/>
              <a:t>如果挖矿时间小于</a:t>
            </a:r>
            <a:r>
              <a:rPr lang="en-US" altLang="zh-CN"/>
              <a:t>10Min</a:t>
            </a:r>
            <a:r>
              <a:rPr lang="zh-CN" altLang="en-US"/>
              <a:t>，就把难度值调小（即增大挖矿难度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算力：单位时间内计算</a:t>
            </a:r>
            <a:r>
              <a:rPr lang="en-US" altLang="zh-CN"/>
              <a:t>Hash</a:t>
            </a:r>
            <a:r>
              <a:rPr lang="zh-CN" altLang="en-US"/>
              <a:t>的速度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其他节点收到块后，很容易验证交易是否符合规则，</a:t>
            </a:r>
            <a:r>
              <a:rPr lang="en-US" altLang="zh-CN"/>
              <a:t>nonce</a:t>
            </a:r>
            <a:r>
              <a:rPr lang="zh-CN" altLang="en-US"/>
              <a:t>是否符合规则。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0" grpId="0"/>
      <p:bldP spid="6" grpId="0"/>
      <p:bldP spid="6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9595"/>
            <a:ext cx="10973435" cy="1143635"/>
          </a:xfrm>
        </p:spPr>
        <p:txBody>
          <a:bodyPr/>
          <a:p>
            <a:r>
              <a:rPr lang="zh-CN" altLang="en-US"/>
              <a:t>代币经济学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62150"/>
            <a:ext cx="10973435" cy="4164965"/>
          </a:xfrm>
        </p:spPr>
        <p:txBody>
          <a:bodyPr/>
          <a:p>
            <a:r>
              <a:rPr lang="zh-CN" altLang="en-US"/>
              <a:t>每次挖到矿的节点，可以获得一笔代币奖励，即新发行的代币</a:t>
            </a:r>
            <a:r>
              <a:rPr lang="zh-CN" altLang="en-US"/>
              <a:t>被发给该节点</a:t>
            </a:r>
            <a:endParaRPr lang="zh-CN" altLang="en-US"/>
          </a:p>
          <a:p>
            <a:r>
              <a:rPr lang="zh-CN" altLang="en-US"/>
              <a:t>每笔转账可以有转账费。矿工可以选择打包转账费更高的交易到块中</a:t>
            </a:r>
            <a:endParaRPr lang="zh-CN" altLang="en-US"/>
          </a:p>
          <a:p>
            <a:r>
              <a:rPr lang="zh-CN" altLang="en-US"/>
              <a:t>挖矿奖励（即新发行代币）每</a:t>
            </a:r>
            <a:r>
              <a:rPr lang="en-US" altLang="zh-CN"/>
              <a:t>4</a:t>
            </a:r>
            <a:r>
              <a:rPr lang="zh-CN" altLang="en-US"/>
              <a:t>年减少一半</a:t>
            </a:r>
            <a:endParaRPr lang="zh-CN" altLang="en-US"/>
          </a:p>
          <a:p>
            <a:r>
              <a:rPr lang="zh-CN" altLang="en-US"/>
              <a:t>代币总量</a:t>
            </a:r>
            <a:r>
              <a:rPr lang="en-US" altLang="zh-CN"/>
              <a:t>2100</a:t>
            </a:r>
            <a:r>
              <a:rPr lang="zh-CN" altLang="en-US"/>
              <a:t>万枚，挖完后不再发行（初心）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521970"/>
            <a:ext cx="10973435" cy="1143635"/>
          </a:xfrm>
        </p:spPr>
        <p:txBody>
          <a:bodyPr/>
          <a:p>
            <a:r>
              <a:rPr lang="zh-CN" altLang="en-US"/>
              <a:t>设计原理解析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64970"/>
            <a:ext cx="10973435" cy="4462145"/>
          </a:xfrm>
        </p:spPr>
        <p:txBody>
          <a:bodyPr/>
          <a:p>
            <a:r>
              <a:rPr lang="zh-CN" altLang="en-US"/>
              <a:t>挖矿目的</a:t>
            </a:r>
            <a:r>
              <a:rPr lang="zh-CN" altLang="en-US"/>
              <a:t>是什么？</a:t>
            </a:r>
            <a:endParaRPr lang="zh-CN" altLang="en-US"/>
          </a:p>
          <a:p>
            <a:r>
              <a:rPr lang="zh-CN" altLang="en-US"/>
              <a:t>为什么其他节点会接受新挖出来的块</a:t>
            </a:r>
            <a:r>
              <a:rPr lang="zh-CN" altLang="en-US"/>
              <a:t>而不是继续挖？</a:t>
            </a:r>
            <a:endParaRPr lang="zh-CN" altLang="en-US"/>
          </a:p>
          <a:p>
            <a:r>
              <a:rPr lang="zh-CN" altLang="en-US"/>
              <a:t>两个节点同时挖到矿怎么办？</a:t>
            </a:r>
            <a:endParaRPr lang="zh-CN" altLang="en-US"/>
          </a:p>
          <a:p>
            <a:r>
              <a:rPr lang="zh-CN" altLang="en-US"/>
              <a:t>为什么挖矿时间设置为</a:t>
            </a:r>
            <a:r>
              <a:rPr lang="en-US" altLang="zh-CN"/>
              <a:t>10</a:t>
            </a:r>
            <a:r>
              <a:rPr lang="zh-CN" altLang="en-US"/>
              <a:t>分钟？</a:t>
            </a:r>
            <a:endParaRPr lang="zh-CN" altLang="en-US"/>
          </a:p>
          <a:p>
            <a:r>
              <a:rPr lang="zh-CN" altLang="en-US"/>
              <a:t>为什么挖矿能保障比特币安全？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15" y="551180"/>
            <a:ext cx="10973435" cy="936625"/>
          </a:xfrm>
        </p:spPr>
        <p:txBody>
          <a:bodyPr/>
          <a:p>
            <a:r>
              <a:rPr lang="zh-CN" altLang="en-US"/>
              <a:t>比特币安全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1547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3635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325" y="228068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H="1">
            <a:off x="2852955" y="2408444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421547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3635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79325" y="29536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1"/>
            <a:endCxn id="20" idx="3"/>
          </p:cNvCxnSpPr>
          <p:nvPr/>
        </p:nvCxnSpPr>
        <p:spPr>
          <a:xfrm flipH="1">
            <a:off x="2852955" y="3081446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21547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13635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579325" y="419997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1"/>
            <a:endCxn id="30" idx="3"/>
          </p:cNvCxnSpPr>
          <p:nvPr/>
        </p:nvCxnSpPr>
        <p:spPr>
          <a:xfrm flipH="1">
            <a:off x="2852955" y="4328365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21547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13635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579325" y="48729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1" idx="1"/>
            <a:endCxn id="40" idx="3"/>
          </p:cNvCxnSpPr>
          <p:nvPr/>
        </p:nvCxnSpPr>
        <p:spPr>
          <a:xfrm flipH="1">
            <a:off x="2852955" y="5001367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45731" y="350474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 …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56660" y="2961751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1"/>
          </p:cNvCxnSpPr>
          <p:nvPr/>
        </p:nvCxnSpPr>
        <p:spPr>
          <a:xfrm flipH="1">
            <a:off x="4195980" y="314177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56660" y="4147931"/>
            <a:ext cx="43204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>
            <a:off x="4195980" y="432795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05020" y="2228326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5044340" y="240834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12005" y="4822301"/>
            <a:ext cx="43204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</p:cNvCxnSpPr>
          <p:nvPr/>
        </p:nvCxnSpPr>
        <p:spPr>
          <a:xfrm flipH="1">
            <a:off x="5051325" y="500232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</p:cNvCxnSpPr>
          <p:nvPr/>
        </p:nvCxnSpPr>
        <p:spPr>
          <a:xfrm flipV="1">
            <a:off x="4772660" y="2408555"/>
            <a:ext cx="215900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</p:cNvCxnSpPr>
          <p:nvPr/>
        </p:nvCxnSpPr>
        <p:spPr>
          <a:xfrm>
            <a:off x="4772660" y="3321685"/>
            <a:ext cx="632460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772660" y="3321685"/>
            <a:ext cx="63246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</p:cNvCxnSpPr>
          <p:nvPr/>
        </p:nvCxnSpPr>
        <p:spPr>
          <a:xfrm>
            <a:off x="4772660" y="4507865"/>
            <a:ext cx="459105" cy="493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0"/>
          </p:cNvCxnSpPr>
          <p:nvPr/>
        </p:nvCxnSpPr>
        <p:spPr>
          <a:xfrm flipV="1">
            <a:off x="4772660" y="3644900"/>
            <a:ext cx="81915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772660" y="3904615"/>
            <a:ext cx="81915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04485" y="2228326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flipH="1">
            <a:off x="5843805" y="240834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2" idx="0"/>
          </p:cNvCxnSpPr>
          <p:nvPr/>
        </p:nvCxnSpPr>
        <p:spPr>
          <a:xfrm>
            <a:off x="6462395" y="2588260"/>
            <a:ext cx="86614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36" idx="0"/>
          </p:cNvCxnSpPr>
          <p:nvPr/>
        </p:nvCxnSpPr>
        <p:spPr>
          <a:xfrm>
            <a:off x="6462395" y="2588260"/>
            <a:ext cx="866140" cy="155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12535" y="2901426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>
            <a:off x="6751855" y="308144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12535" y="4147931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6751855" y="432795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112535" y="4821666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8" idx="1"/>
          </p:cNvCxnSpPr>
          <p:nvPr/>
        </p:nvCxnSpPr>
        <p:spPr>
          <a:xfrm flipH="1">
            <a:off x="6751855" y="500168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6" idx="2"/>
          </p:cNvCxnSpPr>
          <p:nvPr/>
        </p:nvCxnSpPr>
        <p:spPr>
          <a:xfrm>
            <a:off x="6420485" y="2588260"/>
            <a:ext cx="908050" cy="22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636385" y="2408555"/>
            <a:ext cx="126873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544335" y="308081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7544335" y="432731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544335" y="500232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176895" y="2598420"/>
            <a:ext cx="411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矿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307965" y="56235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废弃</a:t>
            </a:r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  <a:endCxn id="14" idx="2"/>
          </p:cNvCxnSpPr>
          <p:nvPr/>
        </p:nvCxnSpPr>
        <p:spPr>
          <a:xfrm flipV="1">
            <a:off x="5628005" y="5182235"/>
            <a:ext cx="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1" idx="0"/>
          </p:cNvCxnSpPr>
          <p:nvPr/>
        </p:nvCxnSpPr>
        <p:spPr>
          <a:xfrm flipH="1" flipV="1">
            <a:off x="4772660" y="4507865"/>
            <a:ext cx="855345" cy="11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20" grpId="0" animBg="1"/>
      <p:bldP spid="21" grpId="0" animBg="1"/>
      <p:bldP spid="24" grpId="0"/>
      <p:bldP spid="30" grpId="0" animBg="1"/>
      <p:bldP spid="31" grpId="0" animBg="1"/>
      <p:bldP spid="34" grpId="0"/>
      <p:bldP spid="40" grpId="0" animBg="1"/>
      <p:bldP spid="41" grpId="0" animBg="1"/>
      <p:bldP spid="44" grpId="0"/>
      <p:bldP spid="50" grpId="0"/>
      <p:bldP spid="5" grpId="1" animBg="1"/>
      <p:bldP spid="6" grpId="1" animBg="1"/>
      <p:bldP spid="9" grpId="1"/>
      <p:bldP spid="20" grpId="1" animBg="1"/>
      <p:bldP spid="21" grpId="1" animBg="1"/>
      <p:bldP spid="24" grpId="1"/>
      <p:bldP spid="30" grpId="1" animBg="1"/>
      <p:bldP spid="31" grpId="1" animBg="1"/>
      <p:bldP spid="34" grpId="1"/>
      <p:bldP spid="40" grpId="1" animBg="1"/>
      <p:bldP spid="41" grpId="1" animBg="1"/>
      <p:bldP spid="44" grpId="1"/>
      <p:bldP spid="50" grpId="1"/>
      <p:bldP spid="4" grpId="0" animBg="1"/>
      <p:bldP spid="8" grpId="0" animBg="1"/>
      <p:bldP spid="4" grpId="1" animBg="1"/>
      <p:bldP spid="8" grpId="1" animBg="1"/>
      <p:bldP spid="11" grpId="0" animBg="1"/>
      <p:bldP spid="14" grpId="0" animBg="1"/>
      <p:bldP spid="11" grpId="1" animBg="1"/>
      <p:bldP spid="14" grpId="1" animBg="1"/>
      <p:bldP spid="26" grpId="0" animBg="1"/>
      <p:bldP spid="26" grpId="1" animBg="1"/>
      <p:bldP spid="32" grpId="0" animBg="1"/>
      <p:bldP spid="36" grpId="0" animBg="1"/>
      <p:bldP spid="38" grpId="0" animBg="1"/>
      <p:bldP spid="32" grpId="1" animBg="1"/>
      <p:bldP spid="36" grpId="1" animBg="1"/>
      <p:bldP spid="38" grpId="1" animBg="1"/>
      <p:bldP spid="51" grpId="0"/>
      <p:bldP spid="49" grpId="0"/>
      <p:bldP spid="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回顾去中心化要求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99565"/>
            <a:ext cx="10973435" cy="4527550"/>
          </a:xfrm>
        </p:spPr>
        <p:txBody>
          <a:bodyPr>
            <a:normAutofit fontScale="60000"/>
          </a:bodyPr>
          <a:p>
            <a:r>
              <a:rPr lang="zh-CN" altLang="en-US" b="1">
                <a:sym typeface="+mn-ea"/>
              </a:rPr>
              <a:t>规则透明：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规则：币的发行和转账，代币经济学，（数据结构和接口）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透明：开源</a:t>
            </a:r>
            <a:endParaRPr lang="zh-CN" altLang="en-US"/>
          </a:p>
          <a:p>
            <a:r>
              <a:rPr lang="zh-CN" altLang="en-US" b="1">
                <a:sym typeface="+mn-ea"/>
              </a:rPr>
              <a:t>规则被无偏差执行：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   账本本地化</a:t>
            </a:r>
            <a:r>
              <a:rPr lang="en-US" altLang="zh-CN"/>
              <a:t>+</a:t>
            </a:r>
            <a:r>
              <a:rPr lang="zh-CN" altLang="en-US"/>
              <a:t>共识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不遵守规则的无法与其他节点达成共识</a:t>
            </a:r>
            <a:r>
              <a:rPr lang="en-US" altLang="zh-CN"/>
              <a:t>=</a:t>
            </a:r>
            <a:r>
              <a:rPr lang="zh-CN" altLang="en-US"/>
              <a:t>被隔离出系统</a:t>
            </a:r>
            <a:endParaRPr lang="zh-CN" altLang="en-US"/>
          </a:p>
          <a:p>
            <a:r>
              <a:rPr lang="zh-CN" altLang="en-US" b="1">
                <a:sym typeface="+mn-ea"/>
              </a:rPr>
              <a:t>规则不可轻易变化：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改变规则</a:t>
            </a:r>
            <a:r>
              <a:rPr lang="en-US" altLang="zh-CN"/>
              <a:t>-&gt;</a:t>
            </a:r>
            <a:r>
              <a:rPr lang="zh-CN" altLang="en-US"/>
              <a:t>无法与现有规则达成共识</a:t>
            </a:r>
            <a:r>
              <a:rPr lang="en-US" altLang="zh-CN"/>
              <a:t>-&gt;</a:t>
            </a:r>
            <a:r>
              <a:rPr lang="zh-CN" altLang="en-US"/>
              <a:t>被隔离出系统</a:t>
            </a:r>
            <a:br>
              <a:rPr lang="zh-CN" altLang="en-US"/>
            </a:br>
            <a:r>
              <a:rPr lang="zh-CN" altLang="en-US"/>
              <a:t>   </a:t>
            </a:r>
            <a:r>
              <a:rPr lang="en-US" altLang="zh-CN"/>
              <a:t>				 -&gt;</a:t>
            </a:r>
            <a:r>
              <a:rPr lang="zh-CN" altLang="en-US"/>
              <a:t>分叉出新规则新系统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思考：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去中心化与中心化各有什么优势？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哪些地方需要去中心化？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去中心化的成本是什么？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456565"/>
            <a:ext cx="10973435" cy="1143635"/>
          </a:xfrm>
        </p:spPr>
        <p:txBody>
          <a:bodyPr/>
          <a:p>
            <a:r>
              <a:rPr lang="zh-CN" altLang="en-US"/>
              <a:t>比特币属性（问题）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 b="1"/>
              <a:t>TPS</a:t>
            </a:r>
            <a:br>
              <a:rPr lang="en-US" altLang="zh-CN"/>
            </a:br>
            <a:r>
              <a:rPr lang="zh-CN" altLang="en-US"/>
              <a:t>一个块约</a:t>
            </a:r>
            <a:r>
              <a:rPr lang="en-US" altLang="zh-CN"/>
              <a:t>1MB</a:t>
            </a:r>
            <a:r>
              <a:rPr lang="zh-CN" altLang="en-US"/>
              <a:t>，每个交易约</a:t>
            </a:r>
            <a:r>
              <a:rPr lang="en-US" altLang="zh-CN"/>
              <a:t>250B</a:t>
            </a:r>
            <a:r>
              <a:rPr lang="zh-CN" altLang="en-US"/>
              <a:t>，</a:t>
            </a:r>
            <a:r>
              <a:rPr lang="en-US" altLang="zh-CN"/>
              <a:t>10min</a:t>
            </a:r>
            <a:r>
              <a:rPr lang="zh-CN" altLang="en-US"/>
              <a:t>一个块</a:t>
            </a:r>
            <a:br>
              <a:rPr lang="zh-CN" altLang="en-US"/>
            </a:br>
            <a:r>
              <a:rPr lang="zh-CN" altLang="en-US"/>
              <a:t>1000000/250/10/60</a:t>
            </a:r>
            <a:r>
              <a:rPr lang="en-US" altLang="zh-CN"/>
              <a:t>=6.67 trx/s</a:t>
            </a:r>
            <a:br>
              <a:rPr lang="en-US" altLang="zh-CN"/>
            </a:br>
            <a:r>
              <a:rPr lang="zh-CN" altLang="en-US"/>
              <a:t>若想提高</a:t>
            </a:r>
            <a:r>
              <a:rPr lang="en-US" altLang="zh-CN"/>
              <a:t>tps</a:t>
            </a:r>
            <a:r>
              <a:rPr lang="zh-CN" altLang="en-US"/>
              <a:t>，增大块大小，或减小出块时间。这两个都会导致安全性下降。</a:t>
            </a:r>
            <a:br>
              <a:rPr lang="zh-CN" altLang="en-US"/>
            </a:br>
            <a:r>
              <a:rPr lang="zh-CN" altLang="en-US"/>
              <a:t>结论：比特币</a:t>
            </a:r>
            <a:r>
              <a:rPr lang="en-US" altLang="zh-CN"/>
              <a:t>TPS</a:t>
            </a:r>
            <a:r>
              <a:rPr lang="zh-CN" altLang="en-US"/>
              <a:t>与安全性成反比。</a:t>
            </a:r>
            <a:r>
              <a:rPr lang="en-US" altLang="zh-CN"/>
              <a:t>(</a:t>
            </a:r>
            <a:r>
              <a:rPr lang="zh-CN" altLang="en-US"/>
              <a:t>可推广到其他普通</a:t>
            </a:r>
            <a:r>
              <a:rPr lang="en-US" altLang="zh-CN"/>
              <a:t>pow</a:t>
            </a:r>
            <a:r>
              <a:rPr lang="zh-CN" altLang="en-US"/>
              <a:t>项目）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ym typeface="+mn-ea"/>
              </a:rPr>
              <a:t>现在</a:t>
            </a:r>
            <a:r>
              <a:rPr lang="en-US" altLang="zh-CN">
                <a:sym typeface="+mn-ea"/>
              </a:rPr>
              <a:t>10min</a:t>
            </a:r>
            <a:r>
              <a:rPr lang="zh-CN" altLang="en-US">
                <a:sym typeface="+mn-ea"/>
              </a:rPr>
              <a:t>还合适吗？</a:t>
            </a:r>
            <a:r>
              <a:rPr lang="zh-CN" altLang="en-US"/>
              <a:t>有无改进方法？</a:t>
            </a:r>
            <a:endParaRPr lang="zh-CN" altLang="en-US"/>
          </a:p>
          <a:p>
            <a:r>
              <a:rPr lang="zh-CN" altLang="en-US" b="1"/>
              <a:t>响应速度</a:t>
            </a:r>
            <a:br>
              <a:rPr lang="zh-CN" altLang="en-US"/>
            </a:br>
            <a:r>
              <a:rPr lang="zh-CN" altLang="en-US"/>
              <a:t>交易发出后，如果交易费给的够，</a:t>
            </a:r>
            <a:r>
              <a:rPr lang="en-US" altLang="zh-CN"/>
              <a:t>10min</a:t>
            </a:r>
            <a:r>
              <a:rPr lang="zh-CN" altLang="en-US"/>
              <a:t>上链。</a:t>
            </a:r>
            <a:r>
              <a:rPr lang="en-US" altLang="zh-CN"/>
              <a:t>6</a:t>
            </a:r>
            <a:r>
              <a:rPr lang="zh-CN" altLang="en-US"/>
              <a:t>个块（</a:t>
            </a:r>
            <a:r>
              <a:rPr lang="en-US" altLang="zh-CN"/>
              <a:t>1h</a:t>
            </a:r>
            <a:r>
              <a:rPr lang="zh-CN" altLang="en-US"/>
              <a:t>）达到不可逆。（真不可逆吗？）</a:t>
            </a:r>
            <a:endParaRPr lang="zh-CN" altLang="en-US"/>
          </a:p>
          <a:p>
            <a:r>
              <a:rPr lang="zh-CN" altLang="en-US" b="1"/>
              <a:t>双花问题</a:t>
            </a:r>
            <a:endParaRPr lang="zh-CN" altLang="en-US" b="1"/>
          </a:p>
          <a:p>
            <a:r>
              <a:rPr lang="zh-CN" altLang="en-US" b="1"/>
              <a:t>挖矿费电</a:t>
            </a:r>
            <a:endParaRPr lang="zh-CN" altLang="en-US" b="1"/>
          </a:p>
          <a:p>
            <a:r>
              <a:rPr lang="zh-CN" altLang="en-US" b="1"/>
              <a:t>中心化倾向</a:t>
            </a:r>
            <a:endParaRPr lang="zh-CN" altLang="en-US" b="1"/>
          </a:p>
          <a:p>
            <a:r>
              <a:rPr lang="zh-CN" altLang="en-US" b="1"/>
              <a:t>治理难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850265"/>
            <a:ext cx="10973435" cy="1143635"/>
          </a:xfrm>
        </p:spPr>
        <p:txBody>
          <a:bodyPr/>
          <a:p>
            <a:r>
              <a:rPr lang="zh-CN" altLang="en-US"/>
              <a:t>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993900"/>
            <a:ext cx="10973435" cy="3874770"/>
          </a:xfrm>
        </p:spPr>
        <p:txBody>
          <a:bodyPr>
            <a:normAutofit fontScale="90000" lnSpcReduction="20000"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什么是去中心化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区块链和去中心化的关系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认识比特币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比特币的属性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比特币引出的公链世界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公链</a:t>
            </a:r>
            <a:r>
              <a:rPr lang="zh-CN" altLang="en-US">
                <a:sym typeface="+mn-ea"/>
              </a:rPr>
              <a:t>主要</a:t>
            </a:r>
            <a:r>
              <a:rPr lang="zh-CN" altLang="en-US">
                <a:sym typeface="+mn-ea"/>
              </a:rPr>
              <a:t>问题和思考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主流共识算法介绍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认识联盟链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Fabric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Fisco bcos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其他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比特币安全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比特币安全吗？</a:t>
            </a:r>
            <a:endParaRPr lang="zh-CN" altLang="en-US"/>
          </a:p>
          <a:p>
            <a:r>
              <a:rPr lang="zh-CN" altLang="en-US"/>
              <a:t>怎样衡量比特币的安全？</a:t>
            </a:r>
            <a:endParaRPr lang="zh-CN" altLang="en-US"/>
          </a:p>
          <a:p>
            <a:r>
              <a:rPr lang="zh-CN" altLang="en-US"/>
              <a:t>是什么保障了比特币的安全？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下期议题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区块链不可能三角</a:t>
            </a:r>
            <a:endParaRPr lang="zh-CN" altLang="en-US"/>
          </a:p>
          <a:p>
            <a:r>
              <a:rPr lang="zh-CN" altLang="en-US"/>
              <a:t>公链为提高</a:t>
            </a:r>
            <a:r>
              <a:rPr lang="en-US" altLang="zh-CN"/>
              <a:t>tps</a:t>
            </a:r>
            <a:r>
              <a:rPr lang="zh-CN" altLang="en-US"/>
              <a:t>做了哪些努力</a:t>
            </a:r>
            <a:endParaRPr lang="zh-CN" altLang="en-US"/>
          </a:p>
          <a:p>
            <a:r>
              <a:rPr lang="zh-CN" altLang="en-US"/>
              <a:t>主流共识算法</a:t>
            </a:r>
            <a:endParaRPr lang="zh-CN" altLang="en-US"/>
          </a:p>
          <a:p>
            <a:r>
              <a:rPr lang="zh-CN" altLang="en-US"/>
              <a:t>以太坊和智能合约</a:t>
            </a:r>
            <a:endParaRPr lang="zh-CN" altLang="en-US"/>
          </a:p>
          <a:p>
            <a:r>
              <a:rPr lang="zh-CN" altLang="en-US"/>
              <a:t>其他公链议题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23784_6704800/fImage143540876500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40" y="-38100"/>
            <a:ext cx="12221845" cy="6963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62940"/>
            <a:ext cx="10973435" cy="1143635"/>
          </a:xfrm>
        </p:spPr>
        <p:txBody>
          <a:bodyPr/>
          <a:p>
            <a:r>
              <a:rPr lang="zh-CN" altLang="en-US"/>
              <a:t>什么是区块链？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5" y="1993900"/>
            <a:ext cx="10973435" cy="4526915"/>
          </a:xfrm>
        </p:spPr>
        <p:txBody>
          <a:bodyPr/>
          <a:p>
            <a:pPr marL="0" indent="0">
              <a:buNone/>
            </a:pPr>
            <a:r>
              <a:rPr lang="zh-CN" altLang="en-US"/>
              <a:t>理解中心化和去中心化：</a:t>
            </a:r>
            <a:endParaRPr lang="zh-CN" altLang="en-US"/>
          </a:p>
          <a:p>
            <a:r>
              <a:rPr lang="zh-CN" altLang="en-US"/>
              <a:t>架构角度</a:t>
            </a:r>
            <a:endParaRPr lang="zh-CN" altLang="en-US"/>
          </a:p>
          <a:p>
            <a:r>
              <a:rPr lang="zh-CN" altLang="en-US"/>
              <a:t>政治角度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652780"/>
            <a:ext cx="10973435" cy="1143635"/>
          </a:xfrm>
        </p:spPr>
        <p:txBody>
          <a:bodyPr/>
          <a:p>
            <a:r>
              <a:rPr lang="zh-CN" altLang="en-US"/>
              <a:t>架构角度</a:t>
            </a:r>
            <a:r>
              <a:rPr lang="zh-CN" altLang="en-US"/>
              <a:t>理解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978" y="1837963"/>
            <a:ext cx="1944216" cy="34670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20" y="1894840"/>
            <a:ext cx="1807845" cy="3352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5530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中心化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5285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837690"/>
            <a:ext cx="1838325" cy="3371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99380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多中心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17855"/>
            <a:ext cx="10973435" cy="1143635"/>
          </a:xfrm>
        </p:spPr>
        <p:txBody>
          <a:bodyPr/>
          <a:p>
            <a:r>
              <a:rPr lang="zh-CN" altLang="en-US"/>
              <a:t>政治层</a:t>
            </a:r>
            <a:r>
              <a:rPr lang="zh-CN" altLang="en-US"/>
              <a:t>理解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978" y="1837963"/>
            <a:ext cx="1944216" cy="34670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5530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中心化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690"/>
            <a:ext cx="1838325" cy="3371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6230" y="55511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联盟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1278" y="1837963"/>
            <a:ext cx="1944216" cy="34670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0240" y="55511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去中心化系统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688070" y="3357245"/>
            <a:ext cx="435610" cy="407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规则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 bldLvl="0" animBg="1"/>
      <p:bldP spid="7" grpId="0"/>
      <p:bldP spid="10" grpId="1" animBg="1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7700"/>
            <a:ext cx="10973435" cy="1143635"/>
          </a:xfrm>
        </p:spPr>
        <p:txBody>
          <a:bodyPr/>
          <a:p>
            <a:r>
              <a:rPr lang="zh-CN" altLang="en-US"/>
              <a:t>为什么以前没有去中心化组织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1955165"/>
            <a:ext cx="10973435" cy="4526915"/>
          </a:xfrm>
        </p:spPr>
        <p:txBody>
          <a:bodyPr/>
          <a:p>
            <a:r>
              <a:rPr lang="zh-CN" altLang="en-US"/>
              <a:t>规则透明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规则被无偏差执行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规则不可轻易变化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10973435" cy="1143635"/>
          </a:xfrm>
        </p:spPr>
        <p:txBody>
          <a:bodyPr/>
          <a:p>
            <a:r>
              <a:rPr lang="zh-CN" altLang="en-US"/>
              <a:t>区块链的价值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15795"/>
            <a:ext cx="10973435" cy="4211320"/>
          </a:xfrm>
        </p:spPr>
        <p:txBody>
          <a:bodyPr>
            <a:normAutofit lnSpcReduction="10000"/>
          </a:bodyPr>
          <a:p>
            <a:r>
              <a:rPr lang="zh-CN" altLang="en-US"/>
              <a:t>区块链是能够实现上述</a:t>
            </a:r>
            <a:r>
              <a:rPr lang="en-US" altLang="zh-CN"/>
              <a:t>3</a:t>
            </a:r>
            <a:r>
              <a:rPr lang="zh-CN" altLang="en-US"/>
              <a:t>点的工具</a:t>
            </a:r>
            <a:endParaRPr lang="zh-CN" altLang="en-US"/>
          </a:p>
          <a:p>
            <a:r>
              <a:rPr lang="zh-CN" altLang="en-US"/>
              <a:t>规则透明：开源</a:t>
            </a:r>
            <a:endParaRPr lang="zh-CN" altLang="en-US"/>
          </a:p>
          <a:p>
            <a:r>
              <a:rPr lang="zh-CN" altLang="en-US"/>
              <a:t>强制执行</a:t>
            </a:r>
            <a:r>
              <a:rPr lang="en-US" altLang="zh-CN"/>
              <a:t>+</a:t>
            </a:r>
            <a:r>
              <a:rPr lang="zh-CN" altLang="en-US"/>
              <a:t>规则不可变：共识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535" y="610235"/>
            <a:ext cx="10973435" cy="1143635"/>
          </a:xfrm>
        </p:spPr>
        <p:txBody>
          <a:bodyPr/>
          <a:p>
            <a:r>
              <a:rPr lang="zh-CN" altLang="en-US"/>
              <a:t>共识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0070"/>
            <a:ext cx="10973435" cy="4297045"/>
          </a:xfrm>
        </p:spPr>
        <p:txBody>
          <a:bodyPr/>
          <a:p>
            <a:r>
              <a:rPr lang="zh-CN" altLang="en-US"/>
              <a:t>大家对事情达成一致的看法</a:t>
            </a:r>
            <a:endParaRPr lang="zh-CN" altLang="en-US"/>
          </a:p>
          <a:p>
            <a:r>
              <a:rPr lang="zh-CN" altLang="en-US"/>
              <a:t>节点对数据</a:t>
            </a:r>
            <a:r>
              <a:rPr lang="en-US" altLang="zh-CN"/>
              <a:t>/</a:t>
            </a:r>
            <a:r>
              <a:rPr lang="zh-CN" altLang="en-US"/>
              <a:t>程序执行达成一致：所有节点能够有完全一样的运行</a:t>
            </a:r>
            <a:r>
              <a:rPr lang="zh-CN" altLang="en-US">
                <a:solidFill>
                  <a:srgbClr val="C00000"/>
                </a:solidFill>
              </a:rPr>
              <a:t>逻辑和数据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zh-CN" altLang="en-US">
                <a:solidFill>
                  <a:srgbClr val="C00000"/>
                </a:solidFill>
              </a:rPr>
              <a:t>同步</a:t>
            </a:r>
            <a:r>
              <a:rPr lang="en-US" altLang="zh-CN">
                <a:solidFill>
                  <a:srgbClr val="C00000"/>
                </a:solidFill>
              </a:rPr>
              <a:t>)</a:t>
            </a:r>
            <a:endParaRPr lang="zh-CN" altLang="en-US"/>
          </a:p>
          <a:p>
            <a:r>
              <a:rPr lang="zh-CN" altLang="en-US"/>
              <a:t>逻辑</a:t>
            </a:r>
            <a:r>
              <a:rPr lang="en-US" altLang="zh-CN"/>
              <a:t>/</a:t>
            </a:r>
            <a:r>
              <a:rPr lang="zh-CN" altLang="en-US"/>
              <a:t>数据与具体机器的解耦。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2925"/>
            <a:ext cx="10973435" cy="1143635"/>
          </a:xfrm>
        </p:spPr>
        <p:txBody>
          <a:bodyPr/>
          <a:p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08</a:t>
            </a:r>
            <a:r>
              <a:rPr lang="zh-CN" altLang="en-US"/>
              <a:t>年金融危机，各国央行放水，变相掠夺</a:t>
            </a:r>
            <a:r>
              <a:rPr lang="zh-CN" altLang="en-US"/>
              <a:t>人民的财富</a:t>
            </a:r>
            <a:endParaRPr lang="zh-CN" altLang="en-US"/>
          </a:p>
          <a:p>
            <a:r>
              <a:rPr lang="zh-CN" altLang="en-US"/>
              <a:t>中本聪对此很愤怒，希望设计出一个货币系统，它只遵守预设的规则，没有任何人</a:t>
            </a:r>
            <a:r>
              <a:rPr lang="en-US" altLang="zh-CN"/>
              <a:t>/</a:t>
            </a:r>
            <a:r>
              <a:rPr lang="zh-CN" altLang="en-US"/>
              <a:t>机构能控制它或改变规则；它不能</a:t>
            </a:r>
            <a:r>
              <a:rPr lang="zh-CN" altLang="en-US"/>
              <a:t>随意增发。即设计一个</a:t>
            </a:r>
            <a:r>
              <a:rPr lang="zh-CN" altLang="en-US">
                <a:solidFill>
                  <a:srgbClr val="FF0000"/>
                </a:solidFill>
              </a:rPr>
              <a:t>去中心化货币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货币</a:t>
            </a:r>
            <a:r>
              <a:rPr lang="zh-CN" altLang="en-US"/>
              <a:t>规则明确，公开</a:t>
            </a:r>
            <a:endParaRPr lang="zh-CN" altLang="en-US"/>
          </a:p>
          <a:p>
            <a:r>
              <a:rPr lang="zh-CN" altLang="en-US"/>
              <a:t>没有任何机构能影响比特币的运营</a:t>
            </a:r>
            <a:endParaRPr lang="zh-CN" altLang="en-US"/>
          </a:p>
          <a:p>
            <a:r>
              <a:rPr lang="zh-CN" altLang="en-US"/>
              <a:t>没有任何机构能改变比特币规则</a:t>
            </a:r>
            <a:endParaRPr lang="zh-CN" altLang="en-US"/>
          </a:p>
          <a:p>
            <a:r>
              <a:rPr lang="zh-CN" altLang="en-US"/>
              <a:t>任何人能随意使用</a:t>
            </a:r>
            <a:r>
              <a:rPr lang="en-US" altLang="zh-CN"/>
              <a:t>/</a:t>
            </a:r>
            <a:r>
              <a:rPr lang="zh-CN" altLang="en-US"/>
              <a:t>退出比特币</a:t>
            </a:r>
            <a:endParaRPr lang="zh-CN" altLang="en-US"/>
          </a:p>
          <a:p>
            <a:r>
              <a:rPr lang="zh-CN" altLang="en-US"/>
              <a:t>比特币能尽可能多被人使用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459.9401574803151,&quot;width&quot;:3061.7574803149605}"/>
</p:tagLst>
</file>

<file path=ppt/tags/tag2.xml><?xml version="1.0" encoding="utf-8"?>
<p:tagLst xmlns:p="http://schemas.openxmlformats.org/presentationml/2006/main">
  <p:tag name="KSO_WM_UNIT_PLACING_PICTURE_USER_VIEWPORT" val="{&quot;height&quot;:5459.9401574803151,&quot;width&quot;:3061.7574803149605}"/>
</p:tagLst>
</file>

<file path=ppt/tags/tag3.xml><?xml version="1.0" encoding="utf-8"?>
<p:tagLst xmlns:p="http://schemas.openxmlformats.org/presentationml/2006/main">
  <p:tag name="KSO_WM_UNIT_PLACING_PICTURE_USER_VIEWPORT" val="{&quot;height&quot;:5459.9401574803151,&quot;width&quot;:3061.7574803149605}"/>
</p:tagLst>
</file>

<file path=ppt/tags/tag4.xml><?xml version="1.0" encoding="utf-8"?>
<p:tagLst xmlns:p="http://schemas.openxmlformats.org/presentationml/2006/main">
  <p:tag name="KSO_WPP_MARK_KEY" val="48d32516-90c6-4654-bfde-ddcffa1c6bda"/>
  <p:tag name="COMMONDATA" val="eyJoZGlkIjoiMzQ3NTc0NTdiMzQ1MTRkZWE3NDllNDYzYzk1MTNlMTMifQ=="/>
</p:tagLst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256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Arial</vt:lpstr>
      <vt:lpstr>微软雅黑</vt:lpstr>
      <vt:lpstr>Wingdings</vt:lpstr>
      <vt:lpstr>Arial Unicode MS</vt:lpstr>
      <vt:lpstr>Malgun Gothic</vt:lpstr>
      <vt:lpstr>Office主题</vt:lpstr>
      <vt:lpstr>PowerPoint 演示文稿</vt:lpstr>
      <vt:lpstr>议题</vt:lpstr>
      <vt:lpstr>什么是区块链？</vt:lpstr>
      <vt:lpstr>架构角度理解</vt:lpstr>
      <vt:lpstr>政治层理解</vt:lpstr>
      <vt:lpstr>为什么以前没有去中心化组织</vt:lpstr>
      <vt:lpstr>区块链的价值</vt:lpstr>
      <vt:lpstr>共识</vt:lpstr>
      <vt:lpstr>比特币</vt:lpstr>
      <vt:lpstr>设计比特币</vt:lpstr>
      <vt:lpstr>设计比特币</vt:lpstr>
      <vt:lpstr>设计比特币</vt:lpstr>
      <vt:lpstr>共识算法</vt:lpstr>
      <vt:lpstr>挖矿</vt:lpstr>
      <vt:lpstr>代币经济学</vt:lpstr>
      <vt:lpstr>设计原理解析</vt:lpstr>
      <vt:lpstr>比特币安全</vt:lpstr>
      <vt:lpstr>回顾去中心化要求</vt:lpstr>
      <vt:lpstr>比特币属性（问题）</vt:lpstr>
      <vt:lpstr>比特币安全</vt:lpstr>
      <vt:lpstr>下期议题</vt:lpstr>
      <vt:lpstr>PowerPoint 演示文稿</vt:lpstr>
    </vt:vector>
  </TitlesOfParts>
  <LinksUpToDate>false</LinksUpToDate>
  <SharedDoc>false</SharedDoc>
  <HyperlinksChanged>false</HyperlinksChanged>
  <AppVersion>14.0000</AppVersion>
  <Pages>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毛岱山</cp:lastModifiedBy>
  <cp:revision>69</cp:revision>
  <dcterms:created xsi:type="dcterms:W3CDTF">2020-07-10T05:52:00Z</dcterms:created>
  <dcterms:modified xsi:type="dcterms:W3CDTF">2022-07-08T09:55:51Z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96840F449C3E4921B103A3D8230C4324</vt:lpwstr>
  </property>
</Properties>
</file>