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6" r:id="rId15"/>
    <p:sldId id="25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3ABE-A692-5237-EFAA-238A3D25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0DC3E-4ED1-61F1-972C-B36C2510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68AB-C8A6-863E-8E57-CCF919D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B10B3-FD05-319F-1FD7-3E47CE8A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4A2E-7C9B-B9AA-CF73-3C2D571F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4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D471-D6AF-D35E-E4DB-8A4710B5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FE524-0935-6598-7749-D0932ACF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447E-F5BD-9CB6-5CB1-40E18D80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F9F13-A553-2B40-D36C-8F8000F0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572F9-3E81-9F15-3723-D8A3E0AF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DAA3A8-2C78-645C-6BDD-0F29CA03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70FF8-06F0-528D-FD9E-4AFC5F3DF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5C6B3-A1FB-450E-0897-3FBB7442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B73EE-D2A4-BA18-BC3F-72CC71E8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137B8-8A1A-9F84-8335-9CA17A7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B986C-46C2-7D5C-56F2-ED64EEA8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2D4DB-B7AB-984E-1FFF-BE8A1339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FD5A0-683A-429A-1825-BFEE5F7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CB37D-169D-3B27-C5D1-74CA036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3857-D642-F981-5F34-D7D9E335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9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9436-0449-A71D-E002-88668937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B034A-B63F-2F13-087F-7A41B864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132F-51E4-E188-5E49-01B49944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4579-A751-BF9A-922F-F9D39EED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39856-548E-72C0-1F1D-04258116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8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3400-89EF-6E66-6FDF-A0698B8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ECB6E-18A2-5C6B-F978-B56947A4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51D8D-C537-6181-517A-A44A53BA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06A2B-15B0-6B7B-6CEA-94FC1D4C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43E15-2156-B71D-EDD0-788BC72B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BD1B6-68D0-9B2B-7A3C-57CF1C5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67C8-BA2A-A0ED-1D8F-A1E3349E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2F7B3-4C1D-742B-B727-E3F97355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2EA65-8A1F-53EA-B8CA-BB3AA21B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63E52-6626-CC55-26DD-E7DE9AD6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D7714-883D-E677-CA39-A9D512AF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CFD4E-5FDA-7DEE-402E-F77FC77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F1F29-CA42-B7D2-0129-2EEF2A73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74BAA-9DA9-2999-CB3E-26D400B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D4F1-4A3E-2F1D-599D-1A953363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AB0C9-677C-1A3C-738B-E3F311F4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7E717C-2310-B6F8-BAAE-6BCBAB35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E0453-71F3-283E-B6E2-7144E307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32B86-329E-7FEA-D281-CDBFB675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231F-8680-8C42-B72F-F7A67531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D6F30-16A9-1E43-9769-92FC330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0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CA0F4-FF5C-2614-4A09-40F41040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C417B-B382-3BCC-C9D5-242E10DD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61871-1618-E0A0-488B-3ED953DB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AF4A6-BAE2-33DF-C8E3-58D6C39D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609B2-8210-59D8-1D80-4B9B95C3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01BE1-B09E-4E56-54BD-6261AEC9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8982-701C-7261-8364-73D653D6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74169-290B-CD81-8F36-352DFB3A7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1498C-0B9E-2CF4-178A-EE9931B6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790FA-BDC8-A6E7-735C-39E2C36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A1C91-7883-65E4-4E30-662F897A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59FB8-91F7-EF9B-F6BA-C271623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E9EB4A-A75C-76A7-F36B-94F23FF0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6D390-ADBF-8ACA-5537-4AAFA340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9D63-E055-DABF-D100-7337088E2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4B7D-54DE-476C-8818-E40345FA8E1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2D981-661C-176B-1C53-69A86105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53ECE-4390-AC75-5825-D067C176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04C7-DE59-4E94-8035-3F711471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yerzero.gitbook.io/docs/evm-guides/advanced/relayer-adapter-parameters#airdro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yerZero-Labs/solidity-examples/tree/main/contracts/token/onft" TargetMode="External"/><Relationship Id="rId2" Type="http://schemas.openxmlformats.org/officeDocument/2006/relationships/hyperlink" Target="https://github.com/LayerZero-Labs/solidity-examples/tree/main/contracts/lzA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D4CA4-49F5-37EE-7F06-753BD16D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49" y="2766218"/>
            <a:ext cx="5731502" cy="1325563"/>
          </a:xfrm>
        </p:spPr>
        <p:txBody>
          <a:bodyPr/>
          <a:lstStyle/>
          <a:p>
            <a:r>
              <a:rPr lang="zh-CN" altLang="en-US" dirty="0"/>
              <a:t>跨链及</a:t>
            </a:r>
            <a:r>
              <a:rPr lang="en-US" altLang="zh-CN" dirty="0" err="1"/>
              <a:t>LayerZero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2785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F738C-C2CE-A828-B1F6-F6BFEBC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Cosmos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BF424-7794-735E-A5E2-03962A8B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安全模型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信任源头：</a:t>
            </a:r>
            <a:r>
              <a:rPr lang="en-US" altLang="zh-CN" dirty="0"/>
              <a:t>2/3</a:t>
            </a:r>
            <a:r>
              <a:rPr lang="zh-CN" altLang="en-US" dirty="0"/>
              <a:t>以上验证者是诚实的。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只要</a:t>
            </a:r>
            <a:r>
              <a:rPr lang="en-US" altLang="zh-CN" dirty="0"/>
              <a:t>ZONE</a:t>
            </a:r>
            <a:r>
              <a:rPr lang="zh-CN" altLang="en-US" dirty="0"/>
              <a:t>上的验证者集合有</a:t>
            </a:r>
            <a:r>
              <a:rPr lang="en-US" altLang="zh-CN" dirty="0"/>
              <a:t>2/3</a:t>
            </a:r>
            <a:r>
              <a:rPr lang="zh-CN" altLang="en-US" dirty="0"/>
              <a:t>以上是诚实的，跨链就是安全的。即安全性从信任几个验证者提高到信任一条链，有了明显改善。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适用范围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底层必须使用</a:t>
            </a:r>
            <a:r>
              <a:rPr lang="en-US" altLang="zh-CN" dirty="0" err="1"/>
              <a:t>Tendermint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1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93E1D-4B5B-A5A2-AB35-997D08B0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LayerZero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38430-17C8-3206-2776-7729A349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当前问题</a:t>
            </a:r>
            <a:endParaRPr lang="en-US" altLang="zh-CN" b="1" dirty="0"/>
          </a:p>
          <a:p>
            <a:r>
              <a:rPr lang="en-US" altLang="zh-CN" dirty="0"/>
              <a:t>Cosmos</a:t>
            </a:r>
            <a:r>
              <a:rPr lang="zh-CN" altLang="en-US" dirty="0"/>
              <a:t>方案的可用范围比较窄，必须底层基于</a:t>
            </a:r>
            <a:r>
              <a:rPr lang="en-US" altLang="zh-CN" dirty="0" err="1"/>
              <a:t>Tendermint</a:t>
            </a:r>
            <a:r>
              <a:rPr lang="zh-CN" altLang="en-US" dirty="0"/>
              <a:t>才能用</a:t>
            </a:r>
            <a:endParaRPr lang="en-US" altLang="zh-CN" dirty="0"/>
          </a:p>
          <a:p>
            <a:r>
              <a:rPr lang="en-US" altLang="zh-CN" dirty="0"/>
              <a:t>Cosmos</a:t>
            </a:r>
            <a:r>
              <a:rPr lang="zh-CN" altLang="en-US" dirty="0"/>
              <a:t>比较重</a:t>
            </a:r>
            <a:endParaRPr lang="en-US" altLang="zh-CN" dirty="0"/>
          </a:p>
          <a:p>
            <a:r>
              <a:rPr lang="en-US" altLang="zh-CN" dirty="0"/>
              <a:t>Cosmos</a:t>
            </a:r>
            <a:r>
              <a:rPr lang="zh-CN" altLang="en-US" dirty="0"/>
              <a:t>的安全前提未必能达到</a:t>
            </a:r>
            <a:endParaRPr lang="en-US" altLang="zh-CN" dirty="0"/>
          </a:p>
          <a:p>
            <a:r>
              <a:rPr lang="zh-CN" altLang="en-US" dirty="0"/>
              <a:t>其他方案的安全模型也不见得安全，总得信谁。成本也不见得很低。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目标</a:t>
            </a:r>
            <a:endParaRPr lang="en-US" altLang="zh-CN" b="1" dirty="0"/>
          </a:p>
          <a:p>
            <a:r>
              <a:rPr lang="zh-CN" altLang="en-US" dirty="0"/>
              <a:t>适用于任何链</a:t>
            </a:r>
            <a:endParaRPr lang="en-US" altLang="zh-CN" dirty="0"/>
          </a:p>
          <a:p>
            <a:r>
              <a:rPr lang="zh-CN" altLang="en-US" dirty="0"/>
              <a:t>安全可保证</a:t>
            </a:r>
            <a:endParaRPr lang="en-US" altLang="zh-CN" dirty="0"/>
          </a:p>
          <a:p>
            <a:r>
              <a:rPr lang="zh-CN" altLang="en-US" dirty="0"/>
              <a:t>简单</a:t>
            </a:r>
            <a:endParaRPr lang="en-US" altLang="zh-CN" dirty="0"/>
          </a:p>
          <a:p>
            <a:r>
              <a:rPr lang="zh-CN" altLang="en-US" dirty="0"/>
              <a:t>成本可控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8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7E2C7-DED7-3E9B-3011-6D508EA4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LayerZero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53DD2-06E1-842B-6A58-FFC057FC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b="1" dirty="0"/>
              <a:t>安全模型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b="1" dirty="0"/>
              <a:t>可信的区块头</a:t>
            </a:r>
            <a:r>
              <a:rPr lang="en-US" altLang="zh-CN" sz="2000" dirty="0"/>
              <a:t>+MPT</a:t>
            </a:r>
            <a:r>
              <a:rPr lang="zh-CN" altLang="en-US" sz="2000" dirty="0"/>
              <a:t>证明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通过预言机传输有跨链交易的区块头，即可保证安全性。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b="1" dirty="0"/>
              <a:t>信任源头：</a:t>
            </a:r>
            <a:r>
              <a:rPr lang="zh-CN" altLang="en-US" sz="2000" dirty="0"/>
              <a:t>预言机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安全条件：</a:t>
            </a:r>
            <a:r>
              <a:rPr lang="zh-CN" altLang="en-US" sz="2000" dirty="0"/>
              <a:t>只要预言机和</a:t>
            </a:r>
            <a:r>
              <a:rPr lang="en-US" altLang="zh-CN" sz="2000" dirty="0" err="1"/>
              <a:t>relayer</a:t>
            </a:r>
            <a:r>
              <a:rPr lang="zh-CN" altLang="en-US" sz="2000" dirty="0"/>
              <a:t>不串通作恶，就安全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可用范围：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zh-CN" altLang="en-US" sz="2000" dirty="0"/>
              <a:t>任何两条可以提供交易在块中证明的链均可通过</a:t>
            </a:r>
            <a:r>
              <a:rPr lang="en-US" altLang="zh-CN" sz="2000" dirty="0" err="1"/>
              <a:t>LayerZero</a:t>
            </a:r>
            <a:r>
              <a:rPr lang="zh-CN" altLang="en-US" sz="2000" dirty="0"/>
              <a:t>跨链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成本和难度：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zh-CN" altLang="en-US" sz="2000" dirty="0"/>
              <a:t>轻量级，容易实现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不需要提交每个块的块头，只需提交有跨链交易的块的块头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158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1480-4DE4-A78E-505D-21C5F73D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LayerZero</a:t>
            </a:r>
            <a:r>
              <a:rPr lang="zh-CN" altLang="en-US" dirty="0"/>
              <a:t>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7A84E-5739-AFF2-4F56-8EE8549B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3" y="1298240"/>
            <a:ext cx="7138100" cy="38426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E85376-3DC1-6C94-DFEE-9D66FF732F2B}"/>
              </a:ext>
            </a:extLst>
          </p:cNvPr>
          <p:cNvSpPr txBox="1"/>
          <p:nvPr/>
        </p:nvSpPr>
        <p:spPr>
          <a:xfrm>
            <a:off x="2912102" y="5317498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必须</a:t>
            </a:r>
            <a:r>
              <a:rPr lang="en-US" altLang="zh-CN" dirty="0"/>
              <a:t>Oracle</a:t>
            </a:r>
            <a:r>
              <a:rPr lang="zh-CN" altLang="en-US" dirty="0"/>
              <a:t>和</a:t>
            </a:r>
            <a:r>
              <a:rPr lang="en-US" altLang="zh-CN" dirty="0" err="1"/>
              <a:t>Relayer</a:t>
            </a:r>
            <a:r>
              <a:rPr lang="zh-CN" altLang="en-US" dirty="0"/>
              <a:t>协同才能作恶，单方面无法作恶</a:t>
            </a:r>
          </a:p>
        </p:txBody>
      </p:sp>
    </p:spTree>
    <p:extLst>
      <p:ext uri="{BB962C8B-B14F-4D97-AF65-F5344CB8AC3E}">
        <p14:creationId xmlns:p14="http://schemas.microsoft.com/office/powerpoint/2010/main" val="40555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69913E-3BE6-B9E1-EB58-ABE24C3FC9A3}"/>
              </a:ext>
            </a:extLst>
          </p:cNvPr>
          <p:cNvSpPr/>
          <p:nvPr/>
        </p:nvSpPr>
        <p:spPr>
          <a:xfrm>
            <a:off x="3543056" y="987396"/>
            <a:ext cx="4837971" cy="134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r>
              <a:rPr lang="en-US" altLang="zh-CN" b="1" dirty="0" err="1"/>
              <a:t>EndPoint</a:t>
            </a:r>
            <a:endParaRPr lang="en-US" altLang="zh-CN" b="1" dirty="0"/>
          </a:p>
          <a:p>
            <a:r>
              <a:rPr lang="en-US" altLang="zh-CN" sz="1400" dirty="0"/>
              <a:t>Send                                        </a:t>
            </a:r>
            <a:r>
              <a:rPr lang="en-US" altLang="zh-CN" sz="1400" dirty="0" err="1"/>
              <a:t>estimateFees</a:t>
            </a:r>
            <a:endParaRPr lang="en-US" altLang="zh-CN" sz="1400" dirty="0"/>
          </a:p>
          <a:p>
            <a:r>
              <a:rPr lang="en-US" altLang="zh-CN" sz="1400" dirty="0" err="1"/>
              <a:t>Configxxx</a:t>
            </a:r>
            <a:r>
              <a:rPr lang="en-US" altLang="zh-CN" sz="1400" dirty="0"/>
              <a:t>                                 </a:t>
            </a:r>
            <a:r>
              <a:rPr lang="en-US" altLang="zh-CN" sz="1400" dirty="0" err="1"/>
              <a:t>getIn</a:t>
            </a:r>
            <a:r>
              <a:rPr lang="en-US" altLang="zh-CN" sz="1400" dirty="0"/>
              <a:t>/</a:t>
            </a:r>
            <a:r>
              <a:rPr lang="en-US" altLang="zh-CN" sz="1400" dirty="0" err="1"/>
              <a:t>OutNonce</a:t>
            </a:r>
            <a:endParaRPr lang="en-US" altLang="zh-CN" sz="1400" dirty="0"/>
          </a:p>
          <a:p>
            <a:r>
              <a:rPr lang="en-US" altLang="zh-CN" sz="1400" dirty="0" err="1"/>
              <a:t>retryPayload</a:t>
            </a:r>
            <a:endParaRPr lang="en-US" altLang="zh-CN" sz="1400" dirty="0"/>
          </a:p>
          <a:p>
            <a:r>
              <a:rPr lang="en-US" altLang="zh-CN" sz="1400" dirty="0" err="1"/>
              <a:t>forceResumeReceive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90812-67BD-3BE7-5370-27664915D3EE}"/>
              </a:ext>
            </a:extLst>
          </p:cNvPr>
          <p:cNvSpPr txBox="1"/>
          <p:nvPr/>
        </p:nvSpPr>
        <p:spPr>
          <a:xfrm>
            <a:off x="8596524" y="1156298"/>
            <a:ext cx="3046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UA</a:t>
            </a:r>
            <a:r>
              <a:rPr lang="zh-CN" altLang="en-US" sz="1400" dirty="0"/>
              <a:t>入口</a:t>
            </a:r>
            <a:endParaRPr lang="en-US" altLang="zh-CN" sz="1400" dirty="0"/>
          </a:p>
          <a:p>
            <a:r>
              <a:rPr lang="en-US" altLang="zh-CN" sz="1400" dirty="0"/>
              <a:t>Nonce</a:t>
            </a:r>
            <a:r>
              <a:rPr lang="zh-CN" altLang="en-US" sz="1400" dirty="0"/>
              <a:t>管理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Library</a:t>
            </a:r>
            <a:r>
              <a:rPr lang="zh-CN" altLang="en-US" sz="1400" dirty="0"/>
              <a:t>管理（发送</a:t>
            </a:r>
            <a:r>
              <a:rPr lang="en-US" altLang="zh-CN" sz="1400" dirty="0"/>
              <a:t>/</a:t>
            </a:r>
            <a:r>
              <a:rPr lang="zh-CN" altLang="en-US" sz="1400" dirty="0"/>
              <a:t>接收的合约）</a:t>
            </a:r>
            <a:endParaRPr lang="en-US" altLang="zh-CN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444B6-486A-9F83-D45E-5BD7F8C497B9}"/>
              </a:ext>
            </a:extLst>
          </p:cNvPr>
          <p:cNvSpPr/>
          <p:nvPr/>
        </p:nvSpPr>
        <p:spPr>
          <a:xfrm>
            <a:off x="4639946" y="86295"/>
            <a:ext cx="2644189" cy="623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Application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BB4EAA-C5CE-122F-238C-2DB5F12D1CF7}"/>
              </a:ext>
            </a:extLst>
          </p:cNvPr>
          <p:cNvSpPr/>
          <p:nvPr/>
        </p:nvSpPr>
        <p:spPr>
          <a:xfrm>
            <a:off x="3205254" y="2641470"/>
            <a:ext cx="5501929" cy="192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UltraLightNodeV2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A85A79-8071-1ED8-D386-DC8750E899A9}"/>
              </a:ext>
            </a:extLst>
          </p:cNvPr>
          <p:cNvSpPr/>
          <p:nvPr/>
        </p:nvSpPr>
        <p:spPr>
          <a:xfrm>
            <a:off x="3445986" y="3003541"/>
            <a:ext cx="2178252" cy="14502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Messaging Library</a:t>
            </a:r>
          </a:p>
          <a:p>
            <a:pPr algn="ctr"/>
            <a:r>
              <a:rPr lang="en-US" altLang="zh-CN" sz="1400" dirty="0"/>
              <a:t>Send</a:t>
            </a:r>
          </a:p>
          <a:p>
            <a:pPr algn="ctr"/>
            <a:r>
              <a:rPr lang="en-US" altLang="zh-CN" sz="1400" dirty="0" err="1"/>
              <a:t>estimateFees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setConfig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getConfig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596ABB-008C-50D3-45F7-C8CF7C32FD52}"/>
              </a:ext>
            </a:extLst>
          </p:cNvPr>
          <p:cNvSpPr/>
          <p:nvPr/>
        </p:nvSpPr>
        <p:spPr>
          <a:xfrm>
            <a:off x="6145507" y="3003541"/>
            <a:ext cx="2178252" cy="14502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UltralightNodeV2</a:t>
            </a:r>
          </a:p>
          <a:p>
            <a:pPr algn="ctr"/>
            <a:r>
              <a:rPr lang="en-US" altLang="zh-CN" sz="1400" dirty="0" err="1"/>
              <a:t>validateTransactionProof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updateHash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withdrawNative</a:t>
            </a:r>
            <a:r>
              <a:rPr lang="en-US" altLang="zh-CN" sz="1400" dirty="0"/>
              <a:t>/ZRO</a:t>
            </a:r>
          </a:p>
          <a:p>
            <a:pPr algn="ctr"/>
            <a:r>
              <a:rPr lang="en-US" altLang="zh-CN" sz="1400" dirty="0" err="1"/>
              <a:t>getConfig</a:t>
            </a:r>
            <a:endParaRPr lang="en-US" altLang="zh-CN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18DB6B-58DF-7559-D320-177F87A769A4}"/>
              </a:ext>
            </a:extLst>
          </p:cNvPr>
          <p:cNvSpPr/>
          <p:nvPr/>
        </p:nvSpPr>
        <p:spPr>
          <a:xfrm>
            <a:off x="139781" y="5014831"/>
            <a:ext cx="1991877" cy="176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Relayer</a:t>
            </a:r>
            <a:endParaRPr lang="en-US" altLang="zh-CN" b="1" dirty="0"/>
          </a:p>
          <a:p>
            <a:r>
              <a:rPr lang="en-US" altLang="zh-CN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assignJob</a:t>
            </a:r>
            <a:r>
              <a:rPr lang="en-US" altLang="zh-CN" sz="1400" dirty="0"/>
              <a:t>	</a:t>
            </a:r>
          </a:p>
          <a:p>
            <a:r>
              <a:rPr lang="en-US" altLang="zh-CN" sz="1400" dirty="0" err="1"/>
              <a:t>getFee</a:t>
            </a:r>
            <a:r>
              <a:rPr lang="en-US" altLang="zh-CN" sz="1400" dirty="0"/>
              <a:t>                </a:t>
            </a:r>
          </a:p>
          <a:p>
            <a:r>
              <a:rPr lang="en-US" altLang="zh-CN" sz="1400" dirty="0" err="1"/>
              <a:t>withdrawFee</a:t>
            </a:r>
            <a:endParaRPr lang="en-US" altLang="zh-CN" sz="1400" dirty="0"/>
          </a:p>
          <a:p>
            <a:r>
              <a:rPr lang="en-US" altLang="zh-CN" sz="1400" dirty="0" err="1"/>
              <a:t>setDstPrice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  <a:highlight>
                  <a:srgbClr val="FFFF00"/>
                </a:highlight>
              </a:rPr>
              <a:t>validateTransactionProofV1/V2</a:t>
            </a:r>
          </a:p>
          <a:p>
            <a:endParaRPr lang="en-US" altLang="zh-CN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8764B0-9E24-AA8D-1FA8-AFCF64768D3A}"/>
              </a:ext>
            </a:extLst>
          </p:cNvPr>
          <p:cNvSpPr/>
          <p:nvPr/>
        </p:nvSpPr>
        <p:spPr>
          <a:xfrm>
            <a:off x="2333578" y="5014831"/>
            <a:ext cx="1978284" cy="17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Oracle</a:t>
            </a:r>
          </a:p>
          <a:p>
            <a:r>
              <a:rPr lang="en-US" altLang="zh-CN" sz="1400" dirty="0" err="1"/>
              <a:t>getFee</a:t>
            </a:r>
            <a:endParaRPr lang="en-US" altLang="zh-CN" sz="1400" dirty="0"/>
          </a:p>
          <a:p>
            <a:r>
              <a:rPr lang="en-US" altLang="zh-CN" sz="1400" dirty="0" err="1"/>
              <a:t>withdrawFee</a:t>
            </a:r>
            <a:endParaRPr lang="en-US" altLang="zh-CN" sz="1400" dirty="0"/>
          </a:p>
          <a:p>
            <a:r>
              <a:rPr lang="en-US" altLang="zh-CN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updateHash</a:t>
            </a:r>
            <a:endParaRPr lang="en-US" altLang="zh-CN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notifyOracle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assignJob</a:t>
            </a:r>
            <a:endParaRPr lang="en-US" altLang="zh-CN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1400" dirty="0" err="1"/>
              <a:t>setApprovedAddress</a:t>
            </a:r>
            <a:endParaRPr lang="en-US" altLang="zh-CN" sz="1400" dirty="0"/>
          </a:p>
          <a:p>
            <a:r>
              <a:rPr lang="en-US" altLang="zh-CN" sz="1400" dirty="0" err="1"/>
              <a:t>setPrice</a:t>
            </a:r>
            <a:endParaRPr lang="en-US" altLang="zh-CN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AF15BC-CC95-E941-56F4-7FB9F16893F5}"/>
              </a:ext>
            </a:extLst>
          </p:cNvPr>
          <p:cNvSpPr/>
          <p:nvPr/>
        </p:nvSpPr>
        <p:spPr>
          <a:xfrm>
            <a:off x="8229593" y="4995222"/>
            <a:ext cx="1712316" cy="17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Treasury</a:t>
            </a:r>
          </a:p>
          <a:p>
            <a:r>
              <a:rPr lang="en-US" altLang="zh-CN" sz="1400" dirty="0" err="1"/>
              <a:t>getFees</a:t>
            </a:r>
            <a:endParaRPr lang="en-US" altLang="zh-CN" sz="1400" dirty="0"/>
          </a:p>
          <a:p>
            <a:r>
              <a:rPr lang="zh-CN" altLang="en-US" sz="1400" dirty="0"/>
              <a:t>处理</a:t>
            </a:r>
            <a:r>
              <a:rPr lang="en-US" altLang="zh-CN" sz="1400" dirty="0" err="1"/>
              <a:t>protocolFee</a:t>
            </a:r>
            <a:endParaRPr lang="en-US" altLang="zh-CN" sz="1400" dirty="0"/>
          </a:p>
          <a:p>
            <a:r>
              <a:rPr lang="en-US" altLang="zh-CN" sz="1400" dirty="0"/>
              <a:t>ZRO: </a:t>
            </a:r>
            <a:r>
              <a:rPr lang="zh-CN" altLang="en-US" sz="1400" dirty="0"/>
              <a:t>固定</a:t>
            </a:r>
            <a:endParaRPr lang="en-US" altLang="zh-CN" sz="1400" dirty="0"/>
          </a:p>
          <a:p>
            <a:r>
              <a:rPr lang="en-US" altLang="zh-CN" sz="1400" dirty="0"/>
              <a:t>Native</a:t>
            </a:r>
            <a:r>
              <a:rPr lang="zh-CN" altLang="en-US" sz="1400" dirty="0"/>
              <a:t>：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relayerFee+oracleFee</a:t>
            </a:r>
            <a:r>
              <a:rPr lang="en-US" altLang="zh-CN" sz="1400" dirty="0"/>
              <a:t>)*price/10000</a:t>
            </a:r>
          </a:p>
          <a:p>
            <a:endParaRPr lang="en-US" altLang="zh-CN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44A2FB-8B2D-9FFC-6D0A-C28FA00F683A}"/>
              </a:ext>
            </a:extLst>
          </p:cNvPr>
          <p:cNvSpPr/>
          <p:nvPr/>
        </p:nvSpPr>
        <p:spPr>
          <a:xfrm>
            <a:off x="6118328" y="5014831"/>
            <a:ext cx="1808413" cy="17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NonceContract</a:t>
            </a:r>
            <a:endParaRPr lang="en-US" altLang="zh-CN" b="1" dirty="0"/>
          </a:p>
          <a:p>
            <a:r>
              <a:rPr lang="en-US" altLang="zh-CN" sz="1400" dirty="0"/>
              <a:t>Increment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FCCF64-B16E-EBF5-D64E-995AD934D99E}"/>
              </a:ext>
            </a:extLst>
          </p:cNvPr>
          <p:cNvSpPr/>
          <p:nvPr/>
        </p:nvSpPr>
        <p:spPr>
          <a:xfrm>
            <a:off x="10119553" y="4995222"/>
            <a:ext cx="1873458" cy="17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LayerZeroToken</a:t>
            </a:r>
            <a:endParaRPr lang="en-US" altLang="zh-CN" b="1" dirty="0"/>
          </a:p>
          <a:p>
            <a:r>
              <a:rPr lang="en-US" altLang="zh-CN" sz="1400" dirty="0"/>
              <a:t>ERC20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 err="1"/>
              <a:t>protocolFee</a:t>
            </a:r>
            <a:r>
              <a:rPr lang="zh-CN" altLang="en-US" sz="1400" dirty="0"/>
              <a:t>转账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5532418-5D98-20D4-084B-FAD03E09FA34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5962041" y="709485"/>
            <a:ext cx="1" cy="27791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22AD67-14C1-2D1A-7B04-C389BC63732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956219" y="2329681"/>
            <a:ext cx="5823" cy="31178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1F21DF4-82A6-C611-6935-9D4D0368918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3324166" y="2382778"/>
            <a:ext cx="443608" cy="4820499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B2208DD-2E3C-7FE9-79F3-B0F2D3BD834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4417666" y="3476278"/>
            <a:ext cx="443608" cy="2633499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BA1DD8B-5BE4-013B-1DD4-3EB6996D9A7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rot="16200000" flipH="1">
            <a:off x="6267573" y="4259869"/>
            <a:ext cx="443608" cy="1066316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CF2795-BBA3-A2F8-35DD-AEFC15DFC1D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7308986" y="3218456"/>
            <a:ext cx="423999" cy="3129532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E88DB8F-D356-C78B-679B-3DDE9629727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8294251" y="2233190"/>
            <a:ext cx="423999" cy="5100063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C44F1BD-94C4-A6E8-6D0E-D303532E8C87}"/>
              </a:ext>
            </a:extLst>
          </p:cNvPr>
          <p:cNvSpPr/>
          <p:nvPr/>
        </p:nvSpPr>
        <p:spPr>
          <a:xfrm>
            <a:off x="4535112" y="5014831"/>
            <a:ext cx="1313349" cy="17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Validator</a:t>
            </a:r>
          </a:p>
          <a:p>
            <a:r>
              <a:rPr lang="en-US" altLang="zh-CN" sz="1400" dirty="0" err="1"/>
              <a:t>validateProof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744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119799-3B06-2BBB-C565-B28F1F06D741}"/>
              </a:ext>
            </a:extLst>
          </p:cNvPr>
          <p:cNvSpPr/>
          <p:nvPr/>
        </p:nvSpPr>
        <p:spPr>
          <a:xfrm>
            <a:off x="634838" y="279562"/>
            <a:ext cx="3576061" cy="43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r>
              <a:rPr lang="en-US" altLang="zh-CN" dirty="0"/>
              <a:t> User Application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5BA5A-DC35-9621-0AF1-961CFB7E11D8}"/>
              </a:ext>
            </a:extLst>
          </p:cNvPr>
          <p:cNvSpPr/>
          <p:nvPr/>
        </p:nvSpPr>
        <p:spPr>
          <a:xfrm>
            <a:off x="634839" y="1159017"/>
            <a:ext cx="3576060" cy="78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EndPoint</a:t>
            </a:r>
            <a:endParaRPr lang="en-US" altLang="zh-CN" b="1" dirty="0"/>
          </a:p>
          <a:p>
            <a:pPr algn="ctr"/>
            <a:r>
              <a:rPr lang="zh-CN" altLang="en-US" sz="1400" dirty="0"/>
              <a:t>查找</a:t>
            </a:r>
            <a:r>
              <a:rPr lang="en-US" altLang="zh-CN" sz="1400" dirty="0" err="1"/>
              <a:t>messagingLibrary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Library.send</a:t>
            </a:r>
            <a:endParaRPr lang="en-US" altLang="zh-CN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C05612-09A0-6E71-FB6A-3B362526F5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22869" y="710553"/>
            <a:ext cx="0" cy="448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BBF53C-D821-FAFC-42BD-2EAFDD5D2A02}"/>
              </a:ext>
            </a:extLst>
          </p:cNvPr>
          <p:cNvSpPr txBox="1"/>
          <p:nvPr/>
        </p:nvSpPr>
        <p:spPr>
          <a:xfrm>
            <a:off x="2559335" y="722126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send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29663-7BAE-ADBA-8F6A-1D4A6E315D3F}"/>
              </a:ext>
            </a:extLst>
          </p:cNvPr>
          <p:cNvSpPr/>
          <p:nvPr/>
        </p:nvSpPr>
        <p:spPr>
          <a:xfrm>
            <a:off x="634839" y="2393748"/>
            <a:ext cx="3576060" cy="172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UltralightNoteV2</a:t>
            </a:r>
          </a:p>
          <a:p>
            <a:pPr algn="ctr"/>
            <a:r>
              <a:rPr lang="zh-CN" altLang="en-US" sz="1400" dirty="0"/>
              <a:t>从</a:t>
            </a:r>
            <a:r>
              <a:rPr lang="en-US" altLang="zh-CN" sz="1400" dirty="0" err="1"/>
              <a:t>nonceContract</a:t>
            </a:r>
            <a:r>
              <a:rPr lang="zh-CN" altLang="en-US" sz="1400" dirty="0"/>
              <a:t>获得</a:t>
            </a:r>
            <a:r>
              <a:rPr lang="en-US" altLang="zh-CN" sz="1400" dirty="0"/>
              <a:t>nonce</a:t>
            </a:r>
          </a:p>
          <a:p>
            <a:pPr algn="ctr"/>
            <a:r>
              <a:rPr lang="en-US" altLang="zh-CN" sz="1400" dirty="0" err="1"/>
              <a:t>handleRelayer</a:t>
            </a:r>
            <a:r>
              <a:rPr lang="en-US" altLang="zh-CN" sz="1400" dirty="0"/>
              <a:t>(</a:t>
            </a:r>
            <a:r>
              <a:rPr lang="zh-CN" altLang="en-US" sz="1400" dirty="0"/>
              <a:t>计费</a:t>
            </a:r>
            <a:r>
              <a:rPr lang="en-US" altLang="zh-CN" sz="1400" dirty="0"/>
              <a:t>+</a:t>
            </a:r>
            <a:r>
              <a:rPr lang="zh-CN" altLang="en-US" sz="1400" dirty="0"/>
              <a:t>调用）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handleOracle</a:t>
            </a:r>
            <a:r>
              <a:rPr lang="zh-CN" altLang="en-US" sz="1400" dirty="0"/>
              <a:t>（计费</a:t>
            </a:r>
            <a:r>
              <a:rPr lang="en-US" altLang="zh-CN" sz="1400" dirty="0"/>
              <a:t>+</a:t>
            </a:r>
            <a:r>
              <a:rPr lang="zh-CN" altLang="en-US" sz="1400" dirty="0"/>
              <a:t>调用）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handleProtocolFee</a:t>
            </a:r>
            <a:r>
              <a:rPr lang="en-US" altLang="zh-CN" sz="1400" dirty="0"/>
              <a:t>(</a:t>
            </a:r>
            <a:r>
              <a:rPr lang="zh-CN" altLang="en-US" sz="1400" dirty="0"/>
              <a:t>计费</a:t>
            </a:r>
            <a:r>
              <a:rPr lang="en-US" altLang="zh-CN" sz="1400" dirty="0"/>
              <a:t>/</a:t>
            </a:r>
            <a:r>
              <a:rPr lang="zh-CN" altLang="en-US" sz="1400" dirty="0"/>
              <a:t>转账）</a:t>
            </a:r>
            <a:endParaRPr lang="en-US" altLang="zh-CN" sz="1400" dirty="0"/>
          </a:p>
          <a:p>
            <a:pPr algn="ctr"/>
            <a:r>
              <a:rPr lang="zh-CN" altLang="en-US" sz="1400" dirty="0"/>
              <a:t>退款（如果需要）</a:t>
            </a:r>
            <a:endParaRPr lang="en-US" altLang="zh-CN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E32789-3F8E-8C97-D0DD-0783394113BF}"/>
              </a:ext>
            </a:extLst>
          </p:cNvPr>
          <p:cNvSpPr/>
          <p:nvPr/>
        </p:nvSpPr>
        <p:spPr>
          <a:xfrm>
            <a:off x="634839" y="4586561"/>
            <a:ext cx="1613303" cy="80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Relayer</a:t>
            </a:r>
            <a:endParaRPr lang="en-US" altLang="zh-CN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1D7594-FF49-00BA-5271-9E175834E7D4}"/>
              </a:ext>
            </a:extLst>
          </p:cNvPr>
          <p:cNvSpPr/>
          <p:nvPr/>
        </p:nvSpPr>
        <p:spPr>
          <a:xfrm>
            <a:off x="2597596" y="4586561"/>
            <a:ext cx="1613303" cy="80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Oracle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CF11AC-AEE0-3065-B118-1D9938517974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422869" y="1945284"/>
            <a:ext cx="0" cy="448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0FDD7FF-6843-7857-5C84-C27EB701228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1697756" y="3861447"/>
            <a:ext cx="468849" cy="9813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6A1075B-2E6C-7E8C-4CC3-55AB797CDF9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rot="16200000" flipH="1">
            <a:off x="2679134" y="3861446"/>
            <a:ext cx="468849" cy="9813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5C06D4E-4BB7-D2F3-63D7-6265A61C39A7}"/>
              </a:ext>
            </a:extLst>
          </p:cNvPr>
          <p:cNvSpPr/>
          <p:nvPr/>
        </p:nvSpPr>
        <p:spPr>
          <a:xfrm>
            <a:off x="7957802" y="279562"/>
            <a:ext cx="3576061" cy="43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r>
              <a:rPr lang="en-US" altLang="zh-CN" dirty="0"/>
              <a:t> User Application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C8416A-935C-B7FB-DD9D-B9B5ADF47A17}"/>
              </a:ext>
            </a:extLst>
          </p:cNvPr>
          <p:cNvSpPr/>
          <p:nvPr/>
        </p:nvSpPr>
        <p:spPr>
          <a:xfrm>
            <a:off x="7957803" y="1399157"/>
            <a:ext cx="3576060" cy="114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EndPoint</a:t>
            </a:r>
            <a:endParaRPr lang="en-US" altLang="zh-CN" b="1" dirty="0"/>
          </a:p>
          <a:p>
            <a:pPr algn="ctr"/>
            <a:r>
              <a:rPr lang="zh-CN" altLang="en-US" sz="1400" dirty="0"/>
              <a:t>检查</a:t>
            </a:r>
            <a:r>
              <a:rPr lang="en-US" altLang="zh-CN" sz="1400" dirty="0"/>
              <a:t>nonce</a:t>
            </a:r>
          </a:p>
          <a:p>
            <a:pPr algn="ctr"/>
            <a:r>
              <a:rPr lang="zh-CN" altLang="en-US" sz="1400" dirty="0"/>
              <a:t>检查和处理</a:t>
            </a:r>
            <a:r>
              <a:rPr lang="en-US" altLang="zh-CN" sz="1400" dirty="0"/>
              <a:t>STORED msg</a:t>
            </a:r>
          </a:p>
          <a:p>
            <a:pPr algn="ctr"/>
            <a:r>
              <a:rPr lang="en-US" altLang="zh-CN" sz="1400" dirty="0"/>
              <a:t>try { </a:t>
            </a:r>
            <a:r>
              <a:rPr lang="en-US" altLang="zh-CN" sz="1400" dirty="0" err="1"/>
              <a:t>ua.lzReceive</a:t>
            </a:r>
            <a:r>
              <a:rPr lang="en-US" altLang="zh-CN" sz="1400" dirty="0"/>
              <a:t> 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A03922-AE99-3B2F-EA47-0104FAEADBCF}"/>
              </a:ext>
            </a:extLst>
          </p:cNvPr>
          <p:cNvSpPr txBox="1"/>
          <p:nvPr/>
        </p:nvSpPr>
        <p:spPr>
          <a:xfrm>
            <a:off x="9745832" y="82992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lzReceive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DF642FC-07A2-5FCA-3C11-850AC4F90079}"/>
              </a:ext>
            </a:extLst>
          </p:cNvPr>
          <p:cNvSpPr/>
          <p:nvPr/>
        </p:nvSpPr>
        <p:spPr>
          <a:xfrm>
            <a:off x="7957803" y="3013276"/>
            <a:ext cx="3576060" cy="110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UltralightNoteV2</a:t>
            </a:r>
          </a:p>
          <a:p>
            <a:pPr algn="ctr"/>
            <a:r>
              <a:rPr lang="en-US" altLang="zh-CN" sz="1400" dirty="0" err="1"/>
              <a:t>validateTransactionProof</a:t>
            </a:r>
            <a:r>
              <a:rPr lang="en-US" altLang="zh-CN" sz="1400" dirty="0"/>
              <a:t>:</a:t>
            </a:r>
          </a:p>
          <a:p>
            <a:pPr algn="ctr"/>
            <a:r>
              <a:rPr lang="zh-CN" altLang="en-US" sz="1400" dirty="0"/>
              <a:t>各种配置检查，</a:t>
            </a:r>
            <a:r>
              <a:rPr lang="en-US" altLang="zh-CN" sz="1400" dirty="0"/>
              <a:t>Oracle</a:t>
            </a:r>
            <a:r>
              <a:rPr lang="zh-CN" altLang="en-US" sz="1400" dirty="0"/>
              <a:t>块确认数够？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validationLibrary.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validateProof</a:t>
            </a:r>
            <a:endParaRPr lang="en-US" altLang="zh-CN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EC8599-FBD0-1E04-938A-2296ABFF9323}"/>
              </a:ext>
            </a:extLst>
          </p:cNvPr>
          <p:cNvSpPr/>
          <p:nvPr/>
        </p:nvSpPr>
        <p:spPr>
          <a:xfrm>
            <a:off x="7957803" y="4586561"/>
            <a:ext cx="1613303" cy="80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Oracle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D5B069-4BAC-D8FF-E6F7-12558C69DF59}"/>
              </a:ext>
            </a:extLst>
          </p:cNvPr>
          <p:cNvSpPr/>
          <p:nvPr/>
        </p:nvSpPr>
        <p:spPr>
          <a:xfrm>
            <a:off x="9920560" y="4586561"/>
            <a:ext cx="1613303" cy="80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Relayer</a:t>
            </a:r>
            <a:endParaRPr lang="en-US" altLang="zh-CN" b="1" dirty="0"/>
          </a:p>
          <a:p>
            <a:pPr algn="ctr"/>
            <a:r>
              <a:rPr lang="zh-CN" altLang="en-US" sz="1400" dirty="0"/>
              <a:t>空投</a:t>
            </a:r>
            <a:r>
              <a:rPr lang="en-US" altLang="zh-CN" sz="1400" dirty="0" err="1"/>
              <a:t>msg.value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调用</a:t>
            </a:r>
            <a:r>
              <a:rPr lang="en-US" altLang="zh-CN" sz="1400" dirty="0" err="1"/>
              <a:t>uln</a:t>
            </a:r>
            <a:endParaRPr lang="en-US" altLang="zh-CN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BFC4EF-199E-BDD6-8A26-CC883144D154}"/>
              </a:ext>
            </a:extLst>
          </p:cNvPr>
          <p:cNvSpPr/>
          <p:nvPr/>
        </p:nvSpPr>
        <p:spPr>
          <a:xfrm>
            <a:off x="5289348" y="6272667"/>
            <a:ext cx="1613303" cy="373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Relayer</a:t>
            </a:r>
            <a:r>
              <a:rPr lang="zh-CN" altLang="en-US" b="1" dirty="0"/>
              <a:t>节点</a:t>
            </a:r>
            <a:endParaRPr lang="en-US" altLang="zh-CN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B581F4-CB01-5CF1-2E4D-4DEA9016982D}"/>
              </a:ext>
            </a:extLst>
          </p:cNvPr>
          <p:cNvSpPr/>
          <p:nvPr/>
        </p:nvSpPr>
        <p:spPr>
          <a:xfrm>
            <a:off x="5289347" y="5708690"/>
            <a:ext cx="1613303" cy="373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Oracle</a:t>
            </a:r>
            <a:r>
              <a:rPr lang="zh-CN" altLang="en-US" b="1" dirty="0"/>
              <a:t>节点</a:t>
            </a:r>
            <a:endParaRPr lang="en-US" altLang="zh-CN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CDBB0F-D1F8-F785-E6CB-CFD6C25570C6}"/>
              </a:ext>
            </a:extLst>
          </p:cNvPr>
          <p:cNvCxnSpPr>
            <a:stCxn id="16" idx="2"/>
            <a:endCxn id="39" idx="1"/>
          </p:cNvCxnSpPr>
          <p:nvPr/>
        </p:nvCxnSpPr>
        <p:spPr>
          <a:xfrm rot="16200000" flipH="1">
            <a:off x="2829350" y="3999529"/>
            <a:ext cx="1072138" cy="3847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B344A5C-8DA1-6500-3A3A-910577D95E7E}"/>
              </a:ext>
            </a:extLst>
          </p:cNvPr>
          <p:cNvCxnSpPr>
            <a:stCxn id="39" idx="3"/>
            <a:endCxn id="32" idx="2"/>
          </p:cNvCxnSpPr>
          <p:nvPr/>
        </p:nvCxnSpPr>
        <p:spPr>
          <a:xfrm flipV="1">
            <a:off x="6902651" y="5387389"/>
            <a:ext cx="3824561" cy="10721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D284DC1-9E93-F1FF-B175-5AC3B5162C0A}"/>
              </a:ext>
            </a:extLst>
          </p:cNvPr>
          <p:cNvCxnSpPr>
            <a:stCxn id="19" idx="2"/>
            <a:endCxn id="41" idx="1"/>
          </p:cNvCxnSpPr>
          <p:nvPr/>
        </p:nvCxnSpPr>
        <p:spPr>
          <a:xfrm rot="16200000" flipH="1">
            <a:off x="4092717" y="4698919"/>
            <a:ext cx="508161" cy="18850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6635C32-E59F-314C-9FFA-6308D1365579}"/>
              </a:ext>
            </a:extLst>
          </p:cNvPr>
          <p:cNvCxnSpPr>
            <a:stCxn id="41" idx="3"/>
            <a:endCxn id="31" idx="2"/>
          </p:cNvCxnSpPr>
          <p:nvPr/>
        </p:nvCxnSpPr>
        <p:spPr>
          <a:xfrm flipV="1">
            <a:off x="6902650" y="5387389"/>
            <a:ext cx="1861805" cy="5081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C1BB12C-7AE0-523E-1776-29951DFA05EA}"/>
              </a:ext>
            </a:extLst>
          </p:cNvPr>
          <p:cNvSpPr txBox="1"/>
          <p:nvPr/>
        </p:nvSpPr>
        <p:spPr>
          <a:xfrm>
            <a:off x="2559335" y="1976366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send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BCF56F-513F-1AA8-4E54-93D45A30BB28}"/>
              </a:ext>
            </a:extLst>
          </p:cNvPr>
          <p:cNvSpPr txBox="1"/>
          <p:nvPr/>
        </p:nvSpPr>
        <p:spPr>
          <a:xfrm>
            <a:off x="352730" y="416747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notifyJob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8EF57A-9374-7169-0C94-034903549433}"/>
              </a:ext>
            </a:extLst>
          </p:cNvPr>
          <p:cNvSpPr txBox="1"/>
          <p:nvPr/>
        </p:nvSpPr>
        <p:spPr>
          <a:xfrm>
            <a:off x="3404247" y="416746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notifyJob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85BC780-6D8D-CCBD-179E-06F49A669D43}"/>
              </a:ext>
            </a:extLst>
          </p:cNvPr>
          <p:cNvSpPr txBox="1"/>
          <p:nvPr/>
        </p:nvSpPr>
        <p:spPr>
          <a:xfrm>
            <a:off x="7468918" y="555699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updateHash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42B676-83EC-5FAF-EE39-B241856B40A5}"/>
              </a:ext>
            </a:extLst>
          </p:cNvPr>
          <p:cNvSpPr txBox="1"/>
          <p:nvPr/>
        </p:nvSpPr>
        <p:spPr>
          <a:xfrm>
            <a:off x="8038455" y="6082410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validateTransactionProofV2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508A160-95AE-456C-1DC3-9794AC292870}"/>
              </a:ext>
            </a:extLst>
          </p:cNvPr>
          <p:cNvSpPr txBox="1"/>
          <p:nvPr/>
        </p:nvSpPr>
        <p:spPr>
          <a:xfrm>
            <a:off x="3380952" y="5556996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监听</a:t>
            </a:r>
            <a:r>
              <a:rPr lang="en-US" altLang="zh-CN" sz="1600" dirty="0"/>
              <a:t>event</a:t>
            </a:r>
            <a:r>
              <a:rPr lang="zh-CN" altLang="en-US" sz="1600" dirty="0"/>
              <a:t>，块事件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4350549-394B-21BD-26AB-775EEBCF90DA}"/>
              </a:ext>
            </a:extLst>
          </p:cNvPr>
          <p:cNvSpPr txBox="1"/>
          <p:nvPr/>
        </p:nvSpPr>
        <p:spPr>
          <a:xfrm>
            <a:off x="1560007" y="6080335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监听</a:t>
            </a:r>
            <a:r>
              <a:rPr lang="en-US" altLang="zh-CN" sz="1600" dirty="0"/>
              <a:t>event, </a:t>
            </a:r>
            <a:r>
              <a:rPr lang="en-US" altLang="zh-CN" sz="1600" dirty="0" err="1"/>
              <a:t>dstChain</a:t>
            </a:r>
            <a:r>
              <a:rPr lang="zh-CN" altLang="en-US" sz="1600" dirty="0"/>
              <a:t>事件，状态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2852A52-9033-0330-69F9-5D096866F1DB}"/>
              </a:ext>
            </a:extLst>
          </p:cNvPr>
          <p:cNvSpPr txBox="1"/>
          <p:nvPr/>
        </p:nvSpPr>
        <p:spPr>
          <a:xfrm>
            <a:off x="7549069" y="4102359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updateHash</a:t>
            </a:r>
            <a:endParaRPr lang="zh-CN" altLang="en-US" sz="1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E1768A-7D0E-7612-1681-9F185A947B17}"/>
              </a:ext>
            </a:extLst>
          </p:cNvPr>
          <p:cNvSpPr txBox="1"/>
          <p:nvPr/>
        </p:nvSpPr>
        <p:spPr>
          <a:xfrm>
            <a:off x="9853214" y="4061147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validateTransactionProof</a:t>
            </a:r>
            <a:endParaRPr lang="zh-CN" altLang="en-US" sz="1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40CC851C-A112-3CFE-7982-F86E02057701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rot="5400000" flipH="1" flipV="1">
            <a:off x="9020720" y="3861448"/>
            <a:ext cx="468849" cy="9813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33FF6B2-C00C-8BDC-44D2-94CB6C5DE327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rot="16200000" flipV="1">
            <a:off x="10002099" y="3861447"/>
            <a:ext cx="468849" cy="9813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4AFDAC8-173B-F83D-1719-25BB92B8A2E6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9745833" y="710553"/>
            <a:ext cx="0" cy="688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3D90EAC-741C-D8ED-B339-78FAC1CC284B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V="1">
            <a:off x="9745833" y="2544426"/>
            <a:ext cx="0" cy="468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A691FE1-72A9-F118-AE3F-E8EE5D6F1E54}"/>
              </a:ext>
            </a:extLst>
          </p:cNvPr>
          <p:cNvSpPr txBox="1"/>
          <p:nvPr/>
        </p:nvSpPr>
        <p:spPr>
          <a:xfrm>
            <a:off x="9853214" y="2582888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receivePayload</a:t>
            </a:r>
            <a:endParaRPr lang="zh-CN" altLang="en-US" sz="1600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1042F55E-C7F3-867E-CA32-0598908398C1}"/>
              </a:ext>
            </a:extLst>
          </p:cNvPr>
          <p:cNvCxnSpPr>
            <a:stCxn id="26" idx="1"/>
            <a:endCxn id="27" idx="1"/>
          </p:cNvCxnSpPr>
          <p:nvPr/>
        </p:nvCxnSpPr>
        <p:spPr>
          <a:xfrm rot="10800000" flipH="1" flipV="1">
            <a:off x="7957801" y="495058"/>
            <a:ext cx="1" cy="1476734"/>
          </a:xfrm>
          <a:prstGeom prst="bentConnector3">
            <a:avLst>
              <a:gd name="adj1" fmla="val -2286000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A7A7132-640D-E4E5-672F-22C7B4F31DDE}"/>
              </a:ext>
            </a:extLst>
          </p:cNvPr>
          <p:cNvSpPr txBox="1"/>
          <p:nvPr/>
        </p:nvSpPr>
        <p:spPr>
          <a:xfrm>
            <a:off x="6420020" y="891403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retryPayload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42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B4CB-440F-446D-214A-63EB4E0F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LayerZero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C5DD7-717C-2229-1758-6A8B9FDF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20"/>
            <a:ext cx="10515600" cy="4802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b="1" dirty="0"/>
              <a:t>消息状态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en-US" altLang="zh-CN" sz="1600" dirty="0"/>
              <a:t>INFLIGHT</a:t>
            </a:r>
          </a:p>
          <a:p>
            <a:r>
              <a:rPr lang="en-US" altLang="zh-CN" sz="1600" dirty="0"/>
              <a:t>SUCCESS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STORED  </a:t>
            </a:r>
            <a:r>
              <a:rPr lang="zh-CN" altLang="en-US" sz="1600" dirty="0">
                <a:solidFill>
                  <a:srgbClr val="FF0000"/>
                </a:solidFill>
              </a:rPr>
              <a:t>我们要自己处理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1600" b="1" dirty="0"/>
              <a:t>正确使用</a:t>
            </a:r>
            <a:r>
              <a:rPr lang="zh-CN" altLang="en-US" sz="1600" dirty="0"/>
              <a:t>：配置必须对</a:t>
            </a:r>
            <a:endParaRPr lang="en-US" altLang="zh-CN" sz="1600" dirty="0"/>
          </a:p>
          <a:p>
            <a:r>
              <a:rPr lang="zh-CN" altLang="en-US" sz="1600" dirty="0"/>
              <a:t>接收端必须是合约，不能是</a:t>
            </a:r>
            <a:r>
              <a:rPr lang="en-US" altLang="zh-CN" sz="1600" dirty="0"/>
              <a:t>EOA</a:t>
            </a:r>
          </a:p>
          <a:p>
            <a:r>
              <a:rPr lang="zh-CN" altLang="en-US" sz="1600" dirty="0"/>
              <a:t>发送，接收端的库版本号和使用的库地址必须配对。（库指</a:t>
            </a:r>
            <a:r>
              <a:rPr lang="en-US" altLang="zh-CN" sz="1600" dirty="0"/>
              <a:t>messaging library</a:t>
            </a:r>
            <a:r>
              <a:rPr lang="zh-CN" altLang="en-US" sz="1600" dirty="0"/>
              <a:t>，跟</a:t>
            </a:r>
            <a:r>
              <a:rPr lang="en-US" altLang="zh-CN" sz="1600" dirty="0" err="1"/>
              <a:t>relayer</a:t>
            </a:r>
            <a:r>
              <a:rPr lang="en-US" altLang="zh-CN" sz="1600" dirty="0"/>
              <a:t>, oracle</a:t>
            </a:r>
            <a:r>
              <a:rPr lang="zh-CN" altLang="en-US" sz="1600" dirty="0"/>
              <a:t>有关）</a:t>
            </a:r>
            <a:endParaRPr lang="en-US" altLang="zh-CN" sz="1600" dirty="0"/>
          </a:p>
          <a:p>
            <a:r>
              <a:rPr lang="zh-CN" altLang="en-US" sz="1600" dirty="0"/>
              <a:t>配置发送端，接收端的区块确认数</a:t>
            </a:r>
            <a:endParaRPr lang="en-US" altLang="zh-CN" sz="1600" dirty="0"/>
          </a:p>
          <a:p>
            <a:r>
              <a:rPr lang="zh-CN" altLang="en-US" sz="1600" dirty="0"/>
              <a:t>配置</a:t>
            </a:r>
            <a:r>
              <a:rPr lang="en-US" altLang="zh-CN" sz="1600" dirty="0" err="1"/>
              <a:t>relayer,oracle</a:t>
            </a:r>
            <a:r>
              <a:rPr lang="zh-CN" altLang="en-US" sz="1600" dirty="0"/>
              <a:t>的地址</a:t>
            </a:r>
            <a:endParaRPr lang="en-US" altLang="zh-CN" sz="1600" dirty="0"/>
          </a:p>
          <a:p>
            <a:r>
              <a:rPr lang="zh-CN" altLang="en-US" sz="1600" dirty="0"/>
              <a:t>给的费用要够（</a:t>
            </a:r>
            <a:r>
              <a:rPr lang="en-US" altLang="zh-CN" sz="1600" dirty="0"/>
              <a:t>oracle, </a:t>
            </a:r>
            <a:r>
              <a:rPr lang="en-US" altLang="zh-CN" sz="1600" dirty="0" err="1"/>
              <a:t>relayer</a:t>
            </a:r>
            <a:r>
              <a:rPr lang="en-US" altLang="zh-CN" sz="1600" dirty="0"/>
              <a:t>, protocol</a:t>
            </a:r>
            <a:r>
              <a:rPr lang="zh-CN" altLang="en-US" sz="1600" dirty="0"/>
              <a:t>，可以用</a:t>
            </a:r>
            <a:r>
              <a:rPr lang="en-US" altLang="zh-CN" sz="1600" dirty="0" err="1"/>
              <a:t>estimateFees</a:t>
            </a:r>
            <a:r>
              <a:rPr lang="zh-CN" altLang="en-US" sz="1600" dirty="0"/>
              <a:t>评估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Payload size &lt; 10000</a:t>
            </a:r>
          </a:p>
          <a:p>
            <a:r>
              <a:rPr lang="en-US" altLang="zh-CN" sz="1600" dirty="0"/>
              <a:t>Path</a:t>
            </a:r>
            <a:r>
              <a:rPr lang="zh-CN" altLang="en-US" sz="1600" dirty="0"/>
              <a:t>要填对（收发端地址，得跟发交易的账户地址一致）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跨链交易必须按顺序处理（</a:t>
            </a:r>
            <a:r>
              <a:rPr lang="en-US" altLang="zh-CN" sz="1600" dirty="0">
                <a:solidFill>
                  <a:srgbClr val="FF0000"/>
                </a:solidFill>
              </a:rPr>
              <a:t>nonce</a:t>
            </a:r>
            <a:r>
              <a:rPr lang="zh-CN" altLang="en-US" sz="1600" dirty="0">
                <a:solidFill>
                  <a:srgbClr val="FF0000"/>
                </a:solidFill>
              </a:rPr>
              <a:t>），接收端一个没处理，就会卡住，此时需要重新触发处理（如</a:t>
            </a:r>
            <a:r>
              <a:rPr lang="en-US" altLang="zh-CN" sz="1600" dirty="0">
                <a:solidFill>
                  <a:srgbClr val="FF0000"/>
                </a:solidFill>
              </a:rPr>
              <a:t>gas</a:t>
            </a:r>
            <a:r>
              <a:rPr lang="zh-CN" altLang="en-US" sz="1600" dirty="0">
                <a:solidFill>
                  <a:srgbClr val="FF0000"/>
                </a:solidFill>
              </a:rPr>
              <a:t>不够的话）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05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5349-98C7-0AEC-EE3F-87F9EC61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RelayerFee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9882C-5FA4-3A32-2A46-C481AA1B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19" y="1572535"/>
            <a:ext cx="11299441" cy="469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Relayer</a:t>
            </a:r>
            <a:r>
              <a:rPr lang="zh-CN" altLang="en-US" sz="2000" dirty="0"/>
              <a:t>是一个地址，背后是一个链下服务。它会按需在合约里更新目标链上的</a:t>
            </a:r>
            <a:r>
              <a:rPr lang="en-US" altLang="zh-CN" sz="2000" dirty="0" err="1"/>
              <a:t>gasPrice</a:t>
            </a:r>
            <a:r>
              <a:rPr lang="zh-CN" altLang="en-US" sz="2000" dirty="0"/>
              <a:t>和币价格，用来计算收费。</a:t>
            </a:r>
            <a:r>
              <a:rPr lang="en-US" altLang="zh-CN" sz="2000" dirty="0" err="1"/>
              <a:t>srcChain</a:t>
            </a:r>
            <a:r>
              <a:rPr lang="zh-CN" altLang="en-US" sz="2000" dirty="0"/>
              <a:t>上付费。</a:t>
            </a:r>
            <a:endParaRPr lang="en-US" altLang="zh-CN" sz="2000" dirty="0"/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DstPrice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uint128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dstPriceRatio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10^10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uint128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dstGasPriceInWei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JetBrains Mono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可以通过</a:t>
            </a:r>
            <a:r>
              <a:rPr lang="en-US" altLang="zh-CN" sz="2000" dirty="0">
                <a:latin typeface="Arial" panose="020B0604020202020204" pitchFamily="34" charset="0"/>
              </a:rPr>
              <a:t>RelayerV2</a:t>
            </a:r>
            <a:r>
              <a:rPr lang="zh-CN" altLang="en-US" sz="2000" dirty="0">
                <a:latin typeface="Arial" panose="020B0604020202020204" pitchFamily="34" charset="0"/>
              </a:rPr>
              <a:t>向目标链的地址空投目标链的币，通过</a:t>
            </a:r>
            <a:r>
              <a:rPr lang="en-US" altLang="zh-CN" sz="2000" dirty="0">
                <a:latin typeface="Arial" panose="020B0604020202020204" pitchFamily="34" charset="0"/>
              </a:rPr>
              <a:t>send</a:t>
            </a:r>
            <a:r>
              <a:rPr lang="zh-CN" altLang="en-US" sz="2000" dirty="0">
                <a:latin typeface="Arial" panose="020B0604020202020204" pitchFamily="34" charset="0"/>
              </a:rPr>
              <a:t>的最后参数</a:t>
            </a:r>
            <a:r>
              <a:rPr lang="en-US" altLang="zh-CN" sz="2000" dirty="0" err="1">
                <a:latin typeface="Arial" panose="020B0604020202020204" pitchFamily="34" charset="0"/>
              </a:rPr>
              <a:t>adapterParams</a:t>
            </a:r>
            <a:r>
              <a:rPr lang="zh-CN" altLang="en-US" sz="2000" dirty="0">
                <a:latin typeface="Arial" panose="020B0604020202020204" pitchFamily="34" charset="0"/>
              </a:rPr>
              <a:t>控制。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hlinkClick r:id="rId2"/>
              </a:rPr>
              <a:t>https://layerzero.gitbook.io/docs/evm-guides/advanced/relayer-adapter-parameters#airdrop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费用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((</a:t>
            </a:r>
            <a:r>
              <a:rPr lang="en-US" altLang="zh-CN" sz="2000" dirty="0" err="1">
                <a:latin typeface="Arial" panose="020B0604020202020204" pitchFamily="34" charset="0"/>
              </a:rPr>
              <a:t>baseGas</a:t>
            </a:r>
            <a:r>
              <a:rPr lang="en-US" altLang="zh-CN" sz="2000" dirty="0">
                <a:latin typeface="Arial" panose="020B0604020202020204" pitchFamily="34" charset="0"/>
              </a:rPr>
              <a:t> + </a:t>
            </a:r>
            <a:r>
              <a:rPr lang="en-US" altLang="zh-CN" sz="2000" dirty="0" err="1">
                <a:latin typeface="Arial" panose="020B0604020202020204" pitchFamily="34" charset="0"/>
              </a:rPr>
              <a:t>extraGas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</a:rPr>
              <a:t>*</a:t>
            </a:r>
            <a:r>
              <a:rPr lang="en-US" altLang="zh-CN" sz="2000" dirty="0" err="1">
                <a:latin typeface="Arial" panose="020B0604020202020204" pitchFamily="34" charset="0"/>
              </a:rPr>
              <a:t>gas_price</a:t>
            </a:r>
            <a:r>
              <a:rPr lang="en-US" altLang="zh-CN" sz="2000" dirty="0">
                <a:latin typeface="Arial" panose="020B0604020202020204" pitchFamily="34" charset="0"/>
              </a:rPr>
              <a:t> + </a:t>
            </a:r>
            <a:r>
              <a:rPr lang="zh-CN" altLang="en-US" sz="2000" dirty="0">
                <a:latin typeface="Arial" panose="020B0604020202020204" pitchFamily="34" charset="0"/>
              </a:rPr>
              <a:t>空投币</a:t>
            </a:r>
            <a:r>
              <a:rPr lang="en-US" altLang="zh-CN" sz="2000" dirty="0">
                <a:latin typeface="Arial" panose="020B0604020202020204" pitchFamily="34" charset="0"/>
              </a:rPr>
              <a:t>)+ </a:t>
            </a:r>
            <a:r>
              <a:rPr lang="zh-CN" altLang="en-US" sz="2000" dirty="0">
                <a:latin typeface="Arial" panose="020B0604020202020204" pitchFamily="34" charset="0"/>
              </a:rPr>
              <a:t>每</a:t>
            </a:r>
            <a:r>
              <a:rPr lang="en-US" altLang="zh-CN" sz="2000" dirty="0">
                <a:latin typeface="Arial" panose="020B0604020202020204" pitchFamily="34" charset="0"/>
              </a:rPr>
              <a:t>byte</a:t>
            </a:r>
            <a:r>
              <a:rPr lang="zh-CN" altLang="en-US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 err="1">
                <a:latin typeface="Arial" panose="020B0604020202020204" pitchFamily="34" charset="0"/>
              </a:rPr>
              <a:t>gasPrice</a:t>
            </a:r>
            <a:r>
              <a:rPr lang="en-US" altLang="zh-CN" sz="2000" dirty="0">
                <a:latin typeface="Arial" panose="020B0604020202020204" pitchFamily="34" charset="0"/>
              </a:rPr>
              <a:t>*</a:t>
            </a:r>
            <a:r>
              <a:rPr lang="en-US" altLang="zh-CN" sz="2000" dirty="0" err="1">
                <a:latin typeface="Arial" panose="020B0604020202020204" pitchFamily="34" charset="0"/>
              </a:rPr>
              <a:t>payload_size</a:t>
            </a:r>
            <a:r>
              <a:rPr lang="en-US" altLang="zh-CN" sz="2000" dirty="0">
                <a:latin typeface="Arial" panose="020B0604020202020204" pitchFamily="34" charset="0"/>
              </a:rPr>
              <a:t>)*</a:t>
            </a:r>
            <a:r>
              <a:rPr lang="zh-CN" altLang="en-US" sz="2000" dirty="0">
                <a:latin typeface="Arial" panose="020B0604020202020204" pitchFamily="34" charset="0"/>
              </a:rPr>
              <a:t>目标链币价格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8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1BB4-526E-B78A-FE6F-9DACD008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 </a:t>
            </a:r>
            <a:r>
              <a:rPr lang="en-US" altLang="zh-CN" dirty="0"/>
              <a:t>fee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90B34-077D-12F8-6868-3BEAC17D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LayerZeroOracleV2</a:t>
            </a:r>
            <a:r>
              <a:rPr lang="zh-CN" altLang="en-US" dirty="0"/>
              <a:t>没开源，不知道怎么计算的。</a:t>
            </a:r>
            <a:endParaRPr lang="en-US" altLang="zh-CN" dirty="0"/>
          </a:p>
          <a:p>
            <a:r>
              <a:rPr lang="zh-CN" altLang="en-US" dirty="0"/>
              <a:t>文档里说用</a:t>
            </a:r>
            <a:r>
              <a:rPr lang="en-US" altLang="zh-CN" dirty="0" err="1"/>
              <a:t>chainlink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4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2A312-80ED-45B6-6475-BA5EB33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 fee</a:t>
            </a:r>
            <a:r>
              <a:rPr lang="zh-CN" altLang="en-US" dirty="0"/>
              <a:t>及最终支付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62EFA1-4957-BCE2-232E-EA9499B49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558479" cy="2862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(feeEnabled)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(payInZro)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require(zroEnabled,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"LayerZero: ZRO is not enabled"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zroFee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relayerFee.add(oracleFee).mul(nativeBP).div(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CAA68-892E-A543-6F56-6706E02C8A56}"/>
              </a:ext>
            </a:extLst>
          </p:cNvPr>
          <p:cNvSpPr txBox="1"/>
          <p:nvPr/>
        </p:nvSpPr>
        <p:spPr>
          <a:xfrm>
            <a:off x="838200" y="4698367"/>
            <a:ext cx="8406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目前还没有</a:t>
            </a:r>
            <a:r>
              <a:rPr lang="en-US" altLang="zh-CN" dirty="0"/>
              <a:t>ZRO</a:t>
            </a:r>
            <a:r>
              <a:rPr lang="zh-CN" altLang="en-US" dirty="0"/>
              <a:t>代币，所以只能用</a:t>
            </a:r>
            <a:r>
              <a:rPr lang="en-US" altLang="zh-CN" dirty="0"/>
              <a:t>native</a:t>
            </a:r>
            <a:r>
              <a:rPr lang="zh-CN" altLang="en-US" dirty="0"/>
              <a:t>币缴费。</a:t>
            </a:r>
            <a:endParaRPr lang="en-US" altLang="zh-CN" dirty="0"/>
          </a:p>
          <a:p>
            <a:r>
              <a:rPr lang="en-US" altLang="zh-CN" dirty="0" err="1"/>
              <a:t>nativeBP</a:t>
            </a:r>
            <a:r>
              <a:rPr lang="zh-CN" altLang="en-US" dirty="0"/>
              <a:t>和</a:t>
            </a:r>
            <a:r>
              <a:rPr lang="en-US" altLang="zh-CN" dirty="0" err="1"/>
              <a:t>zroFee</a:t>
            </a:r>
            <a:r>
              <a:rPr lang="zh-CN" altLang="en-US" dirty="0"/>
              <a:t>都是中心化设置的。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最终费用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ZRO</a:t>
            </a:r>
            <a:r>
              <a:rPr lang="zh-CN" altLang="en-US" dirty="0"/>
              <a:t>支付：官方设定的固定费用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native</a:t>
            </a:r>
            <a:r>
              <a:rPr lang="zh-CN" altLang="en-US" dirty="0"/>
              <a:t>支付：</a:t>
            </a:r>
            <a:r>
              <a:rPr lang="en-US" altLang="zh-CN" dirty="0" err="1"/>
              <a:t>relayerFee</a:t>
            </a:r>
            <a:r>
              <a:rPr lang="en-US" altLang="zh-CN" dirty="0"/>
              <a:t> + </a:t>
            </a:r>
            <a:r>
              <a:rPr lang="en-US" altLang="zh-CN" dirty="0" err="1"/>
              <a:t>oracleFee</a:t>
            </a:r>
            <a:r>
              <a:rPr lang="en-US" altLang="zh-CN" dirty="0"/>
              <a:t> + </a:t>
            </a:r>
            <a:r>
              <a:rPr lang="en-US" altLang="zh-CN" dirty="0" err="1"/>
              <a:t>protocolFee</a:t>
            </a:r>
            <a:endParaRPr lang="en-US" altLang="zh-CN" dirty="0"/>
          </a:p>
          <a:p>
            <a:r>
              <a:rPr lang="zh-CN" altLang="en-US" dirty="0"/>
              <a:t>没用完超过的会直接退费</a:t>
            </a:r>
          </a:p>
        </p:txBody>
      </p:sp>
    </p:spTree>
    <p:extLst>
      <p:ext uri="{BB962C8B-B14F-4D97-AF65-F5344CB8AC3E}">
        <p14:creationId xmlns:p14="http://schemas.microsoft.com/office/powerpoint/2010/main" val="145934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A4D2-AEA3-B6EA-45AE-208A6794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跨链的问题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44501F-CF43-A335-E8F8-8E59CB600ED6}"/>
              </a:ext>
            </a:extLst>
          </p:cNvPr>
          <p:cNvSpPr/>
          <p:nvPr/>
        </p:nvSpPr>
        <p:spPr>
          <a:xfrm>
            <a:off x="1426931" y="2574298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4CD6CD-D261-AD5D-6631-0D1F9D874A3B}"/>
              </a:ext>
            </a:extLst>
          </p:cNvPr>
          <p:cNvSpPr/>
          <p:nvPr/>
        </p:nvSpPr>
        <p:spPr>
          <a:xfrm>
            <a:off x="6972544" y="2574298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742570-5D85-A4F1-D9CB-7099F69321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73203" y="2871333"/>
            <a:ext cx="3699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59F08EC-2269-A7A0-7F49-D916CF1596BD}"/>
              </a:ext>
            </a:extLst>
          </p:cNvPr>
          <p:cNvSpPr txBox="1"/>
          <p:nvPr/>
        </p:nvSpPr>
        <p:spPr>
          <a:xfrm>
            <a:off x="4110201" y="220496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链资产导入</a:t>
            </a:r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874E6E-A6E1-D3A5-51AA-541321652032}"/>
              </a:ext>
            </a:extLst>
          </p:cNvPr>
          <p:cNvSpPr txBox="1"/>
          <p:nvPr/>
        </p:nvSpPr>
        <p:spPr>
          <a:xfrm>
            <a:off x="6237006" y="3386502"/>
            <a:ext cx="5504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链外数据输入，本质上是预言机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B</a:t>
            </a:r>
            <a:r>
              <a:rPr lang="zh-CN" altLang="en-US" b="1" dirty="0"/>
              <a:t>链的安全性会降低</a:t>
            </a:r>
            <a:endParaRPr lang="en-US" altLang="zh-CN" b="1" dirty="0"/>
          </a:p>
          <a:p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链不安全，如区块回退，对</a:t>
            </a:r>
            <a:r>
              <a:rPr lang="en-US" altLang="zh-CN" dirty="0"/>
              <a:t>B</a:t>
            </a:r>
            <a:r>
              <a:rPr lang="zh-CN" altLang="en-US" dirty="0"/>
              <a:t>链来说，理论上要分叉，因为验证</a:t>
            </a:r>
            <a:r>
              <a:rPr lang="en-US" altLang="zh-CN" dirty="0"/>
              <a:t>A</a:t>
            </a:r>
            <a:r>
              <a:rPr lang="zh-CN" altLang="en-US" dirty="0"/>
              <a:t>链资产跨链的交易变为</a:t>
            </a:r>
            <a:r>
              <a:rPr lang="en-US" altLang="zh-CN" dirty="0"/>
              <a:t>invalid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怎么办？</a:t>
            </a:r>
            <a:endParaRPr lang="en-US" altLang="zh-CN" b="1" dirty="0"/>
          </a:p>
          <a:p>
            <a:r>
              <a:rPr lang="zh-CN" altLang="en-US" dirty="0"/>
              <a:t>完全安全</a:t>
            </a:r>
            <a:r>
              <a:rPr lang="en-US" altLang="zh-CN" dirty="0"/>
              <a:t>-&gt;</a:t>
            </a:r>
            <a:r>
              <a:rPr lang="zh-CN" altLang="en-US" dirty="0"/>
              <a:t>量化的安全（信任某些节点的承诺）</a:t>
            </a:r>
            <a:endParaRPr lang="en-US" altLang="zh-CN" dirty="0"/>
          </a:p>
          <a:p>
            <a:r>
              <a:rPr lang="zh-CN" altLang="en-US" dirty="0"/>
              <a:t>区块链自身不提供</a:t>
            </a:r>
            <a:r>
              <a:rPr lang="en-US" altLang="zh-CN" dirty="0"/>
              <a:t>100%</a:t>
            </a:r>
            <a:r>
              <a:rPr lang="zh-CN" altLang="en-US" dirty="0"/>
              <a:t>安全，只是把安全量化了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D42530-9C78-6CDC-F23E-BA8ECB92139D}"/>
              </a:ext>
            </a:extLst>
          </p:cNvPr>
          <p:cNvSpPr txBox="1"/>
          <p:nvPr/>
        </p:nvSpPr>
        <p:spPr>
          <a:xfrm>
            <a:off x="1092778" y="449449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所有的跨链方案都必须搞清楚：</a:t>
            </a:r>
            <a:endParaRPr lang="en-US" altLang="zh-CN" b="1" dirty="0"/>
          </a:p>
          <a:p>
            <a:r>
              <a:rPr lang="zh-CN" altLang="en-US" b="1" dirty="0"/>
              <a:t>我信任的是谁？</a:t>
            </a:r>
          </a:p>
        </p:txBody>
      </p:sp>
    </p:spTree>
    <p:extLst>
      <p:ext uri="{BB962C8B-B14F-4D97-AF65-F5344CB8AC3E}">
        <p14:creationId xmlns:p14="http://schemas.microsoft.com/office/powerpoint/2010/main" val="42564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8DE8-E2AA-3896-A528-14874521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能否安全送达？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98D82-00C2-2C1C-B518-1ACDD132B64D}"/>
              </a:ext>
            </a:extLst>
          </p:cNvPr>
          <p:cNvSpPr/>
          <p:nvPr/>
        </p:nvSpPr>
        <p:spPr>
          <a:xfrm>
            <a:off x="698904" y="2504408"/>
            <a:ext cx="1910339" cy="5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源链发出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CB609-B932-3BF1-6C5E-F4E99C247A52}"/>
              </a:ext>
            </a:extLst>
          </p:cNvPr>
          <p:cNvSpPr/>
          <p:nvPr/>
        </p:nvSpPr>
        <p:spPr>
          <a:xfrm>
            <a:off x="3408129" y="1690688"/>
            <a:ext cx="1910339" cy="58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 </a:t>
            </a:r>
            <a:r>
              <a:rPr lang="en-US" altLang="zh-CN" dirty="0" err="1"/>
              <a:t>Relayer</a:t>
            </a:r>
            <a:r>
              <a:rPr lang="zh-CN" altLang="en-US" dirty="0"/>
              <a:t>送达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C8DFF8-60F2-4BAD-A1A5-95B2E365D0E5}"/>
              </a:ext>
            </a:extLst>
          </p:cNvPr>
          <p:cNvSpPr/>
          <p:nvPr/>
        </p:nvSpPr>
        <p:spPr>
          <a:xfrm>
            <a:off x="3408129" y="3307461"/>
            <a:ext cx="1910339" cy="582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 Oracle</a:t>
            </a:r>
            <a:r>
              <a:rPr lang="zh-CN" altLang="en-US" dirty="0"/>
              <a:t>送达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F20D7E-AE95-B6A2-387A-37FE4B124B23}"/>
              </a:ext>
            </a:extLst>
          </p:cNvPr>
          <p:cNvSpPr/>
          <p:nvPr/>
        </p:nvSpPr>
        <p:spPr>
          <a:xfrm>
            <a:off x="6355176" y="2504408"/>
            <a:ext cx="2287942" cy="5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 </a:t>
            </a:r>
            <a:r>
              <a:rPr lang="zh-CN" altLang="en-US" dirty="0"/>
              <a:t>目标链</a:t>
            </a:r>
            <a:r>
              <a:rPr lang="en-US" altLang="zh-CN" dirty="0"/>
              <a:t>LZ</a:t>
            </a:r>
            <a:r>
              <a:rPr lang="zh-CN" altLang="en-US" dirty="0"/>
              <a:t>合约执行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ABF4A9-9B56-0DA4-B859-3AD7801A9898}"/>
              </a:ext>
            </a:extLst>
          </p:cNvPr>
          <p:cNvSpPr/>
          <p:nvPr/>
        </p:nvSpPr>
        <p:spPr>
          <a:xfrm>
            <a:off x="9500247" y="2504408"/>
            <a:ext cx="1910339" cy="5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 </a:t>
            </a:r>
            <a:r>
              <a:rPr lang="zh-CN" altLang="en-US" dirty="0"/>
              <a:t>目标链</a:t>
            </a:r>
            <a:r>
              <a:rPr lang="en-US" altLang="zh-CN" dirty="0"/>
              <a:t>UA</a:t>
            </a:r>
            <a:r>
              <a:rPr lang="zh-CN" altLang="en-US" dirty="0"/>
              <a:t>执行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12DC36-20C8-4AB0-C746-891DAE0A30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09243" y="1981898"/>
            <a:ext cx="798886" cy="813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16EF83-F09F-D238-2B64-26C295B69DC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9243" y="2795618"/>
            <a:ext cx="798886" cy="80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0C0A2E-7FD0-1620-4433-BF1DFF667FF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318468" y="1981898"/>
            <a:ext cx="1036708" cy="813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21E1F5-6E8E-F418-C950-7A900420EAD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18468" y="2795618"/>
            <a:ext cx="1036708" cy="80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207C34-824D-DFD1-FAF6-517341A6BDA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43118" y="2795618"/>
            <a:ext cx="85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B5A27B-4F68-6CE7-4EAF-F7ED16221BF2}"/>
              </a:ext>
            </a:extLst>
          </p:cNvPr>
          <p:cNvSpPr txBox="1"/>
          <p:nvPr/>
        </p:nvSpPr>
        <p:spPr>
          <a:xfrm>
            <a:off x="739674" y="4496285"/>
            <a:ext cx="10786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失败没关系，相当于没开始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Relayer</a:t>
            </a:r>
            <a:r>
              <a:rPr lang="zh-CN" altLang="en-US" dirty="0"/>
              <a:t>和</a:t>
            </a:r>
            <a:r>
              <a:rPr lang="en-US" altLang="zh-CN" dirty="0"/>
              <a:t>Oracle</a:t>
            </a:r>
            <a:r>
              <a:rPr lang="zh-CN" altLang="en-US" dirty="0"/>
              <a:t>保证一定能送达。</a:t>
            </a:r>
            <a:r>
              <a:rPr lang="en-US" altLang="zh-CN" dirty="0" err="1"/>
              <a:t>Relayer</a:t>
            </a:r>
            <a:r>
              <a:rPr lang="zh-CN" altLang="en-US" dirty="0"/>
              <a:t>会监听目标链上的通知，只有符合要求了才会尝试发交易，如果发不成功会自己重试。只要在源链接受了任务就保证发成功（即使亏钱）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看了代码，只要配置没问题，就不会失败。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可能会失败（</a:t>
            </a:r>
            <a:r>
              <a:rPr lang="en-US" altLang="zh-CN" dirty="0"/>
              <a:t>STORED</a:t>
            </a:r>
            <a:r>
              <a:rPr lang="zh-CN" altLang="en-US" dirty="0"/>
              <a:t>），提供了重试和跳过机制。也可以使用</a:t>
            </a:r>
            <a:r>
              <a:rPr lang="en-US" altLang="zh-CN" dirty="0" err="1"/>
              <a:t>noneBlockingLzApp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D9F36-A191-8019-AA7D-66BD1118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245C8-3DA8-E924-255D-7D062027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lzApp</a:t>
            </a:r>
            <a:endParaRPr lang="en-US" altLang="zh-CN" dirty="0"/>
          </a:p>
          <a:p>
            <a:r>
              <a:rPr lang="en-US" altLang="zh-CN" dirty="0" err="1"/>
              <a:t>NoneBlockingLzApp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https://github.com/LayerZero-Labs/solidity-examples/tree/main/contracts/lzApp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ONFT721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https://github.com/LayerZero-Labs/solidity-examples/tree/main/contracts/token/onft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1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EE210-E8E8-2BB8-8ABE-DC40AD52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未来可能的跨链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259210-2FE7-A618-56D5-1AC5D7937729}"/>
              </a:ext>
            </a:extLst>
          </p:cNvPr>
          <p:cNvSpPr txBox="1"/>
          <p:nvPr/>
        </p:nvSpPr>
        <p:spPr>
          <a:xfrm>
            <a:off x="926048" y="1840447"/>
            <a:ext cx="1042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模块化公链提供了可能不依赖外界信任源的方案。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F2E3BB-EA8F-C5AB-94A6-29E034FE96E9}"/>
              </a:ext>
            </a:extLst>
          </p:cNvPr>
          <p:cNvSpPr/>
          <p:nvPr/>
        </p:nvSpPr>
        <p:spPr>
          <a:xfrm>
            <a:off x="1671545" y="4053646"/>
            <a:ext cx="7722894" cy="7222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共识层</a:t>
            </a:r>
            <a:r>
              <a:rPr lang="en-US" altLang="zh-CN" dirty="0"/>
              <a:t>/</a:t>
            </a:r>
            <a:r>
              <a:rPr lang="zh-CN" altLang="en-US" dirty="0"/>
              <a:t>去中心化层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C01BC3-7E78-915D-B60A-ED86D7FF8E29}"/>
              </a:ext>
            </a:extLst>
          </p:cNvPr>
          <p:cNvSpPr/>
          <p:nvPr/>
        </p:nvSpPr>
        <p:spPr>
          <a:xfrm>
            <a:off x="1671545" y="2706798"/>
            <a:ext cx="2015175" cy="72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执行层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8ED6E-E617-A9D0-F86E-8E4A43B23F04}"/>
              </a:ext>
            </a:extLst>
          </p:cNvPr>
          <p:cNvSpPr/>
          <p:nvPr/>
        </p:nvSpPr>
        <p:spPr>
          <a:xfrm>
            <a:off x="4386595" y="2706797"/>
            <a:ext cx="2015175" cy="72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执行层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7B8B29-6744-ADFD-F1B2-CDF5A0715140}"/>
              </a:ext>
            </a:extLst>
          </p:cNvPr>
          <p:cNvSpPr/>
          <p:nvPr/>
        </p:nvSpPr>
        <p:spPr>
          <a:xfrm>
            <a:off x="7414209" y="2706797"/>
            <a:ext cx="2015175" cy="72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9C98C2-CB79-AB07-F820-A7C59FEDF1E0}"/>
              </a:ext>
            </a:extLst>
          </p:cNvPr>
          <p:cNvSpPr txBox="1"/>
          <p:nvPr/>
        </p:nvSpPr>
        <p:spPr>
          <a:xfrm>
            <a:off x="1671545" y="5369916"/>
            <a:ext cx="7897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执行层</a:t>
            </a:r>
            <a:r>
              <a:rPr lang="en-US" altLang="zh-CN" dirty="0"/>
              <a:t>A, B</a:t>
            </a:r>
            <a:r>
              <a:rPr lang="zh-CN" altLang="en-US" dirty="0"/>
              <a:t>之间跨链时，因为其共识均来自共识层，所以不必信任任何中间人，直接从共识层获取对方链的共识信息，即可完成跨链交易验证。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限制：只能执行层之间这么跨，对外还是跟其他的一样。</a:t>
            </a:r>
          </a:p>
        </p:txBody>
      </p:sp>
    </p:spTree>
    <p:extLst>
      <p:ext uri="{BB962C8B-B14F-4D97-AF65-F5344CB8AC3E}">
        <p14:creationId xmlns:p14="http://schemas.microsoft.com/office/powerpoint/2010/main" val="338661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C396-DFFC-D542-7A7E-F783035E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EIP4361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ECB4B-2668-CA73-2E97-E41538C7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Sign in with Ethereum</a:t>
            </a:r>
            <a:r>
              <a:rPr lang="zh-CN" altLang="en-US" dirty="0"/>
              <a:t>的标准：</a:t>
            </a:r>
            <a:endParaRPr lang="en-US" altLang="zh-CN" dirty="0"/>
          </a:p>
          <a:p>
            <a:r>
              <a:rPr lang="zh-CN" altLang="en-US" dirty="0"/>
              <a:t>钱包向用户提示的内容规范</a:t>
            </a:r>
            <a:endParaRPr lang="en-US" altLang="zh-CN" dirty="0"/>
          </a:p>
          <a:p>
            <a:r>
              <a:rPr lang="zh-CN" altLang="en-US" dirty="0"/>
              <a:t>底层被签名数据的格式规范（</a:t>
            </a:r>
            <a:r>
              <a:rPr lang="en-US" altLang="zh-CN" dirty="0"/>
              <a:t>ABNF)</a:t>
            </a:r>
          </a:p>
          <a:p>
            <a:r>
              <a:rPr lang="zh-CN" altLang="en-US" dirty="0"/>
              <a:t>对签名的要求</a:t>
            </a:r>
            <a:r>
              <a:rPr lang="en-US" altLang="zh-CN" dirty="0"/>
              <a:t>(ERC191)</a:t>
            </a:r>
          </a:p>
          <a:p>
            <a:r>
              <a:rPr lang="zh-CN" altLang="en-US" dirty="0"/>
              <a:t>相关流程中的安全要求和建议，如钱包和</a:t>
            </a:r>
            <a:r>
              <a:rPr lang="en-US" altLang="zh-CN" dirty="0"/>
              <a:t>web2 app</a:t>
            </a:r>
            <a:r>
              <a:rPr lang="zh-CN" altLang="en-US" dirty="0"/>
              <a:t>应该做的事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11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DA738-5394-8E70-F568-0953A3C6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 Wrapper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A7A2A-DBEB-6A97-130C-0DF862E9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ENS</a:t>
            </a:r>
            <a:r>
              <a:rPr lang="zh-CN" altLang="en-US" dirty="0"/>
              <a:t>的扩展功能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需将</a:t>
            </a:r>
            <a:r>
              <a:rPr lang="en-US" altLang="zh-CN" dirty="0"/>
              <a:t>node</a:t>
            </a:r>
            <a:r>
              <a:rPr lang="zh-CN" altLang="en-US" dirty="0"/>
              <a:t>的控制权交给</a:t>
            </a:r>
            <a:r>
              <a:rPr lang="en-US" altLang="zh-CN" dirty="0"/>
              <a:t>Wrapper</a:t>
            </a:r>
            <a:r>
              <a:rPr lang="zh-CN" altLang="en-US" dirty="0"/>
              <a:t>合约。</a:t>
            </a:r>
            <a:endParaRPr lang="en-US" altLang="zh-CN" dirty="0"/>
          </a:p>
          <a:p>
            <a:r>
              <a:rPr lang="zh-CN" altLang="en-US" dirty="0"/>
              <a:t>权限管理（如上级对下级的权限管理，可以让上级无法管理下级，也可以对本</a:t>
            </a:r>
            <a:r>
              <a:rPr lang="en-US" altLang="zh-CN" dirty="0"/>
              <a:t>node</a:t>
            </a:r>
            <a:r>
              <a:rPr lang="zh-CN" altLang="en-US" dirty="0"/>
              <a:t>的权限做出细化管理）</a:t>
            </a:r>
            <a:endParaRPr lang="en-US" altLang="zh-CN" dirty="0"/>
          </a:p>
          <a:p>
            <a:r>
              <a:rPr lang="zh-CN" altLang="en-US" dirty="0"/>
              <a:t>铸造</a:t>
            </a:r>
            <a:r>
              <a:rPr lang="en-US" altLang="zh-CN" dirty="0"/>
              <a:t>1155NFT</a:t>
            </a:r>
          </a:p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785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6228D-BED3-FFCD-BBD2-88C1EEA5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41" y="2766218"/>
            <a:ext cx="1404118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8747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0303-A3E8-8A11-DFF3-0C03E67D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1" y="126332"/>
            <a:ext cx="10515600" cy="1325563"/>
          </a:xfrm>
        </p:spPr>
        <p:txBody>
          <a:bodyPr/>
          <a:lstStyle/>
          <a:p>
            <a:r>
              <a:rPr lang="zh-CN" altLang="en-US" dirty="0"/>
              <a:t>资产跨链常见模式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E94407-6501-F86F-1E92-00D7ADE7836F}"/>
              </a:ext>
            </a:extLst>
          </p:cNvPr>
          <p:cNvSpPr/>
          <p:nvPr/>
        </p:nvSpPr>
        <p:spPr>
          <a:xfrm>
            <a:off x="1089126" y="1555062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DBB169-4C64-8F56-88B1-AA3DF5413E43}"/>
              </a:ext>
            </a:extLst>
          </p:cNvPr>
          <p:cNvSpPr/>
          <p:nvPr/>
        </p:nvSpPr>
        <p:spPr>
          <a:xfrm>
            <a:off x="6634739" y="1555062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216A4E-3CA4-7DE3-2CC3-8BAB248BD095}"/>
              </a:ext>
            </a:extLst>
          </p:cNvPr>
          <p:cNvCxnSpPr>
            <a:cxnSpLocks/>
          </p:cNvCxnSpPr>
          <p:nvPr/>
        </p:nvCxnSpPr>
        <p:spPr>
          <a:xfrm flipH="1">
            <a:off x="2007894" y="2149131"/>
            <a:ext cx="8736" cy="4708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A04689-39CC-4651-2B41-D53572A54A8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57875" y="2149131"/>
            <a:ext cx="96964" cy="4708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318EC82-8A90-F4F8-712E-9A6F16DDAF74}"/>
              </a:ext>
            </a:extLst>
          </p:cNvPr>
          <p:cNvSpPr txBox="1"/>
          <p:nvPr/>
        </p:nvSpPr>
        <p:spPr>
          <a:xfrm>
            <a:off x="2528250" y="2347154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在跨链合约中锁住</a:t>
            </a:r>
            <a:r>
              <a:rPr lang="en-US" altLang="zh-CN" dirty="0"/>
              <a:t>A</a:t>
            </a:r>
            <a:r>
              <a:rPr lang="zh-CN" altLang="en-US" dirty="0"/>
              <a:t>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66364C-02D8-DB48-E17A-18B6020E7222}"/>
              </a:ext>
            </a:extLst>
          </p:cNvPr>
          <p:cNvCxnSpPr/>
          <p:nvPr/>
        </p:nvCxnSpPr>
        <p:spPr>
          <a:xfrm flipV="1">
            <a:off x="2016630" y="3943713"/>
            <a:ext cx="5562600" cy="4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C6823CD-48A4-B376-0F76-1517E53E4500}"/>
              </a:ext>
            </a:extLst>
          </p:cNvPr>
          <p:cNvCxnSpPr/>
          <p:nvPr/>
        </p:nvCxnSpPr>
        <p:spPr>
          <a:xfrm rot="16200000" flipH="1">
            <a:off x="1940188" y="2248142"/>
            <a:ext cx="506706" cy="35382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019017-999F-2553-592E-7E6F474772DC}"/>
              </a:ext>
            </a:extLst>
          </p:cNvPr>
          <p:cNvCxnSpPr>
            <a:cxnSpLocks/>
          </p:cNvCxnSpPr>
          <p:nvPr/>
        </p:nvCxnSpPr>
        <p:spPr>
          <a:xfrm flipH="1">
            <a:off x="2007894" y="2680952"/>
            <a:ext cx="345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A6407BA-45E7-0C65-51BF-86CD1659F013}"/>
              </a:ext>
            </a:extLst>
          </p:cNvPr>
          <p:cNvSpPr txBox="1"/>
          <p:nvPr/>
        </p:nvSpPr>
        <p:spPr>
          <a:xfrm>
            <a:off x="3066849" y="3342416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链上锁定币的交易的正确性，</a:t>
            </a:r>
            <a:endParaRPr lang="en-US" altLang="zh-CN" dirty="0"/>
          </a:p>
          <a:p>
            <a:r>
              <a:rPr lang="zh-CN" altLang="en-US" dirty="0"/>
              <a:t>并将证据</a:t>
            </a:r>
            <a:r>
              <a:rPr lang="en-US" altLang="zh-CN" dirty="0"/>
              <a:t>relay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110D124-C9B6-0FF0-2A2D-4D0660626570}"/>
              </a:ext>
            </a:extLst>
          </p:cNvPr>
          <p:cNvCxnSpPr/>
          <p:nvPr/>
        </p:nvCxnSpPr>
        <p:spPr>
          <a:xfrm rot="16200000" flipH="1">
            <a:off x="7524143" y="4044008"/>
            <a:ext cx="506706" cy="35382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617BB8-7443-0250-508F-2A36AAFA9E2E}"/>
              </a:ext>
            </a:extLst>
          </p:cNvPr>
          <p:cNvCxnSpPr>
            <a:cxnSpLocks/>
          </p:cNvCxnSpPr>
          <p:nvPr/>
        </p:nvCxnSpPr>
        <p:spPr>
          <a:xfrm flipH="1">
            <a:off x="7591849" y="4476818"/>
            <a:ext cx="345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6564891-2474-5053-119F-435BDDBD7F18}"/>
              </a:ext>
            </a:extLst>
          </p:cNvPr>
          <p:cNvSpPr txBox="1"/>
          <p:nvPr/>
        </p:nvSpPr>
        <p:spPr>
          <a:xfrm>
            <a:off x="8100070" y="416558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验证交易，在</a:t>
            </a:r>
            <a:r>
              <a:rPr lang="en-US" altLang="zh-CN" dirty="0"/>
              <a:t>B</a:t>
            </a:r>
            <a:r>
              <a:rPr lang="zh-CN" altLang="en-US" dirty="0"/>
              <a:t>链发行等价</a:t>
            </a:r>
            <a:r>
              <a:rPr lang="en-US" altLang="zh-CN" dirty="0" err="1"/>
              <a:t>xA</a:t>
            </a:r>
            <a:r>
              <a:rPr lang="zh-CN" altLang="en-US" dirty="0"/>
              <a:t>币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FC9E2C1-C7E4-6C4E-610C-2E10DA7A8435}"/>
              </a:ext>
            </a:extLst>
          </p:cNvPr>
          <p:cNvCxnSpPr/>
          <p:nvPr/>
        </p:nvCxnSpPr>
        <p:spPr>
          <a:xfrm rot="16200000" flipH="1">
            <a:off x="7541617" y="5150537"/>
            <a:ext cx="506706" cy="35382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EBED97-9CC0-AF67-97C0-63DAF83B58C2}"/>
              </a:ext>
            </a:extLst>
          </p:cNvPr>
          <p:cNvCxnSpPr>
            <a:cxnSpLocks/>
          </p:cNvCxnSpPr>
          <p:nvPr/>
        </p:nvCxnSpPr>
        <p:spPr>
          <a:xfrm flipH="1">
            <a:off x="7609323" y="5583347"/>
            <a:ext cx="345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6B81C8A-C4C1-7B27-0823-132A8669BA47}"/>
              </a:ext>
            </a:extLst>
          </p:cNvPr>
          <p:cNvSpPr txBox="1"/>
          <p:nvPr/>
        </p:nvSpPr>
        <p:spPr>
          <a:xfrm>
            <a:off x="8100070" y="526046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合约中锁住</a:t>
            </a:r>
            <a:r>
              <a:rPr lang="en-US" altLang="zh-CN" dirty="0"/>
              <a:t>/</a:t>
            </a:r>
            <a:r>
              <a:rPr lang="zh-CN" altLang="en-US" dirty="0"/>
              <a:t>销毁 </a:t>
            </a:r>
            <a:r>
              <a:rPr lang="en-US" altLang="zh-CN" dirty="0" err="1"/>
              <a:t>xA</a:t>
            </a:r>
            <a:r>
              <a:rPr lang="zh-CN" altLang="en-US" dirty="0"/>
              <a:t>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BF7601-9111-A616-A21E-FC9CAB9328D1}"/>
              </a:ext>
            </a:extLst>
          </p:cNvPr>
          <p:cNvCxnSpPr/>
          <p:nvPr/>
        </p:nvCxnSpPr>
        <p:spPr>
          <a:xfrm flipH="1">
            <a:off x="2011292" y="5870796"/>
            <a:ext cx="5580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B8C30B0-9AC8-0970-6D42-D4967161CC0D}"/>
              </a:ext>
            </a:extLst>
          </p:cNvPr>
          <p:cNvSpPr txBox="1"/>
          <p:nvPr/>
        </p:nvSpPr>
        <p:spPr>
          <a:xfrm>
            <a:off x="3040569" y="5156329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B</a:t>
            </a:r>
            <a:r>
              <a:rPr lang="zh-CN" altLang="en-US" dirty="0"/>
              <a:t>链上锁定币的交易的正确性，</a:t>
            </a:r>
            <a:endParaRPr lang="en-US" altLang="zh-CN" dirty="0"/>
          </a:p>
          <a:p>
            <a:r>
              <a:rPr lang="zh-CN" altLang="en-US" dirty="0"/>
              <a:t>并将证据</a:t>
            </a:r>
            <a:r>
              <a:rPr lang="en-US" altLang="zh-CN" dirty="0"/>
              <a:t>relay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4E15CB-8DEA-E08A-842E-2BD1B516FB7C}"/>
              </a:ext>
            </a:extLst>
          </p:cNvPr>
          <p:cNvSpPr txBox="1"/>
          <p:nvPr/>
        </p:nvSpPr>
        <p:spPr>
          <a:xfrm>
            <a:off x="2528250" y="628020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执行合约，释放锁住的</a:t>
            </a:r>
            <a:r>
              <a:rPr lang="en-US" altLang="zh-CN" dirty="0"/>
              <a:t>A</a:t>
            </a:r>
            <a:r>
              <a:rPr lang="zh-CN" altLang="en-US" dirty="0"/>
              <a:t>币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DAD5865-0C8A-EF03-374C-CBEDE972B7E5}"/>
              </a:ext>
            </a:extLst>
          </p:cNvPr>
          <p:cNvCxnSpPr/>
          <p:nvPr/>
        </p:nvCxnSpPr>
        <p:spPr>
          <a:xfrm rot="16200000" flipH="1">
            <a:off x="1940188" y="6181188"/>
            <a:ext cx="506706" cy="35382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7321BC-739E-3432-1B82-C493AA49CAD8}"/>
              </a:ext>
            </a:extLst>
          </p:cNvPr>
          <p:cNvCxnSpPr>
            <a:cxnSpLocks/>
          </p:cNvCxnSpPr>
          <p:nvPr/>
        </p:nvCxnSpPr>
        <p:spPr>
          <a:xfrm flipH="1">
            <a:off x="2007894" y="6613998"/>
            <a:ext cx="345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7D88C7C-8297-A3A3-56DE-EBF157A2B39C}"/>
              </a:ext>
            </a:extLst>
          </p:cNvPr>
          <p:cNvSpPr txBox="1"/>
          <p:nvPr/>
        </p:nvSpPr>
        <p:spPr>
          <a:xfrm>
            <a:off x="8370980" y="2271961"/>
            <a:ext cx="3626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xA</a:t>
            </a:r>
            <a:r>
              <a:rPr lang="zh-CN" altLang="en-US" sz="1400" b="1" dirty="0"/>
              <a:t>有什么用？</a:t>
            </a:r>
            <a:endParaRPr lang="en-US" altLang="zh-CN" sz="1400" b="1" dirty="0"/>
          </a:p>
          <a:p>
            <a:r>
              <a:rPr lang="zh-CN" altLang="en-US" sz="1400" dirty="0"/>
              <a:t>除了兑换，没任何用</a:t>
            </a:r>
            <a:endParaRPr lang="en-US" altLang="zh-CN" sz="1400" dirty="0"/>
          </a:p>
          <a:p>
            <a:r>
              <a:rPr lang="zh-CN" altLang="en-US" sz="1400" b="1" dirty="0"/>
              <a:t>为什么发行</a:t>
            </a:r>
            <a:r>
              <a:rPr lang="en-US" altLang="zh-CN" sz="1400" b="1" dirty="0" err="1"/>
              <a:t>xA</a:t>
            </a:r>
            <a:r>
              <a:rPr lang="zh-CN" altLang="en-US" sz="1400" b="1" dirty="0"/>
              <a:t>，而不是直接转账</a:t>
            </a:r>
            <a:r>
              <a:rPr lang="en-US" altLang="zh-CN" sz="1400" b="1" dirty="0"/>
              <a:t>B</a:t>
            </a:r>
            <a:r>
              <a:rPr lang="zh-CN" altLang="en-US" sz="1400" b="1" dirty="0"/>
              <a:t>币？</a:t>
            </a:r>
            <a:endParaRPr lang="en-US" altLang="zh-CN" sz="1400" b="1" dirty="0"/>
          </a:p>
          <a:p>
            <a:r>
              <a:rPr lang="zh-CN" altLang="en-US" sz="1400" dirty="0"/>
              <a:t>因为跨链时间不确定，市场价格会变化。</a:t>
            </a:r>
            <a:endParaRPr lang="en-US" altLang="zh-CN" sz="1400" dirty="0"/>
          </a:p>
          <a:p>
            <a:r>
              <a:rPr lang="en-US" altLang="zh-CN" sz="1400" b="1" dirty="0" err="1"/>
              <a:t>xA</a:t>
            </a:r>
            <a:r>
              <a:rPr lang="zh-CN" altLang="en-US" sz="1400" b="1" dirty="0"/>
              <a:t>价值上是否跟</a:t>
            </a:r>
            <a:r>
              <a:rPr lang="en-US" altLang="zh-CN" sz="1400" b="1" dirty="0"/>
              <a:t>A</a:t>
            </a:r>
            <a:r>
              <a:rPr lang="zh-CN" altLang="en-US" sz="1400" b="1" dirty="0"/>
              <a:t>一样？</a:t>
            </a:r>
            <a:endParaRPr lang="en-US" altLang="zh-CN" sz="1400" b="1" dirty="0"/>
          </a:p>
          <a:p>
            <a:r>
              <a:rPr lang="zh-CN" altLang="en-US" sz="1400" dirty="0"/>
              <a:t>因为</a:t>
            </a:r>
            <a:r>
              <a:rPr lang="en-US" altLang="zh-CN" sz="1400" dirty="0"/>
              <a:t>1 </a:t>
            </a:r>
            <a:r>
              <a:rPr lang="en-US" altLang="zh-CN" sz="1400" dirty="0" err="1"/>
              <a:t>xA</a:t>
            </a:r>
            <a:r>
              <a:rPr lang="zh-CN" altLang="en-US" sz="1400" dirty="0"/>
              <a:t>可以换回 </a:t>
            </a:r>
            <a:r>
              <a:rPr lang="en-US" altLang="zh-CN" sz="1400" dirty="0"/>
              <a:t>1 A</a:t>
            </a:r>
            <a:r>
              <a:rPr lang="zh-CN" altLang="en-US" sz="1400" dirty="0"/>
              <a:t>，所以市场会让它们价值一样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76BA72-B2F8-93ED-63BE-8F8AFEC1DF7E}"/>
              </a:ext>
            </a:extLst>
          </p:cNvPr>
          <p:cNvSpPr txBox="1"/>
          <p:nvPr/>
        </p:nvSpPr>
        <p:spPr>
          <a:xfrm>
            <a:off x="8100070" y="4734552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DEX</a:t>
            </a:r>
            <a:r>
              <a:rPr lang="zh-CN" altLang="en-US" dirty="0"/>
              <a:t>中</a:t>
            </a:r>
            <a:r>
              <a:rPr lang="en-US" altLang="zh-CN" dirty="0" err="1"/>
              <a:t>xA</a:t>
            </a:r>
            <a:r>
              <a:rPr lang="zh-CN" altLang="en-US" dirty="0"/>
              <a:t>兑换</a:t>
            </a:r>
            <a:r>
              <a:rPr lang="en-US" altLang="zh-CN" dirty="0"/>
              <a:t>B</a:t>
            </a:r>
            <a:r>
              <a:rPr lang="zh-CN" altLang="en-US" dirty="0"/>
              <a:t>，消费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6DF6E-F1F4-3702-C24C-0A4C302D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Hash</a:t>
            </a:r>
            <a:r>
              <a:rPr lang="zh-CN" altLang="en-US" dirty="0"/>
              <a:t>锁的跨链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7AA1A-8256-D907-7E67-B3BB0393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在</a:t>
            </a:r>
            <a:r>
              <a:rPr lang="en-US" altLang="zh-CN" sz="2000" dirty="0"/>
              <a:t>A</a:t>
            </a:r>
            <a:r>
              <a:rPr lang="zh-CN" altLang="en-US" sz="2000" dirty="0"/>
              <a:t>链上转账给</a:t>
            </a:r>
            <a:r>
              <a:rPr lang="en-US" altLang="zh-CN" sz="2000" dirty="0"/>
              <a:t>b x</a:t>
            </a:r>
            <a:r>
              <a:rPr lang="zh-CN" altLang="en-US" sz="2000" dirty="0"/>
              <a:t>个</a:t>
            </a:r>
            <a:r>
              <a:rPr lang="en-US" altLang="zh-CN" sz="2000" dirty="0"/>
              <a:t>A</a:t>
            </a:r>
            <a:r>
              <a:rPr lang="zh-CN" altLang="en-US" sz="2000" dirty="0"/>
              <a:t>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在</a:t>
            </a:r>
            <a:r>
              <a:rPr lang="en-US" altLang="zh-CN" sz="2000" dirty="0"/>
              <a:t>B</a:t>
            </a:r>
            <a:r>
              <a:rPr lang="zh-CN" altLang="en-US" sz="2000" dirty="0"/>
              <a:t>链上转账给</a:t>
            </a:r>
            <a:r>
              <a:rPr lang="en-US" altLang="zh-CN" sz="2000" dirty="0"/>
              <a:t>a y</a:t>
            </a:r>
            <a:r>
              <a:rPr lang="zh-CN" altLang="en-US" sz="2000" dirty="0"/>
              <a:t>个</a:t>
            </a:r>
            <a:r>
              <a:rPr lang="en-US" altLang="zh-CN" sz="2000" dirty="0"/>
              <a:t>B</a:t>
            </a:r>
            <a:r>
              <a:rPr lang="zh-CN" altLang="en-US" sz="2000" dirty="0"/>
              <a:t>币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</a:t>
            </a:r>
            <a:r>
              <a:rPr lang="zh-CN" altLang="en-US" sz="2000" dirty="0"/>
              <a:t>生成随机数</a:t>
            </a:r>
            <a:r>
              <a:rPr lang="en-US" altLang="zh-CN" sz="2000" dirty="0"/>
              <a:t>x</a:t>
            </a:r>
            <a:r>
              <a:rPr lang="zh-CN" altLang="en-US" sz="2000" dirty="0"/>
              <a:t>，计算</a:t>
            </a:r>
            <a:r>
              <a:rPr lang="en-US" altLang="zh-CN" sz="2000" dirty="0"/>
              <a:t>Hash(x)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</a:t>
            </a:r>
            <a:r>
              <a:rPr lang="zh-CN" altLang="en-US" sz="2000" dirty="0"/>
              <a:t>在</a:t>
            </a:r>
            <a:r>
              <a:rPr lang="en-US" altLang="zh-CN" sz="2000" dirty="0"/>
              <a:t>A</a:t>
            </a:r>
            <a:r>
              <a:rPr lang="zh-CN" altLang="en-US" sz="2000" dirty="0"/>
              <a:t>链上发一笔交易，检查</a:t>
            </a:r>
            <a:r>
              <a:rPr lang="en-US" altLang="zh-CN" sz="2000" dirty="0"/>
              <a:t>hash(x)</a:t>
            </a:r>
            <a:r>
              <a:rPr lang="zh-CN" altLang="en-US" sz="2000" dirty="0"/>
              <a:t>，如果有提供</a:t>
            </a:r>
            <a:r>
              <a:rPr lang="en-US" altLang="zh-CN" sz="2000" dirty="0"/>
              <a:t>x</a:t>
            </a:r>
            <a:r>
              <a:rPr lang="zh-CN" altLang="en-US" sz="2000" dirty="0"/>
              <a:t>，则向</a:t>
            </a:r>
            <a:r>
              <a:rPr lang="en-US" altLang="zh-CN" sz="2000" dirty="0"/>
              <a:t>b</a:t>
            </a:r>
            <a:r>
              <a:rPr lang="zh-CN" altLang="en-US" sz="2000" dirty="0"/>
              <a:t>转账；如果超时，则交易取消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b</a:t>
            </a:r>
            <a:r>
              <a:rPr lang="zh-CN" altLang="en-US" sz="2000" dirty="0"/>
              <a:t>看到</a:t>
            </a:r>
            <a:r>
              <a:rPr lang="en-US" altLang="zh-CN" sz="2000" dirty="0"/>
              <a:t>2</a:t>
            </a:r>
            <a:r>
              <a:rPr lang="zh-CN" altLang="en-US" sz="2000" dirty="0"/>
              <a:t>的交易后，在</a:t>
            </a:r>
            <a:r>
              <a:rPr lang="en-US" altLang="zh-CN" sz="2000" dirty="0"/>
              <a:t>B</a:t>
            </a:r>
            <a:r>
              <a:rPr lang="zh-CN" altLang="en-US" sz="2000" dirty="0"/>
              <a:t>链上发一笔交易，同样检查</a:t>
            </a:r>
            <a:r>
              <a:rPr lang="en-US" altLang="zh-CN" sz="2000" dirty="0"/>
              <a:t>hash(x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如果有提供</a:t>
            </a:r>
            <a:r>
              <a:rPr lang="en-US" altLang="zh-CN" sz="2000" dirty="0"/>
              <a:t>x</a:t>
            </a:r>
            <a:r>
              <a:rPr lang="zh-CN" altLang="en-US" sz="2000" dirty="0"/>
              <a:t>，则向</a:t>
            </a:r>
            <a:r>
              <a:rPr lang="en-US" altLang="zh-CN" sz="2000" dirty="0"/>
              <a:t>a</a:t>
            </a:r>
            <a:r>
              <a:rPr lang="zh-CN" altLang="en-US" sz="2000" dirty="0"/>
              <a:t>转账。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</a:t>
            </a:r>
            <a:r>
              <a:rPr lang="zh-CN" altLang="en-US" sz="2000" dirty="0"/>
              <a:t>看到</a:t>
            </a:r>
            <a:r>
              <a:rPr lang="en-US" altLang="zh-CN" sz="2000" dirty="0"/>
              <a:t>B</a:t>
            </a:r>
            <a:r>
              <a:rPr lang="zh-CN" altLang="en-US" sz="2000" dirty="0"/>
              <a:t>链的交易后，发送</a:t>
            </a:r>
            <a:r>
              <a:rPr lang="en-US" altLang="zh-CN" sz="2000" dirty="0"/>
              <a:t>x</a:t>
            </a:r>
            <a:r>
              <a:rPr lang="zh-CN" altLang="en-US" sz="2000" dirty="0"/>
              <a:t>，拿到</a:t>
            </a:r>
            <a:r>
              <a:rPr lang="en-US" altLang="zh-CN" sz="2000" dirty="0"/>
              <a:t>B</a:t>
            </a:r>
            <a:r>
              <a:rPr lang="zh-CN" altLang="en-US" sz="2000" dirty="0"/>
              <a:t>链上的币。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b</a:t>
            </a:r>
            <a:r>
              <a:rPr lang="zh-CN" altLang="en-US" sz="2000" dirty="0"/>
              <a:t>此时可以在</a:t>
            </a:r>
            <a:r>
              <a:rPr lang="en-US" altLang="zh-CN" sz="2000" dirty="0"/>
              <a:t>B</a:t>
            </a:r>
            <a:r>
              <a:rPr lang="zh-CN" altLang="en-US" sz="2000" dirty="0"/>
              <a:t>链上获得</a:t>
            </a:r>
            <a:r>
              <a:rPr lang="en-US" altLang="zh-CN" sz="2000" dirty="0"/>
              <a:t>x</a:t>
            </a:r>
            <a:r>
              <a:rPr lang="zh-CN" altLang="en-US" sz="2000" dirty="0"/>
              <a:t>，到</a:t>
            </a:r>
            <a:r>
              <a:rPr lang="en-US" altLang="zh-CN" sz="2000" dirty="0"/>
              <a:t>A</a:t>
            </a:r>
            <a:r>
              <a:rPr lang="zh-CN" altLang="en-US" sz="2000" dirty="0"/>
              <a:t>链上输入</a:t>
            </a:r>
            <a:r>
              <a:rPr lang="en-US" altLang="zh-CN" sz="2000" dirty="0"/>
              <a:t>x</a:t>
            </a:r>
            <a:r>
              <a:rPr lang="zh-CN" altLang="en-US" sz="2000" dirty="0"/>
              <a:t>，就可以取走</a:t>
            </a:r>
            <a:r>
              <a:rPr lang="en-US" altLang="zh-CN" sz="2000" dirty="0"/>
              <a:t>A</a:t>
            </a:r>
            <a:r>
              <a:rPr lang="zh-CN" altLang="en-US" sz="2000" dirty="0"/>
              <a:t>币。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信任源头：密码学（</a:t>
            </a:r>
            <a:r>
              <a:rPr lang="en-US" altLang="zh-CN" sz="2000" dirty="0"/>
              <a:t>Hash</a:t>
            </a:r>
            <a:r>
              <a:rPr lang="zh-CN" altLang="en-US" sz="2000" dirty="0"/>
              <a:t>函数）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该方案安全性没问题，但是因为交易时间无法保证，且价格随时变化，所以无法保证交易原子性，因此无法实用。（实际上</a:t>
            </a:r>
            <a:r>
              <a:rPr lang="en-US" altLang="zh-CN" sz="2000" dirty="0"/>
              <a:t>a</a:t>
            </a:r>
            <a:r>
              <a:rPr lang="zh-CN" altLang="en-US" sz="2000" dirty="0"/>
              <a:t>可能会吃亏。因为如果</a:t>
            </a:r>
            <a:r>
              <a:rPr lang="en-US" altLang="zh-CN" sz="2000" dirty="0"/>
              <a:t>2</a:t>
            </a:r>
            <a:r>
              <a:rPr lang="zh-CN" altLang="en-US" sz="2000" dirty="0"/>
              <a:t>交易发了，而</a:t>
            </a:r>
            <a:r>
              <a:rPr lang="en-US" altLang="zh-CN" sz="2000" dirty="0"/>
              <a:t>B</a:t>
            </a:r>
            <a:r>
              <a:rPr lang="zh-CN" altLang="en-US" sz="2000" dirty="0"/>
              <a:t>涨价了，则</a:t>
            </a:r>
            <a:r>
              <a:rPr lang="en-US" altLang="zh-CN" sz="2000" dirty="0"/>
              <a:t>b</a:t>
            </a:r>
            <a:r>
              <a:rPr lang="zh-CN" altLang="en-US" sz="2000" dirty="0"/>
              <a:t>可以不发</a:t>
            </a:r>
            <a:r>
              <a:rPr lang="en-US" altLang="zh-CN" sz="2000" dirty="0"/>
              <a:t>3</a:t>
            </a:r>
            <a:r>
              <a:rPr lang="zh-CN" altLang="en-US" sz="2000" dirty="0"/>
              <a:t>的交易，而</a:t>
            </a:r>
            <a:r>
              <a:rPr lang="en-US" altLang="zh-CN" sz="2000" dirty="0"/>
              <a:t>a</a:t>
            </a:r>
            <a:r>
              <a:rPr lang="zh-CN" altLang="en-US" sz="2000" dirty="0"/>
              <a:t>需要等超时后才能取回</a:t>
            </a:r>
            <a:r>
              <a:rPr lang="en-US" altLang="zh-CN" sz="2000" dirty="0"/>
              <a:t>A</a:t>
            </a:r>
            <a:r>
              <a:rPr lang="zh-CN" altLang="en-US" sz="2000" dirty="0"/>
              <a:t>币。</a:t>
            </a:r>
          </a:p>
        </p:txBody>
      </p:sp>
    </p:spTree>
    <p:extLst>
      <p:ext uri="{BB962C8B-B14F-4D97-AF65-F5344CB8AC3E}">
        <p14:creationId xmlns:p14="http://schemas.microsoft.com/office/powerpoint/2010/main" val="129668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6043-A3D4-90A5-E50B-9DC63A40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验证者跨链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9DD95F-496C-F5F7-D3C7-4E0D9EC81B57}"/>
              </a:ext>
            </a:extLst>
          </p:cNvPr>
          <p:cNvSpPr/>
          <p:nvPr/>
        </p:nvSpPr>
        <p:spPr>
          <a:xfrm>
            <a:off x="1881217" y="1560886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E09ED-21FE-E984-D5EC-DA8614D09074}"/>
              </a:ext>
            </a:extLst>
          </p:cNvPr>
          <p:cNvSpPr/>
          <p:nvPr/>
        </p:nvSpPr>
        <p:spPr>
          <a:xfrm>
            <a:off x="7426830" y="1560886"/>
            <a:ext cx="1846272" cy="59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链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7C62F3-E62E-38DD-A1F3-9E9D7704E8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7489" y="1857921"/>
            <a:ext cx="3699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1397AD-0C7A-9313-5190-82628AF45B5A}"/>
              </a:ext>
            </a:extLst>
          </p:cNvPr>
          <p:cNvSpPr txBox="1"/>
          <p:nvPr/>
        </p:nvSpPr>
        <p:spPr>
          <a:xfrm>
            <a:off x="4851562" y="14698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跨链交易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DE1DE-3362-E68A-9684-31F95542A4C0}"/>
              </a:ext>
            </a:extLst>
          </p:cNvPr>
          <p:cNvSpPr txBox="1"/>
          <p:nvPr/>
        </p:nvSpPr>
        <p:spPr>
          <a:xfrm>
            <a:off x="3961430" y="202515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一群验证者运行两条链的节点，</a:t>
            </a:r>
            <a:endParaRPr lang="en-US" altLang="zh-CN" dirty="0"/>
          </a:p>
          <a:p>
            <a:r>
              <a:rPr lang="zh-CN" altLang="en-US" dirty="0"/>
              <a:t>对跨链交易多签确认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0F93A6-5C55-372B-B82F-6725D5072D73}"/>
              </a:ext>
            </a:extLst>
          </p:cNvPr>
          <p:cNvSpPr txBox="1"/>
          <p:nvPr/>
        </p:nvSpPr>
        <p:spPr>
          <a:xfrm>
            <a:off x="1580999" y="2795436"/>
            <a:ext cx="8363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在目标链上记录源链的块头（相当于在目标链运行轻客户端），有跨链交易时验证</a:t>
            </a:r>
            <a:r>
              <a:rPr lang="en-US" altLang="zh-CN" dirty="0"/>
              <a:t>MPT</a:t>
            </a:r>
            <a:r>
              <a:rPr lang="zh-CN" altLang="en-US" dirty="0"/>
              <a:t>证明。（如</a:t>
            </a:r>
            <a:r>
              <a:rPr lang="en-US" altLang="zh-CN" dirty="0"/>
              <a:t>BTC-&gt;Ethereum)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或中心化跨链。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信任源头：验证者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 err="1"/>
              <a:t>Dapp</a:t>
            </a:r>
            <a:r>
              <a:rPr lang="zh-CN" altLang="en-US" dirty="0"/>
              <a:t>来说，这是比较合适的方案。相当于自己信任自己，不必信任第三方</a:t>
            </a:r>
            <a:br>
              <a:rPr lang="en-US" altLang="zh-CN" dirty="0"/>
            </a:br>
            <a:r>
              <a:rPr lang="zh-CN" altLang="en-US" dirty="0"/>
              <a:t>对用户来说，需要信任</a:t>
            </a:r>
            <a:r>
              <a:rPr lang="en-US" altLang="zh-CN" dirty="0" err="1"/>
              <a:t>Dapp</a:t>
            </a:r>
            <a:r>
              <a:rPr lang="zh-CN" altLang="en-US" dirty="0"/>
              <a:t>不作恶。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对链到链的跨链，也是信任验证者不会提交假块头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安全性</a:t>
            </a:r>
            <a:r>
              <a:rPr lang="zh-CN" altLang="en-US" dirty="0"/>
              <a:t>：有时候会发生攻击行为，如私钥泄漏，多签合约被攻击等。</a:t>
            </a:r>
            <a:endParaRPr lang="en-US" altLang="zh-CN" dirty="0"/>
          </a:p>
          <a:p>
            <a:r>
              <a:rPr lang="zh-CN" altLang="en-US" b="1" dirty="0"/>
              <a:t>复杂性</a:t>
            </a:r>
            <a:r>
              <a:rPr lang="zh-CN" altLang="en-US" dirty="0"/>
              <a:t>：两条链好说，当要跨链的链很多时，复杂性上升。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9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2CC1A-C69F-4A2F-3EEC-A2C2D756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中继跨链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1E8B17-62DB-D546-26C9-CB24C1324D31}"/>
              </a:ext>
            </a:extLst>
          </p:cNvPr>
          <p:cNvSpPr txBox="1"/>
          <p:nvPr/>
        </p:nvSpPr>
        <p:spPr>
          <a:xfrm>
            <a:off x="838200" y="1467699"/>
            <a:ext cx="9755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狭义：</a:t>
            </a:r>
            <a:r>
              <a:rPr lang="en-US" altLang="zh-CN" dirty="0"/>
              <a:t>Cosmos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zh-CN" altLang="en-US" dirty="0"/>
              <a:t>广义：转发跨链请求和证明的方式。</a:t>
            </a:r>
            <a:r>
              <a:rPr lang="en-US" altLang="zh-CN" dirty="0"/>
              <a:t>(</a:t>
            </a:r>
            <a:r>
              <a:rPr lang="en-US" altLang="zh-CN" dirty="0" err="1"/>
              <a:t>LayerZero</a:t>
            </a:r>
            <a:r>
              <a:rPr lang="zh-CN" altLang="en-US" dirty="0"/>
              <a:t>也算这种）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Cosmos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多条链互相跨链时，之前方法比较复杂，要建立很多跨链桥，安全性良莠不齐。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几个验证者多签，对</a:t>
            </a:r>
            <a:r>
              <a:rPr lang="en-US" altLang="zh-CN" dirty="0" err="1"/>
              <a:t>Dapp</a:t>
            </a:r>
            <a:r>
              <a:rPr lang="zh-CN" altLang="en-US" dirty="0"/>
              <a:t>自身来说是信任自己的；但是对用户来说，需要信任</a:t>
            </a:r>
            <a:r>
              <a:rPr lang="en-US" altLang="zh-CN" dirty="0" err="1"/>
              <a:t>Dapp</a:t>
            </a:r>
            <a:r>
              <a:rPr lang="zh-CN" altLang="en-US" dirty="0"/>
              <a:t>运营者，这个信任未必够。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建立一条用于跨链的链，各个链都链接到这条跨链链上。由链的共识代替验证者多签。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6A37A5-E86C-9841-93D8-15382F9AC3B2}"/>
              </a:ext>
            </a:extLst>
          </p:cNvPr>
          <p:cNvSpPr/>
          <p:nvPr/>
        </p:nvSpPr>
        <p:spPr>
          <a:xfrm>
            <a:off x="4321559" y="5113651"/>
            <a:ext cx="1572535" cy="1461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Cosmos Hub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724571-0939-8335-FD57-5039EE5A5694}"/>
              </a:ext>
            </a:extLst>
          </p:cNvPr>
          <p:cNvSpPr/>
          <p:nvPr/>
        </p:nvSpPr>
        <p:spPr>
          <a:xfrm>
            <a:off x="6371679" y="4714692"/>
            <a:ext cx="949345" cy="94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A89465-F65E-67A0-1A30-4ECD498A4368}"/>
              </a:ext>
            </a:extLst>
          </p:cNvPr>
          <p:cNvSpPr/>
          <p:nvPr/>
        </p:nvSpPr>
        <p:spPr>
          <a:xfrm>
            <a:off x="6371679" y="5788144"/>
            <a:ext cx="949345" cy="94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BCE9E6-8FF1-7D8A-EBBE-5B7ABD570AAD}"/>
              </a:ext>
            </a:extLst>
          </p:cNvPr>
          <p:cNvSpPr/>
          <p:nvPr/>
        </p:nvSpPr>
        <p:spPr>
          <a:xfrm>
            <a:off x="2894629" y="4714692"/>
            <a:ext cx="949345" cy="94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31DA0A-7536-A745-2D09-9FDBED4DD35F}"/>
              </a:ext>
            </a:extLst>
          </p:cNvPr>
          <p:cNvSpPr/>
          <p:nvPr/>
        </p:nvSpPr>
        <p:spPr>
          <a:xfrm>
            <a:off x="2894629" y="5788144"/>
            <a:ext cx="949345" cy="94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400C91-9E9B-40A0-AC04-16EEBA72F186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 flipH="1">
            <a:off x="5663802" y="5187909"/>
            <a:ext cx="707877" cy="139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DEA2-E9D1-1F4A-3C82-9DFF595A9DD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 flipV="1">
            <a:off x="5663802" y="6261361"/>
            <a:ext cx="707877" cy="10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FEBB69A-69D2-D38A-5467-BC6C7E8F14F9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3843974" y="5187909"/>
            <a:ext cx="707877" cy="139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99BABA-EC9F-2505-EBC3-989FC224176B}"/>
              </a:ext>
            </a:extLst>
          </p:cNvPr>
          <p:cNvCxnSpPr>
            <a:stCxn id="5" idx="3"/>
            <a:endCxn id="9" idx="6"/>
          </p:cNvCxnSpPr>
          <p:nvPr/>
        </p:nvCxnSpPr>
        <p:spPr>
          <a:xfrm flipH="1" flipV="1">
            <a:off x="3843974" y="6261361"/>
            <a:ext cx="707877" cy="10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E743F-1DEC-3962-6A58-E5FDF1E1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Cosmos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A4381-DE42-9F8A-D01C-F429287A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前提：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zone</a:t>
            </a:r>
            <a:r>
              <a:rPr lang="zh-CN" altLang="en-US" dirty="0"/>
              <a:t>都有最终确定性</a:t>
            </a:r>
            <a:r>
              <a:rPr lang="en-US" altLang="zh-CN" dirty="0"/>
              <a:t>(</a:t>
            </a:r>
            <a:r>
              <a:rPr lang="zh-CN" altLang="en-US" dirty="0"/>
              <a:t>要有</a:t>
            </a:r>
            <a:r>
              <a:rPr lang="en-US" altLang="zh-CN" dirty="0"/>
              <a:t>BFT</a:t>
            </a:r>
            <a:r>
              <a:rPr lang="zh-CN" altLang="en-US" dirty="0"/>
              <a:t>，概率确定性的不行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在共识上都能信任对方（有共同的安全模型）。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安全基础</a:t>
            </a:r>
            <a:endParaRPr lang="en-US" altLang="zh-CN" dirty="0"/>
          </a:p>
          <a:p>
            <a:pPr lvl="1"/>
            <a:r>
              <a:rPr lang="zh-CN" altLang="en-US" dirty="0"/>
              <a:t>链的验证者</a:t>
            </a:r>
            <a:r>
              <a:rPr lang="en-US" altLang="zh-CN" dirty="0"/>
              <a:t>2/3</a:t>
            </a:r>
            <a:r>
              <a:rPr lang="zh-CN" altLang="en-US" dirty="0"/>
              <a:t>以上是诚实的。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07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B6CD20-71C8-F081-60A5-EB65050DDADD}"/>
              </a:ext>
            </a:extLst>
          </p:cNvPr>
          <p:cNvSpPr/>
          <p:nvPr/>
        </p:nvSpPr>
        <p:spPr>
          <a:xfrm>
            <a:off x="931873" y="1799680"/>
            <a:ext cx="4612764" cy="48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定制区块链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0A31A2-8631-C768-51C0-56C9E63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23" y="276238"/>
            <a:ext cx="10515600" cy="1325563"/>
          </a:xfrm>
        </p:spPr>
        <p:txBody>
          <a:bodyPr/>
          <a:lstStyle/>
          <a:p>
            <a:r>
              <a:rPr lang="en-US" altLang="zh-CN" dirty="0"/>
              <a:t>Cosmos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8E2F01-7011-BF08-08D0-AB26D127DE6B}"/>
              </a:ext>
            </a:extLst>
          </p:cNvPr>
          <p:cNvSpPr/>
          <p:nvPr/>
        </p:nvSpPr>
        <p:spPr>
          <a:xfrm>
            <a:off x="1345387" y="4295905"/>
            <a:ext cx="3942985" cy="2108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Tendermint</a:t>
            </a:r>
            <a:endParaRPr lang="en-US" altLang="zh-CN" b="1" dirty="0"/>
          </a:p>
          <a:p>
            <a:pPr algn="ctr"/>
            <a:r>
              <a:rPr lang="zh-CN" altLang="en-US" dirty="0"/>
              <a:t>区块链开发模板，完成：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共识（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POS)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网络，</a:t>
            </a:r>
            <a:endParaRPr lang="en-US" altLang="zh-CN" dirty="0"/>
          </a:p>
          <a:p>
            <a:pPr algn="ctr"/>
            <a:r>
              <a:rPr lang="zh-CN" altLang="en-US" dirty="0"/>
              <a:t>链层数据存储</a:t>
            </a:r>
            <a:r>
              <a:rPr lang="en-US" altLang="zh-CN" dirty="0"/>
              <a:t>/</a:t>
            </a:r>
            <a:r>
              <a:rPr lang="zh-CN" altLang="en-US" dirty="0"/>
              <a:t>处理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1D3152-556A-7C65-33B8-9D48AB616DA0}"/>
              </a:ext>
            </a:extLst>
          </p:cNvPr>
          <p:cNvSpPr/>
          <p:nvPr/>
        </p:nvSpPr>
        <p:spPr>
          <a:xfrm>
            <a:off x="1901597" y="2607617"/>
            <a:ext cx="2830563" cy="110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Cosmos </a:t>
            </a:r>
            <a:r>
              <a:rPr lang="en-US" altLang="zh-CN" dirty="0" err="1"/>
              <a:t>sdk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经济模型</a:t>
            </a:r>
            <a:endParaRPr lang="en-US" altLang="zh-CN" dirty="0"/>
          </a:p>
          <a:p>
            <a:pPr algn="ctr"/>
            <a:r>
              <a:rPr lang="en-US" altLang="zh-CN" dirty="0"/>
              <a:t>IBC</a:t>
            </a:r>
            <a:r>
              <a:rPr lang="zh-CN" altLang="en-US" dirty="0"/>
              <a:t>跨链接口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A9A6C-8EE0-E29F-55E5-BED8623D1AEF}"/>
              </a:ext>
            </a:extLst>
          </p:cNvPr>
          <p:cNvSpPr/>
          <p:nvPr/>
        </p:nvSpPr>
        <p:spPr>
          <a:xfrm>
            <a:off x="6687157" y="1799680"/>
            <a:ext cx="4612764" cy="48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定制区块链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9A15A-9379-17E5-A315-22B4E8EBA7EA}"/>
              </a:ext>
            </a:extLst>
          </p:cNvPr>
          <p:cNvSpPr/>
          <p:nvPr/>
        </p:nvSpPr>
        <p:spPr>
          <a:xfrm>
            <a:off x="7100671" y="4295905"/>
            <a:ext cx="3942985" cy="2108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Tendermint</a:t>
            </a:r>
            <a:endParaRPr lang="en-US" altLang="zh-CN" b="1" dirty="0"/>
          </a:p>
          <a:p>
            <a:pPr algn="ctr"/>
            <a:r>
              <a:rPr lang="zh-CN" altLang="en-US" dirty="0"/>
              <a:t>区块链开发模板，完成：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共识（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POS)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网络，</a:t>
            </a:r>
            <a:endParaRPr lang="en-US" altLang="zh-CN" dirty="0"/>
          </a:p>
          <a:p>
            <a:pPr algn="ctr"/>
            <a:r>
              <a:rPr lang="zh-CN" altLang="en-US" dirty="0"/>
              <a:t>链层数据存储</a:t>
            </a:r>
            <a:r>
              <a:rPr lang="en-US" altLang="zh-CN" dirty="0"/>
              <a:t>/</a:t>
            </a:r>
            <a:r>
              <a:rPr lang="zh-CN" altLang="en-US" dirty="0"/>
              <a:t>处理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994CD-D742-DE99-DFAD-E8BF57D4A7DE}"/>
              </a:ext>
            </a:extLst>
          </p:cNvPr>
          <p:cNvSpPr/>
          <p:nvPr/>
        </p:nvSpPr>
        <p:spPr>
          <a:xfrm>
            <a:off x="7656881" y="2607617"/>
            <a:ext cx="2830563" cy="110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Cosmos </a:t>
            </a:r>
            <a:r>
              <a:rPr lang="en-US" altLang="zh-CN" dirty="0" err="1"/>
              <a:t>sdk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经济模型</a:t>
            </a:r>
            <a:endParaRPr lang="en-US" altLang="zh-CN" dirty="0"/>
          </a:p>
          <a:p>
            <a:pPr algn="ctr"/>
            <a:r>
              <a:rPr lang="en-US" altLang="zh-CN" dirty="0"/>
              <a:t>IBC</a:t>
            </a:r>
            <a:r>
              <a:rPr lang="zh-CN" altLang="en-US" dirty="0"/>
              <a:t>跨链接口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0737B4-2305-421C-F005-5576F241DEA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732160" y="3159980"/>
            <a:ext cx="2924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8C1EF43-5F29-40EC-1AE4-2E6DEB44D52D}"/>
              </a:ext>
            </a:extLst>
          </p:cNvPr>
          <p:cNvSpPr/>
          <p:nvPr/>
        </p:nvSpPr>
        <p:spPr>
          <a:xfrm>
            <a:off x="5657723" y="2737725"/>
            <a:ext cx="916348" cy="844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共同信任</a:t>
            </a:r>
          </a:p>
        </p:txBody>
      </p:sp>
    </p:spTree>
    <p:extLst>
      <p:ext uri="{BB962C8B-B14F-4D97-AF65-F5344CB8AC3E}">
        <p14:creationId xmlns:p14="http://schemas.microsoft.com/office/powerpoint/2010/main" val="41806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E18C-4DA6-C7C8-73D5-545ABBD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Cosmos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7BE1135-DAD6-5E07-AAEF-0FBBFD972C18}"/>
              </a:ext>
            </a:extLst>
          </p:cNvPr>
          <p:cNvSpPr/>
          <p:nvPr/>
        </p:nvSpPr>
        <p:spPr>
          <a:xfrm>
            <a:off x="4092474" y="1852098"/>
            <a:ext cx="4007051" cy="4007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HUB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随时保存每个</a:t>
            </a:r>
            <a:r>
              <a:rPr lang="en-US" altLang="zh-CN" dirty="0"/>
              <a:t>ZONE</a:t>
            </a:r>
            <a:r>
              <a:rPr lang="zh-CN" altLang="en-US" dirty="0"/>
              <a:t>当前验证者集合；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ZONE</a:t>
            </a:r>
            <a:r>
              <a:rPr lang="zh-CN" altLang="en-US" dirty="0"/>
              <a:t>的每个块头都提交到</a:t>
            </a:r>
            <a:r>
              <a:rPr lang="en-US" altLang="zh-CN" dirty="0"/>
              <a:t>HUB</a:t>
            </a:r>
            <a:r>
              <a:rPr lang="zh-CN" altLang="en-US" dirty="0"/>
              <a:t>，都要有足够验证者签名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跨链交易通过足够验证者签名保证其可信性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AC824C-F6D5-56B5-F87C-F4F787561204}"/>
              </a:ext>
            </a:extLst>
          </p:cNvPr>
          <p:cNvSpPr/>
          <p:nvPr/>
        </p:nvSpPr>
        <p:spPr>
          <a:xfrm>
            <a:off x="244618" y="2481112"/>
            <a:ext cx="2766496" cy="2749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ZONE</a:t>
            </a:r>
            <a:r>
              <a:rPr lang="en-US" altLang="zh-CN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验证者集合变化需提交到</a:t>
            </a:r>
            <a:r>
              <a:rPr lang="en-US" altLang="zh-CN" sz="1600" dirty="0"/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每个块都要足够验证者签名，块头提交</a:t>
            </a:r>
            <a:r>
              <a:rPr lang="en-US" altLang="zh-CN" sz="1600" dirty="0"/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跨链交易通过</a:t>
            </a:r>
            <a:r>
              <a:rPr lang="en-US" altLang="zh-CN" sz="1600" dirty="0"/>
              <a:t>IBC</a:t>
            </a:r>
            <a:r>
              <a:rPr lang="zh-CN" altLang="en-US" sz="1600" dirty="0"/>
              <a:t>接口</a:t>
            </a:r>
            <a:r>
              <a:rPr lang="en-US" altLang="zh-CN" sz="1600" dirty="0"/>
              <a:t>relay</a:t>
            </a:r>
            <a:r>
              <a:rPr lang="zh-CN" altLang="en-US" sz="1600" dirty="0"/>
              <a:t>到</a:t>
            </a:r>
            <a:r>
              <a:rPr lang="en-US" altLang="zh-CN" sz="1600" dirty="0"/>
              <a:t>HUB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2DFE54-1166-C63E-BF23-5C7813225778}"/>
              </a:ext>
            </a:extLst>
          </p:cNvPr>
          <p:cNvSpPr/>
          <p:nvPr/>
        </p:nvSpPr>
        <p:spPr>
          <a:xfrm>
            <a:off x="9179919" y="2481112"/>
            <a:ext cx="2766496" cy="2749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ZONE</a:t>
            </a:r>
            <a:r>
              <a:rPr lang="en-US" altLang="zh-CN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验证者集合变化需提交到</a:t>
            </a:r>
            <a:r>
              <a:rPr lang="en-US" altLang="zh-CN" sz="1600" dirty="0"/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每个块都要足够验证者签名，块头提交</a:t>
            </a:r>
            <a:r>
              <a:rPr lang="en-US" altLang="zh-CN" sz="1600" dirty="0"/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跨链交易通过</a:t>
            </a:r>
            <a:r>
              <a:rPr lang="en-US" altLang="zh-CN" sz="1600" dirty="0"/>
              <a:t>IBC</a:t>
            </a:r>
            <a:r>
              <a:rPr lang="zh-CN" altLang="en-US" sz="1600" dirty="0"/>
              <a:t>接口</a:t>
            </a:r>
            <a:r>
              <a:rPr lang="en-US" altLang="zh-CN" sz="1600" dirty="0"/>
              <a:t>relay</a:t>
            </a:r>
            <a:r>
              <a:rPr lang="zh-CN" altLang="en-US" sz="1600" dirty="0"/>
              <a:t>到</a:t>
            </a:r>
            <a:r>
              <a:rPr lang="en-US" altLang="zh-CN" sz="1600" dirty="0"/>
              <a:t>HUB</a:t>
            </a:r>
            <a:endParaRPr lang="zh-CN" altLang="en-US" sz="1600" dirty="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00A7F4EB-DFA3-C1BF-7AE5-1A3C3A238BBA}"/>
              </a:ext>
            </a:extLst>
          </p:cNvPr>
          <p:cNvSpPr/>
          <p:nvPr/>
        </p:nvSpPr>
        <p:spPr>
          <a:xfrm>
            <a:off x="3011114" y="3733316"/>
            <a:ext cx="1081360" cy="26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B06FEF51-C5FF-508E-7040-BCCFBCE27EBD}"/>
              </a:ext>
            </a:extLst>
          </p:cNvPr>
          <p:cNvSpPr/>
          <p:nvPr/>
        </p:nvSpPr>
        <p:spPr>
          <a:xfrm>
            <a:off x="8099525" y="3734287"/>
            <a:ext cx="1081360" cy="26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9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1789</TotalTime>
  <Words>2153</Words>
  <Application>Microsoft Office PowerPoint</Application>
  <PresentationFormat>宽屏</PresentationFormat>
  <Paragraphs>366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 Unicode MS</vt:lpstr>
      <vt:lpstr>等线</vt:lpstr>
      <vt:lpstr>等线 Light</vt:lpstr>
      <vt:lpstr>Arial</vt:lpstr>
      <vt:lpstr>Office 主题​​</vt:lpstr>
      <vt:lpstr>跨链及LayerZero介绍</vt:lpstr>
      <vt:lpstr>跨链的问题</vt:lpstr>
      <vt:lpstr>资产跨链常见模式</vt:lpstr>
      <vt:lpstr>基于Hash锁的跨链</vt:lpstr>
      <vt:lpstr>验证者跨链</vt:lpstr>
      <vt:lpstr>中继跨链</vt:lpstr>
      <vt:lpstr>Cosmos</vt:lpstr>
      <vt:lpstr>Cosmos</vt:lpstr>
      <vt:lpstr>Cosmos</vt:lpstr>
      <vt:lpstr>Cosmos</vt:lpstr>
      <vt:lpstr>LayerZero</vt:lpstr>
      <vt:lpstr>LayerZero</vt:lpstr>
      <vt:lpstr>LayerZero方案</vt:lpstr>
      <vt:lpstr>PowerPoint 演示文稿</vt:lpstr>
      <vt:lpstr>PowerPoint 演示文稿</vt:lpstr>
      <vt:lpstr>LayerZero</vt:lpstr>
      <vt:lpstr>RelayerFee</vt:lpstr>
      <vt:lpstr>Oracle fee</vt:lpstr>
      <vt:lpstr>Protocol fee及最终支付</vt:lpstr>
      <vt:lpstr>能否安全送达？</vt:lpstr>
      <vt:lpstr>examples</vt:lpstr>
      <vt:lpstr>未来可能的跨链</vt:lpstr>
      <vt:lpstr>EIP4361</vt:lpstr>
      <vt:lpstr>ENS Wrapper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daishan</dc:creator>
  <cp:lastModifiedBy>mao daishan</cp:lastModifiedBy>
  <cp:revision>358</cp:revision>
  <dcterms:created xsi:type="dcterms:W3CDTF">2023-03-31T12:40:31Z</dcterms:created>
  <dcterms:modified xsi:type="dcterms:W3CDTF">2023-04-04T10:29:35Z</dcterms:modified>
</cp:coreProperties>
</file>