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9"/>
  </p:handoutMasterIdLst>
  <p:sldIdLst>
    <p:sldId id="820" r:id="rId3"/>
    <p:sldId id="294" r:id="rId5"/>
    <p:sldId id="299" r:id="rId6"/>
    <p:sldId id="542" r:id="rId7"/>
    <p:sldId id="868" r:id="rId8"/>
    <p:sldId id="574" r:id="rId9"/>
    <p:sldId id="870" r:id="rId10"/>
    <p:sldId id="872" r:id="rId11"/>
    <p:sldId id="575" r:id="rId12"/>
    <p:sldId id="869" r:id="rId13"/>
    <p:sldId id="864" r:id="rId14"/>
    <p:sldId id="878" r:id="rId15"/>
    <p:sldId id="879" r:id="rId16"/>
    <p:sldId id="877" r:id="rId17"/>
    <p:sldId id="880" r:id="rId18"/>
    <p:sldId id="882" r:id="rId19"/>
    <p:sldId id="883" r:id="rId20"/>
    <p:sldId id="894" r:id="rId21"/>
    <p:sldId id="895" r:id="rId22"/>
    <p:sldId id="896" r:id="rId23"/>
    <p:sldId id="897" r:id="rId24"/>
    <p:sldId id="898" r:id="rId25"/>
    <p:sldId id="899" r:id="rId26"/>
    <p:sldId id="900" r:id="rId27"/>
    <p:sldId id="901" r:id="rId28"/>
    <p:sldId id="902" r:id="rId29"/>
    <p:sldId id="885" r:id="rId30"/>
    <p:sldId id="886" r:id="rId31"/>
    <p:sldId id="888" r:id="rId32"/>
    <p:sldId id="889" r:id="rId33"/>
    <p:sldId id="890" r:id="rId34"/>
    <p:sldId id="891" r:id="rId35"/>
    <p:sldId id="892" r:id="rId36"/>
    <p:sldId id="893" r:id="rId37"/>
    <p:sldId id="26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FEA"/>
    <a:srgbClr val="4BBFB4"/>
    <a:srgbClr val="CFECEC"/>
    <a:srgbClr val="D8ECEB"/>
    <a:srgbClr val="DEECEB"/>
    <a:srgbClr val="204055"/>
    <a:srgbClr val="044DF6"/>
    <a:srgbClr val="C2DED5"/>
    <a:srgbClr val="99CCFF"/>
    <a:srgbClr val="43B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8"/>
    <p:restoredTop sz="94655"/>
  </p:normalViewPr>
  <p:slideViewPr>
    <p:cSldViewPr snapToGrid="0" snapToObjects="1" showGuides="1">
      <p:cViewPr varScale="1">
        <p:scale>
          <a:sx n="86" d="100"/>
          <a:sy n="86" d="100"/>
        </p:scale>
        <p:origin x="749" y="62"/>
      </p:cViewPr>
      <p:guideLst>
        <p:guide pos="3802"/>
        <p:guide orient="horz" pos="16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微软雅黑" panose="020B0503020204020204" pitchFamily="34" charset="-122"/>
                <a:ea typeface="微软雅黑" panose="020B0503020204020204" pitchFamily="34"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微软雅黑" panose="020B0503020204020204" pitchFamily="34" charset="-122"/>
                <a:ea typeface="微软雅黑" panose="020B0503020204020204" pitchFamily="34" charset="-122"/>
              </a:defRPr>
            </a:lvl1pPr>
          </a:lstStyle>
          <a:p>
            <a:fld id="{D684CD7C-060C-CD4A-AD20-13F72B57E41F}" type="datetimeFigureOut">
              <a:rPr kumimoji="1" lang="zh-CN" altLang="en-US" smtClean="0"/>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微软雅黑" panose="020B0503020204020204" pitchFamily="34" charset="-122"/>
                <a:ea typeface="微软雅黑" panose="020B0503020204020204" pitchFamily="34"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微软雅黑" panose="020B0503020204020204" pitchFamily="34" charset="-122"/>
                <a:ea typeface="微软雅黑" panose="020B0503020204020204" pitchFamily="34" charset="-122"/>
              </a:defRPr>
            </a:lvl1pPr>
          </a:lstStyle>
          <a:p>
            <a:fld id="{E60BEB64-0322-4D4C-8119-97763EB236C4}" type="slidenum">
              <a:rPr kumimoji="1" lang="zh-CN" altLang="en-US" smtClean="0"/>
            </a:fld>
            <a:endParaRPr kumimoji="1"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288290" indent="-288290">
              <a:spcBef>
                <a:spcPts val="600"/>
              </a:spcBef>
              <a:spcAft>
                <a:spcPts val="600"/>
              </a:spcAft>
              <a:buFont typeface="Wingdings" panose="05000000000000000000" pitchFamily="2" charset="2"/>
              <a:buChar char="ü"/>
              <a:defRPr sz="2000"/>
            </a:lvl1pPr>
            <a:lvl2pPr marL="612140" indent="-252095">
              <a:spcBef>
                <a:spcPts val="600"/>
              </a:spcBef>
              <a:spcAft>
                <a:spcPts val="600"/>
              </a:spcAft>
              <a:defRPr sz="1800"/>
            </a:lvl2pPr>
            <a:lvl3pPr marL="899795" indent="-215900">
              <a:spcBef>
                <a:spcPts val="600"/>
              </a:spcBef>
              <a:spcAft>
                <a:spcPts val="600"/>
              </a:spcAft>
              <a:defRPr sz="1600"/>
            </a:lvl3pPr>
            <a:lvl4pPr>
              <a:spcBef>
                <a:spcPts val="600"/>
              </a:spcBef>
              <a:spcAft>
                <a:spcPts val="600"/>
              </a:spcAft>
              <a:defRPr sz="1800" b="0" i="0">
                <a:latin typeface="微软雅黑" panose="020B0503020204020204" pitchFamily="34" charset="-122"/>
              </a:defRPr>
            </a:lvl4pPr>
            <a:lvl5pPr>
              <a:spcBef>
                <a:spcPts val="600"/>
              </a:spcBef>
              <a:spcAft>
                <a:spcPts val="600"/>
              </a:spcAft>
              <a:defRPr sz="1800" b="0" i="0">
                <a:latin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12"/>
          </p:nvPr>
        </p:nvSpPr>
        <p:spPr>
          <a:xfrm>
            <a:off x="366183" y="6580553"/>
            <a:ext cx="488949" cy="184150"/>
          </a:xfrm>
          <a:prstGeom prst="rect">
            <a:avLst/>
          </a:prstGeom>
        </p:spPr>
        <p:txBody>
          <a:bodyPr/>
          <a:lstStyle/>
          <a:p>
            <a:fld id="{7D9BB5D0-35E4-459D-AEF3-FE4D7C45CC19}" type="slidenum">
              <a:rPr lang="zh-CN" altLang="en-US" smtClean="0"/>
            </a:fld>
            <a:endParaRPr lang="zh-CN" altLang="en-US" dirty="0"/>
          </a:p>
        </p:txBody>
      </p:sp>
      <p:sp>
        <p:nvSpPr>
          <p:cNvPr id="7" name="标题 6"/>
          <p:cNvSpPr>
            <a:spLocks noGrp="1"/>
          </p:cNvSpPr>
          <p:nvPr>
            <p:ph type="title"/>
          </p:nvPr>
        </p:nvSpPr>
        <p:spPr>
          <a:xfrm>
            <a:off x="366183" y="693738"/>
            <a:ext cx="11343345" cy="474662"/>
          </a:xfrm>
        </p:spPr>
        <p:txBody>
          <a:bodyPr anchor="ctr" anchorCtr="0"/>
          <a:lstStyle>
            <a:lvl1pPr>
              <a:defRPr b="1">
                <a:solidFill>
                  <a:srgbClr val="204055"/>
                </a:solidFill>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204055"/>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a:lvl1pPr>
            <a:lvl4pPr>
              <a:defRPr b="0" i="0">
                <a:latin typeface="微软雅黑" panose="020B0503020204020204" pitchFamily="34" charset="-122"/>
              </a:defRPr>
            </a:lvl4pPr>
            <a:lvl5pPr>
              <a:defRPr b="0" i="0">
                <a:latin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pPr>
              <a:defRPr/>
            </a:pPr>
            <a:fld id="{BB2908A2-3E9A-4527-B234-35EEA5E6CC96}" type="slidenum">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1470218" y="6524625"/>
            <a:ext cx="488949" cy="184150"/>
          </a:xfrm>
        </p:spPr>
        <p:txBody>
          <a:bodyPr/>
          <a:lstStyle/>
          <a:p>
            <a:pPr>
              <a:defRPr/>
            </a:pPr>
            <a:fld id="{DBD9516C-C47E-43D8-9727-3C17BB639E0A}"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节标题白">
    <p:spTree>
      <p:nvGrpSpPr>
        <p:cNvPr id="1" name=""/>
        <p:cNvGrpSpPr/>
        <p:nvPr/>
      </p:nvGrpSpPr>
      <p:grpSpPr>
        <a:xfrm>
          <a:off x="0" y="0"/>
          <a:ext cx="0" cy="0"/>
          <a:chOff x="0" y="0"/>
          <a:chExt cx="0" cy="0"/>
        </a:xfrm>
      </p:grpSpPr>
      <p:pic>
        <p:nvPicPr>
          <p:cNvPr id="7" name="PA_图片 9"/>
          <p:cNvPicPr>
            <a:picLocks noChangeAspect="1"/>
          </p:cNvPicPr>
          <p:nvPr userDrawn="1">
            <p:custDataLst>
              <p:tags r:id="rId2"/>
            </p:custDataLst>
          </p:nvPr>
        </p:nvPicPr>
        <p:blipFill>
          <a:blip r:embed="rId3"/>
          <a:stretch>
            <a:fillRect/>
          </a:stretch>
        </p:blipFill>
        <p:spPr>
          <a:xfrm>
            <a:off x="0" y="0"/>
            <a:ext cx="12192000" cy="6843948"/>
          </a:xfrm>
          <a:prstGeom prst="rect">
            <a:avLst/>
          </a:prstGeom>
        </p:spPr>
      </p:pic>
      <p:sp>
        <p:nvSpPr>
          <p:cNvPr id="12" name="文本占位符 11"/>
          <p:cNvSpPr>
            <a:spLocks noGrp="1"/>
          </p:cNvSpPr>
          <p:nvPr>
            <p:ph type="body" sz="quarter" idx="11" hasCustomPrompt="1"/>
          </p:nvPr>
        </p:nvSpPr>
        <p:spPr>
          <a:xfrm>
            <a:off x="5880760" y="5383477"/>
            <a:ext cx="430481" cy="429955"/>
          </a:xfrm>
          <a:prstGeom prst="rect">
            <a:avLst/>
          </a:prstGeom>
          <a:solidFill>
            <a:srgbClr val="00BCF2"/>
          </a:solidFill>
          <a:ln>
            <a:noFill/>
          </a:ln>
        </p:spPr>
        <p:txBody>
          <a:bodyPr anchor="ctr" anchorCtr="1"/>
          <a:lstStyle>
            <a:lvl1pPr marL="0" indent="0" algn="ctr" defTabSz="914400" rtl="0" eaLnBrk="1" latinLnBrk="0" hangingPunct="1">
              <a:lnSpc>
                <a:spcPct val="100000"/>
              </a:lnSpc>
              <a:spcBef>
                <a:spcPts val="0"/>
              </a:spcBef>
              <a:buNone/>
              <a:defRPr lang="zh-CN" altLang="en-US" sz="2000" b="1" kern="1200" dirty="0" smtClean="0">
                <a:solidFill>
                  <a:schemeClr val="bg1"/>
                </a:solidFill>
                <a:latin typeface="微软雅黑" panose="020B0503020204020204" pitchFamily="34" charset="-122"/>
                <a:ea typeface="微软雅黑" panose="020B0503020204020204" pitchFamily="34" charset="-122"/>
                <a:cs typeface="+mn-cs"/>
              </a:defRPr>
            </a:lvl1pPr>
            <a:lvl2pPr marL="0" indent="0" algn="ctr" defTabSz="914400" rtl="0" eaLnBrk="1" latinLnBrk="0" hangingPunct="1">
              <a:buNone/>
              <a:defRPr lang="zh-CN" altLang="en-US" sz="7200" kern="1200" dirty="0" smtClean="0">
                <a:solidFill>
                  <a:schemeClr val="bg1"/>
                </a:solidFill>
                <a:latin typeface="思源黑体 CN Medium" panose="020B0600000000000000" pitchFamily="34" charset="-122"/>
                <a:ea typeface="思源黑体 CN Medium" panose="020B0600000000000000" pitchFamily="34" charset="-122"/>
                <a:cs typeface="+mn-cs"/>
              </a:defRPr>
            </a:lvl2pPr>
            <a:lvl3pPr marL="0" indent="0" algn="ctr" defTabSz="914400" rtl="0" eaLnBrk="1" latinLnBrk="0" hangingPunct="1">
              <a:buNone/>
              <a:defRPr lang="zh-CN" altLang="en-US" sz="7200" kern="1200" dirty="0" smtClean="0">
                <a:solidFill>
                  <a:schemeClr val="bg1"/>
                </a:solidFill>
                <a:latin typeface="思源黑体 CN Medium" panose="020B0600000000000000" pitchFamily="34" charset="-122"/>
                <a:ea typeface="思源黑体 CN Medium" panose="020B0600000000000000" pitchFamily="34" charset="-122"/>
                <a:cs typeface="+mn-cs"/>
              </a:defRPr>
            </a:lvl3pPr>
            <a:lvl4pPr marL="0" indent="0" algn="ctr" defTabSz="914400" rtl="0" eaLnBrk="1" latinLnBrk="0" hangingPunct="1">
              <a:buNone/>
              <a:defRPr lang="zh-CN" altLang="en-US" sz="7200" kern="1200" dirty="0" smtClean="0">
                <a:solidFill>
                  <a:schemeClr val="bg1"/>
                </a:solidFill>
                <a:latin typeface="思源黑体 CN Medium" panose="020B0600000000000000" pitchFamily="34" charset="-122"/>
                <a:ea typeface="思源黑体 CN Medium" panose="020B0600000000000000" pitchFamily="34" charset="-122"/>
                <a:cs typeface="+mn-cs"/>
              </a:defRPr>
            </a:lvl4pPr>
            <a:lvl5pPr marL="0" indent="0" algn="ctr" defTabSz="914400" rtl="0" eaLnBrk="1" latinLnBrk="0" hangingPunct="1">
              <a:buNone/>
              <a:defRPr lang="zh-CN" altLang="en-US" sz="7200" kern="1200" dirty="0">
                <a:solidFill>
                  <a:schemeClr val="bg1"/>
                </a:solidFill>
                <a:latin typeface="思源黑体 CN Medium" panose="020B0600000000000000" pitchFamily="34" charset="-122"/>
                <a:ea typeface="思源黑体 CN Medium" panose="020B0600000000000000" pitchFamily="34" charset="-122"/>
                <a:cs typeface="+mn-cs"/>
              </a:defRPr>
            </a:lvl5pPr>
          </a:lstStyle>
          <a:p>
            <a:pPr lvl="0"/>
            <a:r>
              <a:rPr lang="en-US" altLang="zh-CN" dirty="0"/>
              <a:t>1</a:t>
            </a:r>
            <a:endParaRPr lang="zh-CN" altLang="en-US" dirty="0"/>
          </a:p>
        </p:txBody>
      </p:sp>
      <p:sp>
        <p:nvSpPr>
          <p:cNvPr id="8" name="文本占位符 49"/>
          <p:cNvSpPr>
            <a:spLocks noGrp="1"/>
          </p:cNvSpPr>
          <p:nvPr>
            <p:ph type="body" sz="quarter" idx="34" hasCustomPrompt="1"/>
          </p:nvPr>
        </p:nvSpPr>
        <p:spPr>
          <a:xfrm>
            <a:off x="3225204" y="4534950"/>
            <a:ext cx="5741592" cy="605813"/>
          </a:xfrm>
          <a:prstGeom prst="rect">
            <a:avLst/>
          </a:prstGeom>
        </p:spPr>
        <p:txBody>
          <a:bodyPr anchor="ctr" anchorCtr="1"/>
          <a:lstStyle>
            <a:lvl1pPr marL="0" indent="0" algn="ctr">
              <a:lnSpc>
                <a:spcPct val="100000"/>
              </a:lnSpc>
              <a:buFontTx/>
              <a:buNone/>
              <a:defRPr sz="3600" b="0" spc="300">
                <a:solidFill>
                  <a:srgbClr val="204056"/>
                </a:solidFill>
                <a:latin typeface="+mn-ea"/>
                <a:ea typeface="+mn-ea"/>
              </a:defRPr>
            </a:lvl1pPr>
            <a:lvl2pPr marL="457200" indent="0">
              <a:buFontTx/>
              <a:buNone/>
              <a:defRPr sz="4000">
                <a:solidFill>
                  <a:schemeClr val="bg1"/>
                </a:solidFill>
                <a:latin typeface="+mj-ea"/>
                <a:ea typeface="+mj-ea"/>
              </a:defRPr>
            </a:lvl2pPr>
            <a:lvl3pPr marL="914400" indent="0">
              <a:buFontTx/>
              <a:buNone/>
              <a:defRPr sz="4000">
                <a:solidFill>
                  <a:schemeClr val="bg1"/>
                </a:solidFill>
                <a:latin typeface="+mj-ea"/>
                <a:ea typeface="+mj-ea"/>
              </a:defRPr>
            </a:lvl3pPr>
            <a:lvl4pPr marL="1371600" indent="0">
              <a:buFontTx/>
              <a:buNone/>
              <a:defRPr sz="4000">
                <a:solidFill>
                  <a:schemeClr val="bg1"/>
                </a:solidFill>
                <a:latin typeface="+mj-ea"/>
                <a:ea typeface="+mj-ea"/>
              </a:defRPr>
            </a:lvl4pPr>
            <a:lvl5pPr marL="1828800" indent="0">
              <a:buFontTx/>
              <a:buNone/>
              <a:defRPr sz="4000">
                <a:solidFill>
                  <a:schemeClr val="bg1"/>
                </a:solidFill>
                <a:latin typeface="+mj-ea"/>
                <a:ea typeface="+mj-ea"/>
              </a:defRPr>
            </a:lvl5pPr>
          </a:lstStyle>
          <a:p>
            <a:pPr lvl="0"/>
            <a:r>
              <a:rPr lang="zh-CN" altLang="en-US" dirty="0"/>
              <a:t>点击这里添加你的标题</a:t>
            </a:r>
            <a:endParaRPr lang="zh-CN" altLang="en-US" dirty="0"/>
          </a:p>
        </p:txBody>
      </p:sp>
      <p:pic>
        <p:nvPicPr>
          <p:cNvPr id="610" name="图片 609"/>
          <p:cNvPicPr>
            <a:picLocks noChangeAspect="1"/>
          </p:cNvPicPr>
          <p:nvPr userDrawn="1"/>
        </p:nvPicPr>
        <p:blipFill>
          <a:blip r:embed="rId4"/>
          <a:stretch>
            <a:fillRect/>
          </a:stretch>
        </p:blipFill>
        <p:spPr>
          <a:xfrm>
            <a:off x="3668626" y="623448"/>
            <a:ext cx="3792041" cy="3231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白色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cstate="print"/>
          <a:stretch>
            <a:fillRect/>
          </a:stretch>
        </p:blipFill>
        <p:spPr>
          <a:xfrm>
            <a:off x="3035993" y="-286706"/>
            <a:ext cx="7160772" cy="3885302"/>
          </a:xfrm>
          <a:prstGeom prst="rect">
            <a:avLst/>
          </a:prstGeom>
        </p:spPr>
      </p:pic>
      <p:sp>
        <p:nvSpPr>
          <p:cNvPr id="4" name="Rectangle 16"/>
          <p:cNvSpPr/>
          <p:nvPr userDrawn="1"/>
        </p:nvSpPr>
        <p:spPr>
          <a:xfrm flipH="1">
            <a:off x="5034167" y="733270"/>
            <a:ext cx="2563267" cy="922020"/>
          </a:xfrm>
          <a:prstGeom prst="rect">
            <a:avLst/>
          </a:prstGeom>
        </p:spPr>
        <p:txBody>
          <a:bodyPr wrap="square" anchor="ctr" anchorCtr="1">
            <a:spAutoFit/>
          </a:bodyPr>
          <a:lstStyle/>
          <a:p>
            <a:pPr algn="ctr"/>
            <a:r>
              <a:rPr lang="zh-CN" altLang="en-US" sz="5400" b="1" spc="300" dirty="0">
                <a:ln w="25400">
                  <a:solidFill>
                    <a:schemeClr val="bg1"/>
                  </a:solidFill>
                </a:ln>
                <a:solidFill>
                  <a:schemeClr val="tx2"/>
                </a:solidFill>
                <a:latin typeface="微软雅黑" panose="020B0503020204020204" pitchFamily="34" charset="-122"/>
                <a:ea typeface="微软雅黑" panose="020B0503020204020204" pitchFamily="34" charset="-122"/>
              </a:rPr>
              <a:t>目 录</a:t>
            </a:r>
            <a:endParaRPr lang="zh-CN" altLang="en-US" sz="5400" b="1" spc="300" dirty="0">
              <a:ln w="25400">
                <a:solidFill>
                  <a:schemeClr val="bg1"/>
                </a:solidFill>
              </a:ln>
              <a:solidFill>
                <a:schemeClr val="tx2"/>
              </a:solidFill>
              <a:latin typeface="微软雅黑" panose="020B0503020204020204" pitchFamily="34" charset="-122"/>
              <a:ea typeface="微软雅黑" panose="020B0503020204020204" pitchFamily="34" charset="-122"/>
            </a:endParaRPr>
          </a:p>
        </p:txBody>
      </p:sp>
      <p:sp>
        <p:nvSpPr>
          <p:cNvPr id="5" name="Rectangle 8"/>
          <p:cNvSpPr/>
          <p:nvPr userDrawn="1"/>
        </p:nvSpPr>
        <p:spPr>
          <a:xfrm flipH="1">
            <a:off x="1126862" y="1692810"/>
            <a:ext cx="2374336" cy="368300"/>
          </a:xfrm>
          <a:prstGeom prst="rect">
            <a:avLst/>
          </a:prstGeom>
        </p:spPr>
        <p:txBody>
          <a:bodyPr wrap="square">
            <a:spAutoFit/>
          </a:bodyPr>
          <a:lstStyle/>
          <a:p>
            <a:pPr algn="ctr"/>
            <a:r>
              <a:rPr lang="en-US" altLang="zh-CN" sz="1800" b="1" spc="300" dirty="0">
                <a:solidFill>
                  <a:schemeClr val="tx2"/>
                </a:solidFill>
                <a:latin typeface="微软雅黑" panose="020B0503020204020204" pitchFamily="34" charset="-122"/>
                <a:ea typeface="微软雅黑" panose="020B0503020204020204" pitchFamily="34" charset="-122"/>
              </a:rPr>
              <a:t>CONTENTS</a:t>
            </a:r>
            <a:endParaRPr lang="en-US" altLang="zh-CN" sz="1800" b="1" spc="300" dirty="0">
              <a:solidFill>
                <a:schemeClr val="tx2"/>
              </a:solidFill>
              <a:latin typeface="微软雅黑" panose="020B0503020204020204" pitchFamily="34" charset="-122"/>
              <a:ea typeface="微软雅黑" panose="020B0503020204020204" pitchFamily="34" charset="-122"/>
            </a:endParaRPr>
          </a:p>
        </p:txBody>
      </p:sp>
      <p:sp>
        <p:nvSpPr>
          <p:cNvPr id="19" name="幻灯片编号占位符 2"/>
          <p:cNvSpPr>
            <a:spLocks noGrp="1"/>
          </p:cNvSpPr>
          <p:nvPr>
            <p:ph type="sldNum" sz="quarter" idx="4"/>
          </p:nvPr>
        </p:nvSpPr>
        <p:spPr>
          <a:xfrm>
            <a:off x="5697818" y="6356351"/>
            <a:ext cx="623047" cy="349250"/>
          </a:xfrm>
          <a:prstGeom prst="rect">
            <a:avLst/>
          </a:prstGeom>
        </p:spPr>
        <p:txBody>
          <a:bodyPr vert="horz" lIns="91440" tIns="45720" rIns="91440" bIns="45720" rtlCol="0" anchor="ctr"/>
          <a:lstStyle>
            <a:lvl1pPr algn="l">
              <a:defRPr sz="900" b="0" i="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866C97FF-D0A1-1F46-9373-FDB6B599A012}" type="slidenum">
              <a:rPr kumimoji="1" lang="zh-CN" altLang="en-US" smtClean="0"/>
            </a:fld>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5.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Line 90"/>
          <p:cNvSpPr>
            <a:spLocks noChangeShapeType="1"/>
          </p:cNvSpPr>
          <p:nvPr/>
        </p:nvSpPr>
        <p:spPr bwMode="auto">
          <a:xfrm flipV="1">
            <a:off x="366185" y="552450"/>
            <a:ext cx="1133686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800" b="0" i="0" dirty="0">
              <a:latin typeface="微软雅黑" panose="020B0503020204020204" pitchFamily="34" charset="-122"/>
            </a:endParaRPr>
          </a:p>
        </p:txBody>
      </p:sp>
      <p:grpSp>
        <p:nvGrpSpPr>
          <p:cNvPr id="1027" name="Group 3"/>
          <p:cNvGrpSpPr/>
          <p:nvPr userDrawn="1"/>
        </p:nvGrpSpPr>
        <p:grpSpPr bwMode="auto">
          <a:xfrm>
            <a:off x="366185" y="3663951"/>
            <a:ext cx="11459633" cy="2233613"/>
            <a:chOff x="0" y="0"/>
            <a:chExt cx="5437" cy="1399"/>
          </a:xfrm>
        </p:grpSpPr>
        <p:sp>
          <p:nvSpPr>
            <p:cNvPr id="2" name="Rectangle 113"/>
            <p:cNvSpPr>
              <a:spLocks noChangeArrowheads="1"/>
            </p:cNvSpPr>
            <p:nvPr/>
          </p:nvSpPr>
          <p:spPr bwMode="auto">
            <a:xfrm>
              <a:off x="0" y="0"/>
              <a:ext cx="858" cy="288"/>
            </a:xfrm>
            <a:prstGeom prst="rect">
              <a:avLst/>
            </a:prstGeom>
            <a:solidFill>
              <a:schemeClr val="bg1">
                <a:alpha val="48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fontAlgn="base" hangingPunct="0">
                <a:defRPr sz="1600">
                  <a:solidFill>
                    <a:schemeClr val="tx1"/>
                  </a:solidFill>
                  <a:latin typeface="Arial" panose="020B0604020202020204" pitchFamily="34" charset="0"/>
                  <a:ea typeface="楷体_GB2312" pitchFamily="49" charset="-122"/>
                </a:defRPr>
              </a:lvl1pPr>
              <a:lvl2pPr marL="742950" indent="-285750" eaLnBrk="0" fontAlgn="base" hangingPunct="0">
                <a:defRPr sz="1600">
                  <a:solidFill>
                    <a:schemeClr val="tx1"/>
                  </a:solidFill>
                  <a:latin typeface="Arial" panose="020B0604020202020204" pitchFamily="34" charset="0"/>
                  <a:ea typeface="楷体_GB2312" pitchFamily="49" charset="-122"/>
                </a:defRPr>
              </a:lvl2pPr>
              <a:lvl3pPr marL="1143000" indent="-228600" eaLnBrk="0" fontAlgn="base" hangingPunct="0">
                <a:defRPr sz="1600">
                  <a:solidFill>
                    <a:schemeClr val="tx1"/>
                  </a:solidFill>
                  <a:latin typeface="Arial" panose="020B0604020202020204" pitchFamily="34" charset="0"/>
                  <a:ea typeface="楷体_GB2312" pitchFamily="49" charset="-122"/>
                </a:defRPr>
              </a:lvl3pPr>
              <a:lvl4pPr marL="1600200" indent="-228600" eaLnBrk="0" fontAlgn="base" hangingPunct="0">
                <a:defRPr sz="1600">
                  <a:solidFill>
                    <a:schemeClr val="tx1"/>
                  </a:solidFill>
                  <a:latin typeface="Arial" panose="020B0604020202020204" pitchFamily="34" charset="0"/>
                  <a:ea typeface="楷体_GB2312" pitchFamily="49" charset="-122"/>
                </a:defRPr>
              </a:lvl4pPr>
              <a:lvl5pPr marL="2057400" indent="-228600" eaLnBrk="0" fontAlgn="base" hangingPunct="0">
                <a:defRPr sz="1600">
                  <a:solidFill>
                    <a:schemeClr val="tx1"/>
                  </a:solidFill>
                  <a:latin typeface="Arial" panose="020B0604020202020204" pitchFamily="34" charset="0"/>
                  <a:ea typeface="楷体_GB2312" pitchFamily="49" charset="-122"/>
                </a:defRPr>
              </a:lvl5pPr>
              <a:lvl6pPr marL="25146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6pPr>
              <a:lvl7pPr marL="29718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7pPr>
              <a:lvl8pPr marL="34290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8pPr>
              <a:lvl9pPr marL="38862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9pPr>
            </a:lstStyle>
            <a:p>
              <a:pPr algn="ctr" eaLnBrk="1" hangingPunct="1">
                <a:spcBef>
                  <a:spcPct val="20000"/>
                </a:spcBef>
                <a:buClr>
                  <a:schemeClr val="tx1"/>
                </a:buClr>
                <a:buFont typeface="Wingdings" panose="05000000000000000000" pitchFamily="2" charset="2"/>
                <a:buNone/>
                <a:defRPr/>
              </a:pPr>
              <a:endParaRPr lang="zh-CN" altLang="en-US" sz="1600" b="0">
                <a:latin typeface="微软雅黑 Light" panose="020B0502040204020203" pitchFamily="34" charset="-122"/>
                <a:ea typeface="微软雅黑 Light" panose="020B0502040204020203" pitchFamily="34" charset="-122"/>
              </a:endParaRPr>
            </a:p>
          </p:txBody>
        </p:sp>
        <p:sp>
          <p:nvSpPr>
            <p:cNvPr id="3" name="Rectangle 114"/>
            <p:cNvSpPr>
              <a:spLocks noChangeArrowheads="1"/>
            </p:cNvSpPr>
            <p:nvPr/>
          </p:nvSpPr>
          <p:spPr bwMode="auto">
            <a:xfrm>
              <a:off x="0" y="554"/>
              <a:ext cx="858" cy="289"/>
            </a:xfrm>
            <a:prstGeom prst="rect">
              <a:avLst/>
            </a:prstGeom>
            <a:solidFill>
              <a:schemeClr val="bg1">
                <a:alpha val="48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fontAlgn="base" hangingPunct="0">
                <a:defRPr sz="1600">
                  <a:solidFill>
                    <a:schemeClr val="tx1"/>
                  </a:solidFill>
                  <a:latin typeface="Arial" panose="020B0604020202020204" pitchFamily="34" charset="0"/>
                  <a:ea typeface="楷体_GB2312" pitchFamily="49" charset="-122"/>
                </a:defRPr>
              </a:lvl1pPr>
              <a:lvl2pPr marL="742950" indent="-285750" eaLnBrk="0" fontAlgn="base" hangingPunct="0">
                <a:defRPr sz="1600">
                  <a:solidFill>
                    <a:schemeClr val="tx1"/>
                  </a:solidFill>
                  <a:latin typeface="Arial" panose="020B0604020202020204" pitchFamily="34" charset="0"/>
                  <a:ea typeface="楷体_GB2312" pitchFamily="49" charset="-122"/>
                </a:defRPr>
              </a:lvl2pPr>
              <a:lvl3pPr marL="1143000" indent="-228600" eaLnBrk="0" fontAlgn="base" hangingPunct="0">
                <a:defRPr sz="1600">
                  <a:solidFill>
                    <a:schemeClr val="tx1"/>
                  </a:solidFill>
                  <a:latin typeface="Arial" panose="020B0604020202020204" pitchFamily="34" charset="0"/>
                  <a:ea typeface="楷体_GB2312" pitchFamily="49" charset="-122"/>
                </a:defRPr>
              </a:lvl3pPr>
              <a:lvl4pPr marL="1600200" indent="-228600" eaLnBrk="0" fontAlgn="base" hangingPunct="0">
                <a:defRPr sz="1600">
                  <a:solidFill>
                    <a:schemeClr val="tx1"/>
                  </a:solidFill>
                  <a:latin typeface="Arial" panose="020B0604020202020204" pitchFamily="34" charset="0"/>
                  <a:ea typeface="楷体_GB2312" pitchFamily="49" charset="-122"/>
                </a:defRPr>
              </a:lvl4pPr>
              <a:lvl5pPr marL="2057400" indent="-228600" eaLnBrk="0" fontAlgn="base" hangingPunct="0">
                <a:defRPr sz="1600">
                  <a:solidFill>
                    <a:schemeClr val="tx1"/>
                  </a:solidFill>
                  <a:latin typeface="Arial" panose="020B0604020202020204" pitchFamily="34" charset="0"/>
                  <a:ea typeface="楷体_GB2312" pitchFamily="49" charset="-122"/>
                </a:defRPr>
              </a:lvl5pPr>
              <a:lvl6pPr marL="25146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6pPr>
              <a:lvl7pPr marL="29718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7pPr>
              <a:lvl8pPr marL="34290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8pPr>
              <a:lvl9pPr marL="38862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9pPr>
            </a:lstStyle>
            <a:p>
              <a:pPr algn="ctr" eaLnBrk="1" hangingPunct="1">
                <a:spcBef>
                  <a:spcPct val="20000"/>
                </a:spcBef>
                <a:buClr>
                  <a:schemeClr val="tx1"/>
                </a:buClr>
                <a:buFont typeface="Wingdings" panose="05000000000000000000" pitchFamily="2" charset="2"/>
                <a:buNone/>
                <a:defRPr/>
              </a:pPr>
              <a:endParaRPr lang="zh-CN" altLang="en-US" sz="1600" b="0">
                <a:latin typeface="微软雅黑 Light" panose="020B0502040204020203" pitchFamily="34" charset="-122"/>
                <a:ea typeface="微软雅黑 Light" panose="020B0502040204020203" pitchFamily="34" charset="-122"/>
              </a:endParaRPr>
            </a:p>
          </p:txBody>
        </p:sp>
        <p:sp>
          <p:nvSpPr>
            <p:cNvPr id="4" name="Rectangle 115"/>
            <p:cNvSpPr>
              <a:spLocks noChangeArrowheads="1"/>
            </p:cNvSpPr>
            <p:nvPr/>
          </p:nvSpPr>
          <p:spPr bwMode="auto">
            <a:xfrm>
              <a:off x="0" y="1111"/>
              <a:ext cx="269" cy="288"/>
            </a:xfrm>
            <a:prstGeom prst="rect">
              <a:avLst/>
            </a:prstGeom>
            <a:solidFill>
              <a:schemeClr val="bg1">
                <a:alpha val="48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fontAlgn="base" hangingPunct="0">
                <a:defRPr sz="1600">
                  <a:solidFill>
                    <a:schemeClr val="tx1"/>
                  </a:solidFill>
                  <a:latin typeface="Arial" panose="020B0604020202020204" pitchFamily="34" charset="0"/>
                  <a:ea typeface="楷体_GB2312" pitchFamily="49" charset="-122"/>
                </a:defRPr>
              </a:lvl1pPr>
              <a:lvl2pPr marL="742950" indent="-285750" eaLnBrk="0" fontAlgn="base" hangingPunct="0">
                <a:defRPr sz="1600">
                  <a:solidFill>
                    <a:schemeClr val="tx1"/>
                  </a:solidFill>
                  <a:latin typeface="Arial" panose="020B0604020202020204" pitchFamily="34" charset="0"/>
                  <a:ea typeface="楷体_GB2312" pitchFamily="49" charset="-122"/>
                </a:defRPr>
              </a:lvl2pPr>
              <a:lvl3pPr marL="1143000" indent="-228600" eaLnBrk="0" fontAlgn="base" hangingPunct="0">
                <a:defRPr sz="1600">
                  <a:solidFill>
                    <a:schemeClr val="tx1"/>
                  </a:solidFill>
                  <a:latin typeface="Arial" panose="020B0604020202020204" pitchFamily="34" charset="0"/>
                  <a:ea typeface="楷体_GB2312" pitchFamily="49" charset="-122"/>
                </a:defRPr>
              </a:lvl3pPr>
              <a:lvl4pPr marL="1600200" indent="-228600" eaLnBrk="0" fontAlgn="base" hangingPunct="0">
                <a:defRPr sz="1600">
                  <a:solidFill>
                    <a:schemeClr val="tx1"/>
                  </a:solidFill>
                  <a:latin typeface="Arial" panose="020B0604020202020204" pitchFamily="34" charset="0"/>
                  <a:ea typeface="楷体_GB2312" pitchFamily="49" charset="-122"/>
                </a:defRPr>
              </a:lvl4pPr>
              <a:lvl5pPr marL="2057400" indent="-228600" eaLnBrk="0" fontAlgn="base" hangingPunct="0">
                <a:defRPr sz="1600">
                  <a:solidFill>
                    <a:schemeClr val="tx1"/>
                  </a:solidFill>
                  <a:latin typeface="Arial" panose="020B0604020202020204" pitchFamily="34" charset="0"/>
                  <a:ea typeface="楷体_GB2312" pitchFamily="49" charset="-122"/>
                </a:defRPr>
              </a:lvl5pPr>
              <a:lvl6pPr marL="25146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6pPr>
              <a:lvl7pPr marL="29718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7pPr>
              <a:lvl8pPr marL="34290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8pPr>
              <a:lvl9pPr marL="38862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9pPr>
            </a:lstStyle>
            <a:p>
              <a:pPr algn="ctr" eaLnBrk="1" hangingPunct="1">
                <a:spcBef>
                  <a:spcPct val="20000"/>
                </a:spcBef>
                <a:buClr>
                  <a:schemeClr val="tx1"/>
                </a:buClr>
                <a:buFont typeface="Wingdings" panose="05000000000000000000" pitchFamily="2" charset="2"/>
                <a:buNone/>
                <a:defRPr/>
              </a:pPr>
              <a:endParaRPr lang="zh-CN" altLang="en-US" sz="1600" b="0">
                <a:latin typeface="微软雅黑 Light" panose="020B0502040204020203" pitchFamily="34" charset="-122"/>
                <a:ea typeface="微软雅黑 Light" panose="020B0502040204020203" pitchFamily="34" charset="-122"/>
              </a:endParaRPr>
            </a:p>
          </p:txBody>
        </p:sp>
        <p:sp>
          <p:nvSpPr>
            <p:cNvPr id="1031" name="Rectangle 116"/>
            <p:cNvSpPr>
              <a:spLocks noChangeArrowheads="1"/>
            </p:cNvSpPr>
            <p:nvPr/>
          </p:nvSpPr>
          <p:spPr bwMode="auto">
            <a:xfrm>
              <a:off x="4579" y="0"/>
              <a:ext cx="858" cy="288"/>
            </a:xfrm>
            <a:prstGeom prst="rect">
              <a:avLst/>
            </a:prstGeom>
            <a:solidFill>
              <a:schemeClr val="bg1">
                <a:alpha val="48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fontAlgn="base" hangingPunct="0">
                <a:defRPr sz="1600">
                  <a:solidFill>
                    <a:schemeClr val="tx1"/>
                  </a:solidFill>
                  <a:latin typeface="Arial" panose="020B0604020202020204" pitchFamily="34" charset="0"/>
                  <a:ea typeface="楷体_GB2312" pitchFamily="49" charset="-122"/>
                </a:defRPr>
              </a:lvl1pPr>
              <a:lvl2pPr marL="742950" indent="-285750" eaLnBrk="0" fontAlgn="base" hangingPunct="0">
                <a:defRPr sz="1600">
                  <a:solidFill>
                    <a:schemeClr val="tx1"/>
                  </a:solidFill>
                  <a:latin typeface="Arial" panose="020B0604020202020204" pitchFamily="34" charset="0"/>
                  <a:ea typeface="楷体_GB2312" pitchFamily="49" charset="-122"/>
                </a:defRPr>
              </a:lvl2pPr>
              <a:lvl3pPr marL="1143000" indent="-228600" eaLnBrk="0" fontAlgn="base" hangingPunct="0">
                <a:defRPr sz="1600">
                  <a:solidFill>
                    <a:schemeClr val="tx1"/>
                  </a:solidFill>
                  <a:latin typeface="Arial" panose="020B0604020202020204" pitchFamily="34" charset="0"/>
                  <a:ea typeface="楷体_GB2312" pitchFamily="49" charset="-122"/>
                </a:defRPr>
              </a:lvl3pPr>
              <a:lvl4pPr marL="1600200" indent="-228600" eaLnBrk="0" fontAlgn="base" hangingPunct="0">
                <a:defRPr sz="1600">
                  <a:solidFill>
                    <a:schemeClr val="tx1"/>
                  </a:solidFill>
                  <a:latin typeface="Arial" panose="020B0604020202020204" pitchFamily="34" charset="0"/>
                  <a:ea typeface="楷体_GB2312" pitchFamily="49" charset="-122"/>
                </a:defRPr>
              </a:lvl4pPr>
              <a:lvl5pPr marL="2057400" indent="-228600" eaLnBrk="0" fontAlgn="base" hangingPunct="0">
                <a:defRPr sz="1600">
                  <a:solidFill>
                    <a:schemeClr val="tx1"/>
                  </a:solidFill>
                  <a:latin typeface="Arial" panose="020B0604020202020204" pitchFamily="34" charset="0"/>
                  <a:ea typeface="楷体_GB2312" pitchFamily="49" charset="-122"/>
                </a:defRPr>
              </a:lvl5pPr>
              <a:lvl6pPr marL="25146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6pPr>
              <a:lvl7pPr marL="29718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7pPr>
              <a:lvl8pPr marL="34290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8pPr>
              <a:lvl9pPr marL="38862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9pPr>
            </a:lstStyle>
            <a:p>
              <a:pPr algn="ctr" eaLnBrk="1" hangingPunct="1">
                <a:spcBef>
                  <a:spcPct val="20000"/>
                </a:spcBef>
                <a:buClr>
                  <a:schemeClr val="tx1"/>
                </a:buClr>
                <a:buFont typeface="Wingdings" panose="05000000000000000000" pitchFamily="2" charset="2"/>
                <a:buNone/>
                <a:defRPr/>
              </a:pPr>
              <a:endParaRPr lang="zh-CN" altLang="en-US" sz="1600" b="0">
                <a:latin typeface="微软雅黑 Light" panose="020B0502040204020203" pitchFamily="34" charset="-122"/>
                <a:ea typeface="微软雅黑 Light" panose="020B0502040204020203" pitchFamily="34" charset="-122"/>
              </a:endParaRPr>
            </a:p>
          </p:txBody>
        </p:sp>
        <p:sp>
          <p:nvSpPr>
            <p:cNvPr id="1032" name="Rectangle 117"/>
            <p:cNvSpPr>
              <a:spLocks noChangeArrowheads="1"/>
            </p:cNvSpPr>
            <p:nvPr/>
          </p:nvSpPr>
          <p:spPr bwMode="auto">
            <a:xfrm>
              <a:off x="4579" y="554"/>
              <a:ext cx="858" cy="289"/>
            </a:xfrm>
            <a:prstGeom prst="rect">
              <a:avLst/>
            </a:prstGeom>
            <a:solidFill>
              <a:schemeClr val="bg1">
                <a:alpha val="48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fontAlgn="base" hangingPunct="0">
                <a:defRPr sz="1600">
                  <a:solidFill>
                    <a:schemeClr val="tx1"/>
                  </a:solidFill>
                  <a:latin typeface="Arial" panose="020B0604020202020204" pitchFamily="34" charset="0"/>
                  <a:ea typeface="楷体_GB2312" pitchFamily="49" charset="-122"/>
                </a:defRPr>
              </a:lvl1pPr>
              <a:lvl2pPr marL="742950" indent="-285750" eaLnBrk="0" fontAlgn="base" hangingPunct="0">
                <a:defRPr sz="1600">
                  <a:solidFill>
                    <a:schemeClr val="tx1"/>
                  </a:solidFill>
                  <a:latin typeface="Arial" panose="020B0604020202020204" pitchFamily="34" charset="0"/>
                  <a:ea typeface="楷体_GB2312" pitchFamily="49" charset="-122"/>
                </a:defRPr>
              </a:lvl2pPr>
              <a:lvl3pPr marL="1143000" indent="-228600" eaLnBrk="0" fontAlgn="base" hangingPunct="0">
                <a:defRPr sz="1600">
                  <a:solidFill>
                    <a:schemeClr val="tx1"/>
                  </a:solidFill>
                  <a:latin typeface="Arial" panose="020B0604020202020204" pitchFamily="34" charset="0"/>
                  <a:ea typeface="楷体_GB2312" pitchFamily="49" charset="-122"/>
                </a:defRPr>
              </a:lvl3pPr>
              <a:lvl4pPr marL="1600200" indent="-228600" eaLnBrk="0" fontAlgn="base" hangingPunct="0">
                <a:defRPr sz="1600">
                  <a:solidFill>
                    <a:schemeClr val="tx1"/>
                  </a:solidFill>
                  <a:latin typeface="Arial" panose="020B0604020202020204" pitchFamily="34" charset="0"/>
                  <a:ea typeface="楷体_GB2312" pitchFamily="49" charset="-122"/>
                </a:defRPr>
              </a:lvl4pPr>
              <a:lvl5pPr marL="2057400" indent="-228600" eaLnBrk="0" fontAlgn="base" hangingPunct="0">
                <a:defRPr sz="1600">
                  <a:solidFill>
                    <a:schemeClr val="tx1"/>
                  </a:solidFill>
                  <a:latin typeface="Arial" panose="020B0604020202020204" pitchFamily="34" charset="0"/>
                  <a:ea typeface="楷体_GB2312" pitchFamily="49" charset="-122"/>
                </a:defRPr>
              </a:lvl5pPr>
              <a:lvl6pPr marL="25146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6pPr>
              <a:lvl7pPr marL="29718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7pPr>
              <a:lvl8pPr marL="34290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8pPr>
              <a:lvl9pPr marL="38862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9pPr>
            </a:lstStyle>
            <a:p>
              <a:pPr algn="ctr" eaLnBrk="1" hangingPunct="1">
                <a:spcBef>
                  <a:spcPct val="20000"/>
                </a:spcBef>
                <a:buClr>
                  <a:schemeClr val="tx1"/>
                </a:buClr>
                <a:buFont typeface="Wingdings" panose="05000000000000000000" pitchFamily="2" charset="2"/>
                <a:buNone/>
                <a:defRPr/>
              </a:pPr>
              <a:endParaRPr lang="zh-CN" altLang="en-US" sz="1600" b="0">
                <a:latin typeface="微软雅黑 Light" panose="020B0502040204020203" pitchFamily="34" charset="-122"/>
                <a:ea typeface="微软雅黑 Light" panose="020B0502040204020203" pitchFamily="34" charset="-122"/>
              </a:endParaRPr>
            </a:p>
          </p:txBody>
        </p:sp>
        <p:sp>
          <p:nvSpPr>
            <p:cNvPr id="1033" name="Rectangle 118"/>
            <p:cNvSpPr>
              <a:spLocks noChangeArrowheads="1"/>
            </p:cNvSpPr>
            <p:nvPr/>
          </p:nvSpPr>
          <p:spPr bwMode="auto">
            <a:xfrm>
              <a:off x="5168" y="1111"/>
              <a:ext cx="269" cy="288"/>
            </a:xfrm>
            <a:prstGeom prst="rect">
              <a:avLst/>
            </a:prstGeom>
            <a:solidFill>
              <a:schemeClr val="bg1">
                <a:alpha val="48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fontAlgn="base" hangingPunct="0">
                <a:defRPr sz="1600">
                  <a:solidFill>
                    <a:schemeClr val="tx1"/>
                  </a:solidFill>
                  <a:latin typeface="Arial" panose="020B0604020202020204" pitchFamily="34" charset="0"/>
                  <a:ea typeface="楷体_GB2312" pitchFamily="49" charset="-122"/>
                </a:defRPr>
              </a:lvl1pPr>
              <a:lvl2pPr marL="742950" indent="-285750" eaLnBrk="0" fontAlgn="base" hangingPunct="0">
                <a:defRPr sz="1600">
                  <a:solidFill>
                    <a:schemeClr val="tx1"/>
                  </a:solidFill>
                  <a:latin typeface="Arial" panose="020B0604020202020204" pitchFamily="34" charset="0"/>
                  <a:ea typeface="楷体_GB2312" pitchFamily="49" charset="-122"/>
                </a:defRPr>
              </a:lvl2pPr>
              <a:lvl3pPr marL="1143000" indent="-228600" eaLnBrk="0" fontAlgn="base" hangingPunct="0">
                <a:defRPr sz="1600">
                  <a:solidFill>
                    <a:schemeClr val="tx1"/>
                  </a:solidFill>
                  <a:latin typeface="Arial" panose="020B0604020202020204" pitchFamily="34" charset="0"/>
                  <a:ea typeface="楷体_GB2312" pitchFamily="49" charset="-122"/>
                </a:defRPr>
              </a:lvl3pPr>
              <a:lvl4pPr marL="1600200" indent="-228600" eaLnBrk="0" fontAlgn="base" hangingPunct="0">
                <a:defRPr sz="1600">
                  <a:solidFill>
                    <a:schemeClr val="tx1"/>
                  </a:solidFill>
                  <a:latin typeface="Arial" panose="020B0604020202020204" pitchFamily="34" charset="0"/>
                  <a:ea typeface="楷体_GB2312" pitchFamily="49" charset="-122"/>
                </a:defRPr>
              </a:lvl4pPr>
              <a:lvl5pPr marL="2057400" indent="-228600" eaLnBrk="0" fontAlgn="base" hangingPunct="0">
                <a:defRPr sz="1600">
                  <a:solidFill>
                    <a:schemeClr val="tx1"/>
                  </a:solidFill>
                  <a:latin typeface="Arial" panose="020B0604020202020204" pitchFamily="34" charset="0"/>
                  <a:ea typeface="楷体_GB2312" pitchFamily="49" charset="-122"/>
                </a:defRPr>
              </a:lvl5pPr>
              <a:lvl6pPr marL="25146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6pPr>
              <a:lvl7pPr marL="29718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7pPr>
              <a:lvl8pPr marL="34290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8pPr>
              <a:lvl9pPr marL="38862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9pPr>
            </a:lstStyle>
            <a:p>
              <a:pPr algn="ctr" eaLnBrk="1" hangingPunct="1">
                <a:spcBef>
                  <a:spcPct val="20000"/>
                </a:spcBef>
                <a:buClr>
                  <a:schemeClr val="tx1"/>
                </a:buClr>
                <a:buFont typeface="Wingdings" panose="05000000000000000000" pitchFamily="2" charset="2"/>
                <a:buNone/>
                <a:defRPr/>
              </a:pPr>
              <a:endParaRPr lang="zh-CN" altLang="en-US" sz="1600" b="0">
                <a:latin typeface="微软雅黑 Light" panose="020B0502040204020203" pitchFamily="34" charset="-122"/>
                <a:ea typeface="微软雅黑 Light" panose="020B0502040204020203" pitchFamily="34" charset="-122"/>
              </a:endParaRPr>
            </a:p>
          </p:txBody>
        </p:sp>
        <p:sp>
          <p:nvSpPr>
            <p:cNvPr id="1038" name="Freeform 119"/>
            <p:cNvSpPr/>
            <p:nvPr/>
          </p:nvSpPr>
          <p:spPr bwMode="auto">
            <a:xfrm>
              <a:off x="1145" y="0"/>
              <a:ext cx="2862" cy="288"/>
            </a:xfrm>
            <a:custGeom>
              <a:avLst/>
              <a:gdLst>
                <a:gd name="T0" fmla="*/ 0 w 2880"/>
                <a:gd name="T1" fmla="*/ 0 h 288"/>
                <a:gd name="T2" fmla="*/ 0 w 2880"/>
                <a:gd name="T3" fmla="*/ 288 h 288"/>
                <a:gd name="T4" fmla="*/ 2573 w 2880"/>
                <a:gd name="T5" fmla="*/ 288 h 288"/>
                <a:gd name="T6" fmla="*/ 2535 w 2880"/>
                <a:gd name="T7" fmla="*/ 256 h 288"/>
                <a:gd name="T8" fmla="*/ 2376 w 2880"/>
                <a:gd name="T9" fmla="*/ 134 h 288"/>
                <a:gd name="T10" fmla="*/ 2170 w 2880"/>
                <a:gd name="T11" fmla="*/ 46 h 288"/>
                <a:gd name="T12" fmla="*/ 1991 w 2880"/>
                <a:gd name="T13" fmla="*/ 10 h 288"/>
                <a:gd name="T14" fmla="*/ 1887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0"/>
                <a:gd name="T28" fmla="*/ 0 h 288"/>
                <a:gd name="T29" fmla="*/ 2880 w 2880"/>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i="0" dirty="0">
                <a:latin typeface="微软雅黑" panose="020B0503020204020204" pitchFamily="34" charset="-122"/>
              </a:endParaRPr>
            </a:p>
          </p:txBody>
        </p:sp>
        <p:sp>
          <p:nvSpPr>
            <p:cNvPr id="1039" name="Freeform 120"/>
            <p:cNvSpPr/>
            <p:nvPr/>
          </p:nvSpPr>
          <p:spPr bwMode="auto">
            <a:xfrm>
              <a:off x="1145" y="554"/>
              <a:ext cx="3174" cy="291"/>
            </a:xfrm>
            <a:custGeom>
              <a:avLst/>
              <a:gdLst>
                <a:gd name="T0" fmla="*/ 0 w 3194"/>
                <a:gd name="T1" fmla="*/ 0 h 290"/>
                <a:gd name="T2" fmla="*/ 0 w 3194"/>
                <a:gd name="T3" fmla="*/ 306 h 290"/>
                <a:gd name="T4" fmla="*/ 2853 w 3194"/>
                <a:gd name="T5" fmla="*/ 308 h 290"/>
                <a:gd name="T6" fmla="*/ 2847 w 3194"/>
                <a:gd name="T7" fmla="*/ 274 h 290"/>
                <a:gd name="T8" fmla="*/ 2822 w 3194"/>
                <a:gd name="T9" fmla="*/ 164 h 290"/>
                <a:gd name="T10" fmla="*/ 2784 w 3194"/>
                <a:gd name="T11" fmla="*/ 34 h 290"/>
                <a:gd name="T12" fmla="*/ 2771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 name="T24" fmla="*/ 0 w 3194"/>
                <a:gd name="T25" fmla="*/ 0 h 290"/>
                <a:gd name="T26" fmla="*/ 3194 w 3194"/>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i="0" dirty="0">
                <a:latin typeface="微软雅黑" panose="020B0503020204020204" pitchFamily="34" charset="-122"/>
              </a:endParaRPr>
            </a:p>
          </p:txBody>
        </p:sp>
        <p:sp>
          <p:nvSpPr>
            <p:cNvPr id="1040" name="Freeform 121"/>
            <p:cNvSpPr/>
            <p:nvPr/>
          </p:nvSpPr>
          <p:spPr bwMode="auto">
            <a:xfrm>
              <a:off x="3435" y="1109"/>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 name="T21" fmla="*/ 0 w 3194"/>
                <a:gd name="T22" fmla="*/ 0 h 290"/>
                <a:gd name="T23" fmla="*/ 3194 w 3194"/>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19"/>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b="0" i="0" dirty="0">
                <a:latin typeface="微软雅黑" panose="020B0503020204020204" pitchFamily="34" charset="-122"/>
              </a:endParaRPr>
            </a:p>
          </p:txBody>
        </p:sp>
        <p:sp>
          <p:nvSpPr>
            <p:cNvPr id="1037" name="Rectangle 122"/>
            <p:cNvSpPr>
              <a:spLocks noChangeArrowheads="1"/>
            </p:cNvSpPr>
            <p:nvPr/>
          </p:nvSpPr>
          <p:spPr bwMode="auto">
            <a:xfrm>
              <a:off x="1717" y="1111"/>
              <a:ext cx="858" cy="288"/>
            </a:xfrm>
            <a:prstGeom prst="rect">
              <a:avLst/>
            </a:prstGeom>
            <a:solidFill>
              <a:schemeClr val="bg1">
                <a:alpha val="48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fontAlgn="base" hangingPunct="0">
                <a:defRPr sz="1600">
                  <a:solidFill>
                    <a:schemeClr val="tx1"/>
                  </a:solidFill>
                  <a:latin typeface="Arial" panose="020B0604020202020204" pitchFamily="34" charset="0"/>
                  <a:ea typeface="楷体_GB2312" pitchFamily="49" charset="-122"/>
                </a:defRPr>
              </a:lvl1pPr>
              <a:lvl2pPr marL="742950" indent="-285750" eaLnBrk="0" fontAlgn="base" hangingPunct="0">
                <a:defRPr sz="1600">
                  <a:solidFill>
                    <a:schemeClr val="tx1"/>
                  </a:solidFill>
                  <a:latin typeface="Arial" panose="020B0604020202020204" pitchFamily="34" charset="0"/>
                  <a:ea typeface="楷体_GB2312" pitchFamily="49" charset="-122"/>
                </a:defRPr>
              </a:lvl2pPr>
              <a:lvl3pPr marL="1143000" indent="-228600" eaLnBrk="0" fontAlgn="base" hangingPunct="0">
                <a:defRPr sz="1600">
                  <a:solidFill>
                    <a:schemeClr val="tx1"/>
                  </a:solidFill>
                  <a:latin typeface="Arial" panose="020B0604020202020204" pitchFamily="34" charset="0"/>
                  <a:ea typeface="楷体_GB2312" pitchFamily="49" charset="-122"/>
                </a:defRPr>
              </a:lvl3pPr>
              <a:lvl4pPr marL="1600200" indent="-228600" eaLnBrk="0" fontAlgn="base" hangingPunct="0">
                <a:defRPr sz="1600">
                  <a:solidFill>
                    <a:schemeClr val="tx1"/>
                  </a:solidFill>
                  <a:latin typeface="Arial" panose="020B0604020202020204" pitchFamily="34" charset="0"/>
                  <a:ea typeface="楷体_GB2312" pitchFamily="49" charset="-122"/>
                </a:defRPr>
              </a:lvl4pPr>
              <a:lvl5pPr marL="2057400" indent="-228600" eaLnBrk="0" fontAlgn="base" hangingPunct="0">
                <a:defRPr sz="1600">
                  <a:solidFill>
                    <a:schemeClr val="tx1"/>
                  </a:solidFill>
                  <a:latin typeface="Arial" panose="020B0604020202020204" pitchFamily="34" charset="0"/>
                  <a:ea typeface="楷体_GB2312" pitchFamily="49" charset="-122"/>
                </a:defRPr>
              </a:lvl5pPr>
              <a:lvl6pPr marL="25146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6pPr>
              <a:lvl7pPr marL="29718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7pPr>
              <a:lvl8pPr marL="34290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8pPr>
              <a:lvl9pPr marL="3886200" indent="-228600" algn="ctr" eaLnBrk="0" fontAlgn="base" hangingPunct="0">
                <a:spcBef>
                  <a:spcPct val="20000"/>
                </a:spcBef>
                <a:spcAft>
                  <a:spcPct val="0"/>
                </a:spcAft>
                <a:buClr>
                  <a:schemeClr val="tx1"/>
                </a:buClr>
                <a:buFont typeface="Wingdings" panose="05000000000000000000" pitchFamily="2" charset="2"/>
                <a:defRPr sz="1600">
                  <a:solidFill>
                    <a:schemeClr val="tx1"/>
                  </a:solidFill>
                  <a:latin typeface="Arial" panose="020B0604020202020204" pitchFamily="34" charset="0"/>
                  <a:ea typeface="楷体_GB2312" pitchFamily="49" charset="-122"/>
                </a:defRPr>
              </a:lvl9pPr>
            </a:lstStyle>
            <a:p>
              <a:pPr algn="ctr" eaLnBrk="1" hangingPunct="1">
                <a:spcBef>
                  <a:spcPct val="20000"/>
                </a:spcBef>
                <a:buClr>
                  <a:schemeClr val="tx1"/>
                </a:buClr>
                <a:buFont typeface="Wingdings" panose="05000000000000000000" pitchFamily="2" charset="2"/>
                <a:buNone/>
                <a:defRPr/>
              </a:pPr>
              <a:endParaRPr lang="zh-CN" altLang="en-US" sz="1600" b="0">
                <a:latin typeface="微软雅黑 Light" panose="020B0502040204020203" pitchFamily="34" charset="-122"/>
                <a:ea typeface="微软雅黑 Light" panose="020B0502040204020203" pitchFamily="34" charset="-122"/>
              </a:endParaRPr>
            </a:p>
          </p:txBody>
        </p:sp>
      </p:grpSp>
      <p:sp>
        <p:nvSpPr>
          <p:cNvPr id="1028" name="Rectangle 2"/>
          <p:cNvSpPr>
            <a:spLocks noGrp="1" noChangeArrowheads="1"/>
          </p:cNvSpPr>
          <p:nvPr>
            <p:ph type="title"/>
          </p:nvPr>
        </p:nvSpPr>
        <p:spPr bwMode="auto">
          <a:xfrm>
            <a:off x="366185" y="693738"/>
            <a:ext cx="1134334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Click to edit Master title style</a:t>
            </a:r>
            <a:endParaRPr lang="en-US" altLang="zh-CN" dirty="0"/>
          </a:p>
        </p:txBody>
      </p:sp>
      <p:sp>
        <p:nvSpPr>
          <p:cNvPr id="1029" name="Rectangle 3"/>
          <p:cNvSpPr>
            <a:spLocks noGrp="1" noChangeArrowheads="1"/>
          </p:cNvSpPr>
          <p:nvPr>
            <p:ph type="body" idx="1"/>
          </p:nvPr>
        </p:nvSpPr>
        <p:spPr bwMode="auto">
          <a:xfrm>
            <a:off x="366182" y="1508125"/>
            <a:ext cx="11343346"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25" name="灯片编号占位符 3"/>
          <p:cNvSpPr>
            <a:spLocks noGrp="1"/>
          </p:cNvSpPr>
          <p:nvPr>
            <p:ph type="sldNum" sz="quarter" idx="4"/>
          </p:nvPr>
        </p:nvSpPr>
        <p:spPr>
          <a:xfrm>
            <a:off x="11542330" y="6527242"/>
            <a:ext cx="488949" cy="184150"/>
          </a:xfrm>
          <a:prstGeom prst="rect">
            <a:avLst/>
          </a:prstGeom>
        </p:spPr>
        <p:txBody>
          <a:bodyPr/>
          <a:lstStyle>
            <a:lvl1pPr algn="ctr" eaLnBrk="1" fontAlgn="t" hangingPunct="1">
              <a:spcBef>
                <a:spcPct val="20000"/>
              </a:spcBef>
              <a:buClr>
                <a:schemeClr val="tx1"/>
              </a:buClr>
              <a:buFont typeface="Wingdings" panose="05000000000000000000" pitchFamily="2" charset="2"/>
              <a:buNone/>
              <a:defRPr sz="900" b="0" i="0">
                <a:latin typeface="微软雅黑" panose="020B0503020204020204" pitchFamily="34" charset="-122"/>
                <a:ea typeface="楷体_GB2312" pitchFamily="49" charset="-122"/>
              </a:defRPr>
            </a:lvl1pPr>
          </a:lstStyle>
          <a:p>
            <a:pPr>
              <a:defRPr/>
            </a:pPr>
            <a:fld id="{DBD9516C-C47E-43D8-9727-3C17BB639E0A}" type="slidenum">
              <a:rPr lang="zh-CN" altLang="en-US" smtClean="0"/>
            </a:fld>
            <a:endParaRPr lang="en-US" altLang="zh-CN" dirty="0"/>
          </a:p>
        </p:txBody>
      </p:sp>
      <p:pic>
        <p:nvPicPr>
          <p:cNvPr id="22" name="图片 21"/>
          <p:cNvPicPr>
            <a:picLocks noChangeAspect="1"/>
          </p:cNvPicPr>
          <p:nvPr userDrawn="1"/>
        </p:nvPicPr>
        <p:blipFill>
          <a:blip r:embed="rId6" cstate="screen"/>
          <a:stretch>
            <a:fillRect/>
          </a:stretch>
        </p:blipFill>
        <p:spPr>
          <a:xfrm>
            <a:off x="9759055" y="95251"/>
            <a:ext cx="1943996" cy="324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2000" advClick="0"/>
    </mc:Choice>
    <mc:Fallback>
      <p:transition spd="slow" advClick="0"/>
    </mc:Fallback>
  </mc:AlternateContent>
  <p:hf hdr="0" dt="0"/>
  <p:txStyles>
    <p:titleStyle>
      <a:lvl1pPr algn="l" rtl="0" eaLnBrk="0" fontAlgn="base" hangingPunct="0">
        <a:lnSpc>
          <a:spcPct val="90000"/>
        </a:lnSpc>
        <a:spcBef>
          <a:spcPct val="0"/>
        </a:spcBef>
        <a:spcAft>
          <a:spcPct val="0"/>
        </a:spcAft>
        <a:defRPr sz="2400" kern="1200">
          <a:solidFill>
            <a:schemeClr val="hlink"/>
          </a:solidFill>
          <a:latin typeface="Century Gothic" panose="020B0502020202020204" pitchFamily="34" charset="0"/>
          <a:ea typeface="微软雅黑" panose="020B0503020204020204" pitchFamily="34" charset="-122"/>
          <a:cs typeface="+mj-cs"/>
        </a:defRPr>
      </a:lvl1pPr>
      <a:lvl2pPr algn="l" rtl="0" eaLnBrk="0" fontAlgn="base" hangingPunct="0">
        <a:lnSpc>
          <a:spcPct val="90000"/>
        </a:lnSpc>
        <a:spcBef>
          <a:spcPct val="0"/>
        </a:spcBef>
        <a:spcAft>
          <a:spcPct val="0"/>
        </a:spcAft>
        <a:defRPr sz="2200">
          <a:solidFill>
            <a:schemeClr val="hlink"/>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2200">
          <a:solidFill>
            <a:schemeClr val="hlink"/>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2200">
          <a:solidFill>
            <a:schemeClr val="hlink"/>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2200">
          <a:solidFill>
            <a:schemeClr val="hlink"/>
          </a:solidFill>
          <a:latin typeface="Century Gothic" panose="020B0502020202020204" pitchFamily="34" charset="0"/>
          <a:ea typeface="微软雅黑" panose="020B0503020204020204" pitchFamily="34" charset="-122"/>
        </a:defRPr>
      </a:lvl5pPr>
      <a:lvl6pPr marL="457200" algn="l" rtl="0" eaLnBrk="0" fontAlgn="base" hangingPunct="0">
        <a:lnSpc>
          <a:spcPct val="90000"/>
        </a:lnSpc>
        <a:spcBef>
          <a:spcPct val="0"/>
        </a:spcBef>
        <a:spcAft>
          <a:spcPct val="0"/>
        </a:spcAft>
        <a:defRPr sz="2200">
          <a:solidFill>
            <a:schemeClr val="hlink"/>
          </a:solidFill>
          <a:latin typeface="Arial" panose="020B060402020202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2200">
          <a:solidFill>
            <a:schemeClr val="hlink"/>
          </a:solidFill>
          <a:latin typeface="Arial" panose="020B060402020202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2200">
          <a:solidFill>
            <a:schemeClr val="hlink"/>
          </a:solidFill>
          <a:latin typeface="Arial" panose="020B060402020202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2200">
          <a:solidFill>
            <a:schemeClr val="hlink"/>
          </a:solidFill>
          <a:latin typeface="Arial" panose="020B0604020202020204" pitchFamily="34" charset="0"/>
          <a:ea typeface="宋体" panose="02010600030101010101" pitchFamily="2" charset="-122"/>
        </a:defRPr>
      </a:lvl9pPr>
    </p:titleStyle>
    <p:bodyStyle>
      <a:lvl1pPr marL="173355" indent="-173355" algn="l" rtl="0" eaLnBrk="0" fontAlgn="base" hangingPunct="0">
        <a:spcBef>
          <a:spcPct val="20000"/>
        </a:spcBef>
        <a:spcAft>
          <a:spcPct val="0"/>
        </a:spcAft>
        <a:buClr>
          <a:schemeClr val="tx1"/>
        </a:buClr>
        <a:buFont typeface="Wingdings" panose="05000000000000000000" pitchFamily="2" charset="2"/>
        <a:buChar char="§"/>
        <a:defRPr sz="1800" kern="1200">
          <a:solidFill>
            <a:schemeClr val="tx1"/>
          </a:solidFill>
          <a:latin typeface="Century Gothic" panose="020B0502020202020204" pitchFamily="34" charset="0"/>
          <a:ea typeface="微软雅黑 Light" panose="020B0502040204020203" pitchFamily="34" charset="-122"/>
          <a:cs typeface="+mn-cs"/>
        </a:defRPr>
      </a:lvl1pPr>
      <a:lvl2pPr marL="509905" indent="-163830" algn="l" rtl="0" eaLnBrk="0" fontAlgn="base" hangingPunct="0">
        <a:spcBef>
          <a:spcPct val="20000"/>
        </a:spcBef>
        <a:spcAft>
          <a:spcPct val="0"/>
        </a:spcAft>
        <a:buClr>
          <a:schemeClr val="tx1"/>
        </a:buClr>
        <a:buFont typeface="Arial" panose="020B0604020202020204" pitchFamily="34" charset="0"/>
        <a:buChar char="–"/>
        <a:defRPr sz="1600" kern="1200">
          <a:solidFill>
            <a:schemeClr val="tx1"/>
          </a:solidFill>
          <a:latin typeface="Century Gothic" panose="020B0502020202020204" pitchFamily="34" charset="0"/>
          <a:ea typeface="微软雅黑 Light" panose="020B0502040204020203" pitchFamily="34" charset="-122"/>
          <a:cs typeface="+mn-cs"/>
        </a:defRPr>
      </a:lvl2pPr>
      <a:lvl3pPr marL="855980" indent="-173355" algn="l" rtl="0" eaLnBrk="0" fontAlgn="base" hangingPunct="0">
        <a:spcBef>
          <a:spcPct val="20000"/>
        </a:spcBef>
        <a:spcAft>
          <a:spcPct val="0"/>
        </a:spcAft>
        <a:buClr>
          <a:schemeClr val="tx1"/>
        </a:buClr>
        <a:buChar char="•"/>
        <a:defRPr sz="1400" kern="1200">
          <a:solidFill>
            <a:schemeClr val="tx1"/>
          </a:solidFill>
          <a:latin typeface="Century Gothic" panose="020B0502020202020204" pitchFamily="34" charset="0"/>
          <a:ea typeface="微软雅黑 Light" panose="020B0502040204020203" pitchFamily="34" charset="-122"/>
          <a:cs typeface="+mn-cs"/>
        </a:defRPr>
      </a:lvl3pPr>
      <a:lvl4pPr marL="1203325" indent="-173355" algn="l" rtl="0" eaLnBrk="0" fontAlgn="base" hangingPunct="0">
        <a:spcBef>
          <a:spcPct val="20000"/>
        </a:spcBef>
        <a:spcAft>
          <a:spcPct val="0"/>
        </a:spcAft>
        <a:defRPr sz="1600" kern="1200">
          <a:solidFill>
            <a:schemeClr val="bg1"/>
          </a:solidFill>
          <a:latin typeface="+mj-lt"/>
          <a:ea typeface="+mn-ea"/>
          <a:cs typeface="+mn-cs"/>
        </a:defRPr>
      </a:lvl4pPr>
      <a:lvl5pPr marL="1539875" indent="-163830" algn="l" rtl="0" eaLnBrk="0" fontAlgn="base" hangingPunct="0">
        <a:spcBef>
          <a:spcPct val="20000"/>
        </a:spcBef>
        <a:spcAft>
          <a:spcPct val="0"/>
        </a:spcAft>
        <a:buChar char="»"/>
        <a:defRPr sz="1600" kern="120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3.png"/><Relationship Id="rId1"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1.png"/><Relationship Id="rId1" Type="http://schemas.openxmlformats.org/officeDocument/2006/relationships/image" Target="../media/image5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4.png"/><Relationship Id="rId1"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00350" y="1250950"/>
            <a:ext cx="6583680" cy="3199765"/>
          </a:xfrm>
          <a:prstGeom prst="rect">
            <a:avLst/>
          </a:prstGeom>
          <a:noFill/>
        </p:spPr>
        <p:txBody>
          <a:bodyPr wrap="none" rtlCol="0">
            <a:spAutoFit/>
          </a:bodyPr>
          <a:lstStyle/>
          <a:p>
            <a:pPr algn="ctr" fontAlgn="auto">
              <a:spcBef>
                <a:spcPts val="600"/>
              </a:spcBef>
              <a:spcAft>
                <a:spcPts val="0"/>
              </a:spcAft>
            </a:pPr>
            <a:r>
              <a:rPr lang="zh-CN" sz="4000"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sym typeface="+mn-ea"/>
              </a:rPr>
              <a:t>科行环保</a:t>
            </a:r>
            <a:endParaRPr lang="zh-CN" sz="4000"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spcBef>
                <a:spcPts val="600"/>
              </a:spcBef>
              <a:spcAft>
                <a:spcPts val="0"/>
              </a:spcAft>
            </a:pPr>
            <a:endParaRPr lang="zh-CN" sz="4000"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spcBef>
                <a:spcPts val="300"/>
              </a:spcBef>
              <a:spcAft>
                <a:spcPts val="0"/>
              </a:spcAft>
            </a:pPr>
            <a:r>
              <a:rPr lang="zh-CN" altLang="en-US" sz="7200" b="1" dirty="0">
                <a:solidFill>
                  <a:srgbClr val="012E8A"/>
                </a:solidFill>
                <a:latin typeface="微软雅黑" panose="020B0503020204020204" pitchFamily="34" charset="-122"/>
                <a:ea typeface="微软雅黑" panose="020B0503020204020204" pitchFamily="34" charset="-122"/>
                <a:cs typeface="微软雅黑" panose="020B0503020204020204" pitchFamily="34" charset="-122"/>
                <a:sym typeface="+mn-ea"/>
              </a:rPr>
              <a:t>大数据分析项目</a:t>
            </a:r>
            <a:endParaRPr lang="zh-CN" altLang="en-US" sz="7200" b="1" dirty="0">
              <a:solidFill>
                <a:srgbClr val="012E8A"/>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fontAlgn="auto">
              <a:spcBef>
                <a:spcPts val="300"/>
              </a:spcBef>
              <a:spcAft>
                <a:spcPts val="0"/>
              </a:spcAft>
            </a:pPr>
            <a:r>
              <a:rPr lang="zh-CN" altLang="en-US" sz="4000" b="1" dirty="0">
                <a:solidFill>
                  <a:srgbClr val="012E8A"/>
                </a:solidFill>
                <a:latin typeface="微软雅黑" panose="020B0503020204020204" pitchFamily="34" charset="-122"/>
                <a:ea typeface="微软雅黑" panose="020B0503020204020204" pitchFamily="34" charset="-122"/>
                <a:cs typeface="微软雅黑" panose="020B0503020204020204" pitchFamily="34" charset="-122"/>
                <a:sym typeface="+mn-ea"/>
              </a:rPr>
              <a:t>单变量分析报告</a:t>
            </a:r>
            <a:endParaRPr lang="zh-CN" altLang="en-US" sz="4000" b="1" dirty="0">
              <a:solidFill>
                <a:srgbClr val="012E8A"/>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4178935" y="5011420"/>
            <a:ext cx="3834765" cy="460375"/>
          </a:xfrm>
          <a:prstGeom prst="rect">
            <a:avLst/>
          </a:prstGeom>
          <a:noFill/>
          <a:ln w="9525">
            <a:noFill/>
            <a:miter lim="800000"/>
          </a:ln>
        </p:spPr>
        <p:txBody>
          <a:bodyPr wrap="square">
            <a:spAutoFit/>
          </a:bodyPr>
          <a:lstStyle/>
          <a:p>
            <a:pPr algn="ctr">
              <a:buClr>
                <a:srgbClr val="333399"/>
              </a:buClr>
              <a:buSzPct val="120000"/>
            </a:pPr>
            <a:r>
              <a:rPr lang="en-US" altLang="zh-CN" sz="2400" b="0" dirty="0">
                <a:solidFill>
                  <a:srgbClr val="012E8A"/>
                </a:solidFill>
                <a:latin typeface="微软雅黑" panose="020B0503020204020204" pitchFamily="34" charset="-122"/>
                <a:ea typeface="微软雅黑" panose="020B0503020204020204" pitchFamily="34" charset="-122"/>
                <a:cs typeface="微软雅黑" panose="020B0503020204020204" pitchFamily="34" charset="-122"/>
              </a:rPr>
              <a:t>2019</a:t>
            </a:r>
            <a:r>
              <a:rPr lang="zh-CN" altLang="en-US" sz="2400" b="0" dirty="0">
                <a:solidFill>
                  <a:srgbClr val="012E8A"/>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400" b="0" dirty="0">
                <a:solidFill>
                  <a:srgbClr val="012E8A"/>
                </a:solidFill>
                <a:latin typeface="微软雅黑" panose="020B0503020204020204" pitchFamily="34" charset="-122"/>
                <a:ea typeface="微软雅黑" panose="020B0503020204020204" pitchFamily="34" charset="-122"/>
                <a:cs typeface="微软雅黑" panose="020B0503020204020204" pitchFamily="34" charset="-122"/>
              </a:rPr>
              <a:t>07</a:t>
            </a:r>
            <a:r>
              <a:rPr lang="zh-CN" altLang="en-US" sz="2400" b="0" dirty="0">
                <a:solidFill>
                  <a:srgbClr val="012E8A"/>
                </a:solidFill>
                <a:latin typeface="微软雅黑" panose="020B0503020204020204" pitchFamily="34" charset="-122"/>
                <a:ea typeface="微软雅黑" panose="020B0503020204020204" pitchFamily="34" charset="-122"/>
                <a:cs typeface="微软雅黑" panose="020B0503020204020204" pitchFamily="34" charset="-122"/>
              </a:rPr>
              <a:t>月</a:t>
            </a:r>
            <a:r>
              <a:rPr lang="en-US" sz="2400" b="0" dirty="0">
                <a:solidFill>
                  <a:srgbClr val="012E8A"/>
                </a:solidFill>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2400" b="0" dirty="0">
                <a:solidFill>
                  <a:srgbClr val="012E8A"/>
                </a:solidFill>
                <a:latin typeface="微软雅黑" panose="020B0503020204020204" pitchFamily="34" charset="-122"/>
                <a:ea typeface="微软雅黑" panose="020B0503020204020204" pitchFamily="34" charset="-122"/>
                <a:cs typeface="微软雅黑" panose="020B0503020204020204" pitchFamily="34" charset="-122"/>
              </a:rPr>
              <a:t>日</a:t>
            </a:r>
            <a:endParaRPr lang="zh-CN" altLang="en-US" sz="2400" b="0" dirty="0">
              <a:solidFill>
                <a:srgbClr val="012E8A"/>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ea typeface="微软雅黑" panose="020B0503020204020204" pitchFamily="34" charset="-122"/>
              </a:rPr>
            </a:fld>
            <a:endParaRPr lang="en-US" altLang="zh-CN" dirty="0">
              <a:ea typeface="微软雅黑" panose="020B0503020204020204" pitchFamily="34" charset="-122"/>
            </a:endParaRPr>
          </a:p>
        </p:txBody>
      </p:sp>
      <p:sp>
        <p:nvSpPr>
          <p:cNvPr id="2" name="标题 1"/>
          <p:cNvSpPr>
            <a:spLocks noGrp="1"/>
          </p:cNvSpPr>
          <p:nvPr>
            <p:ph type="title"/>
          </p:nvPr>
        </p:nvSpPr>
        <p:spPr>
          <a:xfrm>
            <a:off x="366395" y="694055"/>
            <a:ext cx="11318875" cy="474345"/>
          </a:xfrm>
        </p:spPr>
        <p:txBody>
          <a:bodyPr/>
          <a:lstStyle/>
          <a:p>
            <a:r>
              <a:rPr lang="en-US" altLang="zh-CN"/>
              <a:t>1. </a:t>
            </a:r>
            <a:r>
              <a:rPr lang="zh-CN" altLang="en-US" b="0">
                <a:sym typeface="+mn-ea"/>
              </a:rPr>
              <a:t>故障树梳理</a:t>
            </a:r>
            <a:endParaRPr lang="zh-CN" altLang="en-US" b="0"/>
          </a:p>
        </p:txBody>
      </p:sp>
      <p:graphicFrame>
        <p:nvGraphicFramePr>
          <p:cNvPr id="4" name="表格 3"/>
          <p:cNvGraphicFramePr/>
          <p:nvPr/>
        </p:nvGraphicFramePr>
        <p:xfrm>
          <a:off x="502285" y="1494155"/>
          <a:ext cx="11340465" cy="4435475"/>
        </p:xfrm>
        <a:graphic>
          <a:graphicData uri="http://schemas.openxmlformats.org/drawingml/2006/table">
            <a:tbl>
              <a:tblPr firstRow="1" bandRow="1">
                <a:tableStyleId>{5C22544A-7EE6-4342-B048-85BDC9FD1C3A}</a:tableStyleId>
              </a:tblPr>
              <a:tblGrid>
                <a:gridCol w="2346325"/>
                <a:gridCol w="2649855"/>
                <a:gridCol w="3821430"/>
                <a:gridCol w="2522855"/>
              </a:tblGrid>
              <a:tr h="593090">
                <a:tc>
                  <a:txBody>
                    <a:bodyPr/>
                    <a:lstStyle/>
                    <a:p>
                      <a:pPr indent="0">
                        <a:buNone/>
                      </a:pPr>
                      <a:r>
                        <a:rPr lang="zh-CN" altLang="en-US" sz="1800" b="0">
                          <a:solidFill>
                            <a:srgbClr val="000000"/>
                          </a:solidFill>
                          <a:latin typeface="+mj-lt"/>
                          <a:ea typeface="+mj-lt"/>
                        </a:rPr>
                        <a:t>异常工况</a:t>
                      </a:r>
                      <a:endParaRPr lang="zh-CN" altLang="en-US" sz="1800" b="0">
                        <a:solidFill>
                          <a:srgbClr val="000000"/>
                        </a:solidFill>
                        <a:latin typeface="+mj-lt"/>
                        <a:ea typeface="+mj-lt"/>
                      </a:endParaRPr>
                    </a:p>
                  </a:txBody>
                  <a:tcPr marL="12700" marR="12700" marT="12700" anchor="ctr"/>
                </a:tc>
                <a:tc>
                  <a:txBody>
                    <a:bodyPr/>
                    <a:lstStyle/>
                    <a:p>
                      <a:pPr indent="0">
                        <a:buNone/>
                      </a:pPr>
                      <a:r>
                        <a:rPr lang="zh-CN" sz="1800" b="0">
                          <a:solidFill>
                            <a:srgbClr val="000000"/>
                          </a:solidFill>
                          <a:latin typeface="+mj-lt"/>
                          <a:ea typeface="+mj-lt"/>
                        </a:rPr>
                        <a:t>一级原因</a:t>
                      </a:r>
                      <a:endParaRPr lang="zh-CN" altLang="en-US" sz="1800" b="0">
                        <a:solidFill>
                          <a:srgbClr val="000000"/>
                        </a:solidFill>
                        <a:latin typeface="+mj-lt"/>
                        <a:ea typeface="+mj-lt"/>
                      </a:endParaRPr>
                    </a:p>
                  </a:txBody>
                  <a:tcPr marL="12700" marR="12700" marT="12700" anchor="ctr"/>
                </a:tc>
                <a:tc>
                  <a:txBody>
                    <a:bodyPr/>
                    <a:lstStyle/>
                    <a:p>
                      <a:pPr indent="0">
                        <a:buNone/>
                      </a:pPr>
                      <a:r>
                        <a:rPr lang="zh-CN" sz="1800" b="0">
                          <a:solidFill>
                            <a:srgbClr val="000000"/>
                          </a:solidFill>
                          <a:latin typeface="+mj-lt"/>
                          <a:ea typeface="+mj-lt"/>
                        </a:rPr>
                        <a:t>二级原因</a:t>
                      </a:r>
                      <a:endParaRPr lang="zh-CN" altLang="en-US" sz="1800" b="0">
                        <a:solidFill>
                          <a:srgbClr val="000000"/>
                        </a:solidFill>
                        <a:latin typeface="+mj-lt"/>
                        <a:ea typeface="+mj-lt"/>
                      </a:endParaRPr>
                    </a:p>
                  </a:txBody>
                  <a:tcPr marL="12700" marR="12700" marT="12700" anchor="ctr"/>
                </a:tc>
                <a:tc>
                  <a:txBody>
                    <a:bodyPr/>
                    <a:lstStyle/>
                    <a:p>
                      <a:pPr indent="0">
                        <a:buNone/>
                      </a:pPr>
                      <a:r>
                        <a:rPr lang="zh-CN" sz="1800" b="0">
                          <a:solidFill>
                            <a:srgbClr val="000000"/>
                          </a:solidFill>
                          <a:latin typeface="+mj-lt"/>
                          <a:ea typeface="+mj-lt"/>
                        </a:rPr>
                        <a:t>三级原因</a:t>
                      </a:r>
                      <a:endParaRPr lang="zh-CN" altLang="en-US" sz="1800" b="0">
                        <a:solidFill>
                          <a:srgbClr val="000000"/>
                        </a:solidFill>
                        <a:latin typeface="+mj-lt"/>
                        <a:ea typeface="+mj-lt"/>
                      </a:endParaRPr>
                    </a:p>
                  </a:txBody>
                  <a:tcPr marL="12700" marR="12700" marT="12700" anchor="ctr"/>
                </a:tc>
              </a:tr>
              <a:tr h="626745">
                <a:tc rowSpan="6">
                  <a:txBody>
                    <a:bodyPr/>
                    <a:lstStyle/>
                    <a:p>
                      <a:pPr indent="0">
                        <a:buNone/>
                      </a:pPr>
                      <a:r>
                        <a:rPr lang="zh-CN" altLang="en-US" sz="1800" b="1">
                          <a:latin typeface="+mj-lt"/>
                          <a:ea typeface="+mj-lt"/>
                          <a:sym typeface="+mn-ea"/>
                        </a:rPr>
                        <a:t>浓缩段温度超标</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indent="0">
                        <a:buNone/>
                      </a:pPr>
                      <a:r>
                        <a:rPr lang="zh-CN" sz="1800" b="0" dirty="0">
                          <a:solidFill>
                            <a:srgbClr val="000000"/>
                          </a:solidFill>
                          <a:latin typeface="Arial" panose="020B0604020202020204" pitchFamily="34" charset="0"/>
                          <a:ea typeface="宋体" panose="02010600030101010101" pitchFamily="2" charset="-122"/>
                        </a:rPr>
                        <a:t>温度传感器异常</a:t>
                      </a:r>
                      <a:endParaRPr lang="zh-CN" altLang="en-US" sz="1800" b="0" dirty="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indent="0">
                        <a:buNone/>
                      </a:pPr>
                      <a:endParaRPr lang="en-US" altLang="en-US" sz="1800" b="0">
                        <a:solidFill>
                          <a:srgbClr val="000000"/>
                        </a:solidFill>
                        <a:latin typeface="宋体" panose="02010600030101010101" pitchFamily="2" charset="-122"/>
                      </a:endParaRPr>
                    </a:p>
                  </a:txBody>
                  <a:tcPr marL="12700" marR="12700" marT="12700" anchor="ctr"/>
                </a:tc>
                <a:tc>
                  <a:txBody>
                    <a:bodyPr/>
                    <a:lstStyle/>
                    <a:p>
                      <a:pPr indent="0">
                        <a:buNone/>
                      </a:pPr>
                      <a:endParaRPr lang="en-US" altLang="en-US" sz="1800" b="0">
                        <a:solidFill>
                          <a:srgbClr val="000000"/>
                        </a:solidFill>
                        <a:latin typeface="宋体" panose="02010600030101010101" pitchFamily="2" charset="-122"/>
                      </a:endParaRPr>
                    </a:p>
                  </a:txBody>
                  <a:tcPr marL="12700" marR="12700" marT="12700" anchor="ctr"/>
                </a:tc>
              </a:tr>
              <a:tr h="708025">
                <a:tc vMerge="1">
                  <a:tcPr marL="12700" marR="12700" marT="12700" anchor="ctr"/>
                </a:tc>
                <a:tc>
                  <a:txBody>
                    <a:bodyPr/>
                    <a:lstStyle/>
                    <a:p>
                      <a:pPr indent="0">
                        <a:buNone/>
                      </a:pPr>
                      <a:r>
                        <a:rPr lang="zh-CN" sz="1800" b="0">
                          <a:solidFill>
                            <a:srgbClr val="000000"/>
                          </a:solidFill>
                          <a:latin typeface="Arial" panose="020B0604020202020204" pitchFamily="34" charset="0"/>
                          <a:ea typeface="宋体" panose="02010600030101010101" pitchFamily="2" charset="-122"/>
                        </a:rPr>
                        <a:t>原烟气温度上升</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indent="0">
                        <a:buNone/>
                      </a:pPr>
                      <a:endParaRPr lang="en-US" altLang="en-US" sz="1800" b="0">
                        <a:solidFill>
                          <a:srgbClr val="000000"/>
                        </a:solidFill>
                        <a:latin typeface="宋体" panose="02010600030101010101" pitchFamily="2" charset="-122"/>
                      </a:endParaRPr>
                    </a:p>
                  </a:txBody>
                  <a:tcPr marL="12700" marR="12700" marT="12700" anchor="ctr"/>
                </a:tc>
                <a:tc>
                  <a:txBody>
                    <a:bodyPr/>
                    <a:lstStyle/>
                    <a:p>
                      <a:pPr indent="0">
                        <a:buNone/>
                      </a:pPr>
                      <a:endParaRPr lang="en-US" altLang="en-US" sz="1800" b="0">
                        <a:solidFill>
                          <a:srgbClr val="000000"/>
                        </a:solidFill>
                        <a:latin typeface="宋体" panose="02010600030101010101" pitchFamily="2" charset="-122"/>
                      </a:endParaRPr>
                    </a:p>
                  </a:txBody>
                  <a:tcPr marL="12700" marR="12700" marT="12700" anchor="ctr"/>
                </a:tc>
              </a:tr>
              <a:tr h="628015">
                <a:tc vMerge="1">
                  <a:tcPr marL="12700" marR="12700" marT="12700" anchor="ctr"/>
                </a:tc>
                <a:tc rowSpan="4">
                  <a:txBody>
                    <a:bodyPr/>
                    <a:lstStyle/>
                    <a:p>
                      <a:pPr indent="0">
                        <a:buNone/>
                      </a:pPr>
                      <a:r>
                        <a:rPr lang="zh-CN" sz="1800" b="0">
                          <a:solidFill>
                            <a:srgbClr val="000000"/>
                          </a:solidFill>
                          <a:latin typeface="Arial" panose="020B0604020202020204" pitchFamily="34" charset="0"/>
                          <a:ea typeface="宋体" panose="02010600030101010101" pitchFamily="2" charset="-122"/>
                        </a:rPr>
                        <a:t>喷淋过程降温相对不足</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indent="0">
                        <a:buNone/>
                      </a:pPr>
                      <a:r>
                        <a:rPr lang="zh-CN" sz="1800" b="0">
                          <a:solidFill>
                            <a:srgbClr val="000000"/>
                          </a:solidFill>
                          <a:latin typeface="Arial" panose="020B0604020202020204" pitchFamily="34" charset="0"/>
                          <a:ea typeface="宋体" panose="02010600030101010101" pitchFamily="2" charset="-122"/>
                        </a:rPr>
                        <a:t>原烟气流量上升，超出喷淋降温能力</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indent="0">
                        <a:buNone/>
                      </a:pPr>
                      <a:endParaRPr lang="en-US" altLang="en-US" sz="1800" b="0">
                        <a:solidFill>
                          <a:srgbClr val="000000"/>
                        </a:solidFill>
                        <a:latin typeface="宋体" panose="02010600030101010101" pitchFamily="2" charset="-122"/>
                      </a:endParaRPr>
                    </a:p>
                  </a:txBody>
                  <a:tcPr marL="12700" marR="12700" marT="12700" anchor="ctr"/>
                </a:tc>
              </a:tr>
              <a:tr h="626110">
                <a:tc vMerge="1">
                  <a:tcPr marL="12700" marR="12700" marT="12700" anchor="ctr"/>
                </a:tc>
                <a:tc vMerge="1">
                  <a:tcPr marL="12700" marR="12700" marT="12700" anchor="ctr"/>
                </a:tc>
                <a:tc rowSpan="2">
                  <a:txBody>
                    <a:bodyPr/>
                    <a:lstStyle/>
                    <a:p>
                      <a:pPr indent="0">
                        <a:buNone/>
                      </a:pPr>
                      <a:r>
                        <a:rPr lang="zh-CN" sz="1800" b="0">
                          <a:solidFill>
                            <a:srgbClr val="000000"/>
                          </a:solidFill>
                          <a:latin typeface="Arial" panose="020B0604020202020204" pitchFamily="34" charset="0"/>
                          <a:ea typeface="宋体" panose="02010600030101010101" pitchFamily="2" charset="-122"/>
                        </a:rPr>
                        <a:t>喷淋流量不足</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indent="0">
                        <a:buNone/>
                      </a:pPr>
                      <a:r>
                        <a:rPr lang="zh-CN" sz="1800" b="0">
                          <a:solidFill>
                            <a:srgbClr val="000000"/>
                          </a:solidFill>
                          <a:latin typeface="Arial" panose="020B0604020202020204" pitchFamily="34" charset="0"/>
                          <a:ea typeface="宋体" panose="02010600030101010101" pitchFamily="2" charset="-122"/>
                        </a:rPr>
                        <a:t>浓缩循环泵、脉冲循环泵故障</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anchor="ctr"/>
                </a:tc>
              </a:tr>
              <a:tr h="626745">
                <a:tc vMerge="1">
                  <a:tcPr marL="12700" marR="12700" marT="12700" anchor="ctr"/>
                </a:tc>
                <a:tc vMerge="1">
                  <a:tcPr marL="12700" marR="12700" marT="12700" anchor="ctr"/>
                </a:tc>
                <a:tc vMerge="1">
                  <a:tcPr marL="12700" marR="12700" marT="12700" anchor="ctr"/>
                </a:tc>
                <a:tc>
                  <a:txBody>
                    <a:bodyPr/>
                    <a:lstStyle/>
                    <a:p>
                      <a:pPr indent="0">
                        <a:buNone/>
                      </a:pPr>
                      <a:r>
                        <a:rPr lang="zh-CN" sz="1800" b="0">
                          <a:solidFill>
                            <a:srgbClr val="000000"/>
                          </a:solidFill>
                          <a:latin typeface="Arial" panose="020B0604020202020204" pitchFamily="34" charset="0"/>
                          <a:ea typeface="宋体" panose="02010600030101010101" pitchFamily="2" charset="-122"/>
                        </a:rPr>
                        <a:t>氧化槽补液不及时</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anchor="ctr"/>
                </a:tc>
              </a:tr>
              <a:tr h="626745">
                <a:tc vMerge="1">
                  <a:tcPr marL="12700" marR="12700" marT="12700" anchor="ctr"/>
                </a:tc>
                <a:tc vMerge="1">
                  <a:tcPr marL="12700" marR="12700" marT="12700" anchor="ctr"/>
                </a:tc>
                <a:tc>
                  <a:txBody>
                    <a:bodyPr/>
                    <a:lstStyle/>
                    <a:p>
                      <a:pPr indent="0">
                        <a:buNone/>
                      </a:pPr>
                      <a:r>
                        <a:rPr lang="zh-CN" sz="1800" b="0">
                          <a:solidFill>
                            <a:srgbClr val="000000"/>
                          </a:solidFill>
                          <a:latin typeface="Arial" panose="020B0604020202020204" pitchFamily="34" charset="0"/>
                          <a:ea typeface="宋体" panose="02010600030101010101" pitchFamily="2" charset="-122"/>
                        </a:rPr>
                        <a:t>浓缩槽浆液温度异常上升</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indent="0">
                        <a:buNone/>
                      </a:pPr>
                      <a:r>
                        <a:rPr lang="zh-CN" sz="1800" b="0" dirty="0">
                          <a:solidFill>
                            <a:srgbClr val="000000"/>
                          </a:solidFill>
                          <a:latin typeface="Arial" panose="020B0604020202020204" pitchFamily="34" charset="0"/>
                          <a:ea typeface="宋体" panose="02010600030101010101" pitchFamily="2" charset="-122"/>
                        </a:rPr>
                        <a:t>氧化槽补液不及时</a:t>
                      </a:r>
                      <a:endParaRPr lang="zh-CN" altLang="en-US" sz="1800" b="0" dirty="0">
                        <a:solidFill>
                          <a:srgbClr val="000000"/>
                        </a:solidFill>
                        <a:latin typeface="Arial" panose="020B0604020202020204" pitchFamily="34" charset="0"/>
                        <a:ea typeface="宋体" panose="02010600030101010101" pitchFamily="2" charset="-122"/>
                      </a:endParaRPr>
                    </a:p>
                  </a:txBody>
                  <a:tcPr marL="12700" marR="12700" marT="1270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a:t>
            </a:r>
            <a:r>
              <a:rPr lang="zh-CN" altLang="en-US" b="0">
                <a:sym typeface="+mn-ea"/>
              </a:rPr>
              <a:t>数据预处理</a:t>
            </a:r>
            <a:endParaRPr lang="zh-CN" altLang="en-US" b="0" dirty="0">
              <a:sym typeface="+mn-ea"/>
            </a:endParaRPr>
          </a:p>
        </p:txBody>
      </p:sp>
      <p:sp>
        <p:nvSpPr>
          <p:cNvPr id="12" name="灯片编号占位符 1"/>
          <p:cNvSpPr>
            <a:spLocks noGrp="1"/>
          </p:cNvSpPr>
          <p:nvPr>
            <p:ph type="sldNum" sz="quarter" idx="12"/>
          </p:nvPr>
        </p:nvSpPr>
        <p:spPr>
          <a:xfrm>
            <a:off x="11336868" y="6524774"/>
            <a:ext cx="488949" cy="184150"/>
          </a:xfrm>
        </p:spPr>
        <p:txBody>
          <a:bodyPr/>
          <a:lstStyle/>
          <a:p>
            <a:pPr>
              <a:defRPr/>
            </a:pPr>
            <a:fld id="{DBD9516C-C47E-43D8-9727-3C17BB639E0A}" type="slidenum">
              <a:rPr lang="zh-CN" altLang="en-US" smtClean="0"/>
            </a:fld>
            <a:endParaRPr lang="en-US" altLang="zh-CN" dirty="0"/>
          </a:p>
        </p:txBody>
      </p:sp>
      <p:sp>
        <p:nvSpPr>
          <p:cNvPr id="13"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fld>
            <a:endParaRPr lang="en-US" altLang="zh-CN" dirty="0"/>
          </a:p>
        </p:txBody>
      </p:sp>
      <p:sp>
        <p:nvSpPr>
          <p:cNvPr id="11" name="文本框 10"/>
          <p:cNvSpPr txBox="1"/>
          <p:nvPr/>
        </p:nvSpPr>
        <p:spPr>
          <a:xfrm>
            <a:off x="544195" y="1235075"/>
            <a:ext cx="9973945" cy="645160"/>
          </a:xfrm>
          <a:prstGeom prst="rect">
            <a:avLst/>
          </a:prstGeom>
          <a:noFill/>
          <a:ln w="9525">
            <a:noFill/>
            <a:miter lim="800000"/>
          </a:ln>
        </p:spPr>
        <p:txBody>
          <a:bodyPr wrap="none" anchor="t">
            <a:spAutoFit/>
          </a:bodyPr>
          <a:lstStyle/>
          <a:p>
            <a:pPr algn="l">
              <a:buClr>
                <a:srgbClr val="333399"/>
              </a:buClr>
              <a:buSzPct val="120000"/>
            </a:pPr>
            <a:r>
              <a:rPr lang="zh-CN" altLang="en-US" b="0" dirty="0">
                <a:ea typeface="宋体" panose="02010600030101010101" pitchFamily="2" charset="-122"/>
              </a:rPr>
              <a:t>根据控制程序中的处理方式将 浓缩段温度</a:t>
            </a:r>
            <a:r>
              <a:rPr lang="en-US" altLang="zh-CN" b="0" dirty="0">
                <a:ea typeface="宋体" panose="02010600030101010101" pitchFamily="2" charset="-122"/>
              </a:rPr>
              <a:t>A</a:t>
            </a:r>
            <a:r>
              <a:rPr lang="zh-CN" altLang="en-US" b="0" dirty="0">
                <a:ea typeface="宋体" panose="02010600030101010101" pitchFamily="2" charset="-122"/>
              </a:rPr>
              <a:t>，</a:t>
            </a:r>
            <a:r>
              <a:rPr lang="zh-CN" altLang="en-US" dirty="0">
                <a:ea typeface="宋体" panose="02010600030101010101" pitchFamily="2" charset="-122"/>
                <a:sym typeface="+mn-ea"/>
              </a:rPr>
              <a:t>浓缩段温度</a:t>
            </a:r>
            <a:r>
              <a:rPr lang="en-US" altLang="zh-CN" dirty="0">
                <a:ea typeface="宋体" panose="02010600030101010101" pitchFamily="2" charset="-122"/>
                <a:sym typeface="+mn-ea"/>
              </a:rPr>
              <a:t>B</a:t>
            </a:r>
            <a:r>
              <a:rPr lang="zh-CN" altLang="en-US" dirty="0">
                <a:ea typeface="宋体" panose="02010600030101010101" pitchFamily="2" charset="-122"/>
                <a:sym typeface="+mn-ea"/>
              </a:rPr>
              <a:t>和 浓缩段温度</a:t>
            </a:r>
            <a:r>
              <a:rPr lang="en-US" altLang="zh-CN" dirty="0">
                <a:ea typeface="宋体" panose="02010600030101010101" pitchFamily="2" charset="-122"/>
                <a:sym typeface="+mn-ea"/>
              </a:rPr>
              <a:t>C </a:t>
            </a:r>
            <a:r>
              <a:rPr lang="zh-CN" altLang="en-US" dirty="0">
                <a:ea typeface="宋体" panose="02010600030101010101" pitchFamily="2" charset="-122"/>
                <a:sym typeface="+mn-ea"/>
              </a:rPr>
              <a:t>处理为</a:t>
            </a:r>
            <a:r>
              <a:rPr lang="zh-CN" altLang="en-US" b="1" dirty="0">
                <a:latin typeface="+mj-lt"/>
                <a:ea typeface="+mj-lt"/>
                <a:sym typeface="+mn-ea"/>
              </a:rPr>
              <a:t>浓缩段平均温度</a:t>
            </a:r>
            <a:endParaRPr lang="zh-CN" altLang="en-US" dirty="0">
              <a:ea typeface="宋体" panose="02010600030101010101" pitchFamily="2" charset="-122"/>
              <a:sym typeface="+mn-ea"/>
            </a:endParaRPr>
          </a:p>
          <a:p>
            <a:pPr marL="285750" indent="-285750" algn="l">
              <a:buClr>
                <a:srgbClr val="333399"/>
              </a:buClr>
              <a:buSzPct val="120000"/>
              <a:buFont typeface="Wingdings" panose="05000000000000000000" charset="0"/>
              <a:buChar char="ü"/>
            </a:pPr>
            <a:r>
              <a:rPr lang="zh-CN" altLang="en-US" b="0" i="1" dirty="0">
                <a:latin typeface="+mj-lt"/>
                <a:ea typeface="+mj-lt"/>
                <a:sym typeface="+mn-ea"/>
              </a:rPr>
              <a:t>处理方式：去除三个测点中最大值，取剩余两值的均值</a:t>
            </a:r>
            <a:endParaRPr lang="zh-CN" altLang="en-US" b="0" i="1" dirty="0">
              <a:latin typeface="+mj-lt"/>
              <a:ea typeface="+mj-lt"/>
              <a:sym typeface="+mn-ea"/>
            </a:endParaRPr>
          </a:p>
        </p:txBody>
      </p:sp>
      <p:pic>
        <p:nvPicPr>
          <p:cNvPr id="14" name="图片 13"/>
          <p:cNvPicPr/>
          <p:nvPr/>
        </p:nvPicPr>
        <p:blipFill>
          <a:blip r:embed="rId1"/>
          <a:stretch>
            <a:fillRect/>
          </a:stretch>
        </p:blipFill>
        <p:spPr>
          <a:xfrm>
            <a:off x="227965" y="2045970"/>
            <a:ext cx="7200000" cy="1800000"/>
          </a:xfrm>
          <a:prstGeom prst="rect">
            <a:avLst/>
          </a:prstGeom>
        </p:spPr>
      </p:pic>
      <p:sp>
        <p:nvSpPr>
          <p:cNvPr id="21" name="圆角矩形 20"/>
          <p:cNvSpPr/>
          <p:nvPr/>
        </p:nvSpPr>
        <p:spPr>
          <a:xfrm>
            <a:off x="6945630" y="2125345"/>
            <a:ext cx="302260" cy="1362075"/>
          </a:xfrm>
          <a:prstGeom prst="roundRect">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20" name="右箭头 19"/>
          <p:cNvSpPr/>
          <p:nvPr/>
        </p:nvSpPr>
        <p:spPr>
          <a:xfrm rot="20940000">
            <a:off x="7344410" y="2696210"/>
            <a:ext cx="562610" cy="219710"/>
          </a:xfrm>
          <a:prstGeom prst="right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24" name="右箭头 23"/>
          <p:cNvSpPr/>
          <p:nvPr/>
        </p:nvSpPr>
        <p:spPr>
          <a:xfrm rot="5400000">
            <a:off x="3649345" y="3835400"/>
            <a:ext cx="562610" cy="826135"/>
          </a:xfrm>
          <a:prstGeom prst="right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pic>
        <p:nvPicPr>
          <p:cNvPr id="25" name="图片 24"/>
          <p:cNvPicPr>
            <a:picLocks noChangeAspect="1"/>
          </p:cNvPicPr>
          <p:nvPr/>
        </p:nvPicPr>
        <p:blipFill>
          <a:blip r:embed="rId2"/>
          <a:stretch>
            <a:fillRect/>
          </a:stretch>
        </p:blipFill>
        <p:spPr>
          <a:xfrm>
            <a:off x="7922895" y="1880235"/>
            <a:ext cx="3902710" cy="1381125"/>
          </a:xfrm>
          <a:prstGeom prst="rect">
            <a:avLst/>
          </a:prstGeom>
        </p:spPr>
      </p:pic>
      <p:sp>
        <p:nvSpPr>
          <p:cNvPr id="27" name="文本框 26"/>
          <p:cNvSpPr txBox="1"/>
          <p:nvPr/>
        </p:nvSpPr>
        <p:spPr>
          <a:xfrm>
            <a:off x="8204835" y="3761105"/>
            <a:ext cx="3072130" cy="1198880"/>
          </a:xfrm>
          <a:prstGeom prst="rect">
            <a:avLst/>
          </a:prstGeom>
          <a:noFill/>
          <a:ln w="9525">
            <a:noFill/>
            <a:miter lim="800000"/>
          </a:ln>
        </p:spPr>
        <p:txBody>
          <a:bodyPr wrap="square" anchor="t">
            <a:spAutoFit/>
          </a:bodyPr>
          <a:lstStyle/>
          <a:p>
            <a:pPr marL="0" indent="0" algn="just">
              <a:buNone/>
            </a:pPr>
            <a:r>
              <a:rPr lang="zh-CN" b="0" dirty="0">
                <a:latin typeface="+mj-lt"/>
                <a:ea typeface="+mj-lt"/>
              </a:rPr>
              <a:t>浓缩段温度呈现周期性波动</a:t>
            </a:r>
            <a:endParaRPr lang="zh-CN" b="0" dirty="0">
              <a:ea typeface="宋体" panose="02010600030101010101" pitchFamily="2" charset="-122"/>
            </a:endParaRPr>
          </a:p>
          <a:p>
            <a:pPr marL="285750" indent="-285750" algn="just">
              <a:buFont typeface="Wingdings" panose="05000000000000000000" charset="0"/>
              <a:buChar char="ü"/>
            </a:pPr>
            <a:r>
              <a:rPr lang="zh-CN" b="0" dirty="0">
                <a:ea typeface="宋体" panose="02010600030101010101" pitchFamily="2" charset="-122"/>
              </a:rPr>
              <a:t>波动周期为</a:t>
            </a:r>
            <a:r>
              <a:rPr lang="en-US" altLang="zh-CN" b="0" dirty="0">
                <a:ea typeface="宋体" panose="02010600030101010101" pitchFamily="2" charset="-122"/>
              </a:rPr>
              <a:t>30</a:t>
            </a:r>
            <a:r>
              <a:rPr lang="zh-CN" altLang="en-US" b="0" dirty="0">
                <a:ea typeface="宋体" panose="02010600030101010101" pitchFamily="2" charset="-122"/>
              </a:rPr>
              <a:t>分钟</a:t>
            </a:r>
            <a:endParaRPr lang="zh-CN" altLang="en-US" b="0" dirty="0">
              <a:ea typeface="宋体" panose="02010600030101010101" pitchFamily="2" charset="-122"/>
            </a:endParaRPr>
          </a:p>
          <a:p>
            <a:pPr marL="285750" indent="-285750" algn="just">
              <a:buFont typeface="Wingdings" panose="05000000000000000000" charset="0"/>
              <a:buChar char="ü"/>
            </a:pPr>
            <a:r>
              <a:rPr lang="zh-CN" altLang="en-US" b="0" dirty="0">
                <a:ea typeface="宋体" panose="02010600030101010101" pitchFamily="2" charset="-122"/>
              </a:rPr>
              <a:t>波动原因是浓缩段存在冲洗和补水的自动逻辑控制</a:t>
            </a:r>
            <a:endParaRPr lang="zh-CN" altLang="en-US" b="0" dirty="0">
              <a:ea typeface="宋体" panose="02010600030101010101" pitchFamily="2" charset="-122"/>
            </a:endParaRPr>
          </a:p>
        </p:txBody>
      </p:sp>
      <p:pic>
        <p:nvPicPr>
          <p:cNvPr id="28" name="图片 27"/>
          <p:cNvPicPr/>
          <p:nvPr/>
        </p:nvPicPr>
        <p:blipFill>
          <a:blip r:embed="rId3"/>
          <a:stretch>
            <a:fillRect/>
          </a:stretch>
        </p:blipFill>
        <p:spPr>
          <a:xfrm>
            <a:off x="227965" y="4618355"/>
            <a:ext cx="7200000"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3.  </a:t>
            </a:r>
            <a:r>
              <a:rPr lang="zh-CN" altLang="en-US" b="0">
                <a:sym typeface="+mn-ea"/>
              </a:rPr>
              <a:t>标记异常状态</a:t>
            </a:r>
            <a:endParaRPr lang="zh-CN" altLang="en-US" b="0" dirty="0">
              <a:sym typeface="+mn-ea"/>
            </a:endParaRPr>
          </a:p>
        </p:txBody>
      </p:sp>
      <p:sp>
        <p:nvSpPr>
          <p:cNvPr id="12" name="灯片编号占位符 1"/>
          <p:cNvSpPr>
            <a:spLocks noGrp="1"/>
          </p:cNvSpPr>
          <p:nvPr>
            <p:ph type="sldNum" sz="quarter" idx="12"/>
          </p:nvPr>
        </p:nvSpPr>
        <p:spPr>
          <a:xfrm>
            <a:off x="11336868" y="6524774"/>
            <a:ext cx="488949" cy="184150"/>
          </a:xfrm>
        </p:spPr>
        <p:txBody>
          <a:bodyPr/>
          <a:lstStyle/>
          <a:p>
            <a:pPr>
              <a:defRPr/>
            </a:pPr>
            <a:fld id="{DBD9516C-C47E-43D8-9727-3C17BB639E0A}" type="slidenum">
              <a:rPr lang="zh-CN" altLang="en-US" smtClean="0"/>
            </a:fld>
            <a:endParaRPr lang="en-US" altLang="zh-CN" dirty="0"/>
          </a:p>
        </p:txBody>
      </p:sp>
      <p:sp>
        <p:nvSpPr>
          <p:cNvPr id="13"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fld>
            <a:endParaRPr lang="en-US" altLang="zh-CN" dirty="0"/>
          </a:p>
        </p:txBody>
      </p:sp>
      <p:sp>
        <p:nvSpPr>
          <p:cNvPr id="11" name="文本框 10"/>
          <p:cNvSpPr txBox="1"/>
          <p:nvPr/>
        </p:nvSpPr>
        <p:spPr>
          <a:xfrm>
            <a:off x="544195" y="1235075"/>
            <a:ext cx="10978515" cy="645160"/>
          </a:xfrm>
          <a:prstGeom prst="rect">
            <a:avLst/>
          </a:prstGeom>
          <a:noFill/>
          <a:ln w="9525">
            <a:noFill/>
            <a:miter lim="800000"/>
          </a:ln>
        </p:spPr>
        <p:txBody>
          <a:bodyPr wrap="square" anchor="t">
            <a:spAutoFit/>
          </a:bodyPr>
          <a:lstStyle/>
          <a:p>
            <a:pPr algn="l">
              <a:buClr>
                <a:srgbClr val="333399"/>
              </a:buClr>
              <a:buSzPct val="120000"/>
            </a:pPr>
            <a:r>
              <a:rPr lang="zh-CN" altLang="en-US" b="0" dirty="0">
                <a:ea typeface="宋体" panose="02010600030101010101" pitchFamily="2" charset="-122"/>
              </a:rPr>
              <a:t>根据 </a:t>
            </a:r>
            <a:r>
              <a:rPr lang="zh-CN" altLang="en-US">
                <a:sym typeface="+mn-ea"/>
              </a:rPr>
              <a:t>浓缩段平均温度的报警上限 （62℃</a:t>
            </a:r>
            <a:r>
              <a:rPr lang="en-US" altLang="zh-CN">
                <a:sym typeface="+mn-ea"/>
              </a:rPr>
              <a:t>)</a:t>
            </a:r>
            <a:endParaRPr lang="zh-CN" altLang="en-US">
              <a:sym typeface="+mn-ea"/>
            </a:endParaRPr>
          </a:p>
          <a:p>
            <a:pPr marL="342900" indent="-342900" algn="l">
              <a:buClr>
                <a:srgbClr val="333399"/>
              </a:buClr>
              <a:buSzPct val="120000"/>
              <a:buFont typeface="Wingdings" panose="05000000000000000000" charset="0"/>
              <a:buChar char="ü"/>
            </a:pPr>
            <a:r>
              <a:rPr lang="zh-CN" altLang="en-US">
                <a:sym typeface="+mn-ea"/>
              </a:rPr>
              <a:t>平均温度超过报警上限时刻 </a:t>
            </a:r>
            <a:r>
              <a:rPr lang="en-US" altLang="zh-CN">
                <a:sym typeface="+mn-ea"/>
              </a:rPr>
              <a:t>t</a:t>
            </a:r>
            <a:r>
              <a:rPr lang="zh-CN" altLang="en-US">
                <a:sym typeface="+mn-ea"/>
              </a:rPr>
              <a:t>，将</a:t>
            </a:r>
            <a:r>
              <a:rPr lang="en-US" altLang="zh-CN">
                <a:sym typeface="+mn-ea"/>
              </a:rPr>
              <a:t>(t-60min)~(t+1min)</a:t>
            </a:r>
            <a:r>
              <a:rPr lang="zh-CN" altLang="en-US">
                <a:sym typeface="+mn-ea"/>
              </a:rPr>
              <a:t>标记为</a:t>
            </a:r>
            <a:r>
              <a:rPr lang="zh-CN" altLang="en-US">
                <a:solidFill>
                  <a:srgbClr val="C00000"/>
                </a:solidFill>
                <a:latin typeface="+mj-lt"/>
                <a:ea typeface="+mj-lt"/>
                <a:sym typeface="+mn-ea"/>
              </a:rPr>
              <a:t>异常状态</a:t>
            </a:r>
            <a:endParaRPr lang="zh-CN" altLang="en-US" b="0" i="1" dirty="0">
              <a:solidFill>
                <a:srgbClr val="C00000"/>
              </a:solidFill>
              <a:latin typeface="+mj-lt"/>
              <a:ea typeface="+mj-lt"/>
              <a:sym typeface="+mn-ea"/>
            </a:endParaRPr>
          </a:p>
        </p:txBody>
      </p:sp>
      <p:sp>
        <p:nvSpPr>
          <p:cNvPr id="20" name="右箭头 19"/>
          <p:cNvSpPr/>
          <p:nvPr/>
        </p:nvSpPr>
        <p:spPr>
          <a:xfrm rot="20940000">
            <a:off x="7344410" y="2696210"/>
            <a:ext cx="562610" cy="219710"/>
          </a:xfrm>
          <a:prstGeom prst="right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27" name="文本框 26"/>
          <p:cNvSpPr txBox="1"/>
          <p:nvPr/>
        </p:nvSpPr>
        <p:spPr>
          <a:xfrm>
            <a:off x="8096885" y="4953000"/>
            <a:ext cx="3613150" cy="922020"/>
          </a:xfrm>
          <a:prstGeom prst="rect">
            <a:avLst/>
          </a:prstGeom>
          <a:noFill/>
          <a:ln w="9525">
            <a:noFill/>
            <a:miter lim="800000"/>
          </a:ln>
        </p:spPr>
        <p:txBody>
          <a:bodyPr wrap="square" anchor="t">
            <a:spAutoFit/>
          </a:bodyPr>
          <a:lstStyle/>
          <a:p>
            <a:pPr marL="0" indent="0" algn="just">
              <a:buNone/>
            </a:pPr>
            <a:r>
              <a:rPr lang="zh-CN" altLang="en-US">
                <a:sym typeface="+mn-ea"/>
              </a:rPr>
              <a:t>将异常状态向前放宽一段时间</a:t>
            </a:r>
            <a:endParaRPr lang="zh-CN" altLang="en-US">
              <a:sym typeface="+mn-ea"/>
            </a:endParaRPr>
          </a:p>
          <a:p>
            <a:pPr marL="0" indent="0" algn="just">
              <a:buNone/>
            </a:pPr>
            <a:r>
              <a:rPr lang="zh-CN" altLang="en-US" i="1">
                <a:latin typeface="+mj-lt"/>
                <a:ea typeface="+mj-lt"/>
                <a:sym typeface="+mn-ea"/>
              </a:rPr>
              <a:t>确保模型能够提前对浓缩段超标异常做出预警</a:t>
            </a:r>
            <a:endParaRPr lang="zh-CN" altLang="en-US" b="0" i="1" dirty="0">
              <a:latin typeface="+mj-lt"/>
              <a:ea typeface="+mj-lt"/>
            </a:endParaRPr>
          </a:p>
        </p:txBody>
      </p:sp>
      <p:pic>
        <p:nvPicPr>
          <p:cNvPr id="3" name="图片 2"/>
          <p:cNvPicPr>
            <a:picLocks noChangeAspect="1"/>
          </p:cNvPicPr>
          <p:nvPr/>
        </p:nvPicPr>
        <p:blipFill>
          <a:blip r:embed="rId1"/>
          <a:stretch>
            <a:fillRect/>
          </a:stretch>
        </p:blipFill>
        <p:spPr>
          <a:xfrm>
            <a:off x="245745" y="1880235"/>
            <a:ext cx="11675745" cy="2471420"/>
          </a:xfrm>
          <a:prstGeom prst="rect">
            <a:avLst/>
          </a:prstGeom>
        </p:spPr>
      </p:pic>
      <p:sp>
        <p:nvSpPr>
          <p:cNvPr id="21" name="圆角矩形 20"/>
          <p:cNvSpPr/>
          <p:nvPr/>
        </p:nvSpPr>
        <p:spPr>
          <a:xfrm>
            <a:off x="2554605" y="2023745"/>
            <a:ext cx="481330" cy="1829435"/>
          </a:xfrm>
          <a:prstGeom prst="roundRect">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pic>
        <p:nvPicPr>
          <p:cNvPr id="6" name="图片 5"/>
          <p:cNvPicPr>
            <a:picLocks noChangeAspect="1"/>
          </p:cNvPicPr>
          <p:nvPr/>
        </p:nvPicPr>
        <p:blipFill>
          <a:blip r:embed="rId2"/>
          <a:stretch>
            <a:fillRect/>
          </a:stretch>
        </p:blipFill>
        <p:spPr>
          <a:xfrm>
            <a:off x="483870" y="4657725"/>
            <a:ext cx="7303135" cy="1866900"/>
          </a:xfrm>
          <a:prstGeom prst="rect">
            <a:avLst/>
          </a:prstGeom>
        </p:spPr>
      </p:pic>
      <p:sp>
        <p:nvSpPr>
          <p:cNvPr id="7" name="右箭头 6"/>
          <p:cNvSpPr/>
          <p:nvPr/>
        </p:nvSpPr>
        <p:spPr>
          <a:xfrm rot="6780000">
            <a:off x="2097405" y="4155440"/>
            <a:ext cx="721360" cy="342900"/>
          </a:xfrm>
          <a:prstGeom prst="right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4.  </a:t>
            </a:r>
            <a:r>
              <a:rPr lang="zh-CN" altLang="en-US" b="0">
                <a:sym typeface="+mn-ea"/>
              </a:rPr>
              <a:t>平均温度的差异性分析</a:t>
            </a:r>
            <a:endParaRPr lang="zh-CN" altLang="en-US" b="0">
              <a:sym typeface="+mn-ea"/>
            </a:endParaRPr>
          </a:p>
        </p:txBody>
      </p:sp>
      <p:sp>
        <p:nvSpPr>
          <p:cNvPr id="11" name="文本框 10"/>
          <p:cNvSpPr txBox="1"/>
          <p:nvPr/>
        </p:nvSpPr>
        <p:spPr>
          <a:xfrm>
            <a:off x="544195" y="1235075"/>
            <a:ext cx="10978515" cy="368300"/>
          </a:xfrm>
          <a:prstGeom prst="rect">
            <a:avLst/>
          </a:prstGeom>
          <a:noFill/>
          <a:ln w="9525">
            <a:noFill/>
            <a:miter lim="800000"/>
          </a:ln>
        </p:spPr>
        <p:txBody>
          <a:bodyPr wrap="square" anchor="t">
            <a:spAutoFit/>
          </a:bodyPr>
          <a:lstStyle/>
          <a:p>
            <a:pPr marL="285750" indent="-285750" algn="l">
              <a:buClr>
                <a:srgbClr val="333399"/>
              </a:buClr>
              <a:buSzPct val="120000"/>
              <a:buFont typeface="Wingdings" panose="05000000000000000000" charset="0"/>
              <a:buChar char="ü"/>
            </a:pPr>
            <a:r>
              <a:rPr lang="zh-CN" dirty="0">
                <a:latin typeface="微软雅黑" panose="020B0503020204020204" pitchFamily="34" charset="-122"/>
                <a:ea typeface="微软雅黑" panose="020B0503020204020204" pitchFamily="34" charset="-122"/>
                <a:sym typeface="+mn-ea"/>
              </a:rPr>
              <a:t>平均温度 </a:t>
            </a:r>
            <a:r>
              <a:rPr lang="zh-CN" altLang="en-US" dirty="0">
                <a:latin typeface="微软雅黑" panose="020B0503020204020204" pitchFamily="34" charset="-122"/>
                <a:ea typeface="微软雅黑" panose="020B0503020204020204" pitchFamily="34" charset="-122"/>
                <a:sym typeface="+mn-ea"/>
              </a:rPr>
              <a:t>在不同工况状态下的 差异明显</a:t>
            </a:r>
            <a:endParaRPr lang="zh-CN" altLang="en-US" b="0" i="1" dirty="0">
              <a:solidFill>
                <a:srgbClr val="C00000"/>
              </a:solidFill>
              <a:latin typeface="+mj-lt"/>
              <a:ea typeface="+mj-lt"/>
              <a:sym typeface="+mn-ea"/>
            </a:endParaRPr>
          </a:p>
        </p:txBody>
      </p:sp>
      <p:pic>
        <p:nvPicPr>
          <p:cNvPr id="8" name="图片 7"/>
          <p:cNvPicPr/>
          <p:nvPr/>
        </p:nvPicPr>
        <p:blipFill>
          <a:blip r:embed="rId1"/>
          <a:stretch>
            <a:fillRect/>
          </a:stretch>
        </p:blipFill>
        <p:spPr>
          <a:xfrm>
            <a:off x="630555" y="1919605"/>
            <a:ext cx="4552315" cy="2160270"/>
          </a:xfrm>
          <a:prstGeom prst="rect">
            <a:avLst/>
          </a:prstGeom>
        </p:spPr>
      </p:pic>
      <p:pic>
        <p:nvPicPr>
          <p:cNvPr id="17" name="图片 16"/>
          <p:cNvPicPr>
            <a:picLocks noChangeAspect="1"/>
          </p:cNvPicPr>
          <p:nvPr/>
        </p:nvPicPr>
        <p:blipFill>
          <a:blip r:embed="rId2"/>
          <a:stretch>
            <a:fillRect/>
          </a:stretch>
        </p:blipFill>
        <p:spPr>
          <a:xfrm>
            <a:off x="5509260" y="1919605"/>
            <a:ext cx="5946140" cy="2160270"/>
          </a:xfrm>
          <a:prstGeom prst="rect">
            <a:avLst/>
          </a:prstGeom>
        </p:spPr>
      </p:pic>
      <p:pic>
        <p:nvPicPr>
          <p:cNvPr id="18" name="图片 17"/>
          <p:cNvPicPr>
            <a:picLocks noChangeAspect="1"/>
          </p:cNvPicPr>
          <p:nvPr/>
        </p:nvPicPr>
        <p:blipFill>
          <a:blip r:embed="rId3"/>
          <a:stretch>
            <a:fillRect/>
          </a:stretch>
        </p:blipFill>
        <p:spPr>
          <a:xfrm>
            <a:off x="544195" y="4309110"/>
            <a:ext cx="10911205" cy="2160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5.  </a:t>
            </a:r>
            <a:r>
              <a:rPr lang="zh-CN" altLang="en-US" b="0">
                <a:sym typeface="+mn-ea"/>
              </a:rPr>
              <a:t>特征加工</a:t>
            </a:r>
            <a:r>
              <a:rPr lang="en-US" altLang="zh-CN" b="0">
                <a:sym typeface="+mn-ea"/>
              </a:rPr>
              <a:t> </a:t>
            </a:r>
            <a:endParaRPr lang="en-US" altLang="zh-CN" b="0" dirty="0">
              <a:sym typeface="+mn-ea"/>
            </a:endParaRPr>
          </a:p>
        </p:txBody>
      </p:sp>
      <p:sp>
        <p:nvSpPr>
          <p:cNvPr id="12" name="灯片编号占位符 1"/>
          <p:cNvSpPr>
            <a:spLocks noGrp="1"/>
          </p:cNvSpPr>
          <p:nvPr>
            <p:ph type="sldNum" sz="quarter" idx="12"/>
          </p:nvPr>
        </p:nvSpPr>
        <p:spPr>
          <a:xfrm>
            <a:off x="11336868" y="6524774"/>
            <a:ext cx="488949" cy="184150"/>
          </a:xfrm>
        </p:spPr>
        <p:txBody>
          <a:bodyPr/>
          <a:lstStyle/>
          <a:p>
            <a:pPr>
              <a:defRPr/>
            </a:pPr>
            <a:fld id="{DBD9516C-C47E-43D8-9727-3C17BB639E0A}" type="slidenum">
              <a:rPr lang="zh-CN" altLang="en-US" smtClean="0"/>
            </a:fld>
            <a:endParaRPr lang="en-US" altLang="zh-CN" dirty="0"/>
          </a:p>
        </p:txBody>
      </p:sp>
      <p:sp>
        <p:nvSpPr>
          <p:cNvPr id="13"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fld>
            <a:endParaRPr lang="en-US" altLang="zh-CN" dirty="0"/>
          </a:p>
        </p:txBody>
      </p:sp>
      <p:sp>
        <p:nvSpPr>
          <p:cNvPr id="11" name="文本框 10"/>
          <p:cNvSpPr txBox="1"/>
          <p:nvPr/>
        </p:nvSpPr>
        <p:spPr>
          <a:xfrm>
            <a:off x="276860" y="1676400"/>
            <a:ext cx="5686425" cy="306705"/>
          </a:xfrm>
          <a:prstGeom prst="rect">
            <a:avLst/>
          </a:prstGeom>
          <a:noFill/>
          <a:ln w="9525">
            <a:noFill/>
            <a:miter lim="800000"/>
          </a:ln>
        </p:spPr>
        <p:txBody>
          <a:bodyPr wrap="square" anchor="t">
            <a:spAutoFit/>
          </a:bodyPr>
          <a:lstStyle/>
          <a:p>
            <a:pPr marL="285750" indent="-285750" algn="l">
              <a:buClr>
                <a:srgbClr val="333399"/>
              </a:buClr>
              <a:buSzPct val="120000"/>
              <a:buFont typeface="Wingdings" panose="05000000000000000000" charset="0"/>
              <a:buChar char="ü"/>
            </a:pPr>
            <a:r>
              <a:rPr lang="zh-CN" altLang="en-US" sz="1400" b="0" i="1" dirty="0">
                <a:latin typeface="+mj-lt"/>
                <a:ea typeface="+mj-lt"/>
                <a:sym typeface="+mn-ea"/>
              </a:rPr>
              <a:t>特征</a:t>
            </a:r>
            <a:r>
              <a:rPr lang="en-US" altLang="zh-CN" sz="1400" b="0" i="1" dirty="0">
                <a:latin typeface="+mj-lt"/>
                <a:ea typeface="+mj-lt"/>
                <a:sym typeface="+mn-ea"/>
              </a:rPr>
              <a:t>1 </a:t>
            </a:r>
            <a:r>
              <a:rPr lang="zh-CN" altLang="en-US" sz="1400" b="0" i="1" dirty="0">
                <a:latin typeface="+mj-lt"/>
                <a:ea typeface="+mj-lt"/>
                <a:sym typeface="+mn-ea"/>
              </a:rPr>
              <a:t>（</a:t>
            </a:r>
            <a:r>
              <a:rPr lang="en-US" altLang="zh-CN" sz="1400" i="1">
                <a:sym typeface="+mn-ea"/>
              </a:rPr>
              <a:t>temp</a:t>
            </a:r>
            <a:r>
              <a:rPr lang="zh-CN" altLang="en-US" sz="1400" b="0" i="1" dirty="0">
                <a:latin typeface="+mj-lt"/>
                <a:ea typeface="+mj-lt"/>
                <a:sym typeface="+mn-ea"/>
              </a:rPr>
              <a:t>）：</a:t>
            </a:r>
            <a:r>
              <a:rPr lang="zh-CN" sz="1400" i="1">
                <a:sym typeface="+mn-ea"/>
              </a:rPr>
              <a:t>15min 窗口下的 </a:t>
            </a:r>
            <a:r>
              <a:rPr lang="en-US" altLang="zh-CN" sz="1400" i="1">
                <a:sym typeface="+mn-ea"/>
              </a:rPr>
              <a:t>(</a:t>
            </a:r>
            <a:r>
              <a:rPr lang="zh-CN" sz="1400" i="1">
                <a:sym typeface="+mn-ea"/>
              </a:rPr>
              <a:t>平均温度</a:t>
            </a:r>
            <a:r>
              <a:rPr lang="en-US" altLang="zh-CN" sz="1400" i="1">
                <a:sym typeface="+mn-ea"/>
              </a:rPr>
              <a:t>-</a:t>
            </a:r>
            <a:r>
              <a:rPr lang="zh-CN" altLang="en-US" sz="1400" i="1">
                <a:sym typeface="+mn-ea"/>
              </a:rPr>
              <a:t>报警阈值</a:t>
            </a:r>
            <a:r>
              <a:rPr lang="en-US" altLang="zh-CN" sz="1400" i="1">
                <a:sym typeface="+mn-ea"/>
              </a:rPr>
              <a:t>) </a:t>
            </a:r>
            <a:r>
              <a:rPr lang="zh-CN" altLang="en-US" sz="1400" i="1">
                <a:sym typeface="+mn-ea"/>
              </a:rPr>
              <a:t>的</a:t>
            </a:r>
            <a:r>
              <a:rPr lang="zh-CN" sz="1400" i="1">
                <a:sym typeface="+mn-ea"/>
              </a:rPr>
              <a:t>最大值</a:t>
            </a:r>
            <a:endParaRPr lang="zh-CN" altLang="en-US" sz="1400" b="0" i="1" dirty="0">
              <a:latin typeface="+mj-lt"/>
              <a:ea typeface="+mj-lt"/>
              <a:sym typeface="+mn-ea"/>
            </a:endParaRPr>
          </a:p>
        </p:txBody>
      </p:sp>
      <p:sp>
        <p:nvSpPr>
          <p:cNvPr id="3" name="文本框 2"/>
          <p:cNvSpPr txBox="1"/>
          <p:nvPr/>
        </p:nvSpPr>
        <p:spPr>
          <a:xfrm>
            <a:off x="449580" y="1168400"/>
            <a:ext cx="5440680" cy="368300"/>
          </a:xfrm>
          <a:prstGeom prst="rect">
            <a:avLst/>
          </a:prstGeom>
          <a:noFill/>
          <a:ln w="9525">
            <a:noFill/>
            <a:miter lim="800000"/>
          </a:ln>
        </p:spPr>
        <p:txBody>
          <a:bodyPr wrap="none" anchor="t">
            <a:spAutoFit/>
          </a:bodyPr>
          <a:lstStyle/>
          <a:p>
            <a:pPr algn="l">
              <a:buClr>
                <a:srgbClr val="333399"/>
              </a:buClr>
              <a:buSzPct val="120000"/>
            </a:pPr>
            <a:r>
              <a:rPr lang="zh-CN" altLang="en-US" dirty="0">
                <a:ea typeface="宋体" panose="02010600030101010101" pitchFamily="2" charset="-122"/>
                <a:sym typeface="+mn-ea"/>
              </a:rPr>
              <a:t>根据浓缩段平均温度在不同时间尺度下加工</a:t>
            </a:r>
            <a:r>
              <a:rPr lang="zh-CN" altLang="en-US" dirty="0">
                <a:latin typeface="+mj-lt"/>
                <a:ea typeface="+mj-lt"/>
                <a:sym typeface="+mn-ea"/>
              </a:rPr>
              <a:t>特征变量</a:t>
            </a:r>
            <a:endParaRPr lang="zh-CN" altLang="en-US" b="0" dirty="0">
              <a:ea typeface="宋体" panose="02010600030101010101" pitchFamily="2" charset="-122"/>
            </a:endParaRPr>
          </a:p>
        </p:txBody>
      </p:sp>
      <p:sp>
        <p:nvSpPr>
          <p:cNvPr id="4" name="文本框 3"/>
          <p:cNvSpPr txBox="1"/>
          <p:nvPr/>
        </p:nvSpPr>
        <p:spPr>
          <a:xfrm>
            <a:off x="6433185" y="1701800"/>
            <a:ext cx="5511800" cy="306705"/>
          </a:xfrm>
          <a:prstGeom prst="rect">
            <a:avLst/>
          </a:prstGeom>
          <a:noFill/>
          <a:ln w="9525">
            <a:noFill/>
            <a:miter lim="800000"/>
          </a:ln>
        </p:spPr>
        <p:txBody>
          <a:bodyPr wrap="square" anchor="t">
            <a:spAutoFit/>
          </a:bodyPr>
          <a:lstStyle/>
          <a:p>
            <a:pPr marL="285750" indent="-285750" algn="l">
              <a:buClr>
                <a:srgbClr val="333399"/>
              </a:buClr>
              <a:buSzPct val="120000"/>
              <a:buFont typeface="Wingdings" panose="05000000000000000000" charset="0"/>
              <a:buChar char="ü"/>
            </a:pPr>
            <a:r>
              <a:rPr lang="zh-CN" altLang="en-US" sz="1400" i="1" dirty="0">
                <a:latin typeface="+mj-lt"/>
                <a:ea typeface="+mj-lt"/>
                <a:sym typeface="+mn-ea"/>
              </a:rPr>
              <a:t>特征</a:t>
            </a:r>
            <a:r>
              <a:rPr lang="en-US" altLang="zh-CN" sz="1400" i="1" dirty="0">
                <a:latin typeface="+mj-lt"/>
                <a:ea typeface="+mj-lt"/>
                <a:sym typeface="+mn-ea"/>
              </a:rPr>
              <a:t>3 </a:t>
            </a:r>
            <a:r>
              <a:rPr lang="zh-CN" altLang="en-US" sz="1400" i="1" dirty="0">
                <a:latin typeface="+mj-lt"/>
                <a:ea typeface="+mj-lt"/>
                <a:sym typeface="+mn-ea"/>
              </a:rPr>
              <a:t>（</a:t>
            </a:r>
            <a:r>
              <a:rPr lang="en-US" altLang="zh-CN" sz="1400" i="1">
                <a:sym typeface="+mn-ea"/>
              </a:rPr>
              <a:t>iqr</a:t>
            </a:r>
            <a:r>
              <a:rPr lang="zh-CN" altLang="en-US" sz="1400" i="1" dirty="0">
                <a:latin typeface="+mj-lt"/>
                <a:ea typeface="+mj-lt"/>
                <a:sym typeface="+mn-ea"/>
              </a:rPr>
              <a:t>）  ：  </a:t>
            </a:r>
            <a:r>
              <a:rPr lang="zh-CN" sz="1400" i="1">
                <a:sym typeface="+mn-ea"/>
              </a:rPr>
              <a:t>2</a:t>
            </a:r>
            <a:r>
              <a:rPr lang="en-US" altLang="zh-CN" sz="1400" i="1">
                <a:sym typeface="+mn-ea"/>
              </a:rPr>
              <a:t>hour </a:t>
            </a:r>
            <a:r>
              <a:rPr lang="zh-CN" altLang="en-US" sz="1400" i="1">
                <a:sym typeface="+mn-ea"/>
              </a:rPr>
              <a:t>窗口</a:t>
            </a:r>
            <a:r>
              <a:rPr lang="zh-CN" sz="1400" i="1">
                <a:sym typeface="+mn-ea"/>
              </a:rPr>
              <a:t>下的 平均温度</a:t>
            </a:r>
            <a:r>
              <a:rPr lang="en-US" altLang="zh-CN" sz="1400" i="1">
                <a:sym typeface="+mn-ea"/>
              </a:rPr>
              <a:t>Q3-</a:t>
            </a:r>
            <a:r>
              <a:rPr lang="zh-CN" sz="1400" i="1">
                <a:sym typeface="+mn-ea"/>
              </a:rPr>
              <a:t>平均温度</a:t>
            </a:r>
            <a:r>
              <a:rPr lang="en-US" altLang="zh-CN" sz="1400" i="1">
                <a:sym typeface="+mn-ea"/>
              </a:rPr>
              <a:t>Q1</a:t>
            </a:r>
            <a:endParaRPr lang="zh-CN" altLang="en-US" sz="1400" b="0" i="1" dirty="0">
              <a:ea typeface="宋体" panose="02010600030101010101" pitchFamily="2" charset="-122"/>
              <a:sym typeface="+mn-ea"/>
            </a:endParaRPr>
          </a:p>
        </p:txBody>
      </p:sp>
      <p:pic>
        <p:nvPicPr>
          <p:cNvPr id="6" name="图片 5"/>
          <p:cNvPicPr/>
          <p:nvPr/>
        </p:nvPicPr>
        <p:blipFill>
          <a:blip r:embed="rId1"/>
          <a:stretch>
            <a:fillRect/>
          </a:stretch>
        </p:blipFill>
        <p:spPr>
          <a:xfrm>
            <a:off x="295910" y="2008505"/>
            <a:ext cx="5760000" cy="1908000"/>
          </a:xfrm>
          <a:prstGeom prst="rect">
            <a:avLst/>
          </a:prstGeom>
        </p:spPr>
      </p:pic>
      <p:sp>
        <p:nvSpPr>
          <p:cNvPr id="7" name="文本框 6"/>
          <p:cNvSpPr txBox="1"/>
          <p:nvPr/>
        </p:nvSpPr>
        <p:spPr>
          <a:xfrm>
            <a:off x="449580" y="4364355"/>
            <a:ext cx="4284345" cy="306705"/>
          </a:xfrm>
          <a:prstGeom prst="rect">
            <a:avLst/>
          </a:prstGeom>
          <a:noFill/>
          <a:ln w="9525">
            <a:noFill/>
            <a:miter lim="800000"/>
          </a:ln>
        </p:spPr>
        <p:txBody>
          <a:bodyPr wrap="none" anchor="t">
            <a:spAutoFit/>
          </a:bodyPr>
          <a:lstStyle/>
          <a:p>
            <a:pPr marL="285750" indent="-285750" algn="l">
              <a:buClr>
                <a:srgbClr val="333399"/>
              </a:buClr>
              <a:buSzPct val="120000"/>
              <a:buFont typeface="Wingdings" panose="05000000000000000000" charset="0"/>
              <a:buChar char="ü"/>
            </a:pPr>
            <a:r>
              <a:rPr lang="zh-CN" altLang="en-US" sz="1400" i="1" dirty="0">
                <a:latin typeface="+mj-lt"/>
                <a:ea typeface="+mj-lt"/>
                <a:sym typeface="+mn-ea"/>
              </a:rPr>
              <a:t>特征</a:t>
            </a:r>
            <a:r>
              <a:rPr lang="en-US" altLang="zh-CN" sz="1400" i="1" dirty="0">
                <a:latin typeface="+mj-lt"/>
                <a:ea typeface="+mj-lt"/>
                <a:sym typeface="+mn-ea"/>
              </a:rPr>
              <a:t>2 </a:t>
            </a:r>
            <a:r>
              <a:rPr lang="zh-CN" altLang="en-US" sz="1400" i="1" dirty="0">
                <a:latin typeface="+mj-lt"/>
                <a:ea typeface="+mj-lt"/>
                <a:sym typeface="+mn-ea"/>
              </a:rPr>
              <a:t>（</a:t>
            </a:r>
            <a:r>
              <a:rPr lang="zh-CN" sz="1400" i="1">
                <a:sym typeface="+mn-ea"/>
              </a:rPr>
              <a:t>diff </a:t>
            </a:r>
            <a:r>
              <a:rPr lang="zh-CN" altLang="en-US" sz="1400" i="1" dirty="0">
                <a:latin typeface="+mj-lt"/>
                <a:ea typeface="+mj-lt"/>
                <a:sym typeface="+mn-ea"/>
              </a:rPr>
              <a:t>）：</a:t>
            </a:r>
            <a:r>
              <a:rPr lang="zh-CN" sz="1400" i="1">
                <a:sym typeface="+mn-ea"/>
              </a:rPr>
              <a:t>  2</a:t>
            </a:r>
            <a:r>
              <a:rPr lang="en-US" altLang="zh-CN" sz="1400" i="1">
                <a:sym typeface="+mn-ea"/>
              </a:rPr>
              <a:t>hour </a:t>
            </a:r>
            <a:r>
              <a:rPr lang="zh-CN" altLang="en-US" sz="1400" i="1">
                <a:sym typeface="+mn-ea"/>
              </a:rPr>
              <a:t>窗口</a:t>
            </a:r>
            <a:r>
              <a:rPr lang="zh-CN" sz="1400" i="1">
                <a:sym typeface="+mn-ea"/>
              </a:rPr>
              <a:t>下的 温度差值均值</a:t>
            </a:r>
            <a:endParaRPr lang="zh-CN" altLang="en-US" sz="1400" b="0" dirty="0">
              <a:ea typeface="宋体" panose="02010600030101010101" pitchFamily="2" charset="-122"/>
            </a:endParaRPr>
          </a:p>
        </p:txBody>
      </p:sp>
      <p:pic>
        <p:nvPicPr>
          <p:cNvPr id="8" name="图片 7"/>
          <p:cNvPicPr/>
          <p:nvPr/>
        </p:nvPicPr>
        <p:blipFill>
          <a:blip r:embed="rId2"/>
          <a:stretch>
            <a:fillRect/>
          </a:stretch>
        </p:blipFill>
        <p:spPr>
          <a:xfrm>
            <a:off x="366395" y="4728845"/>
            <a:ext cx="5760000" cy="1908000"/>
          </a:xfrm>
          <a:prstGeom prst="rect">
            <a:avLst/>
          </a:prstGeom>
        </p:spPr>
      </p:pic>
      <p:sp>
        <p:nvSpPr>
          <p:cNvPr id="9" name="文本框 8"/>
          <p:cNvSpPr txBox="1"/>
          <p:nvPr/>
        </p:nvSpPr>
        <p:spPr>
          <a:xfrm>
            <a:off x="6433185" y="4364355"/>
            <a:ext cx="4655820" cy="306705"/>
          </a:xfrm>
          <a:prstGeom prst="rect">
            <a:avLst/>
          </a:prstGeom>
          <a:noFill/>
          <a:ln w="9525">
            <a:noFill/>
            <a:miter lim="800000"/>
          </a:ln>
        </p:spPr>
        <p:txBody>
          <a:bodyPr wrap="none" anchor="t">
            <a:spAutoFit/>
          </a:bodyPr>
          <a:lstStyle/>
          <a:p>
            <a:pPr marL="285750" indent="-285750" algn="l">
              <a:buClr>
                <a:srgbClr val="333399"/>
              </a:buClr>
              <a:buSzPct val="120000"/>
              <a:buFont typeface="Wingdings" panose="05000000000000000000" charset="0"/>
              <a:buChar char="ü"/>
            </a:pPr>
            <a:r>
              <a:rPr lang="zh-CN" altLang="en-US" sz="1400" i="1" dirty="0">
                <a:latin typeface="+mj-lt"/>
                <a:ea typeface="+mj-lt"/>
                <a:sym typeface="+mn-ea"/>
              </a:rPr>
              <a:t>特征</a:t>
            </a:r>
            <a:r>
              <a:rPr lang="en-US" altLang="zh-CN" sz="1400" i="1" dirty="0">
                <a:latin typeface="+mj-lt"/>
                <a:ea typeface="+mj-lt"/>
                <a:sym typeface="+mn-ea"/>
              </a:rPr>
              <a:t>4 </a:t>
            </a:r>
            <a:r>
              <a:rPr lang="zh-CN" altLang="en-US" sz="1400" i="1" dirty="0">
                <a:latin typeface="+mj-lt"/>
                <a:ea typeface="+mj-lt"/>
                <a:sym typeface="+mn-ea"/>
              </a:rPr>
              <a:t>（</a:t>
            </a:r>
            <a:r>
              <a:rPr lang="en-US" altLang="zh-CN" sz="1400" i="1">
                <a:sym typeface="+mn-ea"/>
              </a:rPr>
              <a:t>slope</a:t>
            </a:r>
            <a:r>
              <a:rPr lang="zh-CN" altLang="en-US" sz="1400" i="1" dirty="0">
                <a:latin typeface="+mj-lt"/>
                <a:ea typeface="+mj-lt"/>
                <a:sym typeface="+mn-ea"/>
              </a:rPr>
              <a:t>）：</a:t>
            </a:r>
            <a:r>
              <a:rPr lang="en-US" altLang="zh-CN" sz="1400" i="1">
                <a:sym typeface="+mn-ea"/>
              </a:rPr>
              <a:t>3hour </a:t>
            </a:r>
            <a:r>
              <a:rPr lang="zh-CN" altLang="en-US" sz="1400" i="1">
                <a:sym typeface="+mn-ea"/>
              </a:rPr>
              <a:t>窗口</a:t>
            </a:r>
            <a:r>
              <a:rPr lang="zh-CN" sz="1400" i="1">
                <a:sym typeface="+mn-ea"/>
              </a:rPr>
              <a:t>下的 平均温度变化斜率</a:t>
            </a:r>
            <a:endParaRPr lang="zh-CN" altLang="en-US" sz="1400" b="0" dirty="0">
              <a:ea typeface="宋体" panose="02010600030101010101" pitchFamily="2" charset="-122"/>
            </a:endParaRPr>
          </a:p>
        </p:txBody>
      </p:sp>
      <p:pic>
        <p:nvPicPr>
          <p:cNvPr id="10" name="图片 9"/>
          <p:cNvPicPr/>
          <p:nvPr/>
        </p:nvPicPr>
        <p:blipFill>
          <a:blip r:embed="rId3"/>
          <a:stretch>
            <a:fillRect/>
          </a:stretch>
        </p:blipFill>
        <p:spPr>
          <a:xfrm>
            <a:off x="6126480" y="2008505"/>
            <a:ext cx="5760000" cy="1908000"/>
          </a:xfrm>
          <a:prstGeom prst="rect">
            <a:avLst/>
          </a:prstGeom>
        </p:spPr>
      </p:pic>
      <p:pic>
        <p:nvPicPr>
          <p:cNvPr id="15" name="图片 14"/>
          <p:cNvPicPr/>
          <p:nvPr/>
        </p:nvPicPr>
        <p:blipFill>
          <a:blip r:embed="rId4"/>
          <a:stretch>
            <a:fillRect/>
          </a:stretch>
        </p:blipFill>
        <p:spPr>
          <a:xfrm>
            <a:off x="6187440" y="4728845"/>
            <a:ext cx="5760000" cy="190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  </a:t>
            </a:r>
            <a:r>
              <a:rPr lang="zh-CN" altLang="en-US" b="0">
                <a:sym typeface="+mn-ea"/>
              </a:rPr>
              <a:t>特征变量差异性分析</a:t>
            </a:r>
            <a:endParaRPr lang="zh-CN" altLang="en-US" b="0">
              <a:sym typeface="+mn-ea"/>
            </a:endParaRPr>
          </a:p>
        </p:txBody>
      </p:sp>
      <p:pic>
        <p:nvPicPr>
          <p:cNvPr id="14" name="图片 13"/>
          <p:cNvPicPr/>
          <p:nvPr/>
        </p:nvPicPr>
        <p:blipFill>
          <a:blip r:embed="rId1"/>
          <a:stretch>
            <a:fillRect/>
          </a:stretch>
        </p:blipFill>
        <p:spPr>
          <a:xfrm>
            <a:off x="1041400" y="1609725"/>
            <a:ext cx="10354310" cy="2113915"/>
          </a:xfrm>
          <a:prstGeom prst="rect">
            <a:avLst/>
          </a:prstGeom>
        </p:spPr>
      </p:pic>
      <p:pic>
        <p:nvPicPr>
          <p:cNvPr id="15" name="图片 14"/>
          <p:cNvPicPr/>
          <p:nvPr/>
        </p:nvPicPr>
        <p:blipFill>
          <a:blip r:embed="rId2"/>
          <a:stretch>
            <a:fillRect/>
          </a:stretch>
        </p:blipFill>
        <p:spPr>
          <a:xfrm>
            <a:off x="981075" y="4311650"/>
            <a:ext cx="10414635" cy="2113915"/>
          </a:xfrm>
          <a:prstGeom prst="rect">
            <a:avLst/>
          </a:prstGeom>
        </p:spPr>
      </p:pic>
      <p:sp>
        <p:nvSpPr>
          <p:cNvPr id="16" name="文本框 15"/>
          <p:cNvSpPr txBox="1"/>
          <p:nvPr/>
        </p:nvSpPr>
        <p:spPr>
          <a:xfrm>
            <a:off x="449580" y="1168400"/>
            <a:ext cx="6377940" cy="368300"/>
          </a:xfrm>
          <a:prstGeom prst="rect">
            <a:avLst/>
          </a:prstGeom>
          <a:noFill/>
          <a:ln w="9525">
            <a:noFill/>
            <a:miter lim="800000"/>
          </a:ln>
        </p:spPr>
        <p:txBody>
          <a:bodyPr wrap="none" anchor="t">
            <a:spAutoFit/>
          </a:bodyPr>
          <a:lstStyle/>
          <a:p>
            <a:pPr algn="l">
              <a:buClr>
                <a:srgbClr val="333399"/>
              </a:buClr>
              <a:buSzPct val="120000"/>
            </a:pPr>
            <a:r>
              <a:rPr lang="zh-CN" altLang="en-US" dirty="0">
                <a:latin typeface="+mj-lt"/>
                <a:ea typeface="+mj-lt"/>
                <a:sym typeface="+mn-ea"/>
              </a:rPr>
              <a:t>特征</a:t>
            </a:r>
            <a:r>
              <a:rPr lang="en-US" altLang="zh-CN" dirty="0">
                <a:latin typeface="+mj-lt"/>
                <a:ea typeface="+mj-lt"/>
                <a:sym typeface="+mn-ea"/>
              </a:rPr>
              <a:t>temp </a:t>
            </a:r>
            <a:r>
              <a:rPr lang="zh-CN" altLang="en-US" dirty="0">
                <a:ea typeface="+mn-lt"/>
                <a:sym typeface="+mn-ea"/>
              </a:rPr>
              <a:t> 在不同工况状态下差异显著，特征整体呈正态分布</a:t>
            </a:r>
            <a:endParaRPr lang="zh-CN" altLang="en-US" b="0" dirty="0">
              <a:ea typeface="+mn-l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  </a:t>
            </a:r>
            <a:r>
              <a:rPr lang="zh-CN" altLang="en-US" b="0">
                <a:sym typeface="+mn-ea"/>
              </a:rPr>
              <a:t>特征变量差异性分析</a:t>
            </a:r>
            <a:endParaRPr lang="zh-CN" altLang="en-US" b="0">
              <a:sym typeface="+mn-ea"/>
            </a:endParaRPr>
          </a:p>
        </p:txBody>
      </p:sp>
      <p:pic>
        <p:nvPicPr>
          <p:cNvPr id="3" name="图片 2"/>
          <p:cNvPicPr/>
          <p:nvPr/>
        </p:nvPicPr>
        <p:blipFill>
          <a:blip r:embed="rId1"/>
          <a:stretch>
            <a:fillRect/>
          </a:stretch>
        </p:blipFill>
        <p:spPr>
          <a:xfrm>
            <a:off x="1040400" y="1626850"/>
            <a:ext cx="10353600" cy="2113200"/>
          </a:xfrm>
          <a:prstGeom prst="rect">
            <a:avLst/>
          </a:prstGeom>
        </p:spPr>
      </p:pic>
      <p:pic>
        <p:nvPicPr>
          <p:cNvPr id="5" name="图片 4"/>
          <p:cNvPicPr/>
          <p:nvPr/>
        </p:nvPicPr>
        <p:blipFill>
          <a:blip r:embed="rId2"/>
          <a:stretch>
            <a:fillRect/>
          </a:stretch>
        </p:blipFill>
        <p:spPr>
          <a:xfrm>
            <a:off x="1040400" y="4342720"/>
            <a:ext cx="10353600" cy="211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366395" y="1099820"/>
            <a:ext cx="11343640" cy="2628900"/>
          </a:xfrm>
          <a:prstGeom prst="rect">
            <a:avLst/>
          </a:prstGeom>
        </p:spPr>
      </p:pic>
      <p:sp>
        <p:nvSpPr>
          <p:cNvPr id="2" name="标题 1"/>
          <p:cNvSpPr>
            <a:spLocks noGrp="1"/>
          </p:cNvSpPr>
          <p:nvPr>
            <p:ph type="title"/>
          </p:nvPr>
        </p:nvSpPr>
        <p:spPr/>
        <p:txBody>
          <a:bodyPr/>
          <a:lstStyle/>
          <a:p>
            <a:r>
              <a:rPr lang="en-US" altLang="zh-CN">
                <a:sym typeface="+mn-ea"/>
              </a:rPr>
              <a:t>7.  </a:t>
            </a:r>
            <a:r>
              <a:rPr lang="zh-CN" altLang="en-US" b="0">
                <a:sym typeface="+mn-ea"/>
              </a:rPr>
              <a:t>工况预警效果验证</a:t>
            </a:r>
            <a:endParaRPr lang="zh-CN" altLang="en-US" b="0">
              <a:sym typeface="+mn-ea"/>
            </a:endParaRPr>
          </a:p>
        </p:txBody>
      </p:sp>
      <p:sp>
        <p:nvSpPr>
          <p:cNvPr id="21" name="圆角矩形 20"/>
          <p:cNvSpPr/>
          <p:nvPr/>
        </p:nvSpPr>
        <p:spPr>
          <a:xfrm>
            <a:off x="2369820" y="1136015"/>
            <a:ext cx="328930" cy="2155825"/>
          </a:xfrm>
          <a:prstGeom prst="roundRect">
            <a:avLst/>
          </a:prstGeom>
          <a:solidFill>
            <a:srgbClr val="CCECFF">
              <a:alpha val="29999"/>
            </a:srgbClr>
          </a:solidFill>
          <a:ln w="19050"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7" name="右箭头 6"/>
          <p:cNvSpPr/>
          <p:nvPr/>
        </p:nvSpPr>
        <p:spPr>
          <a:xfrm rot="6780000">
            <a:off x="1663700" y="3599815"/>
            <a:ext cx="840105" cy="424180"/>
          </a:xfrm>
          <a:prstGeom prst="right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8" name="文本框 7"/>
          <p:cNvSpPr txBox="1"/>
          <p:nvPr/>
        </p:nvSpPr>
        <p:spPr>
          <a:xfrm>
            <a:off x="8420735" y="4281805"/>
            <a:ext cx="3143885" cy="1753235"/>
          </a:xfrm>
          <a:prstGeom prst="rect">
            <a:avLst/>
          </a:prstGeom>
          <a:noFill/>
          <a:ln w="9525">
            <a:noFill/>
            <a:miter lim="800000"/>
          </a:ln>
        </p:spPr>
        <p:txBody>
          <a:bodyPr wrap="square" anchor="t">
            <a:spAutoFit/>
          </a:bodyPr>
          <a:lstStyle/>
          <a:p>
            <a:pPr algn="l">
              <a:buClr>
                <a:srgbClr val="333399"/>
              </a:buClr>
              <a:buSzPct val="120000"/>
            </a:pPr>
            <a:r>
              <a:rPr lang="zh-CN" altLang="en-US" b="0" dirty="0">
                <a:ea typeface="宋体" panose="02010600030101010101" pitchFamily="2" charset="-122"/>
              </a:rPr>
              <a:t>通过设置合理的预警阈值</a:t>
            </a:r>
            <a:endParaRPr lang="zh-CN" altLang="en-US" b="0" dirty="0">
              <a:ea typeface="宋体" panose="02010600030101010101" pitchFamily="2" charset="-122"/>
            </a:endParaRPr>
          </a:p>
          <a:p>
            <a:pPr algn="l">
              <a:buClr>
                <a:srgbClr val="333399"/>
              </a:buClr>
              <a:buSzPct val="120000"/>
            </a:pPr>
            <a:endParaRPr lang="zh-CN" altLang="en-US" b="0" dirty="0">
              <a:ea typeface="宋体" panose="02010600030101010101" pitchFamily="2" charset="-122"/>
            </a:endParaRPr>
          </a:p>
          <a:p>
            <a:pPr marL="285750" indent="-285750" algn="l">
              <a:buClr>
                <a:srgbClr val="333399"/>
              </a:buClr>
              <a:buSzPct val="120000"/>
              <a:buFont typeface="Wingdings" panose="05000000000000000000" charset="0"/>
              <a:buChar char="ü"/>
            </a:pPr>
            <a:r>
              <a:rPr lang="zh-CN" altLang="en-US" b="0" dirty="0">
                <a:latin typeface="+mj-lt"/>
                <a:ea typeface="+mj-lt"/>
                <a:cs typeface="+mj-lt"/>
              </a:rPr>
              <a:t>可以提前</a:t>
            </a:r>
            <a:r>
              <a:rPr lang="en-US" altLang="zh-CN" b="0" dirty="0">
                <a:latin typeface="+mj-lt"/>
                <a:ea typeface="+mj-lt"/>
                <a:cs typeface="+mj-lt"/>
              </a:rPr>
              <a:t>5~40min </a:t>
            </a:r>
            <a:r>
              <a:rPr lang="zh-CN" altLang="en-US" b="0" dirty="0">
                <a:latin typeface="+mj-lt"/>
                <a:ea typeface="+mj-lt"/>
                <a:cs typeface="+mj-lt"/>
              </a:rPr>
              <a:t>预警</a:t>
            </a:r>
            <a:endParaRPr lang="zh-CN" altLang="en-US" b="0" dirty="0">
              <a:latin typeface="+mj-lt"/>
              <a:ea typeface="+mj-lt"/>
              <a:cs typeface="+mj-lt"/>
            </a:endParaRPr>
          </a:p>
          <a:p>
            <a:pPr marL="285750" indent="-285750" algn="l">
              <a:buClr>
                <a:srgbClr val="333399"/>
              </a:buClr>
              <a:buSzPct val="120000"/>
              <a:buFont typeface="Wingdings" panose="05000000000000000000" charset="0"/>
              <a:buChar char="ü"/>
            </a:pPr>
            <a:endParaRPr lang="zh-CN" altLang="en-US" b="0" dirty="0">
              <a:latin typeface="+mj-lt"/>
              <a:ea typeface="+mj-lt"/>
              <a:cs typeface="+mj-lt"/>
            </a:endParaRPr>
          </a:p>
          <a:p>
            <a:pPr marL="285750" indent="-285750" algn="l">
              <a:buClr>
                <a:srgbClr val="333399"/>
              </a:buClr>
              <a:buSzPct val="120000"/>
              <a:buFont typeface="Wingdings" panose="05000000000000000000" charset="0"/>
              <a:buChar char="ü"/>
            </a:pPr>
            <a:r>
              <a:rPr lang="zh-CN" altLang="en-US" b="0" dirty="0">
                <a:latin typeface="+mj-lt"/>
                <a:ea typeface="+mj-lt"/>
                <a:cs typeface="+mj-lt"/>
              </a:rPr>
              <a:t>可以在异常状态结束后</a:t>
            </a:r>
            <a:r>
              <a:rPr lang="en-US" altLang="zh-CN" b="0" dirty="0">
                <a:latin typeface="+mj-lt"/>
                <a:ea typeface="+mj-lt"/>
                <a:cs typeface="+mj-lt"/>
              </a:rPr>
              <a:t>5~10min</a:t>
            </a:r>
            <a:r>
              <a:rPr lang="zh-CN" altLang="en-US" b="0" dirty="0">
                <a:latin typeface="+mj-lt"/>
                <a:ea typeface="+mj-lt"/>
                <a:cs typeface="+mj-lt"/>
              </a:rPr>
              <a:t>解除预警</a:t>
            </a:r>
            <a:endParaRPr lang="zh-CN" altLang="en-US" b="0" dirty="0">
              <a:latin typeface="+mj-lt"/>
              <a:ea typeface="+mj-lt"/>
              <a:cs typeface="+mj-lt"/>
            </a:endParaRPr>
          </a:p>
        </p:txBody>
      </p:sp>
      <p:pic>
        <p:nvPicPr>
          <p:cNvPr id="10" name="图片 9"/>
          <p:cNvPicPr>
            <a:picLocks noChangeAspect="1"/>
          </p:cNvPicPr>
          <p:nvPr/>
        </p:nvPicPr>
        <p:blipFill>
          <a:blip r:embed="rId2"/>
          <a:stretch>
            <a:fillRect/>
          </a:stretch>
        </p:blipFill>
        <p:spPr>
          <a:xfrm>
            <a:off x="366395" y="4281805"/>
            <a:ext cx="7804150" cy="2282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1"/>
          </p:nvPr>
        </p:nvSpPr>
        <p:spPr/>
        <p:txBody>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5" name="文本占位符 14"/>
          <p:cNvSpPr>
            <a:spLocks noGrp="1"/>
          </p:cNvSpPr>
          <p:nvPr>
            <p:ph type="body" sz="quarter" idx="34"/>
          </p:nvPr>
        </p:nvSpPr>
        <p:spPr/>
        <p:txBody>
          <a:bodyPr/>
          <a:lstStyle/>
          <a:p>
            <a:r>
              <a:rPr lang="zh-CN" altLang="en-US" dirty="0">
                <a:latin typeface="+mj-ea"/>
                <a:ea typeface="+mj-ea"/>
                <a:cs typeface="+mj-ea"/>
                <a:sym typeface="+mn-ea"/>
              </a:rPr>
              <a:t>净烟气</a:t>
            </a:r>
            <a:r>
              <a:rPr lang="en-US" altLang="zh-CN" dirty="0">
                <a:latin typeface="+mj-ea"/>
                <a:ea typeface="+mj-ea"/>
                <a:cs typeface="+mj-ea"/>
                <a:sym typeface="+mn-ea"/>
              </a:rPr>
              <a:t>SO2</a:t>
            </a:r>
            <a:r>
              <a:rPr lang="zh-CN" altLang="en-US" dirty="0">
                <a:latin typeface="+mj-ea"/>
                <a:ea typeface="+mj-ea"/>
                <a:cs typeface="+mj-ea"/>
                <a:sym typeface="+mn-ea"/>
              </a:rPr>
              <a:t>篇</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ea typeface="微软雅黑" panose="020B0503020204020204" pitchFamily="34" charset="-122"/>
              </a:rPr>
            </a:fld>
            <a:endParaRPr lang="en-US" altLang="zh-CN" dirty="0">
              <a:ea typeface="微软雅黑" panose="020B0503020204020204" pitchFamily="34" charset="-122"/>
            </a:endParaRPr>
          </a:p>
        </p:txBody>
      </p:sp>
      <p:sp>
        <p:nvSpPr>
          <p:cNvPr id="2" name="标题 1"/>
          <p:cNvSpPr>
            <a:spLocks noGrp="1"/>
          </p:cNvSpPr>
          <p:nvPr>
            <p:ph type="title"/>
          </p:nvPr>
        </p:nvSpPr>
        <p:spPr>
          <a:xfrm>
            <a:off x="366395" y="694055"/>
            <a:ext cx="11318875" cy="474345"/>
          </a:xfrm>
        </p:spPr>
        <p:txBody>
          <a:bodyPr/>
          <a:lstStyle/>
          <a:p>
            <a:r>
              <a:rPr lang="en-US" altLang="zh-CN"/>
              <a:t>1. </a:t>
            </a:r>
            <a:r>
              <a:rPr lang="zh-CN" altLang="en-US" b="0">
                <a:sym typeface="+mn-ea"/>
              </a:rPr>
              <a:t>故障树梳理</a:t>
            </a:r>
            <a:endParaRPr lang="zh-CN" altLang="en-US" b="0"/>
          </a:p>
        </p:txBody>
      </p:sp>
      <p:graphicFrame>
        <p:nvGraphicFramePr>
          <p:cNvPr id="4" name="表格 3"/>
          <p:cNvGraphicFramePr/>
          <p:nvPr/>
        </p:nvGraphicFramePr>
        <p:xfrm>
          <a:off x="504825" y="1314450"/>
          <a:ext cx="11041380" cy="4955540"/>
        </p:xfrm>
        <a:graphic>
          <a:graphicData uri="http://schemas.openxmlformats.org/drawingml/2006/table">
            <a:tbl>
              <a:tblPr firstRow="1" bandRow="1">
                <a:tableStyleId>{5C22544A-7EE6-4342-B048-85BDC9FD1C3A}</a:tableStyleId>
              </a:tblPr>
              <a:tblGrid>
                <a:gridCol w="2284095"/>
                <a:gridCol w="2241550"/>
                <a:gridCol w="3312160"/>
                <a:gridCol w="3203575"/>
              </a:tblGrid>
              <a:tr h="499745">
                <a:tc>
                  <a:txBody>
                    <a:bodyPr/>
                    <a:lstStyle/>
                    <a:p>
                      <a:pPr indent="0">
                        <a:buNone/>
                      </a:pPr>
                      <a:r>
                        <a:rPr lang="zh-CN" altLang="en-US" sz="1800" b="0">
                          <a:solidFill>
                            <a:srgbClr val="000000"/>
                          </a:solidFill>
                          <a:latin typeface="+mj-lt"/>
                          <a:ea typeface="+mj-lt"/>
                        </a:rPr>
                        <a:t>异常工况</a:t>
                      </a:r>
                      <a:endParaRPr lang="zh-CN" altLang="en-US" sz="1800" b="0">
                        <a:solidFill>
                          <a:srgbClr val="000000"/>
                        </a:solidFill>
                        <a:latin typeface="+mj-lt"/>
                        <a:ea typeface="+mj-lt"/>
                      </a:endParaRPr>
                    </a:p>
                  </a:txBody>
                  <a:tcPr marL="12700" marR="12700" marT="12700" anchor="ctr"/>
                </a:tc>
                <a:tc>
                  <a:txBody>
                    <a:bodyPr/>
                    <a:lstStyle/>
                    <a:p>
                      <a:pPr indent="0">
                        <a:buNone/>
                      </a:pPr>
                      <a:r>
                        <a:rPr lang="zh-CN" sz="1800" b="0">
                          <a:solidFill>
                            <a:srgbClr val="000000"/>
                          </a:solidFill>
                          <a:latin typeface="+mj-lt"/>
                          <a:ea typeface="+mj-lt"/>
                        </a:rPr>
                        <a:t>一级原因</a:t>
                      </a:r>
                      <a:endParaRPr lang="zh-CN" altLang="en-US" sz="1800" b="0">
                        <a:solidFill>
                          <a:srgbClr val="000000"/>
                        </a:solidFill>
                        <a:latin typeface="+mj-lt"/>
                        <a:ea typeface="+mj-lt"/>
                      </a:endParaRPr>
                    </a:p>
                  </a:txBody>
                  <a:tcPr marL="12700" marR="12700" marT="12700" anchor="ctr"/>
                </a:tc>
                <a:tc>
                  <a:txBody>
                    <a:bodyPr/>
                    <a:lstStyle/>
                    <a:p>
                      <a:pPr indent="0">
                        <a:buNone/>
                      </a:pPr>
                      <a:r>
                        <a:rPr lang="zh-CN" sz="1800" b="0">
                          <a:solidFill>
                            <a:srgbClr val="000000"/>
                          </a:solidFill>
                          <a:latin typeface="+mj-lt"/>
                          <a:ea typeface="+mj-lt"/>
                        </a:rPr>
                        <a:t>二级原因</a:t>
                      </a:r>
                      <a:endParaRPr lang="zh-CN" altLang="en-US" sz="1800" b="0">
                        <a:solidFill>
                          <a:srgbClr val="000000"/>
                        </a:solidFill>
                        <a:latin typeface="+mj-lt"/>
                        <a:ea typeface="+mj-lt"/>
                      </a:endParaRPr>
                    </a:p>
                  </a:txBody>
                  <a:tcPr marL="12700" marR="12700" marT="12700" anchor="ctr"/>
                </a:tc>
                <a:tc>
                  <a:txBody>
                    <a:bodyPr/>
                    <a:lstStyle/>
                    <a:p>
                      <a:pPr indent="0">
                        <a:buNone/>
                      </a:pPr>
                      <a:r>
                        <a:rPr lang="zh-CN" sz="1800" b="0">
                          <a:solidFill>
                            <a:srgbClr val="000000"/>
                          </a:solidFill>
                          <a:latin typeface="+mj-lt"/>
                          <a:ea typeface="+mj-lt"/>
                        </a:rPr>
                        <a:t>三级原因</a:t>
                      </a:r>
                      <a:endParaRPr lang="zh-CN" altLang="en-US" sz="1800" b="0">
                        <a:solidFill>
                          <a:srgbClr val="000000"/>
                        </a:solidFill>
                        <a:latin typeface="+mj-lt"/>
                        <a:ea typeface="+mj-lt"/>
                      </a:endParaRPr>
                    </a:p>
                  </a:txBody>
                  <a:tcPr marL="12700" marR="12700" marT="12700" anchor="ctr"/>
                </a:tc>
              </a:tr>
              <a:tr h="527685">
                <a:tc rowSpan="8">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净烟气SO2浓度上升</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c rowSpan="2">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原烟气SO2含量上升</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indent="0">
                        <a:buNone/>
                      </a:pPr>
                      <a:r>
                        <a:rPr lang="zh-CN" sz="1800" b="0">
                          <a:solidFill>
                            <a:srgbClr val="000000"/>
                          </a:solidFill>
                          <a:latin typeface="Arial" panose="020B0604020202020204" pitchFamily="34" charset="0"/>
                          <a:ea typeface="宋体" panose="02010600030101010101" pitchFamily="2" charset="-122"/>
                        </a:rPr>
                        <a:t>原烟气SO2浓度上升</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indent="0">
                        <a:buNone/>
                      </a:pPr>
                      <a:endParaRPr lang="en-US" altLang="en-US" sz="1100" b="0">
                        <a:solidFill>
                          <a:srgbClr val="000000"/>
                        </a:solidFill>
                        <a:latin typeface="宋体" panose="02010600030101010101" pitchFamily="2" charset="-122"/>
                      </a:endParaRPr>
                    </a:p>
                  </a:txBody>
                  <a:tcPr marL="12700" marR="12700" marT="12700" anchor="ctr"/>
                </a:tc>
              </a:tr>
              <a:tr h="595630">
                <a:tc vMerge="1">
                  <a:tcPr marL="12700" marR="12700" marT="12700" anchor="ctr"/>
                </a:tc>
                <a:tc vMerge="1">
                  <a:tcPr marL="12700" marR="12700" marT="12700" anchor="ctr"/>
                </a:tc>
                <a:tc>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原烟气流量上升</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algn="l">
                        <a:buClrTx/>
                        <a:buSzTx/>
                        <a:buFontTx/>
                        <a:buNone/>
                      </a:pP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r>
              <a:tr h="528320">
                <a:tc vMerge="1">
                  <a:tcPr marL="12700" marR="12700" marT="12700" anchor="ctr"/>
                </a:tc>
                <a:tc rowSpan="6">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吸收液吸收能力下降</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c rowSpan="3">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加氨槽出口喷淋液PH值下降</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加氨不足</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r>
              <a:tr h="527050">
                <a:tc vMerge="1">
                  <a:tcPr marL="12700" marR="12700" marT="12700" anchor="ctr"/>
                </a:tc>
                <a:tc vMerge="1">
                  <a:tcPr marL="12700" marR="12700" marT="12700" anchor="ctr"/>
                </a:tc>
                <a:tc vMerge="1">
                  <a:tcPr marL="12700" marR="12700" marT="12700" anchor="ctr"/>
                </a:tc>
                <a:tc>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PH计测量异常</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r>
              <a:tr h="610870">
                <a:tc vMerge="1">
                  <a:tcPr marL="12700" marR="12700" marT="12700" anchor="ctr"/>
                </a:tc>
                <a:tc vMerge="1">
                  <a:tcPr marL="12700" marR="12700" marT="12700" anchor="ctr"/>
                </a:tc>
                <a:tc vMerge="1">
                  <a:tcPr marL="12700" marR="12700" marT="12700" anchor="ctr"/>
                </a:tc>
                <a:tc>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氧化槽至加氨槽流量增加</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r>
              <a:tr h="610870">
                <a:tc vMerge="1">
                  <a:tcPr marL="12700" marR="12700" marT="12700" anchor="ctr"/>
                </a:tc>
                <a:tc vMerge="1">
                  <a:tcPr marL="12700" marR="12700" marT="12700" anchor="ctr"/>
                </a:tc>
                <a:tc>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吸收液被稀释</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工艺水至加氨槽流量异常增加</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r>
              <a:tr h="527685">
                <a:tc vMerge="1">
                  <a:tcPr marL="12700" marR="12700" marT="12700" anchor="ctr"/>
                </a:tc>
                <a:tc vMerge="1">
                  <a:tcPr marL="12700" marR="12700" marT="12700" anchor="ctr"/>
                </a:tc>
                <a:tc>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吸收段温度不在最佳范围</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algn="l">
                        <a:buClrTx/>
                        <a:buSzTx/>
                        <a:buFontTx/>
                        <a:buNone/>
                      </a:pP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r>
              <a:tr h="527685">
                <a:tc vMerge="1">
                  <a:tcPr marL="12700" marR="12700" marT="12700" anchor="ctr"/>
                </a:tc>
                <a:tc vMerge="1">
                  <a:tcPr marL="12700" marR="12700" marT="12700" anchor="ctr"/>
                </a:tc>
                <a:tc>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吸收循环泵A、B喷淋流量减少</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c>
                  <a:txBody>
                    <a:bodyPr/>
                    <a:lstStyle/>
                    <a:p>
                      <a:pPr algn="l">
                        <a:buClrTx/>
                        <a:buSzTx/>
                        <a:buFontTx/>
                        <a:buNone/>
                      </a:pPr>
                      <a:r>
                        <a:rPr lang="zh-CN" sz="1800" b="0">
                          <a:solidFill>
                            <a:srgbClr val="000000"/>
                          </a:solidFill>
                          <a:latin typeface="Arial" panose="020B0604020202020204" pitchFamily="34" charset="0"/>
                          <a:ea typeface="宋体" panose="02010600030101010101" pitchFamily="2" charset="-122"/>
                        </a:rPr>
                        <a:t>泵故障</a:t>
                      </a:r>
                      <a:endParaRPr lang="zh-CN" sz="1800" b="0">
                        <a:solidFill>
                          <a:srgbClr val="000000"/>
                        </a:solidFill>
                        <a:latin typeface="Arial" panose="020B0604020202020204" pitchFamily="34" charset="0"/>
                        <a:ea typeface="宋体" panose="02010600030101010101" pitchFamily="2" charset="-122"/>
                      </a:endParaRPr>
                    </a:p>
                  </a:txBody>
                  <a:tcPr marL="12700" marR="12700" marT="1270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6BAM884N93QM_r926508_96700001_600[1]"/>
          <p:cNvPicPr>
            <a:picLocks noChangeAspect="1"/>
          </p:cNvPicPr>
          <p:nvPr/>
        </p:nvPicPr>
        <p:blipFill>
          <a:blip r:embed="rId1"/>
          <a:stretch>
            <a:fillRect/>
          </a:stretch>
        </p:blipFill>
        <p:spPr>
          <a:xfrm>
            <a:off x="7345045" y="3195955"/>
            <a:ext cx="3846830" cy="2474595"/>
          </a:xfrm>
          <a:prstGeom prst="rect">
            <a:avLst/>
          </a:prstGeom>
        </p:spPr>
      </p:pic>
      <p:sp>
        <p:nvSpPr>
          <p:cNvPr id="6" name="文本框 5"/>
          <p:cNvSpPr txBox="1"/>
          <p:nvPr/>
        </p:nvSpPr>
        <p:spPr>
          <a:xfrm>
            <a:off x="2159000" y="2882265"/>
            <a:ext cx="3172460" cy="2861310"/>
          </a:xfrm>
          <a:prstGeom prst="rect">
            <a:avLst/>
          </a:prstGeom>
          <a:noFill/>
          <a:ln w="9525">
            <a:noFill/>
            <a:miter lim="800000"/>
          </a:ln>
        </p:spPr>
        <p:txBody>
          <a:bodyPr wrap="square">
            <a:spAutoFit/>
          </a:bodyPr>
          <a:lstStyle/>
          <a:p>
            <a:pPr>
              <a:buClr>
                <a:srgbClr val="333399"/>
              </a:buClr>
              <a:buSzPct val="120000"/>
            </a:pPr>
            <a:r>
              <a:rPr lang="en-US" altLang="zh-CN" sz="2000" dirty="0">
                <a:latin typeface="+mj-ea"/>
                <a:ea typeface="+mj-ea"/>
                <a:cs typeface="+mj-ea"/>
                <a:sym typeface="+mn-ea"/>
              </a:rPr>
              <a:t>1. </a:t>
            </a:r>
            <a:r>
              <a:rPr lang="zh-CN" altLang="en-US" sz="2000" dirty="0">
                <a:latin typeface="+mj-ea"/>
                <a:ea typeface="+mj-ea"/>
                <a:cs typeface="+mj-ea"/>
                <a:sym typeface="+mn-ea"/>
              </a:rPr>
              <a:t>课题背景</a:t>
            </a:r>
            <a:endParaRPr lang="zh-CN" altLang="en-US" sz="2000" dirty="0">
              <a:latin typeface="+mj-ea"/>
              <a:ea typeface="+mj-ea"/>
              <a:cs typeface="+mj-ea"/>
              <a:sym typeface="+mn-ea"/>
            </a:endParaRPr>
          </a:p>
          <a:p>
            <a:pPr>
              <a:buClr>
                <a:srgbClr val="333399"/>
              </a:buClr>
              <a:buSzPct val="120000"/>
            </a:pPr>
            <a:endParaRPr lang="zh-CN" altLang="en-US" sz="2000" dirty="0">
              <a:latin typeface="+mj-ea"/>
              <a:ea typeface="+mj-ea"/>
              <a:cs typeface="+mj-ea"/>
              <a:sym typeface="+mn-ea"/>
            </a:endParaRPr>
          </a:p>
          <a:p>
            <a:pPr>
              <a:buClr>
                <a:srgbClr val="333399"/>
              </a:buClr>
              <a:buSzPct val="120000"/>
            </a:pPr>
            <a:r>
              <a:rPr lang="en-US" altLang="zh-CN" sz="2000" dirty="0">
                <a:latin typeface="+mj-ea"/>
                <a:ea typeface="+mj-ea"/>
                <a:cs typeface="+mj-ea"/>
                <a:sym typeface="+mn-ea"/>
              </a:rPr>
              <a:t>2. </a:t>
            </a:r>
            <a:r>
              <a:rPr lang="zh-CN" altLang="en-US" sz="2000" dirty="0">
                <a:latin typeface="+mj-ea"/>
                <a:ea typeface="+mj-ea"/>
                <a:cs typeface="+mj-ea"/>
                <a:sym typeface="+mn-ea"/>
              </a:rPr>
              <a:t>技术路线</a:t>
            </a:r>
            <a:endParaRPr lang="zh-CN" altLang="en-US" sz="2000" dirty="0">
              <a:latin typeface="+mj-ea"/>
              <a:ea typeface="+mj-ea"/>
              <a:cs typeface="+mj-ea"/>
              <a:sym typeface="+mn-ea"/>
            </a:endParaRPr>
          </a:p>
          <a:p>
            <a:pPr>
              <a:buClr>
                <a:srgbClr val="333399"/>
              </a:buClr>
              <a:buSzPct val="120000"/>
            </a:pPr>
            <a:endParaRPr lang="zh-CN" altLang="en-US" sz="2000" dirty="0">
              <a:latin typeface="+mj-ea"/>
              <a:ea typeface="+mj-ea"/>
              <a:cs typeface="+mj-ea"/>
              <a:sym typeface="+mn-ea"/>
            </a:endParaRPr>
          </a:p>
          <a:p>
            <a:pPr>
              <a:buClr>
                <a:srgbClr val="333399"/>
              </a:buClr>
              <a:buSzPct val="120000"/>
            </a:pPr>
            <a:r>
              <a:rPr lang="en-US" altLang="zh-CN" sz="2000" dirty="0">
                <a:latin typeface="+mj-ea"/>
                <a:ea typeface="+mj-ea"/>
                <a:cs typeface="+mj-ea"/>
                <a:sym typeface="+mn-ea"/>
              </a:rPr>
              <a:t>3. </a:t>
            </a:r>
            <a:r>
              <a:rPr lang="zh-CN" altLang="en-US" sz="2000" dirty="0">
                <a:latin typeface="+mj-ea"/>
                <a:ea typeface="+mj-ea"/>
                <a:cs typeface="+mj-ea"/>
                <a:sym typeface="+mn-ea"/>
              </a:rPr>
              <a:t>浓缩段温度篇</a:t>
            </a:r>
            <a:endParaRPr lang="zh-CN" altLang="en-US" sz="2000" dirty="0">
              <a:latin typeface="+mj-ea"/>
              <a:ea typeface="+mj-ea"/>
              <a:cs typeface="+mj-ea"/>
              <a:sym typeface="+mn-ea"/>
            </a:endParaRPr>
          </a:p>
          <a:p>
            <a:pPr>
              <a:buClr>
                <a:srgbClr val="333399"/>
              </a:buClr>
              <a:buSzPct val="120000"/>
            </a:pPr>
            <a:endParaRPr lang="zh-CN" altLang="en-US" sz="2000" dirty="0">
              <a:latin typeface="+mj-ea"/>
              <a:ea typeface="+mj-ea"/>
              <a:cs typeface="+mj-ea"/>
              <a:sym typeface="+mn-ea"/>
            </a:endParaRPr>
          </a:p>
          <a:p>
            <a:pPr>
              <a:buClr>
                <a:srgbClr val="333399"/>
              </a:buClr>
              <a:buSzPct val="120000"/>
            </a:pPr>
            <a:r>
              <a:rPr lang="en-US" altLang="zh-CN" sz="2000" dirty="0">
                <a:latin typeface="+mj-ea"/>
                <a:ea typeface="+mj-ea"/>
                <a:cs typeface="+mj-ea"/>
                <a:sym typeface="+mn-ea"/>
              </a:rPr>
              <a:t>4. </a:t>
            </a:r>
            <a:r>
              <a:rPr lang="zh-CN" altLang="en-US" sz="2000" dirty="0">
                <a:latin typeface="+mj-ea"/>
                <a:ea typeface="+mj-ea"/>
                <a:cs typeface="+mj-ea"/>
                <a:sym typeface="+mn-ea"/>
              </a:rPr>
              <a:t>净烟气</a:t>
            </a:r>
            <a:r>
              <a:rPr lang="en-US" altLang="zh-CN" sz="2000" dirty="0">
                <a:latin typeface="+mj-ea"/>
                <a:ea typeface="+mj-ea"/>
                <a:cs typeface="+mj-ea"/>
                <a:sym typeface="+mn-ea"/>
              </a:rPr>
              <a:t>SO2</a:t>
            </a:r>
            <a:r>
              <a:rPr lang="zh-CN" altLang="en-US" sz="2000" dirty="0">
                <a:latin typeface="+mj-ea"/>
                <a:ea typeface="+mj-ea"/>
                <a:cs typeface="+mj-ea"/>
                <a:sym typeface="+mn-ea"/>
              </a:rPr>
              <a:t>篇</a:t>
            </a:r>
            <a:endParaRPr lang="zh-CN" altLang="en-US" sz="2000" dirty="0">
              <a:latin typeface="+mj-ea"/>
              <a:ea typeface="+mj-ea"/>
              <a:cs typeface="+mj-ea"/>
              <a:sym typeface="+mn-ea"/>
            </a:endParaRPr>
          </a:p>
          <a:p>
            <a:pPr>
              <a:buClr>
                <a:srgbClr val="333399"/>
              </a:buClr>
              <a:buSzPct val="120000"/>
            </a:pPr>
            <a:endParaRPr lang="en-US" altLang="zh-CN" sz="2000" dirty="0">
              <a:latin typeface="+mj-ea"/>
              <a:ea typeface="+mj-ea"/>
              <a:cs typeface="+mj-ea"/>
              <a:sym typeface="+mn-ea"/>
            </a:endParaRPr>
          </a:p>
          <a:p>
            <a:pPr>
              <a:buClr>
                <a:srgbClr val="333399"/>
              </a:buClr>
              <a:buSzPct val="120000"/>
            </a:pPr>
            <a:r>
              <a:rPr lang="en-US" altLang="zh-CN" sz="2000" dirty="0">
                <a:latin typeface="+mj-ea"/>
                <a:ea typeface="+mj-ea"/>
                <a:cs typeface="+mj-ea"/>
                <a:sym typeface="+mn-ea"/>
              </a:rPr>
              <a:t>5. </a:t>
            </a:r>
            <a:r>
              <a:rPr lang="zh-CN" altLang="en-US" sz="2000" dirty="0">
                <a:latin typeface="+mj-ea"/>
                <a:ea typeface="+mj-ea"/>
                <a:cs typeface="+mj-ea"/>
                <a:sym typeface="+mn-ea"/>
              </a:rPr>
              <a:t>加氨槽</a:t>
            </a:r>
            <a:r>
              <a:rPr lang="en-US" altLang="zh-CN" sz="2000" dirty="0">
                <a:latin typeface="+mj-ea"/>
                <a:ea typeface="+mj-ea"/>
                <a:cs typeface="+mj-ea"/>
                <a:sym typeface="+mn-ea"/>
              </a:rPr>
              <a:t>PH</a:t>
            </a:r>
            <a:r>
              <a:rPr lang="zh-CN" altLang="en-US" sz="2000" dirty="0">
                <a:latin typeface="+mj-ea"/>
                <a:ea typeface="+mj-ea"/>
                <a:cs typeface="+mj-ea"/>
                <a:sym typeface="+mn-ea"/>
              </a:rPr>
              <a:t>篇</a:t>
            </a:r>
            <a:endParaRPr lang="zh-CN" altLang="en-US" sz="2000" dirty="0">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615"/>
    </mc:Choice>
    <mc:Fallback>
      <p:transition spd="slow" advTm="61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66395" y="1880235"/>
            <a:ext cx="7391400" cy="2594610"/>
          </a:xfrm>
          <a:prstGeom prst="rect">
            <a:avLst/>
          </a:prstGeom>
        </p:spPr>
      </p:pic>
      <p:sp>
        <p:nvSpPr>
          <p:cNvPr id="2" name="标题 1"/>
          <p:cNvSpPr>
            <a:spLocks noGrp="1"/>
          </p:cNvSpPr>
          <p:nvPr>
            <p:ph type="title"/>
          </p:nvPr>
        </p:nvSpPr>
        <p:spPr/>
        <p:txBody>
          <a:bodyPr/>
          <a:lstStyle/>
          <a:p>
            <a:r>
              <a:rPr lang="en-US" altLang="zh-CN">
                <a:sym typeface="+mn-ea"/>
              </a:rPr>
              <a:t>2.  </a:t>
            </a:r>
            <a:r>
              <a:rPr lang="zh-CN" altLang="en-US" b="0">
                <a:sym typeface="+mn-ea"/>
              </a:rPr>
              <a:t>数据预处理</a:t>
            </a:r>
            <a:endParaRPr lang="zh-CN" altLang="en-US" b="0" dirty="0">
              <a:sym typeface="+mn-ea"/>
            </a:endParaRPr>
          </a:p>
        </p:txBody>
      </p:sp>
      <p:sp>
        <p:nvSpPr>
          <p:cNvPr id="12" name="灯片编号占位符 1"/>
          <p:cNvSpPr>
            <a:spLocks noGrp="1"/>
          </p:cNvSpPr>
          <p:nvPr>
            <p:ph type="sldNum" sz="quarter" idx="12"/>
          </p:nvPr>
        </p:nvSpPr>
        <p:spPr>
          <a:xfrm>
            <a:off x="11336868" y="6524774"/>
            <a:ext cx="488949" cy="184150"/>
          </a:xfrm>
        </p:spPr>
        <p:txBody>
          <a:bodyPr/>
          <a:lstStyle/>
          <a:p>
            <a:pPr>
              <a:defRPr/>
            </a:pPr>
            <a:fld id="{DBD9516C-C47E-43D8-9727-3C17BB639E0A}" type="slidenum">
              <a:rPr lang="zh-CN" altLang="en-US" smtClean="0"/>
            </a:fld>
            <a:endParaRPr lang="en-US" altLang="zh-CN" dirty="0"/>
          </a:p>
        </p:txBody>
      </p:sp>
      <p:sp>
        <p:nvSpPr>
          <p:cNvPr id="13"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fld>
            <a:endParaRPr lang="en-US" altLang="zh-CN" dirty="0"/>
          </a:p>
        </p:txBody>
      </p:sp>
      <p:sp>
        <p:nvSpPr>
          <p:cNvPr id="11" name="文本框 10"/>
          <p:cNvSpPr txBox="1"/>
          <p:nvPr/>
        </p:nvSpPr>
        <p:spPr>
          <a:xfrm>
            <a:off x="544195" y="1235075"/>
            <a:ext cx="10161270" cy="645160"/>
          </a:xfrm>
          <a:prstGeom prst="rect">
            <a:avLst/>
          </a:prstGeom>
          <a:noFill/>
          <a:ln w="9525">
            <a:noFill/>
            <a:miter lim="800000"/>
          </a:ln>
        </p:spPr>
        <p:txBody>
          <a:bodyPr wrap="none" anchor="t">
            <a:spAutoFit/>
          </a:bodyPr>
          <a:lstStyle/>
          <a:p>
            <a:pPr algn="l">
              <a:buClr>
                <a:srgbClr val="333399"/>
              </a:buClr>
              <a:buSzPct val="120000"/>
            </a:pPr>
            <a:r>
              <a:rPr lang="zh-CN" altLang="en-US" dirty="0">
                <a:ea typeface="宋体" panose="02010600030101010101" pitchFamily="2" charset="-122"/>
                <a:sym typeface="+mn-ea"/>
              </a:rPr>
              <a:t>由于 脱硫塔出口SO2 的传感器存在周期校准，需要对</a:t>
            </a:r>
            <a:r>
              <a:rPr lang="zh-CN" altLang="en-US" dirty="0">
                <a:latin typeface="+mj-lt"/>
                <a:ea typeface="+mj-lt"/>
                <a:cs typeface="+mj-lt"/>
                <a:sym typeface="+mn-ea"/>
              </a:rPr>
              <a:t>脱硫塔出口SO2</a:t>
            </a:r>
            <a:r>
              <a:rPr lang="zh-CN" altLang="en-US" dirty="0">
                <a:ea typeface="宋体" panose="02010600030101010101" pitchFamily="2" charset="-122"/>
                <a:sym typeface="+mn-ea"/>
              </a:rPr>
              <a:t>进行传感器修正 </a:t>
            </a:r>
            <a:endParaRPr lang="zh-CN" altLang="en-US" dirty="0">
              <a:ea typeface="宋体" panose="02010600030101010101" pitchFamily="2" charset="-122"/>
              <a:sym typeface="+mn-ea"/>
            </a:endParaRPr>
          </a:p>
          <a:p>
            <a:pPr marL="285750" indent="-285750" algn="l">
              <a:buClr>
                <a:srgbClr val="333399"/>
              </a:buClr>
              <a:buSzPct val="120000"/>
              <a:buFont typeface="Wingdings" panose="05000000000000000000" charset="0"/>
              <a:buChar char="ü"/>
            </a:pPr>
            <a:r>
              <a:rPr lang="zh-CN" altLang="en-US" b="0" i="1" dirty="0">
                <a:latin typeface="+mj-lt"/>
                <a:ea typeface="+mj-lt"/>
                <a:sym typeface="+mn-ea"/>
              </a:rPr>
              <a:t>处理方式： </a:t>
            </a:r>
            <a:r>
              <a:rPr lang="zh-CN" altLang="en-US" dirty="0">
                <a:ea typeface="宋体" panose="02010600030101010101" pitchFamily="2" charset="-122"/>
                <a:sym typeface="+mn-ea"/>
              </a:rPr>
              <a:t>通过参考 脱硫塔出口氧量 变化，对传感器校准期间的 脱硫塔出口SO2 进行插值修正</a:t>
            </a:r>
            <a:endParaRPr lang="en-US" altLang="zh-CN" b="0" i="1" dirty="0">
              <a:latin typeface="+mj-lt"/>
              <a:ea typeface="宋体" panose="02010600030101010101" pitchFamily="2" charset="-122"/>
              <a:sym typeface="+mn-ea"/>
            </a:endParaRPr>
          </a:p>
        </p:txBody>
      </p:sp>
      <p:sp>
        <p:nvSpPr>
          <p:cNvPr id="21" name="圆角矩形 20"/>
          <p:cNvSpPr/>
          <p:nvPr/>
        </p:nvSpPr>
        <p:spPr>
          <a:xfrm>
            <a:off x="6866255" y="1918335"/>
            <a:ext cx="621030" cy="1113155"/>
          </a:xfrm>
          <a:prstGeom prst="roundRect">
            <a:avLst/>
          </a:prstGeom>
          <a:solidFill>
            <a:srgbClr val="CCECFF">
              <a:alpha val="29999"/>
            </a:srgbClr>
          </a:solidFill>
          <a:ln w="28575" cap="flat" cmpd="sng" algn="ctr">
            <a:solidFill>
              <a:srgbClr val="FF0000"/>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20" name="右箭头 19"/>
          <p:cNvSpPr/>
          <p:nvPr/>
        </p:nvSpPr>
        <p:spPr>
          <a:xfrm rot="20940000">
            <a:off x="7503160" y="2556510"/>
            <a:ext cx="562610" cy="219710"/>
          </a:xfrm>
          <a:prstGeom prst="right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pic>
        <p:nvPicPr>
          <p:cNvPr id="6" name="图片 5"/>
          <p:cNvPicPr>
            <a:picLocks noChangeAspect="1"/>
          </p:cNvPicPr>
          <p:nvPr/>
        </p:nvPicPr>
        <p:blipFill>
          <a:blip r:embed="rId2"/>
          <a:stretch>
            <a:fillRect/>
          </a:stretch>
        </p:blipFill>
        <p:spPr>
          <a:xfrm>
            <a:off x="8081645" y="1861820"/>
            <a:ext cx="4020820" cy="1609725"/>
          </a:xfrm>
          <a:prstGeom prst="rect">
            <a:avLst/>
          </a:prstGeom>
        </p:spPr>
      </p:pic>
      <p:sp>
        <p:nvSpPr>
          <p:cNvPr id="8" name="文本框 7"/>
          <p:cNvSpPr txBox="1"/>
          <p:nvPr/>
        </p:nvSpPr>
        <p:spPr>
          <a:xfrm>
            <a:off x="7893050" y="3794125"/>
            <a:ext cx="4209415" cy="1476375"/>
          </a:xfrm>
          <a:prstGeom prst="rect">
            <a:avLst/>
          </a:prstGeom>
          <a:noFill/>
          <a:ln w="9525">
            <a:noFill/>
            <a:miter lim="800000"/>
          </a:ln>
        </p:spPr>
        <p:txBody>
          <a:bodyPr wrap="square" anchor="t">
            <a:spAutoFit/>
          </a:bodyPr>
          <a:lstStyle/>
          <a:p>
            <a:pPr algn="l">
              <a:buClr>
                <a:srgbClr val="333399"/>
              </a:buClr>
              <a:buSzPct val="120000"/>
            </a:pPr>
            <a:r>
              <a:rPr lang="zh-CN" altLang="en-US" dirty="0">
                <a:ea typeface="宋体" panose="02010600030101010101" pitchFamily="2" charset="-122"/>
                <a:sym typeface="+mn-ea"/>
              </a:rPr>
              <a:t>通过参考</a:t>
            </a:r>
            <a:r>
              <a:rPr lang="zh-CN" altLang="en-US" dirty="0">
                <a:latin typeface="+mj-lt"/>
                <a:ea typeface="+mj-lt"/>
                <a:sym typeface="+mn-ea"/>
              </a:rPr>
              <a:t>脱硫塔出口氧量</a:t>
            </a:r>
            <a:r>
              <a:rPr lang="zh-CN" altLang="en-US" dirty="0">
                <a:ea typeface="宋体" panose="02010600030101010101" pitchFamily="2" charset="-122"/>
                <a:sym typeface="+mn-ea"/>
              </a:rPr>
              <a:t>可以观察出</a:t>
            </a:r>
            <a:endParaRPr lang="zh-CN" altLang="en-US" dirty="0">
              <a:ea typeface="宋体" panose="02010600030101010101" pitchFamily="2" charset="-122"/>
              <a:sym typeface="+mn-ea"/>
            </a:endParaRPr>
          </a:p>
          <a:p>
            <a:pPr algn="l">
              <a:buClr>
                <a:srgbClr val="333399"/>
              </a:buClr>
              <a:buSzPct val="120000"/>
            </a:pPr>
            <a:r>
              <a:rPr lang="en-US" altLang="zh-CN" b="0" dirty="0">
                <a:ea typeface="宋体" panose="02010600030101010101" pitchFamily="2" charset="-122"/>
              </a:rPr>
              <a:t>1. </a:t>
            </a:r>
            <a:r>
              <a:rPr lang="zh-CN" altLang="en-US" b="0" dirty="0">
                <a:ea typeface="宋体" panose="02010600030101010101" pitchFamily="2" charset="-122"/>
              </a:rPr>
              <a:t>存在 间隔</a:t>
            </a:r>
            <a:r>
              <a:rPr lang="en-US" altLang="zh-CN" b="0" dirty="0">
                <a:ea typeface="宋体" panose="02010600030101010101" pitchFamily="2" charset="-122"/>
              </a:rPr>
              <a:t>1</a:t>
            </a:r>
            <a:r>
              <a:rPr lang="zh-CN" altLang="en-US" b="0" dirty="0">
                <a:ea typeface="宋体" panose="02010600030101010101" pitchFamily="2" charset="-122"/>
              </a:rPr>
              <a:t>小时的 </a:t>
            </a:r>
            <a:r>
              <a:rPr lang="en-US" altLang="zh-CN" b="0" dirty="0">
                <a:ea typeface="宋体" panose="02010600030101010101" pitchFamily="2" charset="-122"/>
              </a:rPr>
              <a:t>5min</a:t>
            </a:r>
            <a:r>
              <a:rPr lang="zh-CN" altLang="en-US" b="0" dirty="0">
                <a:ea typeface="宋体" panose="02010600030101010101" pitchFamily="2" charset="-122"/>
              </a:rPr>
              <a:t>长度的 校准</a:t>
            </a:r>
            <a:endParaRPr lang="zh-CN" altLang="en-US" b="0" dirty="0">
              <a:ea typeface="宋体" panose="02010600030101010101" pitchFamily="2" charset="-122"/>
            </a:endParaRPr>
          </a:p>
          <a:p>
            <a:pPr algn="l">
              <a:buClr>
                <a:srgbClr val="333399"/>
              </a:buClr>
              <a:buSzPct val="120000"/>
            </a:pPr>
            <a:r>
              <a:rPr lang="en-US" altLang="zh-CN" dirty="0">
                <a:ea typeface="宋体" panose="02010600030101010101" pitchFamily="2" charset="-122"/>
                <a:sym typeface="+mn-ea"/>
              </a:rPr>
              <a:t>2. </a:t>
            </a:r>
            <a:r>
              <a:rPr lang="zh-CN" altLang="en-US" dirty="0">
                <a:ea typeface="宋体" panose="02010600030101010101" pitchFamily="2" charset="-122"/>
                <a:sym typeface="+mn-ea"/>
              </a:rPr>
              <a:t>存在 间隔</a:t>
            </a:r>
            <a:r>
              <a:rPr lang="en-US" altLang="zh-CN" dirty="0">
                <a:ea typeface="宋体" panose="02010600030101010101" pitchFamily="2" charset="-122"/>
                <a:sym typeface="+mn-ea"/>
              </a:rPr>
              <a:t>3</a:t>
            </a:r>
            <a:r>
              <a:rPr lang="zh-CN" altLang="en-US" dirty="0">
                <a:ea typeface="宋体" panose="02010600030101010101" pitchFamily="2" charset="-122"/>
                <a:sym typeface="+mn-ea"/>
              </a:rPr>
              <a:t>小时的</a:t>
            </a:r>
            <a:r>
              <a:rPr lang="en-US" dirty="0">
                <a:ea typeface="宋体" panose="02010600030101010101" pitchFamily="2" charset="-122"/>
                <a:sym typeface="+mn-ea"/>
              </a:rPr>
              <a:t>10</a:t>
            </a:r>
            <a:r>
              <a:rPr lang="en-US" altLang="zh-CN" dirty="0">
                <a:ea typeface="宋体" panose="02010600030101010101" pitchFamily="2" charset="-122"/>
                <a:sym typeface="+mn-ea"/>
              </a:rPr>
              <a:t>min</a:t>
            </a:r>
            <a:r>
              <a:rPr lang="zh-CN" altLang="en-US" dirty="0">
                <a:ea typeface="宋体" panose="02010600030101010101" pitchFamily="2" charset="-122"/>
                <a:sym typeface="+mn-ea"/>
              </a:rPr>
              <a:t>长度的 校准</a:t>
            </a:r>
            <a:endParaRPr lang="zh-CN" altLang="en-US" b="0" dirty="0">
              <a:ea typeface="宋体" panose="02010600030101010101" pitchFamily="2" charset="-122"/>
            </a:endParaRPr>
          </a:p>
          <a:p>
            <a:pPr>
              <a:buClr>
                <a:srgbClr val="333399"/>
              </a:buClr>
              <a:buSzPct val="120000"/>
            </a:pPr>
            <a:r>
              <a:rPr lang="en-US" altLang="zh-CN" b="0" dirty="0">
                <a:ea typeface="宋体" panose="02010600030101010101" pitchFamily="2" charset="-122"/>
              </a:rPr>
              <a:t>3. </a:t>
            </a:r>
            <a:r>
              <a:rPr lang="zh-CN" altLang="en-US" b="0" dirty="0">
                <a:ea typeface="宋体" panose="02010600030101010101" pitchFamily="2" charset="-122"/>
              </a:rPr>
              <a:t>凡是在校准期间的两个传感器的数值均异常，需修正</a:t>
            </a:r>
            <a:endParaRPr lang="zh-CN" altLang="en-US" b="0" dirty="0">
              <a:ea typeface="宋体" panose="02010600030101010101" pitchFamily="2" charset="-122"/>
            </a:endParaRPr>
          </a:p>
        </p:txBody>
      </p:sp>
      <p:sp>
        <p:nvSpPr>
          <p:cNvPr id="10" name="右箭头 9"/>
          <p:cNvSpPr/>
          <p:nvPr/>
        </p:nvSpPr>
        <p:spPr>
          <a:xfrm rot="5400000">
            <a:off x="3948430" y="4269105"/>
            <a:ext cx="612775" cy="1207135"/>
          </a:xfrm>
          <a:prstGeom prst="right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pic>
        <p:nvPicPr>
          <p:cNvPr id="15" name="图片 14"/>
          <p:cNvPicPr/>
          <p:nvPr/>
        </p:nvPicPr>
        <p:blipFill>
          <a:blip r:embed="rId3"/>
          <a:stretch>
            <a:fillRect/>
          </a:stretch>
        </p:blipFill>
        <p:spPr>
          <a:xfrm>
            <a:off x="367030" y="5269865"/>
            <a:ext cx="7390765" cy="1254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83870" y="1961515"/>
            <a:ext cx="10978515" cy="2197735"/>
          </a:xfrm>
          <a:prstGeom prst="rect">
            <a:avLst/>
          </a:prstGeom>
        </p:spPr>
      </p:pic>
      <p:sp>
        <p:nvSpPr>
          <p:cNvPr id="2" name="标题 1"/>
          <p:cNvSpPr>
            <a:spLocks noGrp="1"/>
          </p:cNvSpPr>
          <p:nvPr>
            <p:ph type="title"/>
          </p:nvPr>
        </p:nvSpPr>
        <p:spPr/>
        <p:txBody>
          <a:bodyPr/>
          <a:lstStyle/>
          <a:p>
            <a:r>
              <a:rPr lang="en-US" altLang="zh-CN">
                <a:sym typeface="+mn-ea"/>
              </a:rPr>
              <a:t>3.  </a:t>
            </a:r>
            <a:r>
              <a:rPr lang="zh-CN" altLang="en-US" b="0">
                <a:sym typeface="+mn-ea"/>
              </a:rPr>
              <a:t>标记异常状态</a:t>
            </a:r>
            <a:endParaRPr lang="zh-CN" altLang="en-US" b="0" dirty="0">
              <a:sym typeface="+mn-ea"/>
            </a:endParaRPr>
          </a:p>
        </p:txBody>
      </p:sp>
      <p:sp>
        <p:nvSpPr>
          <p:cNvPr id="12" name="灯片编号占位符 1"/>
          <p:cNvSpPr>
            <a:spLocks noGrp="1"/>
          </p:cNvSpPr>
          <p:nvPr>
            <p:ph type="sldNum" sz="quarter" idx="12"/>
          </p:nvPr>
        </p:nvSpPr>
        <p:spPr>
          <a:xfrm>
            <a:off x="11336868" y="6524774"/>
            <a:ext cx="488949" cy="184150"/>
          </a:xfrm>
        </p:spPr>
        <p:txBody>
          <a:bodyPr/>
          <a:lstStyle/>
          <a:p>
            <a:pPr>
              <a:defRPr/>
            </a:pPr>
            <a:fld id="{DBD9516C-C47E-43D8-9727-3C17BB639E0A}" type="slidenum">
              <a:rPr lang="zh-CN" altLang="en-US" smtClean="0"/>
            </a:fld>
            <a:endParaRPr lang="en-US" altLang="zh-CN" dirty="0"/>
          </a:p>
        </p:txBody>
      </p:sp>
      <p:sp>
        <p:nvSpPr>
          <p:cNvPr id="13"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fld>
            <a:endParaRPr lang="en-US" altLang="zh-CN" dirty="0"/>
          </a:p>
        </p:txBody>
      </p:sp>
      <p:sp>
        <p:nvSpPr>
          <p:cNvPr id="11" name="文本框 10"/>
          <p:cNvSpPr txBox="1"/>
          <p:nvPr/>
        </p:nvSpPr>
        <p:spPr>
          <a:xfrm>
            <a:off x="544195" y="1235075"/>
            <a:ext cx="10978515" cy="645160"/>
          </a:xfrm>
          <a:prstGeom prst="rect">
            <a:avLst/>
          </a:prstGeom>
          <a:noFill/>
          <a:ln w="9525">
            <a:noFill/>
            <a:miter lim="800000"/>
          </a:ln>
        </p:spPr>
        <p:txBody>
          <a:bodyPr wrap="square" anchor="t">
            <a:spAutoFit/>
          </a:bodyPr>
          <a:lstStyle/>
          <a:p>
            <a:pPr algn="l">
              <a:buClr>
                <a:srgbClr val="333399"/>
              </a:buClr>
              <a:buSzPct val="120000"/>
            </a:pPr>
            <a:r>
              <a:rPr lang="zh-CN" altLang="en-US" b="0" dirty="0">
                <a:ea typeface="宋体" panose="02010600030101010101" pitchFamily="2" charset="-122"/>
              </a:rPr>
              <a:t>根据 </a:t>
            </a:r>
            <a:r>
              <a:rPr lang="zh-CN" altLang="en-US">
                <a:sym typeface="+mn-ea"/>
              </a:rPr>
              <a:t>出口SO2浓度 的报警上限 （ </a:t>
            </a:r>
            <a:r>
              <a:rPr lang="en-US" altLang="zh-CN">
                <a:sym typeface="+mn-ea"/>
              </a:rPr>
              <a:t>1</a:t>
            </a:r>
            <a:r>
              <a:rPr lang="zh-CN" altLang="en-US">
                <a:sym typeface="+mn-ea"/>
              </a:rPr>
              <a:t>00 mg/m3</a:t>
            </a:r>
            <a:r>
              <a:rPr lang="en-US" altLang="zh-CN">
                <a:sym typeface="+mn-ea"/>
              </a:rPr>
              <a:t>)</a:t>
            </a:r>
            <a:endParaRPr lang="zh-CN" altLang="en-US">
              <a:sym typeface="+mn-ea"/>
            </a:endParaRPr>
          </a:p>
          <a:p>
            <a:pPr marL="342900" indent="-342900" algn="l">
              <a:buClr>
                <a:srgbClr val="333399"/>
              </a:buClr>
              <a:buSzPct val="120000"/>
              <a:buFont typeface="Wingdings" panose="05000000000000000000" charset="0"/>
              <a:buChar char="ü"/>
            </a:pPr>
            <a:r>
              <a:rPr lang="zh-CN" altLang="en-US">
                <a:sym typeface="+mn-ea"/>
              </a:rPr>
              <a:t>平均温度超过报警上限时刻 </a:t>
            </a:r>
            <a:r>
              <a:rPr lang="en-US" altLang="zh-CN">
                <a:sym typeface="+mn-ea"/>
              </a:rPr>
              <a:t>t</a:t>
            </a:r>
            <a:r>
              <a:rPr lang="zh-CN" altLang="en-US">
                <a:sym typeface="+mn-ea"/>
              </a:rPr>
              <a:t>，将</a:t>
            </a:r>
            <a:r>
              <a:rPr lang="en-US" altLang="zh-CN">
                <a:sym typeface="+mn-ea"/>
              </a:rPr>
              <a:t>(t-8min)~(t+2min)</a:t>
            </a:r>
            <a:r>
              <a:rPr lang="zh-CN" altLang="en-US">
                <a:sym typeface="+mn-ea"/>
              </a:rPr>
              <a:t>标记为</a:t>
            </a:r>
            <a:r>
              <a:rPr lang="zh-CN" altLang="en-US">
                <a:solidFill>
                  <a:srgbClr val="C00000"/>
                </a:solidFill>
                <a:latin typeface="+mj-lt"/>
                <a:ea typeface="+mj-lt"/>
                <a:sym typeface="+mn-ea"/>
              </a:rPr>
              <a:t>异常状态</a:t>
            </a:r>
            <a:endParaRPr lang="zh-CN" altLang="en-US" b="0" i="1" dirty="0">
              <a:solidFill>
                <a:srgbClr val="C00000"/>
              </a:solidFill>
              <a:latin typeface="+mj-lt"/>
              <a:ea typeface="+mj-lt"/>
              <a:sym typeface="+mn-ea"/>
            </a:endParaRPr>
          </a:p>
        </p:txBody>
      </p:sp>
      <p:sp>
        <p:nvSpPr>
          <p:cNvPr id="21" name="圆角矩形 20"/>
          <p:cNvSpPr/>
          <p:nvPr/>
        </p:nvSpPr>
        <p:spPr>
          <a:xfrm>
            <a:off x="3982085" y="1961515"/>
            <a:ext cx="481330" cy="1829435"/>
          </a:xfrm>
          <a:prstGeom prst="roundRect">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7" name="右箭头 6"/>
          <p:cNvSpPr/>
          <p:nvPr/>
        </p:nvSpPr>
        <p:spPr>
          <a:xfrm rot="5400000">
            <a:off x="3998595" y="3778250"/>
            <a:ext cx="448310" cy="619760"/>
          </a:xfrm>
          <a:prstGeom prst="right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pic>
        <p:nvPicPr>
          <p:cNvPr id="8" name="图片 7"/>
          <p:cNvPicPr/>
          <p:nvPr/>
        </p:nvPicPr>
        <p:blipFill>
          <a:blip r:embed="rId2"/>
          <a:stretch>
            <a:fillRect/>
          </a:stretch>
        </p:blipFill>
        <p:spPr>
          <a:xfrm>
            <a:off x="483870" y="4384675"/>
            <a:ext cx="10980000" cy="2196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4.  </a:t>
            </a:r>
            <a:r>
              <a:rPr lang="zh-CN" altLang="en-US" b="0">
                <a:sym typeface="+mn-ea"/>
              </a:rPr>
              <a:t>出口SO2的差异性分析</a:t>
            </a:r>
            <a:endParaRPr lang="zh-CN" altLang="en-US" b="0">
              <a:sym typeface="+mn-ea"/>
            </a:endParaRPr>
          </a:p>
        </p:txBody>
      </p:sp>
      <p:sp>
        <p:nvSpPr>
          <p:cNvPr id="11" name="文本框 10"/>
          <p:cNvSpPr txBox="1"/>
          <p:nvPr/>
        </p:nvSpPr>
        <p:spPr>
          <a:xfrm>
            <a:off x="544195" y="1235075"/>
            <a:ext cx="10978515" cy="368300"/>
          </a:xfrm>
          <a:prstGeom prst="rect">
            <a:avLst/>
          </a:prstGeom>
          <a:noFill/>
          <a:ln w="9525">
            <a:noFill/>
            <a:miter lim="800000"/>
          </a:ln>
        </p:spPr>
        <p:txBody>
          <a:bodyPr wrap="square" anchor="t">
            <a:spAutoFit/>
          </a:bodyPr>
          <a:lstStyle/>
          <a:p>
            <a:pPr indent="0" algn="l">
              <a:buClr>
                <a:srgbClr val="333399"/>
              </a:buClr>
              <a:buSzPct val="120000"/>
              <a:buFont typeface="Wingdings" panose="05000000000000000000" charset="0"/>
              <a:buNone/>
            </a:pPr>
            <a:r>
              <a:rPr lang="zh-CN" dirty="0">
                <a:latin typeface="微软雅黑" panose="020B0503020204020204" pitchFamily="34" charset="-122"/>
                <a:ea typeface="微软雅黑" panose="020B0503020204020204" pitchFamily="34" charset="-122"/>
                <a:sym typeface="+mn-ea"/>
              </a:rPr>
              <a:t>出口</a:t>
            </a:r>
            <a:r>
              <a:rPr lang="en-US" altLang="zh-CN" dirty="0">
                <a:latin typeface="微软雅黑" panose="020B0503020204020204" pitchFamily="34" charset="-122"/>
                <a:ea typeface="微软雅黑" panose="020B0503020204020204" pitchFamily="34" charset="-122"/>
                <a:sym typeface="+mn-ea"/>
              </a:rPr>
              <a:t>SO2</a:t>
            </a:r>
            <a:r>
              <a:rPr 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在不同工况状态下的 差异明显</a:t>
            </a:r>
            <a:endParaRPr lang="zh-CN" altLang="en-US" b="0" i="1" dirty="0">
              <a:solidFill>
                <a:srgbClr val="C00000"/>
              </a:solidFill>
              <a:latin typeface="+mj-lt"/>
              <a:ea typeface="+mj-lt"/>
              <a:sym typeface="+mn-ea"/>
            </a:endParaRPr>
          </a:p>
        </p:txBody>
      </p:sp>
      <p:pic>
        <p:nvPicPr>
          <p:cNvPr id="7" name="图片 6"/>
          <p:cNvPicPr>
            <a:picLocks noChangeAspect="1"/>
          </p:cNvPicPr>
          <p:nvPr/>
        </p:nvPicPr>
        <p:blipFill>
          <a:blip r:embed="rId1"/>
          <a:stretch>
            <a:fillRect/>
          </a:stretch>
        </p:blipFill>
        <p:spPr>
          <a:xfrm>
            <a:off x="382905" y="4173220"/>
            <a:ext cx="11327130" cy="2399030"/>
          </a:xfrm>
          <a:prstGeom prst="rect">
            <a:avLst/>
          </a:prstGeom>
        </p:spPr>
      </p:pic>
      <p:pic>
        <p:nvPicPr>
          <p:cNvPr id="9" name="图片 8"/>
          <p:cNvPicPr>
            <a:picLocks noChangeAspect="1"/>
          </p:cNvPicPr>
          <p:nvPr/>
        </p:nvPicPr>
        <p:blipFill>
          <a:blip r:embed="rId2"/>
          <a:stretch>
            <a:fillRect/>
          </a:stretch>
        </p:blipFill>
        <p:spPr>
          <a:xfrm>
            <a:off x="5281930" y="1691005"/>
            <a:ext cx="6240780" cy="2412365"/>
          </a:xfrm>
          <a:prstGeom prst="rect">
            <a:avLst/>
          </a:prstGeom>
        </p:spPr>
      </p:pic>
      <p:pic>
        <p:nvPicPr>
          <p:cNvPr id="12" name="图片 11"/>
          <p:cNvPicPr>
            <a:picLocks noChangeAspect="1"/>
          </p:cNvPicPr>
          <p:nvPr/>
        </p:nvPicPr>
        <p:blipFill>
          <a:blip r:embed="rId3"/>
          <a:stretch>
            <a:fillRect/>
          </a:stretch>
        </p:blipFill>
        <p:spPr>
          <a:xfrm>
            <a:off x="544195" y="1691005"/>
            <a:ext cx="4317365" cy="2413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5.  </a:t>
            </a:r>
            <a:r>
              <a:rPr lang="zh-CN" altLang="en-US" b="0">
                <a:sym typeface="+mn-ea"/>
              </a:rPr>
              <a:t>特征加工</a:t>
            </a:r>
            <a:r>
              <a:rPr lang="en-US" altLang="zh-CN" b="0">
                <a:sym typeface="+mn-ea"/>
              </a:rPr>
              <a:t> </a:t>
            </a:r>
            <a:endParaRPr lang="en-US" altLang="zh-CN" b="0" dirty="0">
              <a:sym typeface="+mn-ea"/>
            </a:endParaRPr>
          </a:p>
        </p:txBody>
      </p:sp>
      <p:sp>
        <p:nvSpPr>
          <p:cNvPr id="12" name="灯片编号占位符 1"/>
          <p:cNvSpPr>
            <a:spLocks noGrp="1"/>
          </p:cNvSpPr>
          <p:nvPr>
            <p:ph type="sldNum" sz="quarter" idx="12"/>
          </p:nvPr>
        </p:nvSpPr>
        <p:spPr>
          <a:xfrm>
            <a:off x="5822528" y="6405394"/>
            <a:ext cx="488949" cy="184150"/>
          </a:xfrm>
        </p:spPr>
        <p:txBody>
          <a:bodyPr/>
          <a:lstStyle/>
          <a:p>
            <a:pPr>
              <a:defRPr/>
            </a:pPr>
            <a:fld id="{DBD9516C-C47E-43D8-9727-3C17BB639E0A}" type="slidenum">
              <a:rPr lang="zh-CN" altLang="en-US" smtClean="0"/>
            </a:fld>
            <a:endParaRPr lang="en-US" altLang="zh-CN" dirty="0"/>
          </a:p>
        </p:txBody>
      </p:sp>
      <p:sp>
        <p:nvSpPr>
          <p:cNvPr id="13"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fld>
            <a:endParaRPr lang="en-US" altLang="zh-CN" dirty="0"/>
          </a:p>
        </p:txBody>
      </p:sp>
      <p:sp>
        <p:nvSpPr>
          <p:cNvPr id="11" name="文本框 10"/>
          <p:cNvSpPr txBox="1"/>
          <p:nvPr/>
        </p:nvSpPr>
        <p:spPr>
          <a:xfrm>
            <a:off x="276860" y="1676400"/>
            <a:ext cx="5686425" cy="306705"/>
          </a:xfrm>
          <a:prstGeom prst="rect">
            <a:avLst/>
          </a:prstGeom>
          <a:noFill/>
          <a:ln w="9525">
            <a:noFill/>
            <a:miter lim="800000"/>
          </a:ln>
        </p:spPr>
        <p:txBody>
          <a:bodyPr wrap="square" anchor="t">
            <a:spAutoFit/>
          </a:bodyPr>
          <a:lstStyle/>
          <a:p>
            <a:pPr marL="285750" indent="-285750" algn="l">
              <a:buClr>
                <a:srgbClr val="333399"/>
              </a:buClr>
              <a:buSzPct val="120000"/>
              <a:buFont typeface="Wingdings" panose="05000000000000000000" charset="0"/>
              <a:buChar char="ü"/>
            </a:pPr>
            <a:r>
              <a:rPr lang="zh-CN" altLang="en-US" sz="1400" b="0" i="1" dirty="0">
                <a:latin typeface="+mj-lt"/>
                <a:ea typeface="+mj-lt"/>
                <a:sym typeface="+mn-ea"/>
              </a:rPr>
              <a:t>特征</a:t>
            </a:r>
            <a:r>
              <a:rPr lang="en-US" altLang="zh-CN" sz="1400" b="0" i="1" dirty="0">
                <a:latin typeface="+mj-lt"/>
                <a:ea typeface="+mj-lt"/>
                <a:sym typeface="+mn-ea"/>
              </a:rPr>
              <a:t>1 </a:t>
            </a:r>
            <a:r>
              <a:rPr lang="zh-CN" altLang="en-US" sz="1400" b="0" i="1" dirty="0">
                <a:latin typeface="+mj-lt"/>
                <a:ea typeface="+mj-lt"/>
                <a:sym typeface="+mn-ea"/>
              </a:rPr>
              <a:t>（</a:t>
            </a:r>
            <a:r>
              <a:rPr lang="en-US" altLang="zh-CN" sz="1400" i="1">
                <a:sym typeface="+mn-ea"/>
              </a:rPr>
              <a:t>value</a:t>
            </a:r>
            <a:r>
              <a:rPr lang="zh-CN" altLang="en-US" sz="1400" b="0" i="1" dirty="0">
                <a:latin typeface="+mj-lt"/>
                <a:ea typeface="+mj-lt"/>
                <a:sym typeface="+mn-ea"/>
              </a:rPr>
              <a:t>）：3min</a:t>
            </a:r>
            <a:r>
              <a:rPr lang="zh-CN" sz="1400" i="1">
                <a:sym typeface="+mn-ea"/>
              </a:rPr>
              <a:t>窗口下的 </a:t>
            </a:r>
            <a:r>
              <a:rPr lang="en-US" altLang="zh-CN" sz="1400" i="1">
                <a:sym typeface="+mn-ea"/>
              </a:rPr>
              <a:t>(</a:t>
            </a:r>
            <a:r>
              <a:rPr lang="zh-CN" altLang="en-US" sz="1400" i="1">
                <a:sym typeface="+mn-ea"/>
              </a:rPr>
              <a:t>出口</a:t>
            </a:r>
            <a:r>
              <a:rPr lang="en-US" altLang="zh-CN" sz="1400" i="1">
                <a:sym typeface="+mn-ea"/>
              </a:rPr>
              <a:t>SO2-</a:t>
            </a:r>
            <a:r>
              <a:rPr lang="zh-CN" altLang="en-US" sz="1400" i="1">
                <a:sym typeface="+mn-ea"/>
              </a:rPr>
              <a:t>报警阈值</a:t>
            </a:r>
            <a:r>
              <a:rPr lang="en-US" altLang="zh-CN" sz="1400" i="1">
                <a:sym typeface="+mn-ea"/>
              </a:rPr>
              <a:t>) </a:t>
            </a:r>
            <a:r>
              <a:rPr lang="zh-CN" altLang="en-US" sz="1400" i="1">
                <a:sym typeface="+mn-ea"/>
              </a:rPr>
              <a:t>的</a:t>
            </a:r>
            <a:r>
              <a:rPr lang="zh-CN" sz="1400" i="1">
                <a:sym typeface="+mn-ea"/>
              </a:rPr>
              <a:t>最大值</a:t>
            </a:r>
            <a:endParaRPr lang="zh-CN" altLang="en-US" sz="1400" b="0" i="1" dirty="0">
              <a:latin typeface="+mj-lt"/>
              <a:ea typeface="+mj-lt"/>
              <a:sym typeface="+mn-ea"/>
            </a:endParaRPr>
          </a:p>
        </p:txBody>
      </p:sp>
      <p:sp>
        <p:nvSpPr>
          <p:cNvPr id="3" name="文本框 2"/>
          <p:cNvSpPr txBox="1"/>
          <p:nvPr/>
        </p:nvSpPr>
        <p:spPr>
          <a:xfrm>
            <a:off x="449580" y="1168400"/>
            <a:ext cx="5396230" cy="368300"/>
          </a:xfrm>
          <a:prstGeom prst="rect">
            <a:avLst/>
          </a:prstGeom>
          <a:noFill/>
          <a:ln w="9525">
            <a:noFill/>
            <a:miter lim="800000"/>
          </a:ln>
        </p:spPr>
        <p:txBody>
          <a:bodyPr wrap="none" anchor="t">
            <a:spAutoFit/>
          </a:bodyPr>
          <a:lstStyle/>
          <a:p>
            <a:pPr algn="l">
              <a:buClr>
                <a:srgbClr val="333399"/>
              </a:buClr>
              <a:buSzPct val="120000"/>
            </a:pPr>
            <a:r>
              <a:rPr lang="zh-CN" altLang="en-US" dirty="0">
                <a:ea typeface="宋体" panose="02010600030101010101" pitchFamily="2" charset="-122"/>
                <a:sym typeface="+mn-ea"/>
              </a:rPr>
              <a:t>根据  </a:t>
            </a:r>
            <a:r>
              <a:rPr lang="zh-CN" altLang="en-US">
                <a:sym typeface="+mn-ea"/>
              </a:rPr>
              <a:t>出口SO2浓度 </a:t>
            </a:r>
            <a:r>
              <a:rPr lang="zh-CN" altLang="en-US" dirty="0">
                <a:ea typeface="宋体" panose="02010600030101010101" pitchFamily="2" charset="-122"/>
                <a:sym typeface="+mn-ea"/>
              </a:rPr>
              <a:t>在不同时间尺度下加工</a:t>
            </a:r>
            <a:r>
              <a:rPr lang="zh-CN" altLang="en-US" dirty="0">
                <a:latin typeface="+mj-lt"/>
                <a:ea typeface="+mj-lt"/>
                <a:sym typeface="+mn-ea"/>
              </a:rPr>
              <a:t>特征变量</a:t>
            </a:r>
            <a:endParaRPr lang="zh-CN" altLang="en-US" b="0" dirty="0">
              <a:ea typeface="宋体" panose="02010600030101010101" pitchFamily="2" charset="-122"/>
            </a:endParaRPr>
          </a:p>
        </p:txBody>
      </p:sp>
      <p:sp>
        <p:nvSpPr>
          <p:cNvPr id="4" name="文本框 3"/>
          <p:cNvSpPr txBox="1"/>
          <p:nvPr/>
        </p:nvSpPr>
        <p:spPr>
          <a:xfrm>
            <a:off x="6433185" y="1701800"/>
            <a:ext cx="5511800" cy="306705"/>
          </a:xfrm>
          <a:prstGeom prst="rect">
            <a:avLst/>
          </a:prstGeom>
          <a:noFill/>
          <a:ln w="9525">
            <a:noFill/>
            <a:miter lim="800000"/>
          </a:ln>
        </p:spPr>
        <p:txBody>
          <a:bodyPr wrap="square" anchor="t">
            <a:spAutoFit/>
          </a:bodyPr>
          <a:lstStyle/>
          <a:p>
            <a:pPr marL="285750" indent="-285750" algn="l">
              <a:buClr>
                <a:srgbClr val="333399"/>
              </a:buClr>
              <a:buSzPct val="120000"/>
              <a:buFont typeface="Wingdings" panose="05000000000000000000" charset="0"/>
              <a:buChar char="ü"/>
            </a:pPr>
            <a:r>
              <a:rPr lang="zh-CN" altLang="en-US" sz="1400" i="1" dirty="0">
                <a:latin typeface="+mj-lt"/>
                <a:ea typeface="+mj-lt"/>
                <a:sym typeface="+mn-ea"/>
              </a:rPr>
              <a:t>特征</a:t>
            </a:r>
            <a:r>
              <a:rPr lang="en-US" altLang="zh-CN" sz="1400" i="1" dirty="0">
                <a:latin typeface="+mj-lt"/>
                <a:ea typeface="+mj-lt"/>
                <a:sym typeface="+mn-ea"/>
              </a:rPr>
              <a:t>2 </a:t>
            </a:r>
            <a:r>
              <a:rPr lang="zh-CN" altLang="en-US" sz="1400" i="1" dirty="0">
                <a:latin typeface="+mj-lt"/>
                <a:ea typeface="+mj-lt"/>
                <a:sym typeface="+mn-ea"/>
              </a:rPr>
              <a:t>（</a:t>
            </a:r>
            <a:r>
              <a:rPr lang="en-US" altLang="zh-CN" sz="1400" i="1">
                <a:sym typeface="+mn-ea"/>
              </a:rPr>
              <a:t>iqr</a:t>
            </a:r>
            <a:r>
              <a:rPr lang="zh-CN" altLang="en-US" sz="1400" i="1" dirty="0">
                <a:latin typeface="+mj-lt"/>
                <a:ea typeface="+mj-lt"/>
                <a:sym typeface="+mn-ea"/>
              </a:rPr>
              <a:t>）  ：  </a:t>
            </a:r>
            <a:r>
              <a:rPr sz="1400" i="1">
                <a:sym typeface="+mn-ea"/>
              </a:rPr>
              <a:t>15min </a:t>
            </a:r>
            <a:r>
              <a:rPr lang="zh-CN" altLang="en-US" sz="1400" i="1">
                <a:sym typeface="+mn-ea"/>
              </a:rPr>
              <a:t>窗口</a:t>
            </a:r>
            <a:r>
              <a:rPr lang="zh-CN" sz="1400" i="1">
                <a:sym typeface="+mn-ea"/>
              </a:rPr>
              <a:t>下的 出口</a:t>
            </a:r>
            <a:r>
              <a:rPr lang="en-US" altLang="zh-CN" sz="1400" i="1">
                <a:sym typeface="+mn-ea"/>
              </a:rPr>
              <a:t>SO2</a:t>
            </a:r>
            <a:r>
              <a:rPr lang="zh-CN" altLang="en-US" sz="1400" i="1">
                <a:sym typeface="+mn-ea"/>
              </a:rPr>
              <a:t>的 </a:t>
            </a:r>
            <a:r>
              <a:rPr lang="en-US" altLang="zh-CN" sz="1400" i="1">
                <a:sym typeface="+mn-ea"/>
              </a:rPr>
              <a:t>Q3-Q1</a:t>
            </a:r>
            <a:endParaRPr lang="zh-CN" altLang="en-US" sz="1400" b="0" i="1" dirty="0">
              <a:ea typeface="宋体" panose="02010600030101010101" pitchFamily="2" charset="-122"/>
              <a:sym typeface="+mn-ea"/>
            </a:endParaRPr>
          </a:p>
        </p:txBody>
      </p:sp>
      <p:sp>
        <p:nvSpPr>
          <p:cNvPr id="9" name="文本框 8"/>
          <p:cNvSpPr txBox="1"/>
          <p:nvPr/>
        </p:nvSpPr>
        <p:spPr>
          <a:xfrm>
            <a:off x="276860" y="4232910"/>
            <a:ext cx="4632325" cy="306705"/>
          </a:xfrm>
          <a:prstGeom prst="rect">
            <a:avLst/>
          </a:prstGeom>
          <a:noFill/>
          <a:ln w="9525">
            <a:noFill/>
            <a:miter lim="800000"/>
          </a:ln>
        </p:spPr>
        <p:txBody>
          <a:bodyPr wrap="none" anchor="t">
            <a:spAutoFit/>
          </a:bodyPr>
          <a:lstStyle/>
          <a:p>
            <a:pPr marL="285750" indent="-285750" algn="l">
              <a:buClr>
                <a:srgbClr val="333399"/>
              </a:buClr>
              <a:buSzPct val="120000"/>
              <a:buFont typeface="Wingdings" panose="05000000000000000000" charset="0"/>
              <a:buChar char="ü"/>
            </a:pPr>
            <a:r>
              <a:rPr lang="zh-CN" altLang="en-US" sz="1400" i="1" dirty="0">
                <a:latin typeface="+mj-lt"/>
                <a:ea typeface="+mj-lt"/>
                <a:sym typeface="+mn-ea"/>
              </a:rPr>
              <a:t>特征</a:t>
            </a:r>
            <a:r>
              <a:rPr lang="en-US" altLang="zh-CN" sz="1400" i="1" dirty="0">
                <a:latin typeface="+mj-lt"/>
                <a:ea typeface="+mj-lt"/>
                <a:sym typeface="+mn-ea"/>
              </a:rPr>
              <a:t>3 </a:t>
            </a:r>
            <a:r>
              <a:rPr lang="zh-CN" altLang="en-US" sz="1400" i="1" dirty="0">
                <a:latin typeface="+mj-lt"/>
                <a:ea typeface="+mj-lt"/>
                <a:sym typeface="+mn-ea"/>
              </a:rPr>
              <a:t>（</a:t>
            </a:r>
            <a:r>
              <a:rPr lang="en-US" altLang="zh-CN" sz="1400" i="1" dirty="0">
                <a:sym typeface="+mn-ea"/>
              </a:rPr>
              <a:t>slope</a:t>
            </a:r>
            <a:r>
              <a:rPr lang="zh-CN" altLang="en-US" sz="1400" i="1" dirty="0">
                <a:latin typeface="+mj-lt"/>
                <a:ea typeface="+mj-lt"/>
                <a:sym typeface="+mn-ea"/>
              </a:rPr>
              <a:t>）：</a:t>
            </a:r>
            <a:r>
              <a:rPr lang="en-US" altLang="zh-CN" sz="1400" i="1" dirty="0">
                <a:sym typeface="+mn-ea"/>
              </a:rPr>
              <a:t>15min </a:t>
            </a:r>
            <a:r>
              <a:rPr lang="zh-CN" altLang="en-US" sz="1400" i="1" dirty="0">
                <a:sym typeface="+mn-ea"/>
              </a:rPr>
              <a:t>窗口</a:t>
            </a:r>
            <a:r>
              <a:rPr lang="zh-CN" sz="1400" i="1" dirty="0">
                <a:sym typeface="+mn-ea"/>
              </a:rPr>
              <a:t>下的 出口</a:t>
            </a:r>
            <a:r>
              <a:rPr lang="en-US" altLang="zh-CN" sz="1400" i="1" dirty="0">
                <a:sym typeface="+mn-ea"/>
              </a:rPr>
              <a:t>SO2</a:t>
            </a:r>
            <a:r>
              <a:rPr lang="zh-CN" sz="1400" i="1" dirty="0">
                <a:sym typeface="+mn-ea"/>
              </a:rPr>
              <a:t>变化斜率</a:t>
            </a:r>
            <a:endParaRPr lang="zh-CN" altLang="en-US" sz="1400" b="0" dirty="0">
              <a:ea typeface="宋体" panose="02010600030101010101" pitchFamily="2" charset="-122"/>
            </a:endParaRPr>
          </a:p>
        </p:txBody>
      </p:sp>
      <p:pic>
        <p:nvPicPr>
          <p:cNvPr id="16" name="图片 15"/>
          <p:cNvPicPr>
            <a:picLocks noChangeAspect="1"/>
          </p:cNvPicPr>
          <p:nvPr/>
        </p:nvPicPr>
        <p:blipFill>
          <a:blip r:embed="rId1"/>
          <a:stretch>
            <a:fillRect/>
          </a:stretch>
        </p:blipFill>
        <p:spPr>
          <a:xfrm>
            <a:off x="6151245" y="1983105"/>
            <a:ext cx="5558790" cy="2026920"/>
          </a:xfrm>
          <a:prstGeom prst="rect">
            <a:avLst/>
          </a:prstGeom>
        </p:spPr>
      </p:pic>
      <p:pic>
        <p:nvPicPr>
          <p:cNvPr id="17" name="图片 16"/>
          <p:cNvPicPr>
            <a:picLocks noChangeAspect="1"/>
          </p:cNvPicPr>
          <p:nvPr/>
        </p:nvPicPr>
        <p:blipFill>
          <a:blip r:embed="rId2"/>
          <a:stretch>
            <a:fillRect/>
          </a:stretch>
        </p:blipFill>
        <p:spPr>
          <a:xfrm>
            <a:off x="399415" y="2008505"/>
            <a:ext cx="5441315" cy="1964690"/>
          </a:xfrm>
          <a:prstGeom prst="rect">
            <a:avLst/>
          </a:prstGeom>
        </p:spPr>
      </p:pic>
      <p:pic>
        <p:nvPicPr>
          <p:cNvPr id="18" name="图片 17"/>
          <p:cNvPicPr/>
          <p:nvPr/>
        </p:nvPicPr>
        <p:blipFill>
          <a:blip r:embed="rId3"/>
          <a:stretch>
            <a:fillRect/>
          </a:stretch>
        </p:blipFill>
        <p:spPr>
          <a:xfrm>
            <a:off x="449580" y="4539615"/>
            <a:ext cx="5391785" cy="1965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  </a:t>
            </a:r>
            <a:r>
              <a:rPr lang="zh-CN" altLang="en-US" b="0">
                <a:sym typeface="+mn-ea"/>
              </a:rPr>
              <a:t>特征变量差异性分析</a:t>
            </a:r>
            <a:endParaRPr lang="zh-CN" altLang="en-US" b="0">
              <a:sym typeface="+mn-ea"/>
            </a:endParaRPr>
          </a:p>
        </p:txBody>
      </p:sp>
      <p:sp>
        <p:nvSpPr>
          <p:cNvPr id="16" name="文本框 15"/>
          <p:cNvSpPr txBox="1"/>
          <p:nvPr/>
        </p:nvSpPr>
        <p:spPr>
          <a:xfrm>
            <a:off x="449580" y="1168400"/>
            <a:ext cx="6443110" cy="369332"/>
          </a:xfrm>
          <a:prstGeom prst="rect">
            <a:avLst/>
          </a:prstGeom>
          <a:noFill/>
          <a:ln w="9525">
            <a:noFill/>
            <a:miter lim="800000"/>
          </a:ln>
        </p:spPr>
        <p:txBody>
          <a:bodyPr wrap="none" anchor="t">
            <a:spAutoFit/>
          </a:bodyPr>
          <a:lstStyle/>
          <a:p>
            <a:pPr algn="l">
              <a:buClr>
                <a:srgbClr val="333399"/>
              </a:buClr>
              <a:buSzPct val="120000"/>
            </a:pPr>
            <a:r>
              <a:rPr lang="zh-CN" altLang="en-US" dirty="0">
                <a:latin typeface="+mj-lt"/>
                <a:ea typeface="+mj-lt"/>
                <a:sym typeface="+mn-ea"/>
              </a:rPr>
              <a:t>特征</a:t>
            </a:r>
            <a:r>
              <a:rPr lang="en-US" altLang="zh-CN" dirty="0">
                <a:latin typeface="+mj-lt"/>
                <a:ea typeface="+mj-lt"/>
                <a:sym typeface="+mn-ea"/>
              </a:rPr>
              <a:t>value </a:t>
            </a:r>
            <a:r>
              <a:rPr lang="zh-CN" altLang="en-US" dirty="0">
                <a:ea typeface="+mn-lt"/>
                <a:sym typeface="+mn-ea"/>
              </a:rPr>
              <a:t> 在不同工况状态下差异显著，特征整体呈正态分布</a:t>
            </a:r>
            <a:endParaRPr lang="zh-CN" altLang="en-US" b="0" dirty="0">
              <a:ea typeface="+mn-lt"/>
              <a:sym typeface="+mn-ea"/>
            </a:endParaRPr>
          </a:p>
        </p:txBody>
      </p:sp>
      <p:pic>
        <p:nvPicPr>
          <p:cNvPr id="4" name="图片 3"/>
          <p:cNvPicPr>
            <a:picLocks noChangeAspect="1"/>
          </p:cNvPicPr>
          <p:nvPr/>
        </p:nvPicPr>
        <p:blipFill>
          <a:blip r:embed="rId1"/>
          <a:stretch>
            <a:fillRect/>
          </a:stretch>
        </p:blipFill>
        <p:spPr>
          <a:xfrm>
            <a:off x="554946" y="1643063"/>
            <a:ext cx="10737450" cy="2299256"/>
          </a:xfrm>
          <a:prstGeom prst="rect">
            <a:avLst/>
          </a:prstGeom>
        </p:spPr>
      </p:pic>
      <p:pic>
        <p:nvPicPr>
          <p:cNvPr id="6" name="图片 5"/>
          <p:cNvPicPr>
            <a:picLocks noChangeAspect="1"/>
          </p:cNvPicPr>
          <p:nvPr/>
        </p:nvPicPr>
        <p:blipFill>
          <a:blip r:embed="rId2"/>
          <a:stretch>
            <a:fillRect/>
          </a:stretch>
        </p:blipFill>
        <p:spPr>
          <a:xfrm>
            <a:off x="449580" y="4230153"/>
            <a:ext cx="10842816" cy="21882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  </a:t>
            </a:r>
            <a:r>
              <a:rPr lang="zh-CN" altLang="en-US" b="0">
                <a:sym typeface="+mn-ea"/>
              </a:rPr>
              <a:t>特征变量差异性分析</a:t>
            </a:r>
            <a:endParaRPr lang="zh-CN" altLang="en-US" b="0">
              <a:sym typeface="+mn-ea"/>
            </a:endParaRPr>
          </a:p>
        </p:txBody>
      </p:sp>
      <p:pic>
        <p:nvPicPr>
          <p:cNvPr id="6" name="图片 5"/>
          <p:cNvPicPr>
            <a:picLocks noChangeAspect="1"/>
          </p:cNvPicPr>
          <p:nvPr/>
        </p:nvPicPr>
        <p:blipFill>
          <a:blip r:embed="rId1"/>
          <a:stretch>
            <a:fillRect/>
          </a:stretch>
        </p:blipFill>
        <p:spPr>
          <a:xfrm>
            <a:off x="508226" y="1412403"/>
            <a:ext cx="10544080" cy="29198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366183" y="4108666"/>
            <a:ext cx="7941689" cy="2193048"/>
          </a:xfrm>
          <a:prstGeom prst="rect">
            <a:avLst/>
          </a:prstGeom>
        </p:spPr>
      </p:pic>
      <p:pic>
        <p:nvPicPr>
          <p:cNvPr id="4" name="图片 3"/>
          <p:cNvPicPr>
            <a:picLocks noChangeAspect="1"/>
          </p:cNvPicPr>
          <p:nvPr/>
        </p:nvPicPr>
        <p:blipFill>
          <a:blip r:embed="rId2"/>
          <a:stretch>
            <a:fillRect/>
          </a:stretch>
        </p:blipFill>
        <p:spPr>
          <a:xfrm>
            <a:off x="366395" y="1036211"/>
            <a:ext cx="10846102" cy="3004903"/>
          </a:xfrm>
          <a:prstGeom prst="rect">
            <a:avLst/>
          </a:prstGeom>
        </p:spPr>
      </p:pic>
      <p:sp>
        <p:nvSpPr>
          <p:cNvPr id="2" name="标题 1"/>
          <p:cNvSpPr>
            <a:spLocks noGrp="1"/>
          </p:cNvSpPr>
          <p:nvPr>
            <p:ph type="title"/>
          </p:nvPr>
        </p:nvSpPr>
        <p:spPr/>
        <p:txBody>
          <a:bodyPr/>
          <a:lstStyle/>
          <a:p>
            <a:r>
              <a:rPr lang="en-US" altLang="zh-CN">
                <a:sym typeface="+mn-ea"/>
              </a:rPr>
              <a:t>7.  </a:t>
            </a:r>
            <a:r>
              <a:rPr lang="zh-CN" altLang="en-US" b="0">
                <a:sym typeface="+mn-ea"/>
              </a:rPr>
              <a:t>工况预警效果验证</a:t>
            </a:r>
            <a:endParaRPr lang="zh-CN" altLang="en-US" b="0">
              <a:sym typeface="+mn-ea"/>
            </a:endParaRPr>
          </a:p>
        </p:txBody>
      </p:sp>
      <p:sp>
        <p:nvSpPr>
          <p:cNvPr id="21" name="圆角矩形 20"/>
          <p:cNvSpPr/>
          <p:nvPr/>
        </p:nvSpPr>
        <p:spPr>
          <a:xfrm>
            <a:off x="4104005" y="1103763"/>
            <a:ext cx="328930" cy="2389875"/>
          </a:xfrm>
          <a:prstGeom prst="roundRect">
            <a:avLst/>
          </a:prstGeom>
          <a:solidFill>
            <a:srgbClr val="CCECFF">
              <a:alpha val="29999"/>
            </a:srgbClr>
          </a:solidFill>
          <a:ln w="19050"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7" name="右箭头 6"/>
          <p:cNvSpPr/>
          <p:nvPr/>
        </p:nvSpPr>
        <p:spPr>
          <a:xfrm rot="6780000">
            <a:off x="3324488" y="3686441"/>
            <a:ext cx="840105" cy="424180"/>
          </a:xfrm>
          <a:prstGeom prst="right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8" name="文本框 7"/>
          <p:cNvSpPr txBox="1"/>
          <p:nvPr/>
        </p:nvSpPr>
        <p:spPr>
          <a:xfrm>
            <a:off x="8420735" y="4281805"/>
            <a:ext cx="3143885" cy="1753235"/>
          </a:xfrm>
          <a:prstGeom prst="rect">
            <a:avLst/>
          </a:prstGeom>
          <a:noFill/>
          <a:ln w="9525">
            <a:noFill/>
            <a:miter lim="800000"/>
          </a:ln>
        </p:spPr>
        <p:txBody>
          <a:bodyPr wrap="square" anchor="t">
            <a:spAutoFit/>
          </a:bodyPr>
          <a:lstStyle/>
          <a:p>
            <a:pPr algn="l">
              <a:buClr>
                <a:srgbClr val="333399"/>
              </a:buClr>
              <a:buSzPct val="120000"/>
            </a:pPr>
            <a:r>
              <a:rPr lang="zh-CN" altLang="en-US" b="0" dirty="0">
                <a:ea typeface="宋体" panose="02010600030101010101" pitchFamily="2" charset="-122"/>
              </a:rPr>
              <a:t>通过设置合理的预警阈值</a:t>
            </a:r>
            <a:endParaRPr lang="zh-CN" altLang="en-US" b="0" dirty="0">
              <a:ea typeface="宋体" panose="02010600030101010101" pitchFamily="2" charset="-122"/>
            </a:endParaRPr>
          </a:p>
          <a:p>
            <a:pPr algn="l">
              <a:buClr>
                <a:srgbClr val="333399"/>
              </a:buClr>
              <a:buSzPct val="120000"/>
            </a:pPr>
            <a:endParaRPr lang="zh-CN" altLang="en-US" b="0" dirty="0">
              <a:ea typeface="宋体" panose="02010600030101010101" pitchFamily="2" charset="-122"/>
            </a:endParaRPr>
          </a:p>
          <a:p>
            <a:pPr marL="285750" indent="-285750" algn="l">
              <a:buClr>
                <a:srgbClr val="333399"/>
              </a:buClr>
              <a:buSzPct val="120000"/>
              <a:buFont typeface="Wingdings" panose="05000000000000000000" charset="0"/>
              <a:buChar char="ü"/>
            </a:pPr>
            <a:r>
              <a:rPr lang="zh-CN" altLang="en-US" b="0" dirty="0">
                <a:latin typeface="+mj-lt"/>
                <a:ea typeface="+mj-lt"/>
                <a:cs typeface="+mj-lt"/>
              </a:rPr>
              <a:t>可以提前</a:t>
            </a:r>
            <a:r>
              <a:rPr lang="en-US" altLang="zh-CN" b="0" dirty="0">
                <a:latin typeface="+mj-lt"/>
                <a:ea typeface="+mj-lt"/>
                <a:cs typeface="+mj-lt"/>
              </a:rPr>
              <a:t>2~10min </a:t>
            </a:r>
            <a:r>
              <a:rPr lang="zh-CN" altLang="en-US" b="0" dirty="0">
                <a:latin typeface="+mj-lt"/>
                <a:ea typeface="+mj-lt"/>
                <a:cs typeface="+mj-lt"/>
              </a:rPr>
              <a:t>预警</a:t>
            </a:r>
            <a:endParaRPr lang="zh-CN" altLang="en-US" b="0" dirty="0">
              <a:latin typeface="+mj-lt"/>
              <a:ea typeface="+mj-lt"/>
              <a:cs typeface="+mj-lt"/>
            </a:endParaRPr>
          </a:p>
          <a:p>
            <a:pPr marL="285750" indent="-285750" algn="l">
              <a:buClr>
                <a:srgbClr val="333399"/>
              </a:buClr>
              <a:buSzPct val="120000"/>
              <a:buFont typeface="Wingdings" panose="05000000000000000000" charset="0"/>
              <a:buChar char="ü"/>
            </a:pPr>
            <a:endParaRPr lang="zh-CN" altLang="en-US" b="0" dirty="0">
              <a:latin typeface="+mj-lt"/>
              <a:ea typeface="+mj-lt"/>
              <a:cs typeface="+mj-lt"/>
            </a:endParaRPr>
          </a:p>
          <a:p>
            <a:pPr marL="285750" indent="-285750" algn="l">
              <a:buClr>
                <a:srgbClr val="333399"/>
              </a:buClr>
              <a:buSzPct val="120000"/>
              <a:buFont typeface="Wingdings" panose="05000000000000000000" charset="0"/>
              <a:buChar char="ü"/>
            </a:pPr>
            <a:r>
              <a:rPr lang="zh-CN" altLang="en-US" b="0" dirty="0">
                <a:latin typeface="+mj-lt"/>
                <a:ea typeface="+mj-lt"/>
                <a:cs typeface="+mj-lt"/>
              </a:rPr>
              <a:t>可以在异常状态结束后</a:t>
            </a:r>
            <a:r>
              <a:rPr lang="en-US" altLang="zh-CN" dirty="0">
                <a:latin typeface="+mj-lt"/>
                <a:ea typeface="+mj-lt"/>
                <a:cs typeface="+mj-lt"/>
              </a:rPr>
              <a:t>1</a:t>
            </a:r>
            <a:r>
              <a:rPr lang="en-US" altLang="zh-CN" b="0" dirty="0">
                <a:latin typeface="+mj-lt"/>
                <a:ea typeface="+mj-lt"/>
                <a:cs typeface="+mj-lt"/>
              </a:rPr>
              <a:t>~5min</a:t>
            </a:r>
            <a:r>
              <a:rPr lang="zh-CN" altLang="en-US" b="0" dirty="0">
                <a:latin typeface="+mj-lt"/>
                <a:ea typeface="+mj-lt"/>
                <a:cs typeface="+mj-lt"/>
              </a:rPr>
              <a:t>解除预警</a:t>
            </a:r>
            <a:endParaRPr lang="zh-CN" altLang="en-US" b="0" dirty="0">
              <a:latin typeface="+mj-lt"/>
              <a:ea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1"/>
          </p:nvPr>
        </p:nvSpPr>
        <p:spPr/>
        <p:txBody>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5" name="文本占位符 14"/>
          <p:cNvSpPr>
            <a:spLocks noGrp="1"/>
          </p:cNvSpPr>
          <p:nvPr>
            <p:ph type="body" sz="quarter" idx="34"/>
          </p:nvPr>
        </p:nvSpPr>
        <p:spPr/>
        <p:txBody>
          <a:bodyPr/>
          <a:lstStyle/>
          <a:p>
            <a:r>
              <a:rPr lang="zh-CN" altLang="en-US" dirty="0">
                <a:latin typeface="+mj-ea"/>
                <a:cs typeface="+mj-ea"/>
                <a:sym typeface="+mn-ea"/>
              </a:rPr>
              <a:t>加氨槽</a:t>
            </a:r>
            <a:r>
              <a:rPr lang="en-US" altLang="zh-CN" dirty="0">
                <a:latin typeface="+mj-ea"/>
                <a:cs typeface="+mj-ea"/>
                <a:sym typeface="+mn-ea"/>
              </a:rPr>
              <a:t>PH</a:t>
            </a:r>
            <a:r>
              <a:rPr lang="zh-CN" altLang="en-US" dirty="0">
                <a:latin typeface="+mj-ea"/>
                <a:cs typeface="+mj-ea"/>
                <a:sym typeface="+mn-ea"/>
              </a:rPr>
              <a:t>篇</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ea typeface="微软雅黑" panose="020B0503020204020204" pitchFamily="34" charset="-122"/>
              </a:rPr>
            </a:fld>
            <a:endParaRPr lang="en-US" altLang="zh-CN" dirty="0">
              <a:ea typeface="微软雅黑" panose="020B0503020204020204" pitchFamily="34" charset="-122"/>
            </a:endParaRPr>
          </a:p>
        </p:txBody>
      </p:sp>
      <p:sp>
        <p:nvSpPr>
          <p:cNvPr id="2" name="标题 1"/>
          <p:cNvSpPr>
            <a:spLocks noGrp="1"/>
          </p:cNvSpPr>
          <p:nvPr>
            <p:ph type="title"/>
          </p:nvPr>
        </p:nvSpPr>
        <p:spPr>
          <a:xfrm>
            <a:off x="366395" y="694055"/>
            <a:ext cx="11318875" cy="474345"/>
          </a:xfrm>
        </p:spPr>
        <p:txBody>
          <a:bodyPr/>
          <a:lstStyle/>
          <a:p>
            <a:r>
              <a:rPr lang="en-US" altLang="zh-CN"/>
              <a:t>1. </a:t>
            </a:r>
            <a:r>
              <a:rPr lang="zh-CN" altLang="en-US" b="0">
                <a:sym typeface="+mn-ea"/>
              </a:rPr>
              <a:t>故障树梳理</a:t>
            </a:r>
            <a:endParaRPr lang="zh-CN" altLang="en-US" b="0"/>
          </a:p>
        </p:txBody>
      </p:sp>
      <p:graphicFrame>
        <p:nvGraphicFramePr>
          <p:cNvPr id="3" name="表格 2"/>
          <p:cNvGraphicFramePr>
            <a:graphicFrameLocks noGrp="1"/>
          </p:cNvGraphicFramePr>
          <p:nvPr/>
        </p:nvGraphicFramePr>
        <p:xfrm>
          <a:off x="656948" y="1508125"/>
          <a:ext cx="10751145" cy="3317240"/>
        </p:xfrm>
        <a:graphic>
          <a:graphicData uri="http://schemas.openxmlformats.org/drawingml/2006/table">
            <a:tbl>
              <a:tblPr firstRow="1" bandRow="1">
                <a:tableStyleId>{5C22544A-7EE6-4342-B048-85BDC9FD1C3A}</a:tableStyleId>
              </a:tblPr>
              <a:tblGrid>
                <a:gridCol w="2224056"/>
                <a:gridCol w="2182628"/>
                <a:gridCol w="5136811"/>
                <a:gridCol w="1207650"/>
              </a:tblGrid>
              <a:tr h="499745">
                <a:tc>
                  <a:txBody>
                    <a:bodyPr/>
                    <a:lstStyle/>
                    <a:p>
                      <a:pPr indent="0">
                        <a:buNone/>
                      </a:pPr>
                      <a:r>
                        <a:rPr lang="zh-CN" altLang="en-US" sz="1800" b="0" dirty="0">
                          <a:solidFill>
                            <a:srgbClr val="000000"/>
                          </a:solidFill>
                          <a:latin typeface="+mj-lt"/>
                          <a:ea typeface="+mj-lt"/>
                        </a:rPr>
                        <a:t>异常工况</a:t>
                      </a:r>
                      <a:endParaRPr lang="zh-CN" altLang="en-US" sz="1800" b="0" dirty="0">
                        <a:solidFill>
                          <a:srgbClr val="000000"/>
                        </a:solidFill>
                        <a:latin typeface="+mj-lt"/>
                        <a:ea typeface="+mj-lt"/>
                      </a:endParaRPr>
                    </a:p>
                  </a:txBody>
                  <a:tcPr marL="12700" marR="12700" marT="12700" anchor="ctr"/>
                </a:tc>
                <a:tc>
                  <a:txBody>
                    <a:bodyPr/>
                    <a:lstStyle/>
                    <a:p>
                      <a:pPr indent="0">
                        <a:buNone/>
                      </a:pPr>
                      <a:r>
                        <a:rPr lang="zh-CN" sz="1800" b="0" dirty="0">
                          <a:solidFill>
                            <a:srgbClr val="000000"/>
                          </a:solidFill>
                          <a:latin typeface="+mj-lt"/>
                          <a:ea typeface="+mj-lt"/>
                        </a:rPr>
                        <a:t>一级原因</a:t>
                      </a:r>
                      <a:endParaRPr lang="zh-CN" altLang="en-US" sz="1800" b="0" dirty="0">
                        <a:solidFill>
                          <a:srgbClr val="000000"/>
                        </a:solidFill>
                        <a:latin typeface="+mj-lt"/>
                        <a:ea typeface="+mj-lt"/>
                      </a:endParaRPr>
                    </a:p>
                  </a:txBody>
                  <a:tcPr marL="12700" marR="12700" marT="12700" anchor="ctr"/>
                </a:tc>
                <a:tc>
                  <a:txBody>
                    <a:bodyPr/>
                    <a:lstStyle/>
                    <a:p>
                      <a:pPr indent="0">
                        <a:buNone/>
                      </a:pPr>
                      <a:r>
                        <a:rPr lang="zh-CN" sz="1800" b="0">
                          <a:solidFill>
                            <a:srgbClr val="000000"/>
                          </a:solidFill>
                          <a:latin typeface="+mj-lt"/>
                          <a:ea typeface="+mj-lt"/>
                        </a:rPr>
                        <a:t>二级原因</a:t>
                      </a:r>
                      <a:endParaRPr lang="zh-CN" altLang="en-US" sz="1800" b="0">
                        <a:solidFill>
                          <a:srgbClr val="000000"/>
                        </a:solidFill>
                        <a:latin typeface="+mj-lt"/>
                        <a:ea typeface="+mj-lt"/>
                      </a:endParaRPr>
                    </a:p>
                  </a:txBody>
                  <a:tcPr marL="12700" marR="12700" marT="12700" anchor="ctr"/>
                </a:tc>
                <a:tc>
                  <a:txBody>
                    <a:bodyPr/>
                    <a:lstStyle/>
                    <a:p>
                      <a:pPr indent="0">
                        <a:buNone/>
                      </a:pPr>
                      <a:r>
                        <a:rPr lang="zh-CN" sz="1800" b="0">
                          <a:solidFill>
                            <a:srgbClr val="000000"/>
                          </a:solidFill>
                          <a:latin typeface="+mj-lt"/>
                          <a:ea typeface="+mj-lt"/>
                        </a:rPr>
                        <a:t>三级原因</a:t>
                      </a:r>
                      <a:endParaRPr lang="zh-CN" altLang="en-US" sz="1800" b="0">
                        <a:solidFill>
                          <a:srgbClr val="000000"/>
                        </a:solidFill>
                        <a:latin typeface="+mj-lt"/>
                        <a:ea typeface="+mj-lt"/>
                      </a:endParaRPr>
                    </a:p>
                  </a:txBody>
                  <a:tcPr marL="12700" marR="12700" marT="12700" anchor="ctr"/>
                </a:tc>
              </a:tr>
              <a:tr h="527685">
                <a:tc rowSpan="5">
                  <a:txBody>
                    <a:bodyPr/>
                    <a:lstStyle/>
                    <a:p>
                      <a:pPr marL="0" indent="0" algn="l" defTabSz="914400" rtl="0" eaLnBrk="1" fontAlgn="ctr" latinLnBrk="0" hangingPunct="1">
                        <a:buNone/>
                      </a:pPr>
                      <a:r>
                        <a:rPr lang="zh-CN" altLang="en-US" sz="1800" b="1" kern="1200" dirty="0">
                          <a:solidFill>
                            <a:srgbClr val="000000"/>
                          </a:solidFill>
                          <a:latin typeface="Arial" panose="020B0604020202020204" pitchFamily="34" charset="0"/>
                          <a:ea typeface="宋体" panose="02010600030101010101" pitchFamily="2" charset="-122"/>
                          <a:cs typeface="+mn-cs"/>
                        </a:rPr>
                        <a:t>吸收段出口</a:t>
                      </a:r>
                      <a:r>
                        <a:rPr lang="en-US" sz="1800" b="1" kern="1200" dirty="0">
                          <a:solidFill>
                            <a:srgbClr val="000000"/>
                          </a:solidFill>
                          <a:latin typeface="Arial" panose="020B0604020202020204" pitchFamily="34" charset="0"/>
                          <a:ea typeface="宋体" panose="02010600030101010101" pitchFamily="2" charset="-122"/>
                          <a:cs typeface="+mn-cs"/>
                        </a:rPr>
                        <a:t>PH</a:t>
                      </a:r>
                      <a:r>
                        <a:rPr lang="zh-CN" altLang="en-US" sz="1800" b="1" kern="1200" dirty="0">
                          <a:solidFill>
                            <a:srgbClr val="000000"/>
                          </a:solidFill>
                          <a:latin typeface="Arial" panose="020B0604020202020204" pitchFamily="34" charset="0"/>
                          <a:ea typeface="宋体" panose="02010600030101010101" pitchFamily="2" charset="-122"/>
                          <a:cs typeface="+mn-cs"/>
                        </a:rPr>
                        <a:t>值上升</a:t>
                      </a:r>
                      <a:endParaRPr lang="zh-CN" altLang="en-US" sz="1800" b="1" kern="1200" dirty="0">
                        <a:solidFill>
                          <a:srgbClr val="000000"/>
                        </a:solidFill>
                        <a:latin typeface="Arial" panose="020B0604020202020204" pitchFamily="34" charset="0"/>
                        <a:ea typeface="宋体" panose="02010600030101010101" pitchFamily="2" charset="-122"/>
                        <a:cs typeface="+mn-cs"/>
                      </a:endParaRPr>
                    </a:p>
                  </a:txBody>
                  <a:tcPr marL="7620" marR="7620" marT="7620" marB="0" anchor="ctr"/>
                </a:tc>
                <a:tc rowSpan="2">
                  <a:txBody>
                    <a:bodyPr/>
                    <a:lstStyle/>
                    <a:p>
                      <a:pPr marL="0" indent="0" algn="l" defTabSz="914400" rtl="0" eaLnBrk="1" fontAlgn="ctr" latinLnBrk="0" hangingPunct="1">
                        <a:buNone/>
                      </a:pPr>
                      <a:r>
                        <a:rPr lang="zh-CN" altLang="en-US" sz="1800" b="0" kern="1200" dirty="0">
                          <a:solidFill>
                            <a:srgbClr val="000000"/>
                          </a:solidFill>
                          <a:latin typeface="Arial" panose="020B0604020202020204" pitchFamily="34" charset="0"/>
                          <a:ea typeface="宋体" panose="02010600030101010101" pitchFamily="2" charset="-122"/>
                          <a:cs typeface="+mn-cs"/>
                        </a:rPr>
                        <a:t>加氨槽喷淋液出口PH值上升</a:t>
                      </a:r>
                      <a:endParaRPr lang="zh-CN" altLang="en-US" sz="1800" b="0" kern="1200" dirty="0">
                        <a:solidFill>
                          <a:srgbClr val="000000"/>
                        </a:solidFill>
                        <a:latin typeface="Arial" panose="020B0604020202020204" pitchFamily="34" charset="0"/>
                        <a:ea typeface="宋体" panose="02010600030101010101" pitchFamily="2" charset="-122"/>
                        <a:cs typeface="+mn-cs"/>
                      </a:endParaRPr>
                    </a:p>
                  </a:txBody>
                  <a:tcPr marL="7620" marR="7620" marT="7620" marB="0" anchor="ctr"/>
                </a:tc>
                <a:tc>
                  <a:txBody>
                    <a:bodyPr/>
                    <a:lstStyle/>
                    <a:p>
                      <a:pPr algn="l" fontAlgn="ctr"/>
                      <a:r>
                        <a:rPr lang="zh-CN" altLang="en-US" sz="1800" b="0" i="0" u="none" strike="noStrike" dirty="0">
                          <a:solidFill>
                            <a:srgbClr val="000000"/>
                          </a:solidFill>
                          <a:latin typeface="Arial" panose="020B0604020202020204" pitchFamily="34" charset="0"/>
                          <a:ea typeface="宋体" panose="02010600030101010101" pitchFamily="2" charset="-122"/>
                        </a:rPr>
                        <a:t>加氨过量</a:t>
                      </a:r>
                      <a:endParaRPr lang="zh-CN" altLang="en-US" sz="1800" b="0" i="0" u="none" strike="noStrike" dirty="0">
                        <a:solidFill>
                          <a:srgbClr val="000000"/>
                        </a:solidFill>
                        <a:latin typeface="Arial" panose="020B0604020202020204" pitchFamily="34" charset="0"/>
                        <a:ea typeface="宋体" panose="02010600030101010101" pitchFamily="2" charset="-122"/>
                      </a:endParaRPr>
                    </a:p>
                  </a:txBody>
                  <a:tcPr marL="7620" marR="7620" marT="7620" marB="0" anchor="ctr"/>
                </a:tc>
                <a:tc rowSpan="5">
                  <a:txBody>
                    <a:bodyPr/>
                    <a:lstStyle/>
                    <a:p>
                      <a:pPr algn="l" fontAlgn="ct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r>
              <a:tr h="595630">
                <a:tc vMerge="1">
                  <a:tcPr/>
                </a:tc>
                <a:tc vMerge="1">
                  <a:tcPr/>
                </a:tc>
                <a:tc>
                  <a:txBody>
                    <a:bodyPr/>
                    <a:lstStyle/>
                    <a:p>
                      <a:pPr marL="0" indent="0" algn="l" defTabSz="914400" rtl="0" eaLnBrk="1" fontAlgn="ctr" latinLnBrk="0" hangingPunct="1">
                        <a:buNone/>
                      </a:pPr>
                      <a:r>
                        <a:rPr lang="zh-CN" altLang="en-US" sz="1800" b="0" kern="1200" dirty="0">
                          <a:solidFill>
                            <a:srgbClr val="000000"/>
                          </a:solidFill>
                          <a:latin typeface="Arial" panose="020B0604020202020204" pitchFamily="34" charset="0"/>
                          <a:ea typeface="宋体" panose="02010600030101010101" pitchFamily="2" charset="-122"/>
                          <a:cs typeface="+mn-cs"/>
                        </a:rPr>
                        <a:t>工艺水至加氨槽流量异常增加，稀释吸收液，导致对</a:t>
                      </a:r>
                      <a:r>
                        <a:rPr lang="en-US" altLang="zh-CN" sz="1800" b="0" kern="1200" dirty="0">
                          <a:solidFill>
                            <a:srgbClr val="000000"/>
                          </a:solidFill>
                          <a:latin typeface="Arial" panose="020B0604020202020204" pitchFamily="34" charset="0"/>
                          <a:ea typeface="宋体" panose="02010600030101010101" pitchFamily="2" charset="-122"/>
                          <a:cs typeface="+mn-cs"/>
                        </a:rPr>
                        <a:t>SO2</a:t>
                      </a:r>
                      <a:r>
                        <a:rPr lang="zh-CN" altLang="en-US" sz="1800" b="0" kern="1200" dirty="0">
                          <a:solidFill>
                            <a:srgbClr val="000000"/>
                          </a:solidFill>
                          <a:latin typeface="Arial" panose="020B0604020202020204" pitchFamily="34" charset="0"/>
                          <a:ea typeface="宋体" panose="02010600030101010101" pitchFamily="2" charset="-122"/>
                          <a:cs typeface="+mn-cs"/>
                        </a:rPr>
                        <a:t>吸收能力减弱，净烟气</a:t>
                      </a:r>
                      <a:r>
                        <a:rPr lang="en-US" altLang="zh-CN" sz="1800" b="0" kern="1200" dirty="0">
                          <a:solidFill>
                            <a:srgbClr val="000000"/>
                          </a:solidFill>
                          <a:latin typeface="Arial" panose="020B0604020202020204" pitchFamily="34" charset="0"/>
                          <a:ea typeface="宋体" panose="02010600030101010101" pitchFamily="2" charset="-122"/>
                          <a:cs typeface="+mn-cs"/>
                        </a:rPr>
                        <a:t>SO2</a:t>
                      </a:r>
                      <a:r>
                        <a:rPr lang="zh-CN" altLang="en-US" sz="1800" b="0" kern="1200" dirty="0">
                          <a:solidFill>
                            <a:srgbClr val="000000"/>
                          </a:solidFill>
                          <a:latin typeface="Arial" panose="020B0604020202020204" pitchFamily="34" charset="0"/>
                          <a:ea typeface="宋体" panose="02010600030101010101" pitchFamily="2" charset="-122"/>
                          <a:cs typeface="+mn-cs"/>
                        </a:rPr>
                        <a:t>浓度增加</a:t>
                      </a:r>
                      <a:endParaRPr lang="zh-CN" altLang="en-US" sz="1800" b="0" kern="1200" dirty="0">
                        <a:solidFill>
                          <a:srgbClr val="000000"/>
                        </a:solidFill>
                        <a:latin typeface="Arial" panose="020B0604020202020204" pitchFamily="34" charset="0"/>
                        <a:ea typeface="宋体" panose="02010600030101010101" pitchFamily="2" charset="-122"/>
                        <a:cs typeface="+mn-cs"/>
                      </a:endParaRPr>
                    </a:p>
                  </a:txBody>
                  <a:tcPr marL="7620" marR="7620" marT="7620" marB="0" anchor="ctr"/>
                </a:tc>
                <a:tc vMerge="1">
                  <a:tcPr/>
                </a:tc>
              </a:tr>
              <a:tr h="528320">
                <a:tc vMerge="1">
                  <a:tcPr/>
                </a:tc>
                <a:tc>
                  <a:txBody>
                    <a:bodyPr/>
                    <a:lstStyle/>
                    <a:p>
                      <a:pPr marL="0" indent="0" algn="l" defTabSz="914400" rtl="0" eaLnBrk="1" fontAlgn="ctr" latinLnBrk="0" hangingPunct="1">
                        <a:buNone/>
                      </a:pPr>
                      <a:r>
                        <a:rPr lang="zh-CN" altLang="en-US" sz="1800" b="0" kern="1200">
                          <a:solidFill>
                            <a:srgbClr val="000000"/>
                          </a:solidFill>
                          <a:latin typeface="Arial" panose="020B0604020202020204" pitchFamily="34" charset="0"/>
                          <a:ea typeface="宋体" panose="02010600030101010101" pitchFamily="2" charset="-122"/>
                          <a:cs typeface="+mn-cs"/>
                        </a:rPr>
                        <a:t>吸收循环泵</a:t>
                      </a:r>
                      <a:r>
                        <a:rPr lang="en-US" altLang="zh-CN" sz="1800" b="0" kern="1200">
                          <a:solidFill>
                            <a:srgbClr val="000000"/>
                          </a:solidFill>
                          <a:latin typeface="Arial" panose="020B0604020202020204" pitchFamily="34" charset="0"/>
                          <a:ea typeface="宋体" panose="02010600030101010101" pitchFamily="2" charset="-122"/>
                          <a:cs typeface="+mn-cs"/>
                        </a:rPr>
                        <a:t>A</a:t>
                      </a:r>
                      <a:r>
                        <a:rPr lang="zh-CN" altLang="en-US" sz="1800" b="0" kern="1200">
                          <a:solidFill>
                            <a:srgbClr val="000000"/>
                          </a:solidFill>
                          <a:latin typeface="Arial" panose="020B0604020202020204" pitchFamily="34" charset="0"/>
                          <a:ea typeface="宋体" panose="02010600030101010101" pitchFamily="2" charset="-122"/>
                          <a:cs typeface="+mn-cs"/>
                        </a:rPr>
                        <a:t>、</a:t>
                      </a:r>
                      <a:r>
                        <a:rPr lang="en-US" altLang="zh-CN" sz="1800" b="0" kern="1200">
                          <a:solidFill>
                            <a:srgbClr val="000000"/>
                          </a:solidFill>
                          <a:latin typeface="Arial" panose="020B0604020202020204" pitchFamily="34" charset="0"/>
                          <a:ea typeface="宋体" panose="02010600030101010101" pitchFamily="2" charset="-122"/>
                          <a:cs typeface="+mn-cs"/>
                        </a:rPr>
                        <a:t>B</a:t>
                      </a:r>
                      <a:r>
                        <a:rPr lang="zh-CN" altLang="en-US" sz="1800" b="0" kern="1200">
                          <a:solidFill>
                            <a:srgbClr val="000000"/>
                          </a:solidFill>
                          <a:latin typeface="Arial" panose="020B0604020202020204" pitchFamily="34" charset="0"/>
                          <a:ea typeface="宋体" panose="02010600030101010101" pitchFamily="2" charset="-122"/>
                          <a:cs typeface="+mn-cs"/>
                        </a:rPr>
                        <a:t>喷淋流量增加</a:t>
                      </a:r>
                      <a:endParaRPr lang="zh-CN" altLang="en-US" sz="1800" b="0" kern="1200">
                        <a:solidFill>
                          <a:srgbClr val="000000"/>
                        </a:solidFill>
                        <a:latin typeface="Arial" panose="020B0604020202020204" pitchFamily="34" charset="0"/>
                        <a:ea typeface="宋体" panose="02010600030101010101" pitchFamily="2" charset="-122"/>
                        <a:cs typeface="+mn-cs"/>
                      </a:endParaRPr>
                    </a:p>
                  </a:txBody>
                  <a:tcPr marL="7620" marR="7620" marT="7620" marB="0" anchor="ctr"/>
                </a:tc>
                <a:tc>
                  <a:txBody>
                    <a:bodyPr/>
                    <a:lstStyle/>
                    <a:p>
                      <a:pPr marL="0" indent="0" algn="l" defTabSz="914400" rtl="0" eaLnBrk="1" fontAlgn="ctr" latinLnBrk="0" hangingPunct="1">
                        <a:buNone/>
                      </a:pPr>
                      <a:endParaRPr lang="zh-CN" altLang="en-US" sz="1800" b="0" kern="1200" dirty="0">
                        <a:solidFill>
                          <a:srgbClr val="000000"/>
                        </a:solidFill>
                        <a:latin typeface="Arial" panose="020B0604020202020204" pitchFamily="34" charset="0"/>
                        <a:ea typeface="宋体" panose="02010600030101010101" pitchFamily="2" charset="-122"/>
                        <a:cs typeface="+mn-cs"/>
                      </a:endParaRPr>
                    </a:p>
                  </a:txBody>
                  <a:tcPr marL="7620" marR="7620" marT="7620" marB="0" anchor="ctr"/>
                </a:tc>
                <a:tc vMerge="1">
                  <a:tcPr/>
                </a:tc>
              </a:tr>
              <a:tr h="527050">
                <a:tc vMerge="1">
                  <a:tcPr/>
                </a:tc>
                <a:tc rowSpan="2">
                  <a:txBody>
                    <a:bodyPr/>
                    <a:lstStyle/>
                    <a:p>
                      <a:pPr marL="0" indent="0" algn="l" defTabSz="914400" rtl="0" eaLnBrk="1" fontAlgn="ctr" latinLnBrk="0" hangingPunct="1">
                        <a:buNone/>
                      </a:pPr>
                      <a:r>
                        <a:rPr lang="zh-CN" altLang="en-US" sz="1800" b="0" kern="1200" dirty="0">
                          <a:solidFill>
                            <a:srgbClr val="000000"/>
                          </a:solidFill>
                          <a:latin typeface="Arial" panose="020B0604020202020204" pitchFamily="34" charset="0"/>
                          <a:ea typeface="宋体" panose="02010600030101010101" pitchFamily="2" charset="-122"/>
                          <a:cs typeface="+mn-cs"/>
                        </a:rPr>
                        <a:t>吸收液对</a:t>
                      </a:r>
                      <a:r>
                        <a:rPr lang="en-US" altLang="zh-CN" sz="1800" b="0" kern="1200" dirty="0">
                          <a:solidFill>
                            <a:srgbClr val="000000"/>
                          </a:solidFill>
                          <a:latin typeface="Arial" panose="020B0604020202020204" pitchFamily="34" charset="0"/>
                          <a:ea typeface="宋体" panose="02010600030101010101" pitchFamily="2" charset="-122"/>
                          <a:cs typeface="+mn-cs"/>
                        </a:rPr>
                        <a:t>SO2</a:t>
                      </a:r>
                      <a:r>
                        <a:rPr lang="zh-CN" altLang="en-US" sz="1800" b="0" kern="1200" dirty="0">
                          <a:solidFill>
                            <a:srgbClr val="000000"/>
                          </a:solidFill>
                          <a:latin typeface="Arial" panose="020B0604020202020204" pitchFamily="34" charset="0"/>
                          <a:ea typeface="宋体" panose="02010600030101010101" pitchFamily="2" charset="-122"/>
                          <a:cs typeface="+mn-cs"/>
                        </a:rPr>
                        <a:t>吸收减少</a:t>
                      </a:r>
                      <a:endParaRPr lang="zh-CN" altLang="en-US" sz="1800" b="0" kern="1200" dirty="0">
                        <a:solidFill>
                          <a:srgbClr val="000000"/>
                        </a:solidFill>
                        <a:latin typeface="Arial" panose="020B0604020202020204" pitchFamily="34" charset="0"/>
                        <a:ea typeface="宋体" panose="02010600030101010101" pitchFamily="2" charset="-122"/>
                        <a:cs typeface="+mn-cs"/>
                      </a:endParaRPr>
                    </a:p>
                  </a:txBody>
                  <a:tcPr marL="7620" marR="7620" marT="7620" marB="0" anchor="ctr"/>
                </a:tc>
                <a:tc>
                  <a:txBody>
                    <a:bodyPr/>
                    <a:lstStyle/>
                    <a:p>
                      <a:pPr marL="0" indent="0" algn="l" defTabSz="914400" rtl="0" eaLnBrk="1" fontAlgn="ctr" latinLnBrk="0" hangingPunct="1">
                        <a:buNone/>
                      </a:pPr>
                      <a:r>
                        <a:rPr lang="zh-CN" altLang="en-US" sz="1800" b="0" kern="1200" dirty="0">
                          <a:solidFill>
                            <a:srgbClr val="000000"/>
                          </a:solidFill>
                          <a:latin typeface="Arial" panose="020B0604020202020204" pitchFamily="34" charset="0"/>
                          <a:ea typeface="宋体" panose="02010600030101010101" pitchFamily="2" charset="-122"/>
                          <a:cs typeface="+mn-cs"/>
                        </a:rPr>
                        <a:t>吸收段温度不在最佳范围</a:t>
                      </a:r>
                      <a:endParaRPr lang="zh-CN" altLang="en-US" sz="1800" b="0" kern="1200" dirty="0">
                        <a:solidFill>
                          <a:srgbClr val="000000"/>
                        </a:solidFill>
                        <a:latin typeface="Arial" panose="020B0604020202020204" pitchFamily="34" charset="0"/>
                        <a:ea typeface="宋体" panose="02010600030101010101" pitchFamily="2" charset="-122"/>
                        <a:cs typeface="+mn-cs"/>
                      </a:endParaRPr>
                    </a:p>
                  </a:txBody>
                  <a:tcPr marL="7620" marR="7620" marT="7620" marB="0" anchor="ctr"/>
                </a:tc>
                <a:tc vMerge="1">
                  <a:tcPr/>
                </a:tc>
              </a:tr>
              <a:tr h="610870">
                <a:tc vMerge="1">
                  <a:tcPr/>
                </a:tc>
                <a:tc vMerge="1">
                  <a:tcPr/>
                </a:tc>
                <a:tc>
                  <a:txBody>
                    <a:bodyPr/>
                    <a:lstStyle/>
                    <a:p>
                      <a:pPr marL="0" indent="0" algn="l" defTabSz="914400" rtl="0" eaLnBrk="1" fontAlgn="ctr" latinLnBrk="0" hangingPunct="1">
                        <a:buNone/>
                      </a:pPr>
                      <a:r>
                        <a:rPr lang="zh-CN" altLang="en-US" sz="1800" b="0" kern="1200" dirty="0">
                          <a:solidFill>
                            <a:srgbClr val="000000"/>
                          </a:solidFill>
                          <a:latin typeface="Arial" panose="020B0604020202020204" pitchFamily="34" charset="0"/>
                          <a:ea typeface="宋体" panose="02010600030101010101" pitchFamily="2" charset="-122"/>
                          <a:cs typeface="+mn-cs"/>
                        </a:rPr>
                        <a:t>原烟气</a:t>
                      </a:r>
                      <a:r>
                        <a:rPr lang="en-US" altLang="zh-CN" sz="1800" b="0" kern="1200" dirty="0">
                          <a:solidFill>
                            <a:srgbClr val="000000"/>
                          </a:solidFill>
                          <a:latin typeface="Arial" panose="020B0604020202020204" pitchFamily="34" charset="0"/>
                          <a:ea typeface="宋体" panose="02010600030101010101" pitchFamily="2" charset="-122"/>
                          <a:cs typeface="+mn-cs"/>
                        </a:rPr>
                        <a:t>SO2</a:t>
                      </a:r>
                      <a:r>
                        <a:rPr lang="zh-CN" altLang="en-US" sz="1800" b="0" kern="1200" dirty="0">
                          <a:solidFill>
                            <a:srgbClr val="000000"/>
                          </a:solidFill>
                          <a:latin typeface="Arial" panose="020B0604020202020204" pitchFamily="34" charset="0"/>
                          <a:ea typeface="宋体" panose="02010600030101010101" pitchFamily="2" charset="-122"/>
                          <a:cs typeface="+mn-cs"/>
                        </a:rPr>
                        <a:t>含量降低</a:t>
                      </a:r>
                      <a:endParaRPr lang="zh-CN" altLang="en-US" sz="1800" b="0" kern="1200" dirty="0">
                        <a:solidFill>
                          <a:srgbClr val="000000"/>
                        </a:solidFill>
                        <a:latin typeface="Arial" panose="020B0604020202020204" pitchFamily="34" charset="0"/>
                        <a:ea typeface="宋体" panose="02010600030101010101" pitchFamily="2" charset="-122"/>
                        <a:cs typeface="+mn-cs"/>
                      </a:endParaRPr>
                    </a:p>
                  </a:txBody>
                  <a:tcPr marL="7620" marR="7620" marT="7620" marB="0" anchor="ctr"/>
                </a:tc>
                <a:tc v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549146" y="4565535"/>
            <a:ext cx="10916704" cy="2015018"/>
          </a:xfrm>
          <a:prstGeom prst="rect">
            <a:avLst/>
          </a:prstGeom>
        </p:spPr>
      </p:pic>
      <p:pic>
        <p:nvPicPr>
          <p:cNvPr id="14" name="图片 13"/>
          <p:cNvPicPr>
            <a:picLocks noChangeAspect="1"/>
          </p:cNvPicPr>
          <p:nvPr/>
        </p:nvPicPr>
        <p:blipFill>
          <a:blip r:embed="rId2"/>
          <a:stretch>
            <a:fillRect/>
          </a:stretch>
        </p:blipFill>
        <p:spPr>
          <a:xfrm>
            <a:off x="482385" y="2225081"/>
            <a:ext cx="10978514" cy="2223320"/>
          </a:xfrm>
          <a:prstGeom prst="rect">
            <a:avLst/>
          </a:prstGeom>
        </p:spPr>
      </p:pic>
      <p:sp>
        <p:nvSpPr>
          <p:cNvPr id="2" name="标题 1"/>
          <p:cNvSpPr>
            <a:spLocks noGrp="1"/>
          </p:cNvSpPr>
          <p:nvPr>
            <p:ph type="title"/>
          </p:nvPr>
        </p:nvSpPr>
        <p:spPr/>
        <p:txBody>
          <a:bodyPr/>
          <a:lstStyle/>
          <a:p>
            <a:r>
              <a:rPr lang="en-US" altLang="zh-CN" dirty="0">
                <a:sym typeface="+mn-ea"/>
              </a:rPr>
              <a:t>2.  </a:t>
            </a:r>
            <a:r>
              <a:rPr lang="zh-CN" altLang="en-US" b="0" dirty="0">
                <a:sym typeface="+mn-ea"/>
              </a:rPr>
              <a:t>标记异常状态</a:t>
            </a:r>
            <a:endParaRPr lang="zh-CN" altLang="en-US" b="0" dirty="0">
              <a:sym typeface="+mn-ea"/>
            </a:endParaRPr>
          </a:p>
        </p:txBody>
      </p:sp>
      <p:sp>
        <p:nvSpPr>
          <p:cNvPr id="12" name="灯片编号占位符 1"/>
          <p:cNvSpPr>
            <a:spLocks noGrp="1"/>
          </p:cNvSpPr>
          <p:nvPr>
            <p:ph type="sldNum" sz="quarter" idx="12"/>
          </p:nvPr>
        </p:nvSpPr>
        <p:spPr>
          <a:xfrm>
            <a:off x="11336868" y="6524774"/>
            <a:ext cx="488949" cy="184150"/>
          </a:xfrm>
        </p:spPr>
        <p:txBody>
          <a:bodyPr/>
          <a:lstStyle/>
          <a:p>
            <a:pPr>
              <a:defRPr/>
            </a:pPr>
            <a:fld id="{DBD9516C-C47E-43D8-9727-3C17BB639E0A}" type="slidenum">
              <a:rPr lang="zh-CN" altLang="en-US" smtClean="0"/>
            </a:fld>
            <a:endParaRPr lang="en-US" altLang="zh-CN" dirty="0"/>
          </a:p>
        </p:txBody>
      </p:sp>
      <p:sp>
        <p:nvSpPr>
          <p:cNvPr id="13"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fld>
            <a:endParaRPr lang="en-US" altLang="zh-CN" dirty="0"/>
          </a:p>
        </p:txBody>
      </p:sp>
      <p:sp>
        <p:nvSpPr>
          <p:cNvPr id="11" name="文本框 10"/>
          <p:cNvSpPr txBox="1"/>
          <p:nvPr/>
        </p:nvSpPr>
        <p:spPr>
          <a:xfrm>
            <a:off x="544195" y="1235075"/>
            <a:ext cx="10978515" cy="923330"/>
          </a:xfrm>
          <a:prstGeom prst="rect">
            <a:avLst/>
          </a:prstGeom>
          <a:noFill/>
          <a:ln w="9525">
            <a:noFill/>
            <a:miter lim="800000"/>
          </a:ln>
        </p:spPr>
        <p:txBody>
          <a:bodyPr wrap="square" anchor="t">
            <a:spAutoFit/>
          </a:bodyPr>
          <a:lstStyle/>
          <a:p>
            <a:pPr>
              <a:buClr>
                <a:srgbClr val="333399"/>
              </a:buClr>
              <a:buSzPct val="120000"/>
            </a:pPr>
            <a:r>
              <a:rPr lang="zh-CN" altLang="en-US" dirty="0">
                <a:ea typeface="宋体" panose="02010600030101010101" pitchFamily="2" charset="-122"/>
              </a:rPr>
              <a:t>由于中碳能源的</a:t>
            </a:r>
            <a:r>
              <a:rPr lang="en-US" altLang="zh-CN" dirty="0">
                <a:ea typeface="宋体" panose="02010600030101010101" pitchFamily="2" charset="-122"/>
              </a:rPr>
              <a:t>A</a:t>
            </a:r>
            <a:r>
              <a:rPr lang="zh-CN" altLang="en-US" dirty="0">
                <a:ea typeface="宋体" panose="02010600030101010101" pitchFamily="2" charset="-122"/>
              </a:rPr>
              <a:t>出口</a:t>
            </a:r>
            <a:r>
              <a:rPr lang="en-US" altLang="zh-CN" dirty="0">
                <a:ea typeface="宋体" panose="02010600030101010101" pitchFamily="2" charset="-122"/>
              </a:rPr>
              <a:t>PH</a:t>
            </a:r>
            <a:r>
              <a:rPr lang="zh-CN" altLang="en-US" dirty="0">
                <a:ea typeface="宋体" panose="02010600030101010101" pitchFamily="2" charset="-122"/>
              </a:rPr>
              <a:t>传感器不可用，所以选取宁夏伊品</a:t>
            </a:r>
            <a:r>
              <a:rPr lang="en-US" altLang="zh-CN" dirty="0">
                <a:ea typeface="宋体" panose="02010600030101010101" pitchFamily="2" charset="-122"/>
              </a:rPr>
              <a:t>2018</a:t>
            </a:r>
            <a:r>
              <a:rPr lang="zh-CN" altLang="en-US" dirty="0">
                <a:ea typeface="宋体" panose="02010600030101010101" pitchFamily="2" charset="-122"/>
              </a:rPr>
              <a:t>年</a:t>
            </a:r>
            <a:r>
              <a:rPr lang="en-US" altLang="zh-CN" dirty="0">
                <a:ea typeface="宋体" panose="02010600030101010101" pitchFamily="2" charset="-122"/>
              </a:rPr>
              <a:t>9</a:t>
            </a:r>
            <a:r>
              <a:rPr lang="zh-CN" altLang="en-US" dirty="0">
                <a:ea typeface="宋体" panose="02010600030101010101" pitchFamily="2" charset="-122"/>
              </a:rPr>
              <a:t>月</a:t>
            </a:r>
            <a:r>
              <a:rPr lang="en-US" altLang="zh-CN" dirty="0">
                <a:ea typeface="宋体" panose="02010600030101010101" pitchFamily="2" charset="-122"/>
              </a:rPr>
              <a:t>~10</a:t>
            </a:r>
            <a:r>
              <a:rPr lang="zh-CN" altLang="en-US" dirty="0">
                <a:ea typeface="宋体" panose="02010600030101010101" pitchFamily="2" charset="-122"/>
              </a:rPr>
              <a:t>月的历史数据进行分析建模</a:t>
            </a:r>
            <a:endParaRPr lang="en-US" altLang="zh-CN" dirty="0">
              <a:ea typeface="宋体" panose="02010600030101010101" pitchFamily="2" charset="-122"/>
            </a:endParaRPr>
          </a:p>
          <a:p>
            <a:pPr>
              <a:buClr>
                <a:srgbClr val="333399"/>
              </a:buClr>
              <a:buSzPct val="120000"/>
            </a:pPr>
            <a:r>
              <a:rPr lang="zh-CN" altLang="en-US" dirty="0">
                <a:ea typeface="宋体" panose="02010600030101010101" pitchFamily="2" charset="-122"/>
              </a:rPr>
              <a:t>根据 吸收循环泵</a:t>
            </a:r>
            <a:r>
              <a:rPr lang="en-US" altLang="zh-CN" dirty="0">
                <a:ea typeface="宋体" panose="02010600030101010101" pitchFamily="2" charset="-122"/>
              </a:rPr>
              <a:t>A</a:t>
            </a:r>
            <a:r>
              <a:rPr lang="zh-CN" altLang="en-US" dirty="0">
                <a:ea typeface="宋体" panose="02010600030101010101" pitchFamily="2" charset="-122"/>
              </a:rPr>
              <a:t>出口</a:t>
            </a:r>
            <a:r>
              <a:rPr lang="en-US" altLang="zh-CN" dirty="0">
                <a:ea typeface="宋体" panose="02010600030101010101" pitchFamily="2" charset="-122"/>
              </a:rPr>
              <a:t>PH</a:t>
            </a:r>
            <a:r>
              <a:rPr lang="zh-CN" altLang="en-US" dirty="0">
                <a:sym typeface="+mn-ea"/>
              </a:rPr>
              <a:t> 的报警上限 （ </a:t>
            </a:r>
            <a:r>
              <a:rPr lang="en-US" altLang="zh-CN" dirty="0">
                <a:sym typeface="+mn-ea"/>
              </a:rPr>
              <a:t>6.2</a:t>
            </a:r>
            <a:r>
              <a:rPr lang="zh-CN" altLang="en-US" dirty="0">
                <a:sym typeface="+mn-ea"/>
              </a:rPr>
              <a:t> mg/m3</a:t>
            </a:r>
            <a:r>
              <a:rPr lang="en-US" altLang="zh-CN" dirty="0">
                <a:sym typeface="+mn-ea"/>
              </a:rPr>
              <a:t>)</a:t>
            </a:r>
            <a:endParaRPr lang="zh-CN" altLang="en-US" dirty="0">
              <a:sym typeface="+mn-ea"/>
            </a:endParaRPr>
          </a:p>
          <a:p>
            <a:pPr marL="342900" indent="-342900" algn="l">
              <a:buClr>
                <a:srgbClr val="333399"/>
              </a:buClr>
              <a:buSzPct val="120000"/>
              <a:buFont typeface="Wingdings" panose="05000000000000000000" charset="0"/>
              <a:buChar char="ü"/>
            </a:pPr>
            <a:r>
              <a:rPr lang="zh-CN" altLang="en-US" dirty="0">
                <a:sym typeface="+mn-ea"/>
              </a:rPr>
              <a:t>平均温度超过报警上限时刻 </a:t>
            </a:r>
            <a:r>
              <a:rPr lang="en-US" altLang="zh-CN" dirty="0">
                <a:sym typeface="+mn-ea"/>
              </a:rPr>
              <a:t>t</a:t>
            </a:r>
            <a:r>
              <a:rPr lang="zh-CN" altLang="en-US" dirty="0">
                <a:sym typeface="+mn-ea"/>
              </a:rPr>
              <a:t>，将</a:t>
            </a:r>
            <a:r>
              <a:rPr lang="en-US" altLang="zh-CN" dirty="0">
                <a:sym typeface="+mn-ea"/>
              </a:rPr>
              <a:t>(t-8min)~(t+2min)</a:t>
            </a:r>
            <a:r>
              <a:rPr lang="zh-CN" altLang="en-US" dirty="0">
                <a:sym typeface="+mn-ea"/>
              </a:rPr>
              <a:t>标记为</a:t>
            </a:r>
            <a:r>
              <a:rPr lang="zh-CN" altLang="en-US" dirty="0">
                <a:solidFill>
                  <a:srgbClr val="C00000"/>
                </a:solidFill>
                <a:latin typeface="+mj-lt"/>
                <a:ea typeface="+mj-lt"/>
                <a:sym typeface="+mn-ea"/>
              </a:rPr>
              <a:t>异常状态</a:t>
            </a:r>
            <a:endParaRPr lang="zh-CN" altLang="en-US" b="0" i="1" dirty="0">
              <a:solidFill>
                <a:srgbClr val="C00000"/>
              </a:solidFill>
              <a:latin typeface="+mj-lt"/>
              <a:ea typeface="+mj-lt"/>
              <a:sym typeface="+mn-ea"/>
            </a:endParaRPr>
          </a:p>
        </p:txBody>
      </p:sp>
      <p:sp>
        <p:nvSpPr>
          <p:cNvPr id="21" name="圆角矩形 20"/>
          <p:cNvSpPr/>
          <p:nvPr/>
        </p:nvSpPr>
        <p:spPr>
          <a:xfrm>
            <a:off x="5614670" y="2252401"/>
            <a:ext cx="481330" cy="1829435"/>
          </a:xfrm>
          <a:prstGeom prst="roundRect">
            <a:avLst/>
          </a:prstGeom>
          <a:solidFill>
            <a:srgbClr val="CCECFF">
              <a:alpha val="29999"/>
            </a:srgbClr>
          </a:solidFill>
          <a:ln w="2857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7" name="右箭头 6"/>
          <p:cNvSpPr/>
          <p:nvPr/>
        </p:nvSpPr>
        <p:spPr>
          <a:xfrm rot="6349397">
            <a:off x="4984805" y="4143799"/>
            <a:ext cx="585012" cy="414713"/>
          </a:xfrm>
          <a:prstGeom prst="right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15" name="文本占位符 14"/>
          <p:cNvSpPr>
            <a:spLocks noGrp="1"/>
          </p:cNvSpPr>
          <p:nvPr>
            <p:ph type="body" sz="quarter" idx="34"/>
          </p:nvPr>
        </p:nvSpPr>
        <p:spPr/>
        <p:txBody>
          <a:bodyPr/>
          <a:lstStyle/>
          <a:p>
            <a:r>
              <a:rPr lang="zh-CN" altLang="en-US" dirty="0">
                <a:latin typeface="微软雅黑" panose="020B0503020204020204" pitchFamily="34" charset="-122"/>
                <a:ea typeface="微软雅黑" panose="020B0503020204020204" pitchFamily="34" charset="-122"/>
              </a:rPr>
              <a:t>课题背景</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a:t>
            </a:r>
            <a:r>
              <a:rPr lang="zh-CN" altLang="en-US" dirty="0">
                <a:ea typeface="宋体" panose="02010600030101010101" pitchFamily="2" charset="-122"/>
              </a:rPr>
              <a:t>吸收循环泵</a:t>
            </a:r>
            <a:r>
              <a:rPr lang="en-US" altLang="zh-CN" dirty="0">
                <a:ea typeface="宋体" panose="02010600030101010101" pitchFamily="2" charset="-122"/>
              </a:rPr>
              <a:t>A</a:t>
            </a:r>
            <a:r>
              <a:rPr lang="zh-CN" altLang="en-US" dirty="0">
                <a:ea typeface="宋体" panose="02010600030101010101" pitchFamily="2" charset="-122"/>
              </a:rPr>
              <a:t>出口</a:t>
            </a:r>
            <a:r>
              <a:rPr lang="en-US" altLang="zh-CN" dirty="0">
                <a:ea typeface="宋体" panose="02010600030101010101" pitchFamily="2" charset="-122"/>
              </a:rPr>
              <a:t>PH</a:t>
            </a:r>
            <a:r>
              <a:rPr lang="zh-CN" altLang="en-US" b="0" dirty="0">
                <a:sym typeface="+mn-ea"/>
              </a:rPr>
              <a:t>的差异性分析</a:t>
            </a:r>
            <a:endParaRPr lang="zh-CN" altLang="en-US" b="0" dirty="0">
              <a:sym typeface="+mn-ea"/>
            </a:endParaRPr>
          </a:p>
        </p:txBody>
      </p:sp>
      <p:sp>
        <p:nvSpPr>
          <p:cNvPr id="11" name="文本框 10"/>
          <p:cNvSpPr txBox="1"/>
          <p:nvPr/>
        </p:nvSpPr>
        <p:spPr>
          <a:xfrm>
            <a:off x="544195" y="1235075"/>
            <a:ext cx="10978515" cy="368300"/>
          </a:xfrm>
          <a:prstGeom prst="rect">
            <a:avLst/>
          </a:prstGeom>
          <a:noFill/>
          <a:ln w="9525">
            <a:noFill/>
            <a:miter lim="800000"/>
          </a:ln>
        </p:spPr>
        <p:txBody>
          <a:bodyPr wrap="square" anchor="t">
            <a:spAutoFit/>
          </a:bodyPr>
          <a:lstStyle/>
          <a:p>
            <a:pPr>
              <a:buClr>
                <a:srgbClr val="333399"/>
              </a:buClr>
              <a:buSzPct val="120000"/>
            </a:pPr>
            <a:r>
              <a:rPr lang="zh-CN" altLang="en-US" dirty="0">
                <a:latin typeface="微软雅黑" panose="020B0503020204020204" pitchFamily="34" charset="-122"/>
                <a:ea typeface="微软雅黑" panose="020B0503020204020204" pitchFamily="34" charset="-122"/>
                <a:sym typeface="+mn-ea"/>
              </a:rPr>
              <a:t>吸收循环泵</a:t>
            </a:r>
            <a:r>
              <a:rPr lang="en-US" altLang="zh-CN" dirty="0">
                <a:latin typeface="微软雅黑" panose="020B0503020204020204" pitchFamily="34" charset="-122"/>
                <a:ea typeface="微软雅黑" panose="020B0503020204020204" pitchFamily="34" charset="-122"/>
                <a:sym typeface="+mn-ea"/>
              </a:rPr>
              <a:t>A</a:t>
            </a:r>
            <a:r>
              <a:rPr lang="zh-CN" altLang="en-US" dirty="0">
                <a:latin typeface="微软雅黑" panose="020B0503020204020204" pitchFamily="34" charset="-122"/>
                <a:ea typeface="微软雅黑" panose="020B0503020204020204" pitchFamily="34" charset="-122"/>
                <a:sym typeface="+mn-ea"/>
              </a:rPr>
              <a:t>出口</a:t>
            </a:r>
            <a:r>
              <a:rPr lang="en-US" altLang="zh-CN" dirty="0">
                <a:latin typeface="微软雅黑" panose="020B0503020204020204" pitchFamily="34" charset="-122"/>
                <a:ea typeface="微软雅黑" panose="020B0503020204020204" pitchFamily="34" charset="-122"/>
                <a:sym typeface="+mn-ea"/>
              </a:rPr>
              <a:t>PH </a:t>
            </a:r>
            <a:r>
              <a:rPr lang="zh-CN" altLang="en-US" dirty="0">
                <a:latin typeface="微软雅黑" panose="020B0503020204020204" pitchFamily="34" charset="-122"/>
                <a:ea typeface="微软雅黑" panose="020B0503020204020204" pitchFamily="34" charset="-122"/>
                <a:sym typeface="+mn-ea"/>
              </a:rPr>
              <a:t>在不同工况状态下的 差异明显</a:t>
            </a:r>
            <a:endParaRPr lang="zh-CN" altLang="en-US" b="0" i="1" dirty="0">
              <a:solidFill>
                <a:srgbClr val="C00000"/>
              </a:solidFill>
              <a:latin typeface="+mj-lt"/>
              <a:ea typeface="+mj-lt"/>
              <a:sym typeface="+mn-ea"/>
            </a:endParaRPr>
          </a:p>
        </p:txBody>
      </p:sp>
      <p:pic>
        <p:nvPicPr>
          <p:cNvPr id="16" name="图片 15"/>
          <p:cNvPicPr>
            <a:picLocks noChangeAspect="1"/>
          </p:cNvPicPr>
          <p:nvPr/>
        </p:nvPicPr>
        <p:blipFill>
          <a:blip r:embed="rId1"/>
          <a:stretch>
            <a:fillRect/>
          </a:stretch>
        </p:blipFill>
        <p:spPr>
          <a:xfrm>
            <a:off x="366183" y="3966740"/>
            <a:ext cx="11155337" cy="2575770"/>
          </a:xfrm>
          <a:prstGeom prst="rect">
            <a:avLst/>
          </a:prstGeom>
        </p:spPr>
      </p:pic>
      <p:pic>
        <p:nvPicPr>
          <p:cNvPr id="18" name="图片 17"/>
          <p:cNvPicPr>
            <a:picLocks noChangeAspect="1"/>
          </p:cNvPicPr>
          <p:nvPr/>
        </p:nvPicPr>
        <p:blipFill>
          <a:blip r:embed="rId2"/>
          <a:stretch>
            <a:fillRect/>
          </a:stretch>
        </p:blipFill>
        <p:spPr>
          <a:xfrm>
            <a:off x="5106387" y="1603375"/>
            <a:ext cx="6415133" cy="2235488"/>
          </a:xfrm>
          <a:prstGeom prst="rect">
            <a:avLst/>
          </a:prstGeom>
        </p:spPr>
      </p:pic>
      <p:pic>
        <p:nvPicPr>
          <p:cNvPr id="20" name="图片 19"/>
          <p:cNvPicPr>
            <a:picLocks noChangeAspect="1"/>
          </p:cNvPicPr>
          <p:nvPr/>
        </p:nvPicPr>
        <p:blipFill>
          <a:blip r:embed="rId3"/>
          <a:stretch>
            <a:fillRect/>
          </a:stretch>
        </p:blipFill>
        <p:spPr>
          <a:xfrm>
            <a:off x="670480" y="1670050"/>
            <a:ext cx="4256627" cy="2168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6092402" y="1937306"/>
            <a:ext cx="5686425" cy="2265729"/>
          </a:xfrm>
          <a:prstGeom prst="rect">
            <a:avLst/>
          </a:prstGeom>
        </p:spPr>
      </p:pic>
      <p:sp>
        <p:nvSpPr>
          <p:cNvPr id="2" name="标题 1"/>
          <p:cNvSpPr>
            <a:spLocks noGrp="1"/>
          </p:cNvSpPr>
          <p:nvPr>
            <p:ph type="title"/>
          </p:nvPr>
        </p:nvSpPr>
        <p:spPr/>
        <p:txBody>
          <a:bodyPr/>
          <a:lstStyle/>
          <a:p>
            <a:r>
              <a:rPr lang="en-US" altLang="zh-CN">
                <a:sym typeface="+mn-ea"/>
              </a:rPr>
              <a:t>5.  </a:t>
            </a:r>
            <a:r>
              <a:rPr lang="zh-CN" altLang="en-US" b="0">
                <a:sym typeface="+mn-ea"/>
              </a:rPr>
              <a:t>特征加工</a:t>
            </a:r>
            <a:r>
              <a:rPr lang="en-US" altLang="zh-CN" b="0">
                <a:sym typeface="+mn-ea"/>
              </a:rPr>
              <a:t> </a:t>
            </a:r>
            <a:endParaRPr lang="en-US" altLang="zh-CN" b="0" dirty="0">
              <a:sym typeface="+mn-ea"/>
            </a:endParaRPr>
          </a:p>
        </p:txBody>
      </p:sp>
      <p:sp>
        <p:nvSpPr>
          <p:cNvPr id="12" name="灯片编号占位符 1"/>
          <p:cNvSpPr>
            <a:spLocks noGrp="1"/>
          </p:cNvSpPr>
          <p:nvPr>
            <p:ph type="sldNum" sz="quarter" idx="12"/>
          </p:nvPr>
        </p:nvSpPr>
        <p:spPr>
          <a:xfrm>
            <a:off x="5822528" y="6405394"/>
            <a:ext cx="488949" cy="184150"/>
          </a:xfrm>
        </p:spPr>
        <p:txBody>
          <a:bodyPr/>
          <a:lstStyle/>
          <a:p>
            <a:pPr>
              <a:defRPr/>
            </a:pPr>
            <a:fld id="{DBD9516C-C47E-43D8-9727-3C17BB639E0A}" type="slidenum">
              <a:rPr lang="zh-CN" altLang="en-US" smtClean="0"/>
            </a:fld>
            <a:endParaRPr lang="en-US" altLang="zh-CN" dirty="0"/>
          </a:p>
        </p:txBody>
      </p:sp>
      <p:sp>
        <p:nvSpPr>
          <p:cNvPr id="13"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fld>
            <a:endParaRPr lang="en-US" altLang="zh-CN" dirty="0"/>
          </a:p>
        </p:txBody>
      </p:sp>
      <p:sp>
        <p:nvSpPr>
          <p:cNvPr id="11" name="文本框 10"/>
          <p:cNvSpPr txBox="1"/>
          <p:nvPr/>
        </p:nvSpPr>
        <p:spPr>
          <a:xfrm>
            <a:off x="276860" y="1676400"/>
            <a:ext cx="5686425" cy="306705"/>
          </a:xfrm>
          <a:prstGeom prst="rect">
            <a:avLst/>
          </a:prstGeom>
          <a:noFill/>
          <a:ln w="9525">
            <a:noFill/>
            <a:miter lim="800000"/>
          </a:ln>
        </p:spPr>
        <p:txBody>
          <a:bodyPr wrap="square" anchor="t">
            <a:spAutoFit/>
          </a:bodyPr>
          <a:lstStyle/>
          <a:p>
            <a:pPr marL="285750" indent="-285750">
              <a:buClr>
                <a:srgbClr val="333399"/>
              </a:buClr>
              <a:buSzPct val="120000"/>
              <a:buFont typeface="Wingdings" panose="05000000000000000000" charset="0"/>
              <a:buChar char="ü"/>
            </a:pPr>
            <a:r>
              <a:rPr lang="zh-CN" altLang="en-US" sz="1400" b="0" i="1" dirty="0">
                <a:latin typeface="+mj-lt"/>
                <a:ea typeface="+mj-lt"/>
                <a:sym typeface="+mn-ea"/>
              </a:rPr>
              <a:t>特征</a:t>
            </a:r>
            <a:r>
              <a:rPr lang="en-US" altLang="zh-CN" sz="1400" b="0" i="1" dirty="0">
                <a:latin typeface="+mj-lt"/>
                <a:ea typeface="+mj-lt"/>
                <a:sym typeface="+mn-ea"/>
              </a:rPr>
              <a:t>1 </a:t>
            </a:r>
            <a:r>
              <a:rPr lang="zh-CN" altLang="en-US" sz="1400" b="0" i="1" dirty="0">
                <a:latin typeface="+mj-lt"/>
                <a:ea typeface="+mj-lt"/>
                <a:sym typeface="+mn-ea"/>
              </a:rPr>
              <a:t>（</a:t>
            </a:r>
            <a:r>
              <a:rPr lang="en-US" altLang="zh-CN" sz="1400" i="1" dirty="0">
                <a:sym typeface="+mn-ea"/>
              </a:rPr>
              <a:t>value</a:t>
            </a:r>
            <a:r>
              <a:rPr lang="zh-CN" altLang="en-US" sz="1400" b="0" i="1" dirty="0">
                <a:latin typeface="+mj-lt"/>
                <a:ea typeface="+mj-lt"/>
                <a:sym typeface="+mn-ea"/>
              </a:rPr>
              <a:t>）：3min</a:t>
            </a:r>
            <a:r>
              <a:rPr lang="zh-CN" sz="1400" i="1" dirty="0">
                <a:sym typeface="+mn-ea"/>
              </a:rPr>
              <a:t>窗口下的 </a:t>
            </a:r>
            <a:r>
              <a:rPr lang="en-US" altLang="zh-CN" sz="1400" i="1" dirty="0">
                <a:sym typeface="+mn-ea"/>
              </a:rPr>
              <a:t>(A</a:t>
            </a:r>
            <a:r>
              <a:rPr lang="zh-CN" altLang="zh-CN" sz="1400" i="1" dirty="0">
                <a:sym typeface="+mn-ea"/>
              </a:rPr>
              <a:t>出口</a:t>
            </a:r>
            <a:r>
              <a:rPr lang="en-US" altLang="zh-CN" sz="1400" i="1" dirty="0">
                <a:sym typeface="+mn-ea"/>
              </a:rPr>
              <a:t>PH -</a:t>
            </a:r>
            <a:r>
              <a:rPr lang="zh-CN" altLang="en-US" sz="1400" i="1" dirty="0">
                <a:sym typeface="+mn-ea"/>
              </a:rPr>
              <a:t>报警阈值</a:t>
            </a:r>
            <a:r>
              <a:rPr lang="en-US" altLang="zh-CN" sz="1400" i="1" dirty="0">
                <a:sym typeface="+mn-ea"/>
              </a:rPr>
              <a:t>) </a:t>
            </a:r>
            <a:r>
              <a:rPr lang="zh-CN" altLang="en-US" sz="1400" i="1" dirty="0">
                <a:sym typeface="+mn-ea"/>
              </a:rPr>
              <a:t>的</a:t>
            </a:r>
            <a:r>
              <a:rPr lang="zh-CN" sz="1400" i="1" dirty="0">
                <a:sym typeface="+mn-ea"/>
              </a:rPr>
              <a:t>最大值</a:t>
            </a:r>
            <a:endParaRPr lang="zh-CN" altLang="en-US" sz="1400" b="0" i="1" dirty="0">
              <a:latin typeface="+mj-lt"/>
              <a:ea typeface="+mj-lt"/>
              <a:sym typeface="+mn-ea"/>
            </a:endParaRPr>
          </a:p>
        </p:txBody>
      </p:sp>
      <p:sp>
        <p:nvSpPr>
          <p:cNvPr id="3" name="文本框 2"/>
          <p:cNvSpPr txBox="1"/>
          <p:nvPr/>
        </p:nvSpPr>
        <p:spPr>
          <a:xfrm>
            <a:off x="449580" y="1168400"/>
            <a:ext cx="6093335" cy="369332"/>
          </a:xfrm>
          <a:prstGeom prst="rect">
            <a:avLst/>
          </a:prstGeom>
          <a:noFill/>
          <a:ln w="9525">
            <a:noFill/>
            <a:miter lim="800000"/>
          </a:ln>
        </p:spPr>
        <p:txBody>
          <a:bodyPr wrap="none" anchor="t">
            <a:spAutoFit/>
          </a:bodyPr>
          <a:lstStyle/>
          <a:p>
            <a:pPr>
              <a:buClr>
                <a:srgbClr val="333399"/>
              </a:buClr>
              <a:buSzPct val="120000"/>
            </a:pPr>
            <a:r>
              <a:rPr lang="zh-CN" altLang="en-US" dirty="0">
                <a:ea typeface="宋体" panose="02010600030101010101" pitchFamily="2" charset="-122"/>
                <a:sym typeface="+mn-ea"/>
              </a:rPr>
              <a:t>根据 </a:t>
            </a:r>
            <a:r>
              <a:rPr lang="zh-CN" altLang="en-US" dirty="0">
                <a:ea typeface="宋体" panose="02010600030101010101" pitchFamily="2" charset="-122"/>
              </a:rPr>
              <a:t>吸收循环泵</a:t>
            </a:r>
            <a:r>
              <a:rPr lang="en-US" altLang="zh-CN" dirty="0">
                <a:ea typeface="宋体" panose="02010600030101010101" pitchFamily="2" charset="-122"/>
              </a:rPr>
              <a:t>A</a:t>
            </a:r>
            <a:r>
              <a:rPr lang="zh-CN" altLang="en-US" dirty="0">
                <a:ea typeface="宋体" panose="02010600030101010101" pitchFamily="2" charset="-122"/>
              </a:rPr>
              <a:t>出口</a:t>
            </a:r>
            <a:r>
              <a:rPr lang="en-US" altLang="zh-CN" dirty="0">
                <a:ea typeface="宋体" panose="02010600030101010101" pitchFamily="2" charset="-122"/>
              </a:rPr>
              <a:t>PH </a:t>
            </a:r>
            <a:r>
              <a:rPr lang="zh-CN" altLang="en-US" dirty="0">
                <a:ea typeface="宋体" panose="02010600030101010101" pitchFamily="2" charset="-122"/>
                <a:sym typeface="+mn-ea"/>
              </a:rPr>
              <a:t>在不同时间尺度下加工</a:t>
            </a:r>
            <a:r>
              <a:rPr lang="zh-CN" altLang="en-US" dirty="0">
                <a:latin typeface="+mj-lt"/>
                <a:ea typeface="+mj-lt"/>
                <a:sym typeface="+mn-ea"/>
              </a:rPr>
              <a:t>特征变量</a:t>
            </a:r>
            <a:endParaRPr lang="zh-CN" altLang="en-US" b="0" dirty="0">
              <a:ea typeface="宋体" panose="02010600030101010101" pitchFamily="2" charset="-122"/>
            </a:endParaRPr>
          </a:p>
        </p:txBody>
      </p:sp>
      <p:sp>
        <p:nvSpPr>
          <p:cNvPr id="4" name="文本框 3"/>
          <p:cNvSpPr txBox="1"/>
          <p:nvPr/>
        </p:nvSpPr>
        <p:spPr>
          <a:xfrm>
            <a:off x="6433185" y="1701800"/>
            <a:ext cx="5511800" cy="306705"/>
          </a:xfrm>
          <a:prstGeom prst="rect">
            <a:avLst/>
          </a:prstGeom>
          <a:noFill/>
          <a:ln w="9525">
            <a:noFill/>
            <a:miter lim="800000"/>
          </a:ln>
        </p:spPr>
        <p:txBody>
          <a:bodyPr wrap="square" anchor="t">
            <a:spAutoFit/>
          </a:bodyPr>
          <a:lstStyle/>
          <a:p>
            <a:pPr marL="285750" indent="-285750" algn="l">
              <a:buClr>
                <a:srgbClr val="333399"/>
              </a:buClr>
              <a:buSzPct val="120000"/>
              <a:buFont typeface="Wingdings" panose="05000000000000000000" charset="0"/>
              <a:buChar char="ü"/>
            </a:pPr>
            <a:r>
              <a:rPr lang="zh-CN" altLang="en-US" sz="1400" i="1" dirty="0">
                <a:latin typeface="+mj-lt"/>
                <a:ea typeface="+mj-lt"/>
                <a:sym typeface="+mn-ea"/>
              </a:rPr>
              <a:t>特征</a:t>
            </a:r>
            <a:r>
              <a:rPr lang="en-US" altLang="zh-CN" sz="1400" i="1" dirty="0">
                <a:latin typeface="+mj-lt"/>
                <a:ea typeface="+mj-lt"/>
                <a:sym typeface="+mn-ea"/>
              </a:rPr>
              <a:t>2 </a:t>
            </a:r>
            <a:r>
              <a:rPr lang="zh-CN" altLang="en-US" sz="1400" i="1" dirty="0">
                <a:latin typeface="+mj-lt"/>
                <a:ea typeface="+mj-lt"/>
                <a:sym typeface="+mn-ea"/>
              </a:rPr>
              <a:t>（</a:t>
            </a:r>
            <a:r>
              <a:rPr lang="en-US" altLang="zh-CN" sz="1400" i="1" dirty="0" err="1">
                <a:sym typeface="+mn-ea"/>
              </a:rPr>
              <a:t>iqr</a:t>
            </a:r>
            <a:r>
              <a:rPr lang="zh-CN" altLang="en-US" sz="1400" i="1" dirty="0">
                <a:latin typeface="+mj-lt"/>
                <a:ea typeface="+mj-lt"/>
                <a:sym typeface="+mn-ea"/>
              </a:rPr>
              <a:t>）  ：  </a:t>
            </a:r>
            <a:r>
              <a:rPr sz="1400" i="1" dirty="0">
                <a:sym typeface="+mn-ea"/>
              </a:rPr>
              <a:t>15min </a:t>
            </a:r>
            <a:r>
              <a:rPr lang="zh-CN" altLang="en-US" sz="1400" i="1" dirty="0">
                <a:sym typeface="+mn-ea"/>
              </a:rPr>
              <a:t>窗口</a:t>
            </a:r>
            <a:r>
              <a:rPr lang="zh-CN" sz="1400" i="1" dirty="0">
                <a:sym typeface="+mn-ea"/>
              </a:rPr>
              <a:t>下的 </a:t>
            </a:r>
            <a:r>
              <a:rPr lang="en-US" altLang="zh-CN" sz="1400" i="1" dirty="0">
                <a:sym typeface="+mn-ea"/>
              </a:rPr>
              <a:t>A</a:t>
            </a:r>
            <a:r>
              <a:rPr lang="zh-CN" sz="1400" i="1" dirty="0">
                <a:sym typeface="+mn-ea"/>
              </a:rPr>
              <a:t>出口</a:t>
            </a:r>
            <a:r>
              <a:rPr lang="en-US" altLang="zh-CN" sz="1400" i="1" dirty="0">
                <a:sym typeface="+mn-ea"/>
              </a:rPr>
              <a:t>PH</a:t>
            </a:r>
            <a:r>
              <a:rPr lang="zh-CN" altLang="en-US" sz="1400" i="1" dirty="0">
                <a:sym typeface="+mn-ea"/>
              </a:rPr>
              <a:t>的 </a:t>
            </a:r>
            <a:r>
              <a:rPr lang="en-US" altLang="zh-CN" sz="1400" i="1" dirty="0">
                <a:sym typeface="+mn-ea"/>
              </a:rPr>
              <a:t>Q3-Q1</a:t>
            </a:r>
            <a:endParaRPr lang="zh-CN" altLang="en-US" sz="1400" b="0" i="1" dirty="0">
              <a:ea typeface="宋体" panose="02010600030101010101" pitchFamily="2" charset="-122"/>
              <a:sym typeface="+mn-ea"/>
            </a:endParaRPr>
          </a:p>
        </p:txBody>
      </p:sp>
      <p:sp>
        <p:nvSpPr>
          <p:cNvPr id="9" name="文本框 8"/>
          <p:cNvSpPr txBox="1"/>
          <p:nvPr/>
        </p:nvSpPr>
        <p:spPr>
          <a:xfrm>
            <a:off x="276860" y="4232910"/>
            <a:ext cx="4692310" cy="307777"/>
          </a:xfrm>
          <a:prstGeom prst="rect">
            <a:avLst/>
          </a:prstGeom>
          <a:noFill/>
          <a:ln w="9525">
            <a:noFill/>
            <a:miter lim="800000"/>
          </a:ln>
        </p:spPr>
        <p:txBody>
          <a:bodyPr wrap="none" anchor="t">
            <a:spAutoFit/>
          </a:bodyPr>
          <a:lstStyle/>
          <a:p>
            <a:pPr marL="285750" indent="-285750">
              <a:buClr>
                <a:srgbClr val="333399"/>
              </a:buClr>
              <a:buSzPct val="120000"/>
              <a:buFont typeface="Wingdings" panose="05000000000000000000" charset="0"/>
              <a:buChar char="ü"/>
            </a:pPr>
            <a:r>
              <a:rPr lang="zh-CN" altLang="en-US" sz="1400" i="1" dirty="0">
                <a:latin typeface="+mj-lt"/>
                <a:ea typeface="+mj-lt"/>
                <a:sym typeface="+mn-ea"/>
              </a:rPr>
              <a:t>特征</a:t>
            </a:r>
            <a:r>
              <a:rPr lang="en-US" altLang="zh-CN" sz="1400" i="1" dirty="0">
                <a:latin typeface="+mj-lt"/>
                <a:ea typeface="+mj-lt"/>
                <a:sym typeface="+mn-ea"/>
              </a:rPr>
              <a:t>3 </a:t>
            </a:r>
            <a:r>
              <a:rPr lang="zh-CN" altLang="en-US" sz="1400" i="1" dirty="0">
                <a:latin typeface="+mj-lt"/>
                <a:ea typeface="+mj-lt"/>
                <a:sym typeface="+mn-ea"/>
              </a:rPr>
              <a:t>（</a:t>
            </a:r>
            <a:r>
              <a:rPr lang="en-US" altLang="zh-CN" sz="1400" i="1" dirty="0">
                <a:sym typeface="+mn-ea"/>
              </a:rPr>
              <a:t>slope</a:t>
            </a:r>
            <a:r>
              <a:rPr lang="zh-CN" altLang="en-US" sz="1400" i="1" dirty="0">
                <a:latin typeface="+mj-lt"/>
                <a:ea typeface="+mj-lt"/>
                <a:sym typeface="+mn-ea"/>
              </a:rPr>
              <a:t>）：</a:t>
            </a:r>
            <a:r>
              <a:rPr lang="en-US" altLang="zh-CN" sz="1400" i="1" dirty="0">
                <a:sym typeface="+mn-ea"/>
              </a:rPr>
              <a:t>15min </a:t>
            </a:r>
            <a:r>
              <a:rPr lang="zh-CN" altLang="en-US" sz="1400" i="1" dirty="0">
                <a:sym typeface="+mn-ea"/>
              </a:rPr>
              <a:t>窗口</a:t>
            </a:r>
            <a:r>
              <a:rPr lang="zh-CN" sz="1400" i="1" dirty="0">
                <a:sym typeface="+mn-ea"/>
              </a:rPr>
              <a:t>下的 </a:t>
            </a:r>
            <a:r>
              <a:rPr lang="en-US" altLang="zh-CN" sz="1400" i="1" dirty="0">
                <a:sym typeface="+mn-ea"/>
              </a:rPr>
              <a:t>A</a:t>
            </a:r>
            <a:r>
              <a:rPr lang="zh-CN" altLang="zh-CN" sz="1400" i="1" dirty="0">
                <a:sym typeface="+mn-ea"/>
              </a:rPr>
              <a:t>出口</a:t>
            </a:r>
            <a:r>
              <a:rPr lang="en-US" altLang="zh-CN" sz="1400" i="1" dirty="0">
                <a:sym typeface="+mn-ea"/>
              </a:rPr>
              <a:t>PH</a:t>
            </a:r>
            <a:r>
              <a:rPr lang="zh-CN" sz="1400" i="1" dirty="0">
                <a:sym typeface="+mn-ea"/>
              </a:rPr>
              <a:t>变化斜率</a:t>
            </a:r>
            <a:endParaRPr lang="zh-CN" altLang="en-US" sz="1400" b="0" dirty="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366184" y="1950297"/>
            <a:ext cx="5550112" cy="2080700"/>
          </a:xfrm>
          <a:prstGeom prst="rect">
            <a:avLst/>
          </a:prstGeom>
        </p:spPr>
      </p:pic>
      <p:pic>
        <p:nvPicPr>
          <p:cNvPr id="14" name="图片 13"/>
          <p:cNvPicPr>
            <a:picLocks noChangeAspect="1"/>
          </p:cNvPicPr>
          <p:nvPr/>
        </p:nvPicPr>
        <p:blipFill>
          <a:blip r:embed="rId3"/>
          <a:stretch>
            <a:fillRect/>
          </a:stretch>
        </p:blipFill>
        <p:spPr>
          <a:xfrm>
            <a:off x="366184" y="4540687"/>
            <a:ext cx="5550112" cy="1821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  </a:t>
            </a:r>
            <a:r>
              <a:rPr lang="zh-CN" altLang="en-US" b="0">
                <a:sym typeface="+mn-ea"/>
              </a:rPr>
              <a:t>特征变量差异性分析</a:t>
            </a:r>
            <a:endParaRPr lang="zh-CN" altLang="en-US" b="0">
              <a:sym typeface="+mn-ea"/>
            </a:endParaRPr>
          </a:p>
        </p:txBody>
      </p:sp>
      <p:sp>
        <p:nvSpPr>
          <p:cNvPr id="16" name="文本框 15"/>
          <p:cNvSpPr txBox="1"/>
          <p:nvPr/>
        </p:nvSpPr>
        <p:spPr>
          <a:xfrm>
            <a:off x="449580" y="1168400"/>
            <a:ext cx="6443110" cy="369332"/>
          </a:xfrm>
          <a:prstGeom prst="rect">
            <a:avLst/>
          </a:prstGeom>
          <a:noFill/>
          <a:ln w="9525">
            <a:noFill/>
            <a:miter lim="800000"/>
          </a:ln>
        </p:spPr>
        <p:txBody>
          <a:bodyPr wrap="none" anchor="t">
            <a:spAutoFit/>
          </a:bodyPr>
          <a:lstStyle/>
          <a:p>
            <a:pPr algn="l">
              <a:buClr>
                <a:srgbClr val="333399"/>
              </a:buClr>
              <a:buSzPct val="120000"/>
            </a:pPr>
            <a:r>
              <a:rPr lang="zh-CN" altLang="en-US" dirty="0">
                <a:latin typeface="+mj-lt"/>
                <a:ea typeface="+mj-lt"/>
                <a:sym typeface="+mn-ea"/>
              </a:rPr>
              <a:t>特征</a:t>
            </a:r>
            <a:r>
              <a:rPr lang="en-US" altLang="zh-CN" dirty="0">
                <a:latin typeface="+mj-lt"/>
                <a:ea typeface="+mj-lt"/>
                <a:sym typeface="+mn-ea"/>
              </a:rPr>
              <a:t>value </a:t>
            </a:r>
            <a:r>
              <a:rPr lang="zh-CN" altLang="en-US" dirty="0">
                <a:ea typeface="+mn-lt"/>
                <a:sym typeface="+mn-ea"/>
              </a:rPr>
              <a:t> 在不同工况状态下差异显著，特征整体呈正态分布</a:t>
            </a:r>
            <a:endParaRPr lang="zh-CN" altLang="en-US" b="0" dirty="0">
              <a:ea typeface="+mn-lt"/>
              <a:sym typeface="+mn-ea"/>
            </a:endParaRPr>
          </a:p>
        </p:txBody>
      </p:sp>
      <p:pic>
        <p:nvPicPr>
          <p:cNvPr id="5" name="图片 4"/>
          <p:cNvPicPr>
            <a:picLocks noChangeAspect="1"/>
          </p:cNvPicPr>
          <p:nvPr/>
        </p:nvPicPr>
        <p:blipFill>
          <a:blip r:embed="rId1"/>
          <a:stretch>
            <a:fillRect/>
          </a:stretch>
        </p:blipFill>
        <p:spPr>
          <a:xfrm>
            <a:off x="366184" y="1643063"/>
            <a:ext cx="10926212" cy="2370029"/>
          </a:xfrm>
          <a:prstGeom prst="rect">
            <a:avLst/>
          </a:prstGeom>
        </p:spPr>
      </p:pic>
      <p:pic>
        <p:nvPicPr>
          <p:cNvPr id="8" name="图片 7"/>
          <p:cNvPicPr>
            <a:picLocks noChangeAspect="1"/>
          </p:cNvPicPr>
          <p:nvPr/>
        </p:nvPicPr>
        <p:blipFill>
          <a:blip r:embed="rId2"/>
          <a:stretch>
            <a:fillRect/>
          </a:stretch>
        </p:blipFill>
        <p:spPr>
          <a:xfrm>
            <a:off x="449580" y="4194675"/>
            <a:ext cx="10926212" cy="22949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  </a:t>
            </a:r>
            <a:r>
              <a:rPr lang="zh-CN" altLang="en-US" b="0">
                <a:sym typeface="+mn-ea"/>
              </a:rPr>
              <a:t>特征变量差异性分析</a:t>
            </a:r>
            <a:endParaRPr lang="zh-CN" altLang="en-US" b="0">
              <a:sym typeface="+mn-ea"/>
            </a:endParaRPr>
          </a:p>
        </p:txBody>
      </p:sp>
      <p:pic>
        <p:nvPicPr>
          <p:cNvPr id="4" name="图片 3"/>
          <p:cNvPicPr>
            <a:picLocks noChangeAspect="1"/>
          </p:cNvPicPr>
          <p:nvPr/>
        </p:nvPicPr>
        <p:blipFill>
          <a:blip r:embed="rId1"/>
          <a:stretch>
            <a:fillRect/>
          </a:stretch>
        </p:blipFill>
        <p:spPr>
          <a:xfrm>
            <a:off x="452761" y="1591673"/>
            <a:ext cx="10752283" cy="28649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366182" y="1103763"/>
            <a:ext cx="11198437" cy="2974307"/>
          </a:xfrm>
          <a:prstGeom prst="rect">
            <a:avLst/>
          </a:prstGeom>
        </p:spPr>
      </p:pic>
      <p:pic>
        <p:nvPicPr>
          <p:cNvPr id="10" name="图片 9"/>
          <p:cNvPicPr>
            <a:picLocks noChangeAspect="1"/>
          </p:cNvPicPr>
          <p:nvPr/>
        </p:nvPicPr>
        <p:blipFill>
          <a:blip r:embed="rId2"/>
          <a:stretch>
            <a:fillRect/>
          </a:stretch>
        </p:blipFill>
        <p:spPr>
          <a:xfrm>
            <a:off x="366183" y="4108725"/>
            <a:ext cx="8054552" cy="2481404"/>
          </a:xfrm>
          <a:prstGeom prst="rect">
            <a:avLst/>
          </a:prstGeom>
        </p:spPr>
      </p:pic>
      <p:sp>
        <p:nvSpPr>
          <p:cNvPr id="2" name="标题 1"/>
          <p:cNvSpPr>
            <a:spLocks noGrp="1"/>
          </p:cNvSpPr>
          <p:nvPr>
            <p:ph type="title"/>
          </p:nvPr>
        </p:nvSpPr>
        <p:spPr/>
        <p:txBody>
          <a:bodyPr/>
          <a:lstStyle/>
          <a:p>
            <a:r>
              <a:rPr lang="en-US" altLang="zh-CN">
                <a:sym typeface="+mn-ea"/>
              </a:rPr>
              <a:t>7.  </a:t>
            </a:r>
            <a:r>
              <a:rPr lang="zh-CN" altLang="en-US" b="0">
                <a:sym typeface="+mn-ea"/>
              </a:rPr>
              <a:t>工况预警效果验证</a:t>
            </a:r>
            <a:endParaRPr lang="zh-CN" altLang="en-US" b="0">
              <a:sym typeface="+mn-ea"/>
            </a:endParaRPr>
          </a:p>
        </p:txBody>
      </p:sp>
      <p:sp>
        <p:nvSpPr>
          <p:cNvPr id="21" name="圆角矩形 20"/>
          <p:cNvSpPr/>
          <p:nvPr/>
        </p:nvSpPr>
        <p:spPr>
          <a:xfrm>
            <a:off x="5285999" y="1073108"/>
            <a:ext cx="328930" cy="2389875"/>
          </a:xfrm>
          <a:prstGeom prst="roundRect">
            <a:avLst/>
          </a:prstGeom>
          <a:solidFill>
            <a:srgbClr val="CCECFF">
              <a:alpha val="29999"/>
            </a:srgbClr>
          </a:solidFill>
          <a:ln w="19050"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7" name="右箭头 6"/>
          <p:cNvSpPr/>
          <p:nvPr/>
        </p:nvSpPr>
        <p:spPr>
          <a:xfrm rot="6780000">
            <a:off x="4470683" y="3564424"/>
            <a:ext cx="840105" cy="424180"/>
          </a:xfrm>
          <a:prstGeom prst="right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8" name="文本框 7"/>
          <p:cNvSpPr txBox="1"/>
          <p:nvPr/>
        </p:nvSpPr>
        <p:spPr>
          <a:xfrm>
            <a:off x="8420735" y="4281805"/>
            <a:ext cx="3143885" cy="2308324"/>
          </a:xfrm>
          <a:prstGeom prst="rect">
            <a:avLst/>
          </a:prstGeom>
          <a:noFill/>
          <a:ln w="9525">
            <a:noFill/>
            <a:miter lim="800000"/>
          </a:ln>
        </p:spPr>
        <p:txBody>
          <a:bodyPr wrap="square" anchor="t">
            <a:spAutoFit/>
          </a:bodyPr>
          <a:lstStyle/>
          <a:p>
            <a:pPr algn="l">
              <a:buClr>
                <a:srgbClr val="333399"/>
              </a:buClr>
              <a:buSzPct val="120000"/>
            </a:pPr>
            <a:r>
              <a:rPr lang="en-US" altLang="zh-CN" dirty="0">
                <a:ea typeface="宋体" panose="02010600030101010101" pitchFamily="2" charset="-122"/>
              </a:rPr>
              <a:t>PH</a:t>
            </a:r>
            <a:r>
              <a:rPr lang="zh-CN" altLang="en-US" dirty="0">
                <a:ea typeface="宋体" panose="02010600030101010101" pitchFamily="2" charset="-122"/>
              </a:rPr>
              <a:t>拟合效果最好，基本和标定的异常状态重叠</a:t>
            </a:r>
            <a:endParaRPr lang="en-US" altLang="zh-CN" b="0" dirty="0">
              <a:ea typeface="宋体" panose="02010600030101010101" pitchFamily="2" charset="-122"/>
            </a:endParaRPr>
          </a:p>
          <a:p>
            <a:pPr algn="l">
              <a:buClr>
                <a:srgbClr val="333399"/>
              </a:buClr>
              <a:buSzPct val="120000"/>
            </a:pPr>
            <a:r>
              <a:rPr lang="zh-CN" altLang="en-US" b="0" dirty="0">
                <a:ea typeface="宋体" panose="02010600030101010101" pitchFamily="2" charset="-122"/>
              </a:rPr>
              <a:t>通过设置合理的预警阈值</a:t>
            </a:r>
            <a:endParaRPr lang="zh-CN" altLang="en-US" b="0" dirty="0">
              <a:ea typeface="宋体" panose="02010600030101010101" pitchFamily="2" charset="-122"/>
            </a:endParaRPr>
          </a:p>
          <a:p>
            <a:pPr algn="l">
              <a:buClr>
                <a:srgbClr val="333399"/>
              </a:buClr>
              <a:buSzPct val="120000"/>
            </a:pPr>
            <a:endParaRPr lang="zh-CN" altLang="en-US" b="0" dirty="0">
              <a:ea typeface="宋体" panose="02010600030101010101" pitchFamily="2" charset="-122"/>
            </a:endParaRPr>
          </a:p>
          <a:p>
            <a:pPr marL="285750" indent="-285750" algn="l">
              <a:buClr>
                <a:srgbClr val="333399"/>
              </a:buClr>
              <a:buSzPct val="120000"/>
              <a:buFont typeface="Wingdings" panose="05000000000000000000" charset="0"/>
              <a:buChar char="ü"/>
            </a:pPr>
            <a:r>
              <a:rPr lang="zh-CN" altLang="en-US" b="0" dirty="0">
                <a:latin typeface="+mj-lt"/>
                <a:ea typeface="+mj-lt"/>
                <a:cs typeface="+mj-lt"/>
              </a:rPr>
              <a:t>可以提前</a:t>
            </a:r>
            <a:r>
              <a:rPr lang="en-US" altLang="zh-CN" b="0" dirty="0">
                <a:latin typeface="+mj-lt"/>
                <a:ea typeface="+mj-lt"/>
                <a:cs typeface="+mj-lt"/>
              </a:rPr>
              <a:t>10min </a:t>
            </a:r>
            <a:r>
              <a:rPr lang="zh-CN" altLang="en-US" b="0" dirty="0">
                <a:latin typeface="+mj-lt"/>
                <a:ea typeface="+mj-lt"/>
                <a:cs typeface="+mj-lt"/>
              </a:rPr>
              <a:t>预警</a:t>
            </a:r>
            <a:endParaRPr lang="zh-CN" altLang="en-US" b="0" dirty="0">
              <a:latin typeface="+mj-lt"/>
              <a:ea typeface="+mj-lt"/>
              <a:cs typeface="+mj-lt"/>
            </a:endParaRPr>
          </a:p>
          <a:p>
            <a:pPr marL="285750" indent="-285750" algn="l">
              <a:buClr>
                <a:srgbClr val="333399"/>
              </a:buClr>
              <a:buSzPct val="120000"/>
              <a:buFont typeface="Wingdings" panose="05000000000000000000" charset="0"/>
              <a:buChar char="ü"/>
            </a:pPr>
            <a:endParaRPr lang="zh-CN" altLang="en-US" b="0" dirty="0">
              <a:latin typeface="+mj-lt"/>
              <a:ea typeface="+mj-lt"/>
              <a:cs typeface="+mj-lt"/>
            </a:endParaRPr>
          </a:p>
          <a:p>
            <a:pPr marL="285750" indent="-285750" algn="l">
              <a:buClr>
                <a:srgbClr val="333399"/>
              </a:buClr>
              <a:buSzPct val="120000"/>
              <a:buFont typeface="Wingdings" panose="05000000000000000000" charset="0"/>
              <a:buChar char="ü"/>
            </a:pPr>
            <a:r>
              <a:rPr lang="zh-CN" altLang="en-US" b="0" dirty="0">
                <a:latin typeface="+mj-lt"/>
                <a:ea typeface="+mj-lt"/>
                <a:cs typeface="+mj-lt"/>
              </a:rPr>
              <a:t>可以在异常状态结束后</a:t>
            </a:r>
            <a:r>
              <a:rPr lang="en-US" altLang="zh-CN" dirty="0">
                <a:latin typeface="+mj-lt"/>
                <a:ea typeface="+mj-lt"/>
                <a:cs typeface="+mj-lt"/>
              </a:rPr>
              <a:t>1</a:t>
            </a:r>
            <a:r>
              <a:rPr lang="en-US" altLang="zh-CN" b="0" dirty="0">
                <a:latin typeface="+mj-lt"/>
                <a:ea typeface="+mj-lt"/>
                <a:cs typeface="+mj-lt"/>
              </a:rPr>
              <a:t>~2min</a:t>
            </a:r>
            <a:r>
              <a:rPr lang="zh-CN" altLang="en-US" b="0" dirty="0">
                <a:latin typeface="+mj-lt"/>
                <a:ea typeface="+mj-lt"/>
                <a:cs typeface="+mj-lt"/>
              </a:rPr>
              <a:t>解除预警</a:t>
            </a:r>
            <a:endParaRPr lang="zh-CN" altLang="en-US" b="0" dirty="0">
              <a:latin typeface="+mj-lt"/>
              <a:ea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bwMode="auto">
          <a:xfrm>
            <a:off x="4084365" y="2331745"/>
            <a:ext cx="3877985" cy="646331"/>
          </a:xfrm>
          <a:prstGeom prst="rect">
            <a:avLst/>
          </a:prstGeom>
          <a:noFill/>
          <a:ln w="9525">
            <a:noFill/>
            <a:miter lim="800000"/>
          </a:ln>
          <a:effectLst/>
        </p:spPr>
        <p:txBody>
          <a:bodyPr wrap="none" rtlCol="0">
            <a:spAutoFit/>
          </a:bodyPr>
          <a:lstStyle/>
          <a:p>
            <a:pPr>
              <a:buClr>
                <a:srgbClr val="333399"/>
              </a:buClr>
              <a:buSzPct val="120000"/>
            </a:pPr>
            <a:r>
              <a:rPr kumimoji="1" lang="zh-CN" altLang="en-US" sz="36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谢谢大家的时间！</a:t>
            </a:r>
            <a:endParaRPr kumimoji="1" lang="zh-CN" altLang="en-US" sz="36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0"/>
          </p:nvPr>
        </p:nvSpPr>
        <p:spPr/>
        <p:txBody>
          <a:bodyPr/>
          <a:lstStyle/>
          <a:p>
            <a:pPr>
              <a:defRPr/>
            </a:pPr>
            <a:fld id="{DBD9516C-C47E-43D8-9727-3C17BB639E0A}" type="slidenum">
              <a:rPr lang="zh-CN" altLang="en-US" smtClean="0">
                <a:ea typeface="微软雅黑" panose="020B0503020204020204" pitchFamily="34" charset="-122"/>
              </a:rPr>
            </a:fld>
            <a:endParaRPr lang="en-US" altLang="zh-CN">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BD9516C-C47E-43D8-9727-3C17BB639E0A}" type="slidenum">
              <a:rPr lang="zh-CN" altLang="en-US" smtClean="0">
                <a:ea typeface="微软雅黑" panose="020B0503020204020204" pitchFamily="34" charset="-122"/>
              </a:rPr>
            </a:fld>
            <a:endParaRPr lang="en-US" altLang="zh-CN" dirty="0">
              <a:ea typeface="微软雅黑" panose="020B0503020204020204" pitchFamily="34" charset="-122"/>
            </a:endParaRPr>
          </a:p>
        </p:txBody>
      </p:sp>
      <p:sp>
        <p:nvSpPr>
          <p:cNvPr id="5" name="文本占位符 3"/>
          <p:cNvSpPr txBox="1"/>
          <p:nvPr/>
        </p:nvSpPr>
        <p:spPr>
          <a:xfrm>
            <a:off x="274902" y="575182"/>
            <a:ext cx="5957425" cy="565394"/>
          </a:xfrm>
          <a:prstGeom prst="rect">
            <a:avLst/>
          </a:prstGeom>
        </p:spPr>
        <p:txBody>
          <a:bodyPr vert="horz" rtlCol="0" anchor="ctr" anchorCtr="0">
            <a:normAutofit/>
          </a:bodyPr>
          <a:lstStyle>
            <a:lvl1pPr marL="0" indent="0" algn="l" defTabSz="685800" rtl="0" eaLnBrk="1" latinLnBrk="0" hangingPunct="1">
              <a:lnSpc>
                <a:spcPct val="90000"/>
              </a:lnSpc>
              <a:spcBef>
                <a:spcPts val="750"/>
              </a:spcBef>
              <a:buFontTx/>
              <a:buNone/>
              <a:defRPr sz="2600" b="0" kern="1200">
                <a:solidFill>
                  <a:srgbClr val="204056"/>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Tx/>
              <a:buNone/>
              <a:defRPr/>
            </a:pPr>
            <a:r>
              <a:rPr kumimoji="0" lang="en-US" altLang="zh-CN" sz="2400" b="1" i="0" u="none" strike="noStrike" kern="1200" cap="none" spc="0" normalizeH="0" baseline="0" noProof="0" dirty="0">
                <a:ln>
                  <a:noFill/>
                </a:ln>
                <a:solidFill>
                  <a:srgbClr val="204056"/>
                </a:solidFill>
                <a:effectLst/>
                <a:uLnTx/>
                <a:uFillTx/>
                <a:latin typeface="微软雅黑" panose="020B0503020204020204" pitchFamily="34" charset="-122"/>
                <a:ea typeface="微软雅黑" panose="020B0503020204020204" pitchFamily="34" charset="-122"/>
                <a:sym typeface="+mn-ea"/>
              </a:rPr>
              <a:t>1.  </a:t>
            </a:r>
            <a:r>
              <a:rPr lang="zh-CN" altLang="en-US" sz="2400" dirty="0">
                <a:sym typeface="+mn-ea"/>
              </a:rPr>
              <a:t>业务背景</a:t>
            </a:r>
            <a:endParaRPr kumimoji="0" lang="zh-CN" altLang="en-US" sz="2400" b="1" i="0" u="none" strike="noStrike" kern="1200" cap="none" spc="0" normalizeH="0" baseline="0" noProof="0" dirty="0">
              <a:ln>
                <a:noFill/>
              </a:ln>
              <a:solidFill>
                <a:srgbClr val="204056"/>
              </a:solidFill>
              <a:effectLst/>
              <a:uLnTx/>
              <a:uFillTx/>
              <a:latin typeface="微软雅黑" panose="020B0503020204020204" pitchFamily="34" charset="-122"/>
              <a:ea typeface="微软雅黑" panose="020B0503020204020204" pitchFamily="34" charset="-122"/>
              <a:sym typeface="+mn-ea"/>
            </a:endParaRPr>
          </a:p>
        </p:txBody>
      </p:sp>
      <p:sp>
        <p:nvSpPr>
          <p:cNvPr id="24" name="AutoShape 33"/>
          <p:cNvSpPr/>
          <p:nvPr/>
        </p:nvSpPr>
        <p:spPr>
          <a:xfrm>
            <a:off x="1330869" y="3026278"/>
            <a:ext cx="10080000" cy="1304925"/>
          </a:xfrm>
          <a:prstGeom prst="roundRect">
            <a:avLst>
              <a:gd name="adj" fmla="val 11505"/>
            </a:avLst>
          </a:prstGeom>
          <a:gradFill rotWithShape="1">
            <a:gsLst>
              <a:gs pos="0">
                <a:srgbClr val="8064A2"/>
              </a:gs>
              <a:gs pos="100000">
                <a:srgbClr val="3B2E4B">
                  <a:alpha val="0"/>
                </a:srgbClr>
              </a:gs>
            </a:gsLst>
            <a:lin ang="0" scaled="1"/>
            <a:tileRect/>
          </a:gradFill>
          <a:ln w="6350">
            <a:noFill/>
          </a:ln>
        </p:spPr>
        <p:txBody>
          <a:bodyPr wrap="none"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25" name="AutoShape 34"/>
          <p:cNvSpPr/>
          <p:nvPr/>
        </p:nvSpPr>
        <p:spPr>
          <a:xfrm>
            <a:off x="2283369" y="3472365"/>
            <a:ext cx="407988" cy="344488"/>
          </a:xfrm>
          <a:prstGeom prst="rightArrow">
            <a:avLst>
              <a:gd name="adj1" fmla="val 50000"/>
              <a:gd name="adj2" fmla="val 45552"/>
            </a:avLst>
          </a:prstGeom>
          <a:solidFill>
            <a:srgbClr val="FEFEFE"/>
          </a:solidFill>
          <a:ln w="9525">
            <a:noFill/>
          </a:ln>
        </p:spPr>
        <p:txBody>
          <a:bodyPr wrap="none"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26" name="AutoShape 35"/>
          <p:cNvSpPr/>
          <p:nvPr/>
        </p:nvSpPr>
        <p:spPr>
          <a:xfrm>
            <a:off x="1372142" y="4615802"/>
            <a:ext cx="10080000" cy="1314450"/>
          </a:xfrm>
          <a:prstGeom prst="roundRect">
            <a:avLst>
              <a:gd name="adj" fmla="val 11505"/>
            </a:avLst>
          </a:prstGeom>
          <a:gradFill rotWithShape="1">
            <a:gsLst>
              <a:gs pos="0">
                <a:srgbClr val="C0504D"/>
              </a:gs>
              <a:gs pos="100000">
                <a:srgbClr val="592524">
                  <a:alpha val="0"/>
                </a:srgbClr>
              </a:gs>
            </a:gsLst>
            <a:lin ang="0" scaled="1"/>
            <a:tileRect/>
          </a:gradFill>
          <a:ln w="6350">
            <a:noFill/>
          </a:ln>
        </p:spPr>
        <p:txBody>
          <a:bodyPr wrap="none"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27" name="AutoShape 36"/>
          <p:cNvSpPr/>
          <p:nvPr/>
        </p:nvSpPr>
        <p:spPr>
          <a:xfrm>
            <a:off x="2254794" y="5080940"/>
            <a:ext cx="406400" cy="347662"/>
          </a:xfrm>
          <a:prstGeom prst="rightArrow">
            <a:avLst>
              <a:gd name="adj1" fmla="val 50000"/>
              <a:gd name="adj2" fmla="val 44961"/>
            </a:avLst>
          </a:prstGeom>
          <a:solidFill>
            <a:srgbClr val="FEFEFE"/>
          </a:solidFill>
          <a:ln w="9525">
            <a:noFill/>
          </a:ln>
        </p:spPr>
        <p:txBody>
          <a:bodyPr wrap="none"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28" name="AutoShape 37"/>
          <p:cNvSpPr/>
          <p:nvPr/>
        </p:nvSpPr>
        <p:spPr>
          <a:xfrm>
            <a:off x="1330868" y="1463741"/>
            <a:ext cx="10080000" cy="1304925"/>
          </a:xfrm>
          <a:prstGeom prst="roundRect">
            <a:avLst>
              <a:gd name="adj" fmla="val 11505"/>
            </a:avLst>
          </a:prstGeom>
          <a:gradFill rotWithShape="1">
            <a:gsLst>
              <a:gs pos="0">
                <a:srgbClr val="9BBB59">
                  <a:alpha val="79999"/>
                </a:srgbClr>
              </a:gs>
              <a:gs pos="100000">
                <a:srgbClr val="485729">
                  <a:alpha val="0"/>
                </a:srgbClr>
              </a:gs>
            </a:gsLst>
            <a:lin ang="0" scaled="1"/>
            <a:tileRect/>
          </a:gradFill>
          <a:ln w="6350">
            <a:noFill/>
          </a:ln>
        </p:spPr>
        <p:txBody>
          <a:bodyPr wrap="none"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29" name="AutoShape 38"/>
          <p:cNvSpPr/>
          <p:nvPr/>
        </p:nvSpPr>
        <p:spPr>
          <a:xfrm>
            <a:off x="2262732" y="1909828"/>
            <a:ext cx="407987" cy="344488"/>
          </a:xfrm>
          <a:prstGeom prst="rightArrow">
            <a:avLst>
              <a:gd name="adj1" fmla="val 50000"/>
              <a:gd name="adj2" fmla="val 45552"/>
            </a:avLst>
          </a:prstGeom>
          <a:solidFill>
            <a:srgbClr val="FEFEFE"/>
          </a:solidFill>
          <a:ln w="9525">
            <a:noFill/>
          </a:ln>
        </p:spPr>
        <p:txBody>
          <a:bodyPr wrap="none"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30" name="AutoShape 39"/>
          <p:cNvSpPr/>
          <p:nvPr/>
        </p:nvSpPr>
        <p:spPr>
          <a:xfrm>
            <a:off x="699044" y="1447866"/>
            <a:ext cx="1765300" cy="1298575"/>
          </a:xfrm>
          <a:prstGeom prst="roundRect">
            <a:avLst>
              <a:gd name="adj" fmla="val 11921"/>
            </a:avLst>
          </a:prstGeom>
          <a:gradFill rotWithShape="1">
            <a:gsLst>
              <a:gs pos="0">
                <a:srgbClr val="9BBB59"/>
              </a:gs>
              <a:gs pos="100000">
                <a:srgbClr val="6C833E"/>
              </a:gs>
            </a:gsLst>
            <a:lin ang="5400000" scaled="1"/>
            <a:tileRect/>
          </a:gra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31" name="Freeform 40"/>
          <p:cNvSpPr/>
          <p:nvPr/>
        </p:nvSpPr>
        <p:spPr>
          <a:xfrm>
            <a:off x="768894" y="1512953"/>
            <a:ext cx="877888" cy="649288"/>
          </a:xfrm>
          <a:custGeom>
            <a:avLst/>
            <a:gdLst>
              <a:gd name="txL" fmla="*/ 0 w 596"/>
              <a:gd name="txT" fmla="*/ 0 h 598"/>
              <a:gd name="txR" fmla="*/ 596 w 596"/>
              <a:gd name="txB" fmla="*/ 598 h 598"/>
            </a:gdLst>
            <a:ahLst/>
            <a:cxnLst>
              <a:cxn ang="0">
                <a:pos x="118" y="0"/>
              </a:cxn>
              <a:cxn ang="0">
                <a:pos x="0" y="118"/>
              </a:cxn>
              <a:cxn ang="0">
                <a:pos x="0" y="589"/>
              </a:cxn>
              <a:cxn ang="0">
                <a:pos x="161" y="174"/>
              </a:cxn>
              <a:cxn ang="0">
                <a:pos x="589" y="0"/>
              </a:cxn>
              <a:cxn ang="0">
                <a:pos x="118" y="0"/>
              </a:cxn>
            </a:cxnLst>
            <a:rect l="txL" t="txT" r="txR" b="tx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CEDEAE"/>
              </a:gs>
              <a:gs pos="50000">
                <a:srgbClr val="9BBB59">
                  <a:alpha val="0"/>
                </a:srgbClr>
              </a:gs>
              <a:gs pos="100000">
                <a:srgbClr val="CEDEAE"/>
              </a:gs>
            </a:gsLst>
            <a:lin ang="2700000" scaled="1"/>
            <a:tileRect/>
          </a:gradFill>
          <a:ln w="0">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32" name="AutoShape 41"/>
          <p:cNvSpPr/>
          <p:nvPr/>
        </p:nvSpPr>
        <p:spPr>
          <a:xfrm>
            <a:off x="713332" y="3016753"/>
            <a:ext cx="1765300" cy="1298575"/>
          </a:xfrm>
          <a:prstGeom prst="roundRect">
            <a:avLst>
              <a:gd name="adj" fmla="val 11921"/>
            </a:avLst>
          </a:prstGeom>
          <a:gradFill rotWithShape="1">
            <a:gsLst>
              <a:gs pos="0">
                <a:srgbClr val="8064A2"/>
              </a:gs>
              <a:gs pos="100000">
                <a:srgbClr val="594671"/>
              </a:gs>
            </a:gsLst>
            <a:lin ang="5400000" scaled="1"/>
            <a:tileRect/>
          </a:gra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33" name="Freeform 42"/>
          <p:cNvSpPr/>
          <p:nvPr/>
        </p:nvSpPr>
        <p:spPr>
          <a:xfrm>
            <a:off x="772069" y="3081840"/>
            <a:ext cx="877888" cy="649288"/>
          </a:xfrm>
          <a:custGeom>
            <a:avLst/>
            <a:gdLst>
              <a:gd name="txL" fmla="*/ 0 w 596"/>
              <a:gd name="txT" fmla="*/ 0 h 598"/>
              <a:gd name="txR" fmla="*/ 596 w 596"/>
              <a:gd name="txB" fmla="*/ 598 h 598"/>
            </a:gdLst>
            <a:ahLst/>
            <a:cxnLst>
              <a:cxn ang="0">
                <a:pos x="118" y="0"/>
              </a:cxn>
              <a:cxn ang="0">
                <a:pos x="0" y="118"/>
              </a:cxn>
              <a:cxn ang="0">
                <a:pos x="0" y="589"/>
              </a:cxn>
              <a:cxn ang="0">
                <a:pos x="161" y="174"/>
              </a:cxn>
              <a:cxn ang="0">
                <a:pos x="589" y="0"/>
              </a:cxn>
              <a:cxn ang="0">
                <a:pos x="118" y="0"/>
              </a:cxn>
            </a:cxnLst>
            <a:rect l="txL" t="txT" r="txR" b="tx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C1B4D2"/>
              </a:gs>
              <a:gs pos="50000">
                <a:srgbClr val="8064A2">
                  <a:alpha val="0"/>
                </a:srgbClr>
              </a:gs>
              <a:gs pos="100000">
                <a:srgbClr val="C1B4D2"/>
              </a:gs>
            </a:gsLst>
            <a:lin ang="2700000" scaled="1"/>
            <a:tileRect/>
          </a:gradFill>
          <a:ln w="0">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34" name="AutoShape 43"/>
          <p:cNvSpPr/>
          <p:nvPr/>
        </p:nvSpPr>
        <p:spPr>
          <a:xfrm>
            <a:off x="692694" y="4606277"/>
            <a:ext cx="1765300" cy="1298575"/>
          </a:xfrm>
          <a:prstGeom prst="roundRect">
            <a:avLst>
              <a:gd name="adj" fmla="val 11921"/>
            </a:avLst>
          </a:prstGeom>
          <a:gradFill rotWithShape="1">
            <a:gsLst>
              <a:gs pos="0">
                <a:srgbClr val="C0504D"/>
              </a:gs>
              <a:gs pos="100000">
                <a:srgbClr val="863836"/>
              </a:gs>
            </a:gsLst>
            <a:lin ang="5400000" scaled="1"/>
            <a:tileRect/>
          </a:gra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35" name="Freeform 44"/>
          <p:cNvSpPr/>
          <p:nvPr/>
        </p:nvSpPr>
        <p:spPr>
          <a:xfrm>
            <a:off x="751432" y="4661840"/>
            <a:ext cx="877887" cy="649287"/>
          </a:xfrm>
          <a:custGeom>
            <a:avLst/>
            <a:gdLst>
              <a:gd name="txL" fmla="*/ 0 w 596"/>
              <a:gd name="txT" fmla="*/ 0 h 598"/>
              <a:gd name="txR" fmla="*/ 596 w 596"/>
              <a:gd name="txB" fmla="*/ 598 h 598"/>
            </a:gdLst>
            <a:ahLst/>
            <a:cxnLst>
              <a:cxn ang="0">
                <a:pos x="118" y="0"/>
              </a:cxn>
              <a:cxn ang="0">
                <a:pos x="0" y="118"/>
              </a:cxn>
              <a:cxn ang="0">
                <a:pos x="0" y="589"/>
              </a:cxn>
              <a:cxn ang="0">
                <a:pos x="161" y="174"/>
              </a:cxn>
              <a:cxn ang="0">
                <a:pos x="589" y="0"/>
              </a:cxn>
              <a:cxn ang="0">
                <a:pos x="118" y="0"/>
              </a:cxn>
            </a:cxnLst>
            <a:rect l="txL" t="txT" r="txR" b="tx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E0AAA8"/>
              </a:gs>
              <a:gs pos="50000">
                <a:srgbClr val="C0504D">
                  <a:alpha val="0"/>
                </a:srgbClr>
              </a:gs>
              <a:gs pos="100000">
                <a:srgbClr val="E0AAA8"/>
              </a:gs>
            </a:gsLst>
            <a:lin ang="2700000" scaled="1"/>
            <a:tileRect/>
          </a:gradFill>
          <a:ln w="0">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endParaRPr lang="zh-CN" altLang="en-US" sz="1200" dirty="0">
              <a:latin typeface="微软雅黑" panose="020B0503020204020204" pitchFamily="34" charset="-122"/>
              <a:ea typeface="微软雅黑" panose="020B0503020204020204" pitchFamily="34" charset="-122"/>
            </a:endParaRPr>
          </a:p>
        </p:txBody>
      </p:sp>
      <p:sp>
        <p:nvSpPr>
          <p:cNvPr id="36" name="Text Box 46"/>
          <p:cNvSpPr txBox="1"/>
          <p:nvPr/>
        </p:nvSpPr>
        <p:spPr>
          <a:xfrm>
            <a:off x="2707230" y="1626146"/>
            <a:ext cx="8601129" cy="730885"/>
          </a:xfrm>
          <a:prstGeom prst="rect">
            <a:avLst/>
          </a:prstGeom>
          <a:noFill/>
          <a:ln w="9525">
            <a:noFill/>
          </a:ln>
        </p:spPr>
        <p:txBody>
          <a:bodyPr wrap="square">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marL="176530" indent="-176530">
              <a:lnSpc>
                <a:spcPct val="130000"/>
              </a:lnSpc>
              <a:buClrTx/>
              <a:buChar char="•"/>
            </a:pPr>
            <a:r>
              <a:rPr sz="1600" dirty="0">
                <a:solidFill>
                  <a:srgbClr val="000000"/>
                </a:solidFill>
                <a:latin typeface="微软雅黑" panose="020B0503020204020204" pitchFamily="34" charset="-122"/>
                <a:ea typeface="微软雅黑" panose="020B0503020204020204" pitchFamily="34" charset="-122"/>
              </a:rPr>
              <a:t>目前，氨法脱硫运维优化的相关研究在国内和国际上都还较少，如何基于大数据为业主和运营方提供更高效和便利的运维服务，是一项富有挑战的任务</a:t>
            </a:r>
            <a:endParaRPr sz="1600" dirty="0">
              <a:solidFill>
                <a:srgbClr val="000000"/>
              </a:solidFill>
              <a:latin typeface="微软雅黑" panose="020B0503020204020204" pitchFamily="34" charset="-122"/>
              <a:ea typeface="微软雅黑" panose="020B0503020204020204" pitchFamily="34" charset="-122"/>
            </a:endParaRPr>
          </a:p>
        </p:txBody>
      </p:sp>
      <p:sp>
        <p:nvSpPr>
          <p:cNvPr id="37" name="Text Box 50"/>
          <p:cNvSpPr txBox="1"/>
          <p:nvPr/>
        </p:nvSpPr>
        <p:spPr>
          <a:xfrm>
            <a:off x="678407" y="1879666"/>
            <a:ext cx="1812925" cy="398780"/>
          </a:xfrm>
          <a:prstGeom prst="rect">
            <a:avLst/>
          </a:prstGeom>
          <a:noFill/>
          <a:ln w="9525">
            <a:noFill/>
          </a:ln>
        </p:spPr>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buSzTx/>
              <a:buFontTx/>
            </a:pPr>
            <a:r>
              <a:rPr lang="zh-CN" altLang="en-US" sz="2000" dirty="0">
                <a:solidFill>
                  <a:srgbClr val="FEFFFF"/>
                </a:solidFill>
                <a:latin typeface="微软雅黑" panose="020B0503020204020204" pitchFamily="34" charset="-122"/>
                <a:ea typeface="微软雅黑" panose="020B0503020204020204" pitchFamily="34" charset="-122"/>
              </a:rPr>
              <a:t>业务背景</a:t>
            </a:r>
            <a:endParaRPr lang="zh-CN" altLang="en-US" sz="2000" dirty="0">
              <a:solidFill>
                <a:srgbClr val="FEFFFF"/>
              </a:solidFill>
              <a:latin typeface="微软雅黑" panose="020B0503020204020204" pitchFamily="34" charset="-122"/>
              <a:ea typeface="微软雅黑" panose="020B0503020204020204" pitchFamily="34" charset="-122"/>
            </a:endParaRPr>
          </a:p>
        </p:txBody>
      </p:sp>
      <p:sp>
        <p:nvSpPr>
          <p:cNvPr id="38" name="Text Box 46"/>
          <p:cNvSpPr txBox="1"/>
          <p:nvPr/>
        </p:nvSpPr>
        <p:spPr>
          <a:xfrm>
            <a:off x="2707231" y="3297901"/>
            <a:ext cx="8601129" cy="730885"/>
          </a:xfrm>
          <a:prstGeom prst="rect">
            <a:avLst/>
          </a:prstGeom>
          <a:noFill/>
          <a:ln w="9525">
            <a:noFill/>
          </a:ln>
        </p:spPr>
        <p:txBody>
          <a:bodyPr wrap="square">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marL="176530" indent="-176530">
              <a:lnSpc>
                <a:spcPct val="130000"/>
              </a:lnSpc>
              <a:buClrTx/>
              <a:buChar char="•"/>
            </a:pPr>
            <a:r>
              <a:rPr sz="1600" dirty="0">
                <a:solidFill>
                  <a:srgbClr val="000000"/>
                </a:solidFill>
                <a:latin typeface="微软雅黑" panose="020B0503020204020204" pitchFamily="34" charset="-122"/>
                <a:ea typeface="微软雅黑" panose="020B0503020204020204" pitchFamily="34" charset="-122"/>
              </a:rPr>
              <a:t>目前，常规的运维是对主要监控量进行相应上下限管控和简单报警处理，故障往往是到了相当严重或停机时才会介入处理</a:t>
            </a:r>
            <a:endParaRPr sz="1600" dirty="0">
              <a:solidFill>
                <a:srgbClr val="000000"/>
              </a:solidFill>
              <a:latin typeface="微软雅黑" panose="020B0503020204020204" pitchFamily="34" charset="-122"/>
              <a:ea typeface="微软雅黑" panose="020B0503020204020204" pitchFamily="34" charset="-122"/>
            </a:endParaRPr>
          </a:p>
        </p:txBody>
      </p:sp>
      <p:sp>
        <p:nvSpPr>
          <p:cNvPr id="39" name="Text Box 50"/>
          <p:cNvSpPr txBox="1"/>
          <p:nvPr/>
        </p:nvSpPr>
        <p:spPr>
          <a:xfrm>
            <a:off x="678407" y="3386640"/>
            <a:ext cx="1812925" cy="398780"/>
          </a:xfrm>
          <a:prstGeom prst="rect">
            <a:avLst/>
          </a:prstGeom>
          <a:noFill/>
          <a:ln w="9525">
            <a:noFill/>
          </a:ln>
        </p:spPr>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r>
              <a:rPr lang="en-US" altLang="zh-CN" sz="2000" dirty="0">
                <a:solidFill>
                  <a:srgbClr val="FEFFFF"/>
                </a:solidFill>
                <a:latin typeface="微软雅黑" panose="020B0503020204020204" pitchFamily="34" charset="-122"/>
                <a:ea typeface="微软雅黑" panose="020B0503020204020204" pitchFamily="34" charset="-122"/>
              </a:rPr>
              <a:t> </a:t>
            </a:r>
            <a:r>
              <a:rPr lang="zh-CN" altLang="en-US" sz="2000" dirty="0">
                <a:solidFill>
                  <a:srgbClr val="FEFFFF"/>
                </a:solidFill>
                <a:latin typeface="微软雅黑" panose="020B0503020204020204" pitchFamily="34" charset="-122"/>
                <a:ea typeface="微软雅黑" panose="020B0503020204020204" pitchFamily="34" charset="-122"/>
              </a:rPr>
              <a:t>业务问题</a:t>
            </a:r>
            <a:endPar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Text Box 46"/>
          <p:cNvSpPr txBox="1"/>
          <p:nvPr/>
        </p:nvSpPr>
        <p:spPr>
          <a:xfrm>
            <a:off x="2707230" y="4722165"/>
            <a:ext cx="8601129" cy="730885"/>
          </a:xfrm>
          <a:prstGeom prst="rect">
            <a:avLst/>
          </a:prstGeom>
          <a:noFill/>
          <a:ln w="9525">
            <a:noFill/>
          </a:ln>
        </p:spPr>
        <p:txBody>
          <a:bodyPr wrap="square">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marL="176530" indent="-176530">
              <a:lnSpc>
                <a:spcPct val="130000"/>
              </a:lnSpc>
              <a:buClrTx/>
              <a:buChar char="•"/>
            </a:pPr>
            <a:r>
              <a:rPr lang="zh-CN" altLang="en-US" sz="1600" dirty="0">
                <a:latin typeface="微软雅黑" panose="020B0503020204020204" pitchFamily="34" charset="-122"/>
                <a:ea typeface="微软雅黑" panose="020B0503020204020204" pitchFamily="34" charset="-122"/>
              </a:rPr>
              <a:t>帮助运维工程师固化和量化运维经验，通过大数据平台实现自动发现异常信号征兆，并做出初步诊断，将结果和相关预警信息自动推送到相关人员</a:t>
            </a:r>
            <a:endParaRPr lang="zh-CN" altLang="en-US" sz="1600" dirty="0">
              <a:latin typeface="微软雅黑" panose="020B0503020204020204" pitchFamily="34" charset="-122"/>
              <a:ea typeface="微软雅黑" panose="020B0503020204020204" pitchFamily="34" charset="-122"/>
            </a:endParaRPr>
          </a:p>
        </p:txBody>
      </p:sp>
      <p:sp>
        <p:nvSpPr>
          <p:cNvPr id="41" name="Text Box 50"/>
          <p:cNvSpPr txBox="1"/>
          <p:nvPr/>
        </p:nvSpPr>
        <p:spPr>
          <a:xfrm>
            <a:off x="678407" y="5034585"/>
            <a:ext cx="1812925" cy="398780"/>
          </a:xfrm>
          <a:prstGeom prst="rect">
            <a:avLst/>
          </a:prstGeom>
          <a:noFill/>
          <a:ln w="9525">
            <a:noFill/>
          </a:ln>
        </p:spPr>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2pPr>
            <a:lvl3pPr marL="914400" lvl="2"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3pPr>
            <a:lvl4pPr marL="1371600" lvl="3"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4pPr>
            <a:lvl5pPr marL="1828800" lvl="4"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5pPr>
            <a:lvl6pPr marL="2286000" lvl="5"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6pPr>
            <a:lvl7pPr marL="2743200" lvl="6"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7pPr>
            <a:lvl8pPr marL="3200400" lvl="7"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8pPr>
            <a:lvl9pPr marL="3657600" lvl="8" indent="0" algn="l" defTabSz="914400" rtl="0" eaLnBrk="0" fontAlgn="base" latinLnBrk="0" hangingPunct="0">
              <a:lnSpc>
                <a:spcPct val="100000"/>
              </a:lnSpc>
              <a:spcBef>
                <a:spcPct val="50000"/>
              </a:spcBef>
              <a:spcAft>
                <a:spcPct val="0"/>
              </a:spcAft>
              <a:buNone/>
              <a:defRPr sz="1400" b="1" i="0" u="none" kern="1200" baseline="0">
                <a:solidFill>
                  <a:schemeClr val="tx1"/>
                </a:solidFill>
                <a:latin typeface="Times New Roman" panose="02020603050405020304" pitchFamily="18" charset="0"/>
                <a:ea typeface="华文细黑" panose="02010600040101010101" pitchFamily="2" charset="-122"/>
                <a:cs typeface="+mn-cs"/>
              </a:defRPr>
            </a:lvl9pPr>
          </a:lstStyle>
          <a:p>
            <a:pPr algn="ctr">
              <a:buClrTx/>
            </a:pPr>
            <a:r>
              <a:rPr lang="zh-CN" altLang="en-US" sz="2000" dirty="0">
                <a:solidFill>
                  <a:srgbClr val="FEFFFF"/>
                </a:solidFill>
                <a:latin typeface="微软雅黑" panose="020B0503020204020204" pitchFamily="34" charset="-122"/>
                <a:ea typeface="微软雅黑" panose="020B0503020204020204" pitchFamily="34" charset="-122"/>
              </a:rPr>
              <a:t>业务目标</a:t>
            </a:r>
            <a:endPar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noProof="0" dirty="0">
                <a:ln>
                  <a:noFill/>
                </a:ln>
                <a:solidFill>
                  <a:srgbClr val="204056"/>
                </a:solidFill>
                <a:effectLst/>
                <a:uLnTx/>
                <a:uFillTx/>
                <a:latin typeface="微软雅黑" panose="020B0503020204020204" pitchFamily="34" charset="-122"/>
                <a:sym typeface="+mn-ea"/>
              </a:rPr>
              <a:t>2.  </a:t>
            </a:r>
            <a:r>
              <a:rPr lang="zh-CN" altLang="en-US" b="0" dirty="0">
                <a:sym typeface="+mn-ea"/>
              </a:rPr>
              <a:t>服务方案</a:t>
            </a:r>
            <a:endParaRPr lang="zh-CN" altLang="en-US" b="0" dirty="0">
              <a:sym typeface="+mn-ea"/>
            </a:endParaRPr>
          </a:p>
        </p:txBody>
      </p:sp>
      <p:sp>
        <p:nvSpPr>
          <p:cNvPr id="4" name="内容占位符 3"/>
          <p:cNvSpPr>
            <a:spLocks noGrp="1"/>
          </p:cNvSpPr>
          <p:nvPr>
            <p:ph idx="1"/>
          </p:nvPr>
        </p:nvSpPr>
        <p:spPr>
          <a:xfrm>
            <a:off x="293370" y="1168400"/>
            <a:ext cx="11530330" cy="5513705"/>
          </a:xfrm>
        </p:spPr>
        <p:txBody>
          <a:bodyPr/>
          <a:lstStyle/>
          <a:p>
            <a:r>
              <a:rPr lang="zh-CN" altLang="en-US"/>
              <a:t>本项目集中攻关三个典型异常工况</a:t>
            </a:r>
            <a:r>
              <a:rPr lang="zh-CN" altLang="en-US">
                <a:sym typeface="+mn-ea"/>
              </a:rPr>
              <a:t> ：</a:t>
            </a:r>
            <a:endParaRPr lang="zh-CN" altLang="en-US"/>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sym typeface="+mn-ea"/>
              </a:rPr>
              <a:t>浓缩段温度超标</a:t>
            </a:r>
            <a:endParaRPr lang="zh-CN" altLang="en-US"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sym typeface="+mn-ea"/>
              </a:rPr>
              <a:t>加氨量超理论值</a:t>
            </a:r>
            <a:endParaRPr lang="zh-CN" altLang="en-US"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sym typeface="+mn-ea"/>
              </a:rPr>
              <a:t>出口二氧化硫超标或波动大</a:t>
            </a:r>
            <a:endParaRPr lang="zh-CN" altLang="en-US"/>
          </a:p>
          <a:p>
            <a:r>
              <a:rPr lang="zh-CN" altLang="en-US">
                <a:sym typeface="+mn-ea"/>
              </a:rPr>
              <a:t>项目目前所处阶段 ： </a:t>
            </a:r>
            <a:r>
              <a:rPr lang="zh-CN" altLang="en-US" dirty="0">
                <a:latin typeface="微软雅黑" panose="020B0503020204020204" pitchFamily="34" charset="-122"/>
                <a:ea typeface="微软雅黑" panose="020B0503020204020204" pitchFamily="34" charset="-122"/>
                <a:sym typeface="+mn-ea"/>
              </a:rPr>
              <a:t>技术可行性研究阶段</a:t>
            </a:r>
            <a:endParaRPr lang="zh-CN" altLang="en-US">
              <a:sym typeface="+mn-ea"/>
            </a:endParaRPr>
          </a:p>
          <a:p>
            <a:r>
              <a:rPr lang="zh-CN" altLang="en-US">
                <a:sym typeface="+mn-ea"/>
              </a:rPr>
              <a:t> 项目阶段研究内容：</a:t>
            </a:r>
            <a:endParaRPr lang="zh-CN" altLang="en-US">
              <a:sym typeface="+mn-ea"/>
            </a:endParaRPr>
          </a:p>
          <a:p>
            <a:pPr marL="342900" indent="-342900">
              <a:buAutoNum type="arabicPeriod"/>
            </a:pPr>
            <a:r>
              <a:rPr lang="zh-CN" altLang="en-US" dirty="0">
                <a:solidFill>
                  <a:schemeClr val="tx2">
                    <a:lumMod val="75000"/>
                    <a:lumOff val="25000"/>
                  </a:schemeClr>
                </a:solidFill>
                <a:latin typeface="微软雅黑 Light" panose="020B0502040204020203" pitchFamily="34" charset="-122"/>
                <a:sym typeface="+mn-ea"/>
              </a:rPr>
              <a:t>通过深入调研，了解三个典型异常工况的现象、成因，及其专家诊断规则（可通过实时运行数据进行判断的规则）；</a:t>
            </a:r>
            <a:endParaRPr lang="zh-CN" altLang="en-US" dirty="0">
              <a:solidFill>
                <a:schemeClr val="tx2">
                  <a:lumMod val="75000"/>
                  <a:lumOff val="25000"/>
                </a:schemeClr>
              </a:solidFill>
              <a:latin typeface="微软雅黑 Light" panose="020B0502040204020203" pitchFamily="34" charset="-122"/>
              <a:sym typeface="+mn-ea"/>
            </a:endParaRPr>
          </a:p>
          <a:p>
            <a:pPr marL="342900" indent="-342900">
              <a:buAutoNum type="arabicPeriod"/>
            </a:pPr>
            <a:r>
              <a:rPr lang="zh-CN" altLang="en-US" dirty="0">
                <a:solidFill>
                  <a:schemeClr val="tx2">
                    <a:lumMod val="75000"/>
                    <a:lumOff val="25000"/>
                  </a:schemeClr>
                </a:solidFill>
                <a:latin typeface="微软雅黑 Light" panose="020B0502040204020203" pitchFamily="34" charset="-122"/>
                <a:sym typeface="+mn-ea"/>
              </a:rPr>
              <a:t>基于选定的脱硫塔的DCS历史数据，根据三个异常工况的目标变量</a:t>
            </a:r>
            <a:r>
              <a:rPr lang="en-US" altLang="zh-CN" dirty="0">
                <a:solidFill>
                  <a:schemeClr val="tx2">
                    <a:lumMod val="75000"/>
                    <a:lumOff val="25000"/>
                  </a:schemeClr>
                </a:solidFill>
                <a:latin typeface="微软雅黑 Light" panose="020B0502040204020203" pitchFamily="34" charset="-122"/>
                <a:sym typeface="+mn-ea"/>
              </a:rPr>
              <a:t>(</a:t>
            </a:r>
            <a:r>
              <a:rPr lang="zh-CN" altLang="en-US" dirty="0">
                <a:solidFill>
                  <a:schemeClr val="tx2">
                    <a:lumMod val="75000"/>
                    <a:lumOff val="25000"/>
                  </a:schemeClr>
                </a:solidFill>
                <a:latin typeface="微软雅黑 Light" panose="020B0502040204020203" pitchFamily="34" charset="-122"/>
                <a:sym typeface="+mn-ea"/>
              </a:rPr>
              <a:t>单变量</a:t>
            </a:r>
            <a:r>
              <a:rPr lang="en-US" altLang="zh-CN" dirty="0">
                <a:solidFill>
                  <a:schemeClr val="tx2">
                    <a:lumMod val="75000"/>
                    <a:lumOff val="25000"/>
                  </a:schemeClr>
                </a:solidFill>
                <a:latin typeface="微软雅黑 Light" panose="020B0502040204020203" pitchFamily="34" charset="-122"/>
                <a:sym typeface="+mn-ea"/>
              </a:rPr>
              <a:t>) </a:t>
            </a:r>
            <a:r>
              <a:rPr lang="zh-CN" altLang="en-US" dirty="0">
                <a:solidFill>
                  <a:schemeClr val="tx2">
                    <a:lumMod val="75000"/>
                    <a:lumOff val="25000"/>
                  </a:schemeClr>
                </a:solidFill>
                <a:latin typeface="微软雅黑 Light" panose="020B0502040204020203" pitchFamily="34" charset="-122"/>
                <a:sym typeface="+mn-ea"/>
              </a:rPr>
              <a:t>建立预警模型，通过数据平台实现自动识别异常征兆，并给出异常风险值；</a:t>
            </a:r>
            <a:endParaRPr lang="zh-CN" altLang="en-US" dirty="0">
              <a:solidFill>
                <a:schemeClr val="tx2">
                  <a:lumMod val="75000"/>
                  <a:lumOff val="25000"/>
                </a:schemeClr>
              </a:solidFill>
              <a:latin typeface="微软雅黑 Light" panose="020B0502040204020203" pitchFamily="34" charset="-122"/>
              <a:sym typeface="+mn-ea"/>
            </a:endParaRPr>
          </a:p>
          <a:p>
            <a:pPr marL="342900" indent="-342900">
              <a:buAutoNum type="arabicPeriod"/>
            </a:pPr>
            <a:r>
              <a:rPr lang="zh-CN" altLang="en-US" sz="1800" dirty="0">
                <a:solidFill>
                  <a:schemeClr val="tx2">
                    <a:lumMod val="75000"/>
                    <a:lumOff val="25000"/>
                  </a:schemeClr>
                </a:solidFill>
                <a:latin typeface="微软雅黑 Light" panose="020B0502040204020203" pitchFamily="34" charset="-122"/>
                <a:sym typeface="+mn-ea"/>
              </a:rPr>
              <a:t>对三个异常工况的相关因子变量</a:t>
            </a:r>
            <a:r>
              <a:rPr lang="en-US" altLang="zh-CN" dirty="0">
                <a:solidFill>
                  <a:schemeClr val="tx2">
                    <a:lumMod val="75000"/>
                    <a:lumOff val="25000"/>
                  </a:schemeClr>
                </a:solidFill>
                <a:latin typeface="微软雅黑 Light" panose="020B0502040204020203" pitchFamily="34" charset="-122"/>
                <a:sym typeface="+mn-ea"/>
              </a:rPr>
              <a:t>(</a:t>
            </a:r>
            <a:r>
              <a:rPr lang="zh-CN" altLang="en-US" dirty="0">
                <a:solidFill>
                  <a:schemeClr val="tx2">
                    <a:lumMod val="75000"/>
                    <a:lumOff val="25000"/>
                  </a:schemeClr>
                </a:solidFill>
                <a:latin typeface="微软雅黑 Light" panose="020B0502040204020203" pitchFamily="34" charset="-122"/>
                <a:sym typeface="+mn-ea"/>
              </a:rPr>
              <a:t>多变量</a:t>
            </a:r>
            <a:r>
              <a:rPr lang="en-US" altLang="zh-CN" dirty="0">
                <a:solidFill>
                  <a:schemeClr val="tx2">
                    <a:lumMod val="75000"/>
                    <a:lumOff val="25000"/>
                  </a:schemeClr>
                </a:solidFill>
                <a:latin typeface="微软雅黑 Light" panose="020B0502040204020203" pitchFamily="34" charset="-122"/>
                <a:sym typeface="+mn-ea"/>
              </a:rPr>
              <a:t>)  </a:t>
            </a:r>
            <a:r>
              <a:rPr lang="zh-CN" altLang="en-US" sz="1800" dirty="0">
                <a:solidFill>
                  <a:schemeClr val="tx2">
                    <a:lumMod val="75000"/>
                    <a:lumOff val="25000"/>
                  </a:schemeClr>
                </a:solidFill>
                <a:latin typeface="微软雅黑 Light" panose="020B0502040204020203" pitchFamily="34" charset="-122"/>
                <a:sym typeface="+mn-ea"/>
              </a:rPr>
              <a:t>进行多维度的大数据分析 </a:t>
            </a:r>
            <a:r>
              <a:rPr lang="en-US" altLang="zh-CN" dirty="0">
                <a:solidFill>
                  <a:schemeClr val="tx2">
                    <a:lumMod val="75000"/>
                    <a:lumOff val="25000"/>
                  </a:schemeClr>
                </a:solidFill>
                <a:latin typeface="微软雅黑 Light" panose="020B0502040204020203" pitchFamily="34" charset="-122"/>
                <a:sym typeface="+mn-ea"/>
              </a:rPr>
              <a:t> </a:t>
            </a:r>
            <a:r>
              <a:rPr lang="zh-CN" altLang="en-US" dirty="0">
                <a:solidFill>
                  <a:schemeClr val="tx2">
                    <a:lumMod val="75000"/>
                    <a:lumOff val="25000"/>
                  </a:schemeClr>
                </a:solidFill>
                <a:latin typeface="微软雅黑 Light" panose="020B0502040204020203" pitchFamily="34" charset="-122"/>
                <a:sym typeface="+mn-ea"/>
              </a:rPr>
              <a:t>建立因子模型</a:t>
            </a:r>
            <a:r>
              <a:rPr lang="zh-CN" altLang="en-US" sz="1800" dirty="0">
                <a:solidFill>
                  <a:schemeClr val="tx2">
                    <a:lumMod val="75000"/>
                    <a:lumOff val="25000"/>
                  </a:schemeClr>
                </a:solidFill>
                <a:latin typeface="微软雅黑 Light" panose="020B0502040204020203" pitchFamily="34" charset="-122"/>
                <a:sym typeface="+mn-ea"/>
              </a:rPr>
              <a:t>，当工况</a:t>
            </a:r>
            <a:r>
              <a:rPr lang="zh-CN" altLang="en-US" dirty="0">
                <a:solidFill>
                  <a:schemeClr val="tx2">
                    <a:lumMod val="75000"/>
                    <a:lumOff val="25000"/>
                  </a:schemeClr>
                </a:solidFill>
                <a:latin typeface="微软雅黑 Light" panose="020B0502040204020203" pitchFamily="34" charset="-122"/>
                <a:sym typeface="+mn-ea"/>
              </a:rPr>
              <a:t>触发</a:t>
            </a:r>
            <a:r>
              <a:rPr lang="zh-CN" altLang="en-US" sz="1800" dirty="0">
                <a:solidFill>
                  <a:schemeClr val="tx2">
                    <a:lumMod val="75000"/>
                    <a:lumOff val="25000"/>
                  </a:schemeClr>
                </a:solidFill>
                <a:latin typeface="微软雅黑 Light" panose="020B0502040204020203" pitchFamily="34" charset="-122"/>
                <a:sym typeface="+mn-ea"/>
              </a:rPr>
              <a:t>预警后对其进行故障因子识别，并根据因子影响重要度排序后连同故障处理措施一并推送给相关人员。</a:t>
            </a:r>
            <a:endParaRPr lang="zh-CN" altLang="en-US" sz="1800" kern="1200" dirty="0">
              <a:solidFill>
                <a:schemeClr val="tx2">
                  <a:lumMod val="75000"/>
                  <a:lumOff val="25000"/>
                </a:schemeClr>
              </a:solidFill>
              <a:latin typeface="微软雅黑 Light" panose="020B0502040204020203" pitchFamily="34" charset="-122"/>
              <a:ea typeface="微软雅黑 Light" panose="020B0502040204020203" pitchFamily="34" charset="-122"/>
            </a:endParaRPr>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1"/>
          </p:nvPr>
        </p:nvSpPr>
        <p:spPr/>
        <p:txBody>
          <a:bodyPr/>
          <a:lstStyle/>
          <a:p>
            <a:r>
              <a:rPr lang="en-US" altLang="zh-CN" dirty="0"/>
              <a:t>2</a:t>
            </a:r>
            <a:endParaRPr lang="zh-CN" altLang="en-US" dirty="0"/>
          </a:p>
        </p:txBody>
      </p:sp>
      <p:sp>
        <p:nvSpPr>
          <p:cNvPr id="15" name="文本占位符 14"/>
          <p:cNvSpPr>
            <a:spLocks noGrp="1"/>
          </p:cNvSpPr>
          <p:nvPr>
            <p:ph type="body" sz="quarter" idx="34"/>
          </p:nvPr>
        </p:nvSpPr>
        <p:spPr/>
        <p:txBody>
          <a:bodyPr/>
          <a:lstStyle/>
          <a:p>
            <a:r>
              <a:rPr lang="zh-CN" altLang="en-US" b="1" dirty="0"/>
              <a:t>技术路线</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 </a:t>
            </a:r>
            <a:r>
              <a:rPr lang="zh-CN" altLang="en-US" b="0">
                <a:sym typeface="+mn-ea"/>
              </a:rPr>
              <a:t>技术路线</a:t>
            </a:r>
            <a:endParaRPr lang="zh-CN" altLang="en-US" b="0" dirty="0">
              <a:sym typeface="+mn-ea"/>
            </a:endParaRPr>
          </a:p>
        </p:txBody>
      </p:sp>
      <p:sp>
        <p:nvSpPr>
          <p:cNvPr id="12" name="灯片编号占位符 1"/>
          <p:cNvSpPr>
            <a:spLocks noGrp="1"/>
          </p:cNvSpPr>
          <p:nvPr>
            <p:ph type="sldNum" sz="quarter" idx="12"/>
          </p:nvPr>
        </p:nvSpPr>
        <p:spPr>
          <a:xfrm>
            <a:off x="11336868" y="6524774"/>
            <a:ext cx="488949" cy="184150"/>
          </a:xfrm>
        </p:spPr>
        <p:txBody>
          <a:bodyPr/>
          <a:lstStyle/>
          <a:p>
            <a:pPr>
              <a:defRPr/>
            </a:pPr>
            <a:fld id="{DBD9516C-C47E-43D8-9727-3C17BB639E0A}" type="slidenum">
              <a:rPr lang="zh-CN" altLang="en-US" smtClean="0"/>
            </a:fld>
            <a:endParaRPr lang="en-US" altLang="zh-CN" dirty="0"/>
          </a:p>
        </p:txBody>
      </p:sp>
      <p:sp>
        <p:nvSpPr>
          <p:cNvPr id="13"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fld>
            <a:endParaRPr lang="en-US" altLang="zh-CN" dirty="0"/>
          </a:p>
        </p:txBody>
      </p:sp>
      <p:sp>
        <p:nvSpPr>
          <p:cNvPr id="4" name="矩形 3"/>
          <p:cNvSpPr/>
          <p:nvPr/>
        </p:nvSpPr>
        <p:spPr>
          <a:xfrm>
            <a:off x="146050" y="3702050"/>
            <a:ext cx="11564620" cy="2703195"/>
          </a:xfrm>
          <a:prstGeom prst="rect">
            <a:avLst/>
          </a:prstGeom>
          <a:noFill/>
          <a:ln>
            <a:prstDash val="lgDashDotDot"/>
            <a:headEnd type="none" w="med" len="med"/>
            <a:tailEnd type="none" w="med" len="med"/>
          </a:ln>
          <a:extLst>
            <a:ext uri="{909E8E84-426E-40DD-AFC4-6F175D3DCCD1}">
              <a14:hiddenFill xmlns:a14="http://schemas.microsoft.com/office/drawing/2010/main">
                <a:solidFill>
                  <a:schemeClr val="accent2"/>
                </a:solidFill>
              </a14:hiddenFill>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1" compatLnSpc="1"/>
          <a:lstStyle/>
          <a:p>
            <a:pPr marR="0" indent="0" algn="l" defTabSz="914400" rtl="0" eaLnBrk="1" fontAlgn="t" latinLnBrk="0" hangingPunct="1">
              <a:lnSpc>
                <a:spcPct val="100000"/>
              </a:lnSpc>
              <a:spcBef>
                <a:spcPct val="20000"/>
              </a:spcBef>
              <a:spcAft>
                <a:spcPct val="0"/>
              </a:spcAft>
              <a:buClr>
                <a:schemeClr val="tx1"/>
              </a:buClr>
              <a:buSzTx/>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pic>
        <p:nvPicPr>
          <p:cNvPr id="29" name="图片 28" descr="1"/>
          <p:cNvPicPr>
            <a:picLocks noChangeAspect="1"/>
          </p:cNvPicPr>
          <p:nvPr/>
        </p:nvPicPr>
        <p:blipFill>
          <a:blip r:embed="rId1"/>
          <a:stretch>
            <a:fillRect/>
          </a:stretch>
        </p:blipFill>
        <p:spPr>
          <a:xfrm>
            <a:off x="1612265" y="1410335"/>
            <a:ext cx="10253345" cy="1900555"/>
          </a:xfrm>
          <a:prstGeom prst="rect">
            <a:avLst/>
          </a:prstGeom>
        </p:spPr>
      </p:pic>
      <p:sp>
        <p:nvSpPr>
          <p:cNvPr id="21" name="圆角矩形 20"/>
          <p:cNvSpPr/>
          <p:nvPr/>
        </p:nvSpPr>
        <p:spPr>
          <a:xfrm>
            <a:off x="5278755" y="1474470"/>
            <a:ext cx="673100" cy="1779905"/>
          </a:xfrm>
          <a:prstGeom prst="roundRect">
            <a:avLst/>
          </a:prstGeom>
          <a:solidFill>
            <a:srgbClr val="CCECFF">
              <a:alpha val="29999"/>
            </a:srgbClr>
          </a:solidFill>
          <a:ln w="9525" cap="flat" cmpd="sng" algn="ctr">
            <a:solidFill>
              <a:srgbClr val="002060"/>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49" name="圆柱形 48"/>
          <p:cNvSpPr/>
          <p:nvPr/>
        </p:nvSpPr>
        <p:spPr bwMode="auto">
          <a:xfrm>
            <a:off x="146685" y="1231265"/>
            <a:ext cx="1369060" cy="2112010"/>
          </a:xfrm>
          <a:prstGeom prst="can">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rtlCol="0"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kumimoji="0" lang="zh-CN" sz="1400" b="1" i="0" u="none" strike="noStrike" cap="none" normalizeH="0" baseline="0" dirty="0">
                <a:ln>
                  <a:noFill/>
                </a:ln>
                <a:solidFill>
                  <a:schemeClr val="tx1">
                    <a:lumMod val="65000"/>
                    <a:lumOff val="35000"/>
                  </a:schemeClr>
                </a:solidFill>
                <a:effectLst/>
                <a:latin typeface="微软雅黑 Light" panose="020B0502040204020203" pitchFamily="34" charset="-122"/>
                <a:ea typeface="微软雅黑 Light" panose="020B0502040204020203" pitchFamily="34" charset="-122"/>
              </a:rPr>
              <a:t>数据平台</a:t>
            </a:r>
            <a:endParaRPr kumimoji="0" lang="zh-CN" sz="1400" b="1" i="0" u="none" strike="noStrike" cap="none" normalizeH="0" baseline="0" dirty="0">
              <a:ln>
                <a:noFill/>
              </a:ln>
              <a:solidFill>
                <a:schemeClr val="tx1">
                  <a:lumMod val="65000"/>
                  <a:lumOff val="35000"/>
                </a:schemeClr>
              </a:solidFill>
              <a:effectLst/>
              <a:latin typeface="微软雅黑 Light" panose="020B0502040204020203" pitchFamily="34" charset="-122"/>
              <a:ea typeface="微软雅黑 Light" panose="020B0502040204020203" pitchFamily="34" charset="-122"/>
            </a:endParaRPr>
          </a:p>
        </p:txBody>
      </p:sp>
      <p:sp>
        <p:nvSpPr>
          <p:cNvPr id="56" name="竖卷形 55"/>
          <p:cNvSpPr/>
          <p:nvPr/>
        </p:nvSpPr>
        <p:spPr>
          <a:xfrm>
            <a:off x="366395" y="3836035"/>
            <a:ext cx="1146175" cy="2435225"/>
          </a:xfrm>
          <a:prstGeom prst="verticalScroll">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lang="zh-CN" altLang="en-US" sz="1600" b="1">
                <a:ln>
                  <a:noFill/>
                </a:ln>
                <a:solidFill>
                  <a:srgbClr val="5F5F5F"/>
                </a:solidFill>
                <a:effectLst/>
                <a:latin typeface="黑体" panose="02010609060101010101" pitchFamily="49" charset="-122"/>
                <a:ea typeface="楷体_GB2312" pitchFamily="49" charset="-122"/>
                <a:sym typeface="+mn-ea"/>
              </a:rPr>
              <a:t>流式计算引擎</a:t>
            </a: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59" name="五边形 58"/>
          <p:cNvSpPr/>
          <p:nvPr/>
        </p:nvSpPr>
        <p:spPr>
          <a:xfrm>
            <a:off x="1677035" y="4849495"/>
            <a:ext cx="1676400" cy="706755"/>
          </a:xfrm>
          <a:prstGeom prst="homePlate">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lang="zh-CN" altLang="en-US" sz="1600" b="1">
                <a:ln>
                  <a:noFill/>
                </a:ln>
                <a:solidFill>
                  <a:srgbClr val="5F5F5F"/>
                </a:solidFill>
                <a:effectLst/>
                <a:latin typeface="黑体" panose="02010609060101010101" pitchFamily="49" charset="-122"/>
                <a:ea typeface="楷体_GB2312" pitchFamily="49" charset="-122"/>
                <a:sym typeface="+mn-ea"/>
              </a:rPr>
              <a:t>特征加工</a:t>
            </a: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sym typeface="+mn-ea"/>
            </a:endParaRPr>
          </a:p>
        </p:txBody>
      </p:sp>
      <p:sp>
        <p:nvSpPr>
          <p:cNvPr id="60" name="燕尾形 59"/>
          <p:cNvSpPr/>
          <p:nvPr/>
        </p:nvSpPr>
        <p:spPr>
          <a:xfrm>
            <a:off x="3260090" y="4849495"/>
            <a:ext cx="1758950" cy="706755"/>
          </a:xfrm>
          <a:prstGeom prst="chevron">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rPr>
              <a:t>特征识别</a:t>
            </a: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61" name="燕尾形 60"/>
          <p:cNvSpPr/>
          <p:nvPr/>
        </p:nvSpPr>
        <p:spPr>
          <a:xfrm>
            <a:off x="4925695" y="4849495"/>
            <a:ext cx="1758950" cy="706755"/>
          </a:xfrm>
          <a:prstGeom prst="chevron">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rPr>
              <a:t>风险预警</a:t>
            </a: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62" name="燕尾形 61"/>
          <p:cNvSpPr/>
          <p:nvPr/>
        </p:nvSpPr>
        <p:spPr>
          <a:xfrm>
            <a:off x="6591300" y="4849495"/>
            <a:ext cx="1758950" cy="706755"/>
          </a:xfrm>
          <a:prstGeom prst="chevron">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rPr>
              <a:t>因子分析</a:t>
            </a: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63" name="燕尾形 62"/>
          <p:cNvSpPr/>
          <p:nvPr/>
        </p:nvSpPr>
        <p:spPr>
          <a:xfrm>
            <a:off x="8256905" y="4849495"/>
            <a:ext cx="1758950" cy="706755"/>
          </a:xfrm>
          <a:prstGeom prst="chevron">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lang="zh-CN" altLang="en-US" sz="1600" b="1">
                <a:ln>
                  <a:noFill/>
                </a:ln>
                <a:solidFill>
                  <a:srgbClr val="5F5F5F"/>
                </a:solidFill>
                <a:effectLst/>
                <a:latin typeface="黑体" panose="02010609060101010101" pitchFamily="49" charset="-122"/>
                <a:ea typeface="楷体_GB2312" pitchFamily="49" charset="-122"/>
                <a:sym typeface="+mn-ea"/>
              </a:rPr>
              <a:t>行动建议</a:t>
            </a:r>
            <a:endParaRPr kumimoji="0" lang="zh-CN" altLang="en-US" sz="1600" b="1" i="0" u="none" strike="noStrike" cap="none" normalizeH="0" baseline="0" dirty="0">
              <a:ln>
                <a:noFill/>
              </a:ln>
              <a:solidFill>
                <a:schemeClr val="tx2">
                  <a:lumMod val="75000"/>
                  <a:lumOff val="25000"/>
                </a:schemeClr>
              </a:solidFill>
              <a:effectLst/>
              <a:latin typeface="微软雅黑 Light" panose="020B0502040204020203" pitchFamily="34" charset="-122"/>
              <a:ea typeface="楷体_GB2312" pitchFamily="49" charset="-122"/>
              <a:sym typeface="+mn-ea"/>
            </a:endParaRPr>
          </a:p>
        </p:txBody>
      </p:sp>
      <p:sp>
        <p:nvSpPr>
          <p:cNvPr id="64" name="燕尾形 63"/>
          <p:cNvSpPr/>
          <p:nvPr/>
        </p:nvSpPr>
        <p:spPr>
          <a:xfrm>
            <a:off x="9922510" y="4849495"/>
            <a:ext cx="1758950" cy="706755"/>
          </a:xfrm>
          <a:prstGeom prst="chevron">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rPr>
              <a:t>消息推送</a:t>
            </a: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65" name="下箭头 64"/>
          <p:cNvSpPr/>
          <p:nvPr/>
        </p:nvSpPr>
        <p:spPr>
          <a:xfrm>
            <a:off x="5384800" y="3310890"/>
            <a:ext cx="257175" cy="358775"/>
          </a:xfrm>
          <a:prstGeom prst="downArrow">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67" name="流程图: 可选过程 66"/>
          <p:cNvSpPr/>
          <p:nvPr/>
        </p:nvSpPr>
        <p:spPr>
          <a:xfrm>
            <a:off x="1750695" y="4016058"/>
            <a:ext cx="2405380" cy="572135"/>
          </a:xfrm>
          <a:prstGeom prst="flowChartAlternateProcess">
            <a:avLst/>
          </a:prstGeom>
          <a:solidFill>
            <a:schemeClr val="accent2">
              <a:lumMod val="60000"/>
              <a:lumOff val="40000"/>
            </a:scheme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rPr>
              <a:t>滑动窗口特征数据集</a:t>
            </a: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68" name="流程图: 可选过程 67"/>
          <p:cNvSpPr/>
          <p:nvPr/>
        </p:nvSpPr>
        <p:spPr>
          <a:xfrm>
            <a:off x="5052695" y="4016058"/>
            <a:ext cx="1397635" cy="572135"/>
          </a:xfrm>
          <a:prstGeom prst="flowChartAlternateProcess">
            <a:avLst/>
          </a:prstGeom>
          <a:solidFill>
            <a:schemeClr val="accent2">
              <a:lumMod val="60000"/>
              <a:lumOff val="40000"/>
            </a:scheme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rPr>
              <a:t>预警模型</a:t>
            </a: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70" name="流程图: 可选过程 69"/>
          <p:cNvSpPr/>
          <p:nvPr/>
        </p:nvSpPr>
        <p:spPr>
          <a:xfrm>
            <a:off x="7435850" y="4016058"/>
            <a:ext cx="2099945" cy="572135"/>
          </a:xfrm>
          <a:prstGeom prst="flowChartAlternateProcess">
            <a:avLst/>
          </a:prstGeom>
          <a:solidFill>
            <a:schemeClr val="accent2">
              <a:lumMod val="60000"/>
              <a:lumOff val="40000"/>
            </a:scheme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rPr>
              <a:t>因子模型</a:t>
            </a: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72" name="右箭头 71"/>
          <p:cNvSpPr/>
          <p:nvPr/>
        </p:nvSpPr>
        <p:spPr>
          <a:xfrm>
            <a:off x="4370070" y="4201160"/>
            <a:ext cx="513080" cy="201930"/>
          </a:xfrm>
          <a:prstGeom prst="rightArrow">
            <a:avLst/>
          </a:prstGeom>
          <a:solidFill>
            <a:schemeClr val="accent2">
              <a:lumMod val="60000"/>
              <a:lumOff val="40000"/>
            </a:scheme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74" name="右箭头 73"/>
          <p:cNvSpPr/>
          <p:nvPr/>
        </p:nvSpPr>
        <p:spPr>
          <a:xfrm>
            <a:off x="6708775" y="4201160"/>
            <a:ext cx="513080" cy="201930"/>
          </a:xfrm>
          <a:prstGeom prst="rightArrow">
            <a:avLst/>
          </a:prstGeom>
          <a:solidFill>
            <a:schemeClr val="accent2">
              <a:lumMod val="60000"/>
              <a:lumOff val="40000"/>
            </a:scheme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75" name="矩形 74"/>
          <p:cNvSpPr/>
          <p:nvPr/>
        </p:nvSpPr>
        <p:spPr>
          <a:xfrm>
            <a:off x="1612265" y="3885565"/>
            <a:ext cx="4879975" cy="2263775"/>
          </a:xfrm>
          <a:prstGeom prst="rect">
            <a:avLst/>
          </a:prstGeom>
          <a:noFill/>
          <a:ln w="19050" cap="flat" cmpd="sng" algn="ctr">
            <a:solidFill>
              <a:schemeClr val="accent2">
                <a:lumMod val="75000"/>
              </a:schemeClr>
            </a:solidFill>
            <a:prstDash val="dashDot"/>
            <a:round/>
            <a:headEnd type="none" w="med" len="med"/>
            <a:tailEnd type="none" w="med" len="med"/>
          </a:ln>
          <a:extLst>
            <a:ext uri="{909E8E84-426E-40DD-AFC4-6F175D3DCCD1}">
              <a14:hiddenFill xmlns:a14="http://schemas.microsoft.com/office/drawing/2010/main">
                <a:solidFill>
                  <a:srgbClr val="CCECFF">
                    <a:alpha val="29999"/>
                  </a:srgbClr>
                </a:solidFill>
              </a14:hiddenFill>
            </a:ext>
          </a:extLst>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rPr>
              <a:t>单变量分析</a:t>
            </a: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76" name="矩形 75"/>
          <p:cNvSpPr/>
          <p:nvPr/>
        </p:nvSpPr>
        <p:spPr>
          <a:xfrm>
            <a:off x="6637020" y="3885565"/>
            <a:ext cx="3378835" cy="2263775"/>
          </a:xfrm>
          <a:prstGeom prst="rect">
            <a:avLst/>
          </a:prstGeom>
          <a:noFill/>
          <a:ln w="19050" cap="flat" cmpd="sng" algn="ctr">
            <a:solidFill>
              <a:schemeClr val="accent2">
                <a:lumMod val="75000"/>
              </a:schemeClr>
            </a:solidFill>
            <a:prstDash val="dashDot"/>
            <a:round/>
            <a:headEnd type="none" w="med" len="med"/>
            <a:tailEnd type="none" w="med" len="med"/>
          </a:ln>
          <a:extLst>
            <a:ext uri="{909E8E84-426E-40DD-AFC4-6F175D3DCCD1}">
              <a14:hiddenFill xmlns:a14="http://schemas.microsoft.com/office/drawing/2010/main">
                <a:solidFill>
                  <a:srgbClr val="CCECFF">
                    <a:alpha val="29999"/>
                  </a:srgbClr>
                </a:solidFill>
              </a14:hiddenFill>
            </a:ext>
          </a:extLst>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rPr>
              <a:t>多变量分析</a:t>
            </a: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3" name="矩形标注 2"/>
          <p:cNvSpPr/>
          <p:nvPr/>
        </p:nvSpPr>
        <p:spPr>
          <a:xfrm>
            <a:off x="7174230" y="662940"/>
            <a:ext cx="2496185" cy="537210"/>
          </a:xfrm>
          <a:prstGeom prst="wedgeRectCallout">
            <a:avLst>
              <a:gd name="adj1" fmla="val -36849"/>
              <a:gd name="adj2" fmla="val 92434"/>
            </a:avLst>
          </a:prstGeom>
          <a:solidFill>
            <a:srgbClr val="CCECFF">
              <a:alpha val="29999"/>
            </a:srgbClr>
          </a:solidFill>
          <a:ln w="9525" cap="flat" cmpd="sng" algn="ctr">
            <a:solidFill>
              <a:srgbClr val="2F2F98"/>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rPr>
              <a:t>建立滑动窗口切分数据</a:t>
            </a:r>
            <a:endParaRPr kumimoji="0" lang="zh-CN" altLang="en-US"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5" name="圆角矩形 4"/>
          <p:cNvSpPr/>
          <p:nvPr/>
        </p:nvSpPr>
        <p:spPr>
          <a:xfrm>
            <a:off x="5728970" y="1410970"/>
            <a:ext cx="673100" cy="1779905"/>
          </a:xfrm>
          <a:prstGeom prst="roundRect">
            <a:avLst/>
          </a:prstGeom>
          <a:solidFill>
            <a:srgbClr val="CCECFF">
              <a:alpha val="29999"/>
            </a:srgbClr>
          </a:solidFill>
          <a:ln w="9525" cap="flat" cmpd="sng" algn="ctr">
            <a:solidFill>
              <a:srgbClr val="044DF6"/>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6" name="圆角矩形 5"/>
          <p:cNvSpPr/>
          <p:nvPr/>
        </p:nvSpPr>
        <p:spPr>
          <a:xfrm>
            <a:off x="6179185" y="1487170"/>
            <a:ext cx="673100" cy="1779905"/>
          </a:xfrm>
          <a:prstGeom prst="roundRect">
            <a:avLst/>
          </a:prstGeom>
          <a:solidFill>
            <a:srgbClr val="CCECFF">
              <a:alpha val="29999"/>
            </a:srgbClr>
          </a:solidFill>
          <a:ln w="9525" cap="flat" cmpd="sng" algn="ctr">
            <a:solidFill>
              <a:srgbClr val="FF0000"/>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
        <p:nvSpPr>
          <p:cNvPr id="7" name="圆角矩形 6"/>
          <p:cNvSpPr/>
          <p:nvPr/>
        </p:nvSpPr>
        <p:spPr>
          <a:xfrm>
            <a:off x="6629400" y="1410970"/>
            <a:ext cx="673100" cy="1779905"/>
          </a:xfrm>
          <a:prstGeom prst="roundRect">
            <a:avLst/>
          </a:prstGeom>
          <a:solidFill>
            <a:srgbClr val="CCECFF">
              <a:alpha val="29999"/>
            </a:srgbClr>
          </a:solidFill>
          <a:ln w="9525" cap="flat" cmpd="sng" algn="ctr">
            <a:solidFill>
              <a:srgbClr val="7030A0"/>
            </a:solidFill>
            <a:prstDash val="sysDash"/>
            <a:round/>
            <a:headEnd type="none" w="med" len="med"/>
            <a:tailEnd type="none" w="med" len="med"/>
          </a:ln>
        </p:spPr>
        <p:txBody>
          <a:bodyPr vert="horz" wrap="square" lIns="91440" tIns="45720" rIns="91440" bIns="45720" numCol="1" anchor="ctr" anchorCtr="1" compatLnSpc="1"/>
          <a:lstStyle/>
          <a:p>
            <a: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pPr>
            <a:endParaRPr kumimoji="0" lang="en-US" altLang="zh-CN" sz="1600" b="1" i="0" u="none" strike="noStrike" cap="none" normalizeH="0" baseline="0">
              <a:ln>
                <a:noFill/>
              </a:ln>
              <a:solidFill>
                <a:srgbClr val="5F5F5F"/>
              </a:solidFill>
              <a:effectLst/>
              <a:latin typeface="黑体" panose="02010609060101010101"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a:sym typeface="+mn-ea"/>
              </a:rPr>
              <a:t>2. </a:t>
            </a:r>
            <a:r>
              <a:rPr lang="zh-CN" altLang="en-US">
                <a:sym typeface="+mn-ea"/>
              </a:rPr>
              <a:t>数据准备</a:t>
            </a:r>
            <a:endParaRPr lang="zh-CN" altLang="en-US" b="0" dirty="0">
              <a:latin typeface="微软雅黑" panose="020B0503020204020204" pitchFamily="34" charset="-122"/>
              <a:ea typeface="微软雅黑" panose="020B0503020204020204" pitchFamily="34" charset="-122"/>
              <a:sym typeface="+mn-ea"/>
            </a:endParaRPr>
          </a:p>
        </p:txBody>
      </p:sp>
      <p:graphicFrame>
        <p:nvGraphicFramePr>
          <p:cNvPr id="8" name="内容占位符 7"/>
          <p:cNvGraphicFramePr>
            <a:graphicFrameLocks noGrp="1"/>
          </p:cNvGraphicFramePr>
          <p:nvPr>
            <p:ph idx="1"/>
          </p:nvPr>
        </p:nvGraphicFramePr>
        <p:xfrm>
          <a:off x="470535" y="1254125"/>
          <a:ext cx="11239500" cy="4820285"/>
        </p:xfrm>
        <a:graphic>
          <a:graphicData uri="http://schemas.openxmlformats.org/drawingml/2006/table">
            <a:tbl>
              <a:tblPr firstRow="1" firstCol="1"/>
              <a:tblGrid>
                <a:gridCol w="2824480"/>
                <a:gridCol w="8415020"/>
              </a:tblGrid>
              <a:tr h="387350">
                <a:tc>
                  <a:txBody>
                    <a:bodyPr/>
                    <a:lstStyle/>
                    <a:p>
                      <a:pPr algn="ctr" rtl="0" fontAlgn="ctr">
                        <a:buNone/>
                      </a:pPr>
                      <a:r>
                        <a:rPr lang="zh-CN" altLang="en-US" sz="1600" dirty="0">
                          <a:effectLst/>
                          <a:latin typeface="微软雅黑" panose="020B0503020204020204" pitchFamily="34" charset="-122"/>
                          <a:ea typeface="微软雅黑" panose="020B0503020204020204" pitchFamily="34" charset="-122"/>
                          <a:sym typeface="+mn-ea"/>
                        </a:rPr>
                        <a:t>名称</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20000"/>
                        <a:lumOff val="80000"/>
                      </a:schemeClr>
                    </a:solidFill>
                  </a:tcPr>
                </a:tc>
                <a:tc>
                  <a:txBody>
                    <a:bodyPr/>
                    <a:lstStyle/>
                    <a:p>
                      <a:pPr algn="ctr" rtl="0" fontAlgn="ctr"/>
                      <a:r>
                        <a:rPr lang="zh-CN" altLang="en-US" sz="1600" u="none" strike="noStrike" dirty="0">
                          <a:effectLst/>
                          <a:latin typeface="微软雅黑" panose="020B0503020204020204" pitchFamily="34" charset="-122"/>
                          <a:ea typeface="微软雅黑" panose="020B0503020204020204" pitchFamily="34" charset="-122"/>
                        </a:rPr>
                        <a:t>具体内容</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20000"/>
                        <a:lumOff val="80000"/>
                      </a:schemeClr>
                    </a:solidFill>
                  </a:tcPr>
                </a:tc>
              </a:tr>
              <a:tr h="595630">
                <a:tc>
                  <a:txBody>
                    <a:bodyPr/>
                    <a:lstStyle/>
                    <a:p>
                      <a:pPr marL="285750" indent="-285750" algn="l" rtl="0" fontAlgn="ctr">
                        <a:spcBef>
                          <a:spcPts val="600"/>
                        </a:spcBef>
                        <a:spcAft>
                          <a:spcPts val="600"/>
                        </a:spcAft>
                        <a:buClrTx/>
                        <a:buSzTx/>
                        <a:buFont typeface="Wingdings" panose="05000000000000000000" pitchFamily="2" charset="2"/>
                        <a:buChar char="p"/>
                      </a:pPr>
                      <a:r>
                        <a:rPr lang="zh-CN" altLang="en-US" sz="1600">
                          <a:sym typeface="+mn-ea"/>
                        </a:rPr>
                        <a:t>研究对象</a:t>
                      </a:r>
                      <a:endParaRPr lang="zh-CN" altLang="en-US" sz="1600">
                        <a:sym typeface="+mn-ea"/>
                      </a:endParaRPr>
                    </a:p>
                  </a:txBody>
                  <a:tcPr marL="144000" marR="0" marT="0" marB="0" anchor="ctr"/>
                </a:tc>
                <a:tc>
                  <a:txBody>
                    <a:bodyPr/>
                    <a:lstStyle/>
                    <a:p>
                      <a:pPr indent="0" algn="l" rtl="0" fontAlgn="ctr">
                        <a:spcBef>
                          <a:spcPts val="600"/>
                        </a:spcBef>
                        <a:spcAft>
                          <a:spcPts val="600"/>
                        </a:spcAft>
                        <a:buClrTx/>
                        <a:buSzTx/>
                        <a:buNone/>
                      </a:pPr>
                      <a:r>
                        <a:rPr lang="zh-CN" altLang="en-US" sz="1600" b="0" i="0" u="none" strike="noStrike"/>
                        <a:t>中碳能源 </a:t>
                      </a:r>
                      <a:r>
                        <a:rPr lang="en-US" altLang="zh-CN" sz="1600" b="0" i="0" u="none" strike="noStrike"/>
                        <a:t>1</a:t>
                      </a:r>
                      <a:r>
                        <a:rPr lang="zh-CN" altLang="en-US" sz="1600" b="0" i="0" u="none" strike="noStrike"/>
                        <a:t>号塔</a:t>
                      </a:r>
                      <a:endParaRPr lang="zh-CN" altLang="en-US" sz="1600" b="0" i="0" u="none" strike="noStrike"/>
                    </a:p>
                  </a:txBody>
                  <a:tcPr marL="144000" marR="0" marT="0" marB="0" anchor="ctr"/>
                </a:tc>
              </a:tr>
              <a:tr h="595630">
                <a:tc>
                  <a:txBody>
                    <a:bodyPr/>
                    <a:lstStyle/>
                    <a:p>
                      <a:pPr marL="285750" indent="-285750" algn="l" rtl="0" fontAlgn="ctr">
                        <a:spcBef>
                          <a:spcPts val="600"/>
                        </a:spcBef>
                        <a:spcAft>
                          <a:spcPts val="600"/>
                        </a:spcAft>
                        <a:buClrTx/>
                        <a:buSzTx/>
                        <a:buFont typeface="Wingdings" panose="05000000000000000000" pitchFamily="2" charset="2"/>
                        <a:buChar char="p"/>
                      </a:pPr>
                      <a:r>
                        <a:rPr lang="en-US" altLang="zh-CN" sz="1600">
                          <a:sym typeface="+mn-ea"/>
                        </a:rPr>
                        <a:t>DCS</a:t>
                      </a:r>
                      <a:r>
                        <a:rPr lang="zh-CN" altLang="en-US" sz="1600">
                          <a:sym typeface="+mn-ea"/>
                        </a:rPr>
                        <a:t>历史数据</a:t>
                      </a:r>
                      <a:endParaRPr lang="zh-CN" altLang="en-US" sz="1600" b="0" i="0" u="none" strike="noStrike"/>
                    </a:p>
                  </a:txBody>
                  <a:tcPr marL="144000" marR="0" marT="0" marB="0" anchor="ctr"/>
                </a:tc>
                <a:tc>
                  <a:txBody>
                    <a:bodyPr/>
                    <a:lstStyle/>
                    <a:p>
                      <a:pPr indent="0" algn="l" rtl="0" fontAlgn="ctr">
                        <a:spcBef>
                          <a:spcPts val="600"/>
                        </a:spcBef>
                        <a:spcAft>
                          <a:spcPts val="600"/>
                        </a:spcAft>
                        <a:buClrTx/>
                        <a:buSzTx/>
                        <a:buNone/>
                      </a:pPr>
                      <a:r>
                        <a:rPr lang="en-US" altLang="zh-CN" sz="1600">
                          <a:sym typeface="+mn-ea"/>
                        </a:rPr>
                        <a:t>2019-06-13 ~ 201-07-11 </a:t>
                      </a:r>
                      <a:r>
                        <a:rPr lang="zh-CN" altLang="en-US" sz="1600">
                          <a:sym typeface="+mn-ea"/>
                        </a:rPr>
                        <a:t>的 </a:t>
                      </a:r>
                      <a:r>
                        <a:rPr lang="en-US" altLang="zh-CN" sz="1600">
                          <a:sym typeface="+mn-ea"/>
                        </a:rPr>
                        <a:t>DCS </a:t>
                      </a:r>
                      <a:r>
                        <a:rPr lang="zh-CN" altLang="en-US" sz="1600">
                          <a:sym typeface="+mn-ea"/>
                        </a:rPr>
                        <a:t>秒级数据</a:t>
                      </a:r>
                      <a:endParaRPr lang="zh-CN" altLang="en-US" sz="1600">
                        <a:sym typeface="+mn-ea"/>
                      </a:endParaRPr>
                    </a:p>
                  </a:txBody>
                  <a:tcPr marL="144000" marR="0" marT="0" marB="0" anchor="ctr"/>
                </a:tc>
              </a:tr>
              <a:tr h="1143635">
                <a:tc>
                  <a:txBody>
                    <a:bodyPr/>
                    <a:lstStyle/>
                    <a:p>
                      <a:pPr marL="285750" indent="-285750" algn="l" rtl="0" fontAlgn="ctr">
                        <a:spcBef>
                          <a:spcPts val="600"/>
                        </a:spcBef>
                        <a:spcAft>
                          <a:spcPts val="600"/>
                        </a:spcAft>
                        <a:buClrTx/>
                        <a:buSzTx/>
                        <a:buFont typeface="Wingdings" panose="05000000000000000000" pitchFamily="2" charset="2"/>
                        <a:buChar char="p"/>
                      </a:pPr>
                      <a:r>
                        <a:rPr lang="zh-CN" altLang="en-US" sz="1600">
                          <a:sym typeface="+mn-ea"/>
                        </a:rPr>
                        <a:t>各工况对应目标变量</a:t>
                      </a:r>
                      <a:endParaRPr lang="zh-CN" altLang="en-US" sz="1600">
                        <a:sym typeface="+mn-ea"/>
                      </a:endParaRPr>
                    </a:p>
                  </a:txBody>
                  <a:tcPr marL="144000" marR="0" marT="0" marB="0" anchor="ctr"/>
                </a:tc>
                <a:tc>
                  <a:txBody>
                    <a:bodyPr/>
                    <a:lstStyle/>
                    <a:p>
                      <a:pPr algn="l">
                        <a:buNone/>
                      </a:pPr>
                      <a:r>
                        <a:rPr lang="zh-CN" altLang="en-US" sz="1600" b="1">
                          <a:latin typeface="+mj-lt"/>
                          <a:ea typeface="+mj-lt"/>
                          <a:sym typeface="+mn-ea"/>
                        </a:rPr>
                        <a:t>浓缩段温度超标 :</a:t>
                      </a:r>
                      <a:endParaRPr lang="zh-CN" altLang="en-US" sz="1600">
                        <a:sym typeface="+mn-ea"/>
                      </a:endParaRPr>
                    </a:p>
                    <a:p>
                      <a:pPr marL="342900" indent="-342900" algn="l">
                        <a:buFont typeface="Wingdings" panose="05000000000000000000" charset="0"/>
                        <a:buChar char="Ø"/>
                      </a:pPr>
                      <a:r>
                        <a:rPr lang="en-US" altLang="zh-CN" sz="1600" i="1">
                          <a:sym typeface="+mn-ea"/>
                        </a:rPr>
                        <a:t>塔浓缩段温度1</a:t>
                      </a:r>
                      <a:r>
                        <a:rPr lang="zh-CN" altLang="en-US" sz="1600" i="1">
                          <a:sym typeface="+mn-ea"/>
                        </a:rPr>
                        <a:t>（</a:t>
                      </a:r>
                      <a:r>
                        <a:rPr lang="en-US" altLang="zh-CN" sz="1600" i="1">
                          <a:sym typeface="+mn-ea"/>
                        </a:rPr>
                        <a:t>TE_1003a</a:t>
                      </a:r>
                      <a:r>
                        <a:rPr lang="zh-CN" altLang="en-US" sz="1600" i="1">
                          <a:sym typeface="+mn-ea"/>
                        </a:rPr>
                        <a:t>）</a:t>
                      </a:r>
                      <a:endParaRPr lang="zh-CN" altLang="en-US" sz="1600" i="1">
                        <a:sym typeface="+mn-ea"/>
                      </a:endParaRPr>
                    </a:p>
                    <a:p>
                      <a:pPr marL="342900" indent="-342900" algn="l">
                        <a:buFont typeface="Wingdings" panose="05000000000000000000" charset="0"/>
                        <a:buChar char="Ø"/>
                      </a:pPr>
                      <a:r>
                        <a:rPr lang="en-US" altLang="zh-CN" sz="1600" i="1">
                          <a:sym typeface="+mn-ea"/>
                        </a:rPr>
                        <a:t>塔浓缩段温度2</a:t>
                      </a:r>
                      <a:r>
                        <a:rPr lang="zh-CN" altLang="en-US" sz="1600" i="1">
                          <a:sym typeface="+mn-ea"/>
                        </a:rPr>
                        <a:t>（</a:t>
                      </a:r>
                      <a:r>
                        <a:rPr lang="en-US" altLang="zh-CN" sz="1600" i="1">
                          <a:sym typeface="+mn-ea"/>
                        </a:rPr>
                        <a:t>TE_1003b</a:t>
                      </a:r>
                      <a:r>
                        <a:rPr lang="zh-CN" altLang="en-US" sz="1600" i="1">
                          <a:sym typeface="+mn-ea"/>
                        </a:rPr>
                        <a:t>）</a:t>
                      </a:r>
                      <a:endParaRPr lang="zh-CN" altLang="en-US" sz="1600" i="1">
                        <a:sym typeface="+mn-ea"/>
                      </a:endParaRPr>
                    </a:p>
                    <a:p>
                      <a:pPr marL="342900" indent="-342900" algn="l">
                        <a:buFont typeface="Wingdings" panose="05000000000000000000" charset="0"/>
                        <a:buChar char="Ø"/>
                      </a:pPr>
                      <a:r>
                        <a:rPr lang="en-US" altLang="zh-CN" sz="1600" i="1">
                          <a:sym typeface="+mn-ea"/>
                        </a:rPr>
                        <a:t>塔浓缩段温度3</a:t>
                      </a:r>
                      <a:r>
                        <a:rPr lang="zh-CN" altLang="en-US" sz="1600" i="1">
                          <a:sym typeface="+mn-ea"/>
                        </a:rPr>
                        <a:t>（</a:t>
                      </a:r>
                      <a:r>
                        <a:rPr lang="en-US" altLang="zh-CN" sz="1600" i="1">
                          <a:sym typeface="+mn-ea"/>
                        </a:rPr>
                        <a:t>TE_1003c</a:t>
                      </a:r>
                      <a:r>
                        <a:rPr lang="zh-CN" altLang="en-US" sz="1600" i="1">
                          <a:sym typeface="+mn-ea"/>
                        </a:rPr>
                        <a:t>）</a:t>
                      </a:r>
                      <a:endParaRPr lang="zh-CN" altLang="en-US" sz="1600">
                        <a:sym typeface="+mn-ea"/>
                      </a:endParaRPr>
                    </a:p>
                    <a:p>
                      <a:pPr algn="l">
                        <a:buNone/>
                      </a:pPr>
                      <a:r>
                        <a:rPr lang="zh-CN" altLang="en-US" sz="1600" b="1">
                          <a:latin typeface="+mj-lt"/>
                          <a:ea typeface="+mj-lt"/>
                          <a:sym typeface="+mn-ea"/>
                        </a:rPr>
                        <a:t>加氨量超理论值 :</a:t>
                      </a:r>
                      <a:endParaRPr lang="en-US" altLang="zh-CN" sz="1600">
                        <a:sym typeface="+mn-ea"/>
                      </a:endParaRPr>
                    </a:p>
                    <a:p>
                      <a:pPr marL="285750" indent="-285750" algn="l">
                        <a:buFont typeface="Wingdings" panose="05000000000000000000" charset="0"/>
                        <a:buChar char="Ø"/>
                      </a:pPr>
                      <a:r>
                        <a:rPr lang="en-US" altLang="zh-CN" sz="1600" i="1">
                          <a:sym typeface="+mn-ea"/>
                        </a:rPr>
                        <a:t>塔一级循环泵A出口PH（AT_2001）</a:t>
                      </a:r>
                      <a:endParaRPr lang="zh-CN" altLang="en-US" sz="1600">
                        <a:sym typeface="+mn-ea"/>
                      </a:endParaRPr>
                    </a:p>
                    <a:p>
                      <a:pPr algn="l">
                        <a:buNone/>
                      </a:pPr>
                      <a:r>
                        <a:rPr lang="zh-CN" altLang="en-US" sz="1600" b="1">
                          <a:latin typeface="+mj-lt"/>
                          <a:ea typeface="+mj-lt"/>
                          <a:sym typeface="+mn-ea"/>
                        </a:rPr>
                        <a:t>出口二氧化硫超标或波动大 :</a:t>
                      </a:r>
                      <a:endParaRPr lang="zh-CN" altLang="en-US" sz="1600">
                        <a:sym typeface="+mn-ea"/>
                      </a:endParaRPr>
                    </a:p>
                    <a:p>
                      <a:pPr marL="285750" indent="-285750" algn="l">
                        <a:buFont typeface="Wingdings" panose="05000000000000000000" charset="0"/>
                        <a:buChar char="Ø"/>
                      </a:pPr>
                      <a:r>
                        <a:rPr lang="en-US" altLang="zh-CN" sz="1600" i="1">
                          <a:sym typeface="+mn-ea"/>
                        </a:rPr>
                        <a:t>脱硫塔出口SO2（ATTLT_6）</a:t>
                      </a:r>
                      <a:endParaRPr lang="en-US" altLang="zh-CN" sz="1600" i="1">
                        <a:sym typeface="+mn-ea"/>
                      </a:endParaRPr>
                    </a:p>
                  </a:txBody>
                  <a:tcPr marL="144000" marR="0" marT="0" marB="0" anchor="ctr"/>
                </a:tc>
              </a:tr>
              <a:tr h="1290955">
                <a:tc>
                  <a:txBody>
                    <a:bodyPr/>
                    <a:lstStyle/>
                    <a:p>
                      <a:pPr marL="285750" indent="-285750" algn="l" rtl="0" fontAlgn="ctr">
                        <a:spcBef>
                          <a:spcPts val="600"/>
                        </a:spcBef>
                        <a:spcAft>
                          <a:spcPts val="600"/>
                        </a:spcAft>
                        <a:buClrTx/>
                        <a:buSzTx/>
                        <a:buFont typeface="Wingdings" panose="05000000000000000000" pitchFamily="2" charset="2"/>
                        <a:buChar char="p"/>
                      </a:pPr>
                      <a:r>
                        <a:rPr lang="zh-CN" altLang="en-US" sz="1600">
                          <a:sym typeface="+mn-ea"/>
                        </a:rPr>
                        <a:t>各工况报警上限</a:t>
                      </a:r>
                      <a:endParaRPr lang="zh-CN" altLang="en-US" sz="1600" b="0" i="0" u="none" strike="noStrike"/>
                    </a:p>
                  </a:txBody>
                  <a:tcPr marL="144000" marR="0" marT="0" marB="0" anchor="ctr"/>
                </a:tc>
                <a:tc>
                  <a:txBody>
                    <a:bodyPr/>
                    <a:lstStyle/>
                    <a:p>
                      <a:pPr algn="l" rtl="0" fontAlgn="ctr">
                        <a:spcBef>
                          <a:spcPts val="300"/>
                        </a:spcBef>
                        <a:spcAft>
                          <a:spcPts val="300"/>
                        </a:spcAft>
                        <a:buClrTx/>
                        <a:buSzTx/>
                        <a:buFontTx/>
                        <a:buNone/>
                      </a:pPr>
                      <a:r>
                        <a:rPr lang="zh-CN" altLang="en-US" sz="1600" b="0">
                          <a:sym typeface="+mn-ea"/>
                        </a:rPr>
                        <a:t>浓缩段平均温度 ： 62℃</a:t>
                      </a:r>
                      <a:endParaRPr lang="zh-CN" altLang="en-US" sz="1600" b="0">
                        <a:sym typeface="+mn-ea"/>
                      </a:endParaRPr>
                    </a:p>
                    <a:p>
                      <a:pPr algn="l" rtl="0" fontAlgn="ctr">
                        <a:spcBef>
                          <a:spcPts val="300"/>
                        </a:spcBef>
                        <a:spcAft>
                          <a:spcPts val="300"/>
                        </a:spcAft>
                        <a:buClrTx/>
                        <a:buSzTx/>
                        <a:buFontTx/>
                        <a:buNone/>
                      </a:pPr>
                      <a:r>
                        <a:rPr lang="zh-CN" altLang="en-US" sz="1600" b="0">
                          <a:sym typeface="+mn-ea"/>
                        </a:rPr>
                        <a:t>加氨槽PH值 ： 6.2 PH</a:t>
                      </a:r>
                      <a:endParaRPr lang="zh-CN" altLang="en-US" sz="1600" b="0">
                        <a:sym typeface="+mn-ea"/>
                      </a:endParaRPr>
                    </a:p>
                    <a:p>
                      <a:pPr algn="l" rtl="0" fontAlgn="ctr">
                        <a:spcBef>
                          <a:spcPts val="300"/>
                        </a:spcBef>
                        <a:spcAft>
                          <a:spcPts val="300"/>
                        </a:spcAft>
                        <a:buClrTx/>
                        <a:buSzTx/>
                        <a:buFontTx/>
                        <a:buNone/>
                      </a:pPr>
                      <a:r>
                        <a:rPr lang="zh-CN" altLang="en-US" sz="1600" b="0">
                          <a:sym typeface="+mn-ea"/>
                        </a:rPr>
                        <a:t>出口SO2浓度  ： 100 mg/m3</a:t>
                      </a:r>
                      <a:endParaRPr lang="zh-CN" altLang="en-US" sz="1600" b="0">
                        <a:sym typeface="+mn-ea"/>
                      </a:endParaRPr>
                    </a:p>
                  </a:txBody>
                  <a:tcPr marL="144000" marR="0" marT="0" marB="0" anchor="ctr"/>
                </a:tc>
              </a:tr>
            </a:tbl>
          </a:graphicData>
        </a:graphic>
      </p:graphicFrame>
      <p:sp>
        <p:nvSpPr>
          <p:cNvPr id="5" name="灯片编号占位符 3"/>
          <p:cNvSpPr txBox="1"/>
          <p:nvPr/>
        </p:nvSpPr>
        <p:spPr>
          <a:xfrm>
            <a:off x="366183" y="6580553"/>
            <a:ext cx="488949" cy="184150"/>
          </a:xfrm>
          <a:prstGeom prst="rect">
            <a:avLst/>
          </a:prstGeom>
        </p:spPr>
        <p:txBody>
          <a:bodyPr/>
          <a:lstStyle>
            <a:defPPr>
              <a:defRPr lang="zh-CN"/>
            </a:defPPr>
            <a:lvl1pPr marL="0" algn="ctr" defTabSz="914400" rtl="0" eaLnBrk="1" fontAlgn="t" latinLnBrk="0" hangingPunct="1">
              <a:spcBef>
                <a:spcPct val="20000"/>
              </a:spcBef>
              <a:buClr>
                <a:schemeClr val="tx1"/>
              </a:buClr>
              <a:buFont typeface="Wingdings" panose="05000000000000000000" pitchFamily="2" charset="2"/>
              <a:buNone/>
              <a:defRPr sz="900" b="0" i="0" kern="1200">
                <a:solidFill>
                  <a:schemeClr val="tx1"/>
                </a:solidFill>
                <a:latin typeface="微软雅黑" panose="020B0503020204020204" pitchFamily="34" charset="-122"/>
                <a:ea typeface="楷体_GB2312"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B2908A2-3E9A-4527-B234-35EEA5E6CC96}" type="slidenum">
              <a:rPr lang="zh-CN" altLang="en-US" smtClean="0">
                <a:ea typeface="微软雅黑" panose="020B0503020204020204" pitchFamily="34" charset="-122"/>
              </a:rPr>
            </a:fld>
            <a:endParaRPr lang="en-US" altLang="zh-CN" dirty="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1"/>
          </p:nvPr>
        </p:nvSpPr>
        <p:spPr/>
        <p:txBody>
          <a:bodyPr/>
          <a:lstStyle/>
          <a:p>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5" name="文本占位符 14"/>
          <p:cNvSpPr>
            <a:spLocks noGrp="1"/>
          </p:cNvSpPr>
          <p:nvPr>
            <p:ph type="body" sz="quarter" idx="34"/>
          </p:nvPr>
        </p:nvSpPr>
        <p:spPr/>
        <p:txBody>
          <a:bodyPr/>
          <a:lstStyle/>
          <a:p>
            <a:r>
              <a:rPr lang="zh-CN" altLang="en-US" dirty="0">
                <a:latin typeface="+mj-ea"/>
                <a:ea typeface="+mj-ea"/>
                <a:cs typeface="+mj-ea"/>
                <a:sym typeface="+mn-ea"/>
              </a:rPr>
              <a:t>浓缩段温度篇</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tags/tag1.xml><?xml version="1.0" encoding="utf-8"?>
<p:tagLst xmlns:p="http://schemas.openxmlformats.org/presentationml/2006/main">
  <p:tag name="PA" val="v3.2.0"/>
</p:tagLst>
</file>

<file path=ppt/theme/theme1.xml><?xml version="1.0" encoding="utf-8"?>
<a:theme xmlns:a="http://schemas.openxmlformats.org/drawingml/2006/main" name="1_IBM2009">
  <a:themeElements>
    <a:clrScheme name="1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CCECFF">
            <a:alpha val="29999"/>
          </a:srgbClr>
        </a:solidFill>
        <a:ln w="9525" cap="flat" cmpd="sng" algn="ctr">
          <a:solidFill>
            <a:srgbClr val="2F2F98"/>
          </a:solidFill>
          <a:prstDash val="sysDash"/>
          <a:round/>
          <a:headEnd type="none" w="med" len="med"/>
          <a:tailEnd type="none" w="med" len="med"/>
        </a:ln>
      </a:spPr>
      <a:bodyPr vert="horz" wrap="square" lIns="91440" tIns="45720" rIns="91440" bIns="45720" numCol="1" anchor="ctr" anchorCtr="1" compatLnSpc="1"/>
      <a:lstStyle>
        <a:def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defRPr kumimoji="0" lang="en-US" altLang="zh-CN" sz="1600" b="1" i="0" u="none" strike="noStrike" cap="none" normalizeH="0" baseline="0" smtClean="0">
            <a:ln>
              <a:noFill/>
            </a:ln>
            <a:solidFill>
              <a:srgbClr val="5F5F5F"/>
            </a:solidFill>
            <a:effectLst/>
            <a:latin typeface="黑体" panose="02010609060101010101" pitchFamily="49" charset="-122"/>
            <a:ea typeface="楷体_GB2312" pitchFamily="49" charset="-122"/>
          </a:defRPr>
        </a:defPPr>
      </a:lstStyle>
    </a:spDef>
    <a:lnDef>
      <a:spPr bwMode="auto">
        <a:xfrm>
          <a:off x="0" y="0"/>
          <a:ext cx="1" cy="1"/>
        </a:xfrm>
        <a:custGeom>
          <a:avLst/>
          <a:gdLst/>
          <a:ahLst/>
          <a:cxnLst/>
          <a:rect l="0" t="0" r="0" b="0"/>
          <a:pathLst/>
        </a:custGeom>
        <a:solidFill>
          <a:srgbClr val="CCECFF">
            <a:alpha val="29999"/>
          </a:srgbClr>
        </a:solidFill>
        <a:ln w="9525" cap="flat" cmpd="sng" algn="ctr">
          <a:solidFill>
            <a:srgbClr val="2F2F98"/>
          </a:solidFill>
          <a:prstDash val="sysDash"/>
          <a:round/>
          <a:headEnd type="none" w="med" len="med"/>
          <a:tailEnd type="none" w="med" len="med"/>
        </a:ln>
      </a:spPr>
      <a:bodyPr vert="horz" wrap="square" lIns="91440" tIns="45720" rIns="91440" bIns="45720" numCol="1" anchor="ctr" anchorCtr="1" compatLnSpc="1"/>
      <a:lstStyle>
        <a:defPPr marL="0" marR="0" indent="0" algn="ctr" defTabSz="914400" rtl="0" eaLnBrk="1" fontAlgn="t" latinLnBrk="0" hangingPunct="1">
          <a:lnSpc>
            <a:spcPct val="100000"/>
          </a:lnSpc>
          <a:spcBef>
            <a:spcPct val="20000"/>
          </a:spcBef>
          <a:spcAft>
            <a:spcPct val="0"/>
          </a:spcAft>
          <a:buClr>
            <a:schemeClr val="tx1"/>
          </a:buClr>
          <a:buSzTx/>
          <a:buFont typeface="Wingdings" panose="05000000000000000000" pitchFamily="2" charset="2"/>
          <a:buNone/>
          <a:defRPr kumimoji="0" lang="en-US" altLang="zh-CN" sz="1600" b="1" i="0" u="none" strike="noStrike" cap="none" normalizeH="0" baseline="0" smtClean="0">
            <a:ln>
              <a:noFill/>
            </a:ln>
            <a:solidFill>
              <a:srgbClr val="5F5F5F"/>
            </a:solidFill>
            <a:effectLst/>
            <a:latin typeface="黑体" panose="02010609060101010101" pitchFamily="49" charset="-122"/>
            <a:ea typeface="楷体_GB2312" pitchFamily="49" charset="-122"/>
          </a:defRPr>
        </a:defPPr>
      </a:lstStyle>
    </a:lnDef>
    <a:txDef>
      <a:spPr bwMode="auto">
        <a:noFill/>
        <a:ln w="9525">
          <a:noFill/>
          <a:miter lim="800000"/>
        </a:ln>
      </a:spPr>
      <a:bodyPr wrap="square">
        <a:spAutoFit/>
      </a:bodyPr>
      <a:lstStyle>
        <a:defPPr>
          <a:buClr>
            <a:srgbClr val="333399"/>
          </a:buClr>
          <a:buSzPct val="120000"/>
          <a:defRPr b="0" dirty="0">
            <a:ea typeface="宋体" panose="02010600030101010101" pitchFamily="2" charset="-122"/>
          </a:defRPr>
        </a:defPPr>
      </a:lstStyle>
    </a:txDef>
  </a:objectDefaults>
  <a:extraClrSchemeLst>
    <a:extraClrScheme>
      <a:clrScheme name="1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3206</Words>
  <Application>WPS 演示</Application>
  <PresentationFormat>宽屏</PresentationFormat>
  <Paragraphs>462</Paragraphs>
  <Slides>35</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vt:lpstr>
      <vt:lpstr>宋体</vt:lpstr>
      <vt:lpstr>Wingdings</vt:lpstr>
      <vt:lpstr>黑体</vt:lpstr>
      <vt:lpstr>楷体_GB2312</vt:lpstr>
      <vt:lpstr>微软雅黑</vt:lpstr>
      <vt:lpstr>微软雅黑 Light</vt:lpstr>
      <vt:lpstr>Century Gothic</vt:lpstr>
      <vt:lpstr>思源黑体 CN Medium</vt:lpstr>
      <vt:lpstr>Times New Roman</vt:lpstr>
      <vt:lpstr>华文细黑</vt:lpstr>
      <vt:lpstr>新宋体</vt:lpstr>
      <vt:lpstr>Wingdings</vt:lpstr>
      <vt:lpstr>Arial Unicode MS</vt:lpstr>
      <vt:lpstr>Century</vt:lpstr>
      <vt:lpstr>1_IBM2009</vt:lpstr>
      <vt:lpstr>PowerPoint 演示文稿</vt:lpstr>
      <vt:lpstr>PowerPoint 演示文稿</vt:lpstr>
      <vt:lpstr>PowerPoint 演示文稿</vt:lpstr>
      <vt:lpstr>PowerPoint 演示文稿</vt:lpstr>
      <vt:lpstr>2.  服务方案</vt:lpstr>
      <vt:lpstr>PowerPoint 演示文稿</vt:lpstr>
      <vt:lpstr>1. 技术路线</vt:lpstr>
      <vt:lpstr>2. 数据准备</vt:lpstr>
      <vt:lpstr>PowerPoint 演示文稿</vt:lpstr>
      <vt:lpstr>1. 故障树梳理</vt:lpstr>
      <vt:lpstr>2.  数据预处理</vt:lpstr>
      <vt:lpstr>3.  标记异常状态</vt:lpstr>
      <vt:lpstr>4.  平均温度的差异性分析</vt:lpstr>
      <vt:lpstr>5.  特征加工 </vt:lpstr>
      <vt:lpstr>6.  特征变量差异性分析</vt:lpstr>
      <vt:lpstr>6.  特征变量差异性分析</vt:lpstr>
      <vt:lpstr>7.  工况预警效果验证</vt:lpstr>
      <vt:lpstr>PowerPoint 演示文稿</vt:lpstr>
      <vt:lpstr>1. 故障树梳理</vt:lpstr>
      <vt:lpstr>2.  数据预处理</vt:lpstr>
      <vt:lpstr>3.  标记异常状态</vt:lpstr>
      <vt:lpstr>4.  出口SO2的差异性分析</vt:lpstr>
      <vt:lpstr>5.  特征加工 </vt:lpstr>
      <vt:lpstr>6.  特征变量差异性分析</vt:lpstr>
      <vt:lpstr>6.  特征变量差异性分析</vt:lpstr>
      <vt:lpstr>7.  工况预警效果验证</vt:lpstr>
      <vt:lpstr>PowerPoint 演示文稿</vt:lpstr>
      <vt:lpstr>1. 故障树梳理</vt:lpstr>
      <vt:lpstr>2.  标记异常状态</vt:lpstr>
      <vt:lpstr>4.吸收循环泵A出口PH的差异性分析</vt:lpstr>
      <vt:lpstr>5.  特征加工 </vt:lpstr>
      <vt:lpstr>6.  特征变量差异性分析</vt:lpstr>
      <vt:lpstr>6.  特征变量差异性分析</vt:lpstr>
      <vt:lpstr>7.  工况预警效果验证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刘洋</dc:creator>
  <cp:lastModifiedBy>董兆宇</cp:lastModifiedBy>
  <cp:revision>409</cp:revision>
  <dcterms:created xsi:type="dcterms:W3CDTF">2018-11-13T04:25:00Z</dcterms:created>
  <dcterms:modified xsi:type="dcterms:W3CDTF">2019-08-02T02:21:46Z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