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3" r:id="rId4"/>
    <p:sldId id="278" r:id="rId5"/>
    <p:sldId id="270" r:id="rId6"/>
    <p:sldId id="269" r:id="rId7"/>
    <p:sldId id="272" r:id="rId8"/>
    <p:sldId id="273" r:id="rId9"/>
    <p:sldId id="271" r:id="rId10"/>
    <p:sldId id="274" r:id="rId11"/>
    <p:sldId id="283" r:id="rId12"/>
    <p:sldId id="277" r:id="rId13"/>
    <p:sldId id="275" r:id="rId14"/>
    <p:sldId id="279" r:id="rId15"/>
    <p:sldId id="280" r:id="rId16"/>
    <p:sldId id="281" r:id="rId17"/>
    <p:sldId id="282" r:id="rId18"/>
    <p:sldId id="276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4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50209-2865-4062-9A66-2B6A574442D5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BB5F-BB27-4A69-9BF2-4C6DFB6B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BB5F-BB27-4A69-9BF2-4C6DFB6B5E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1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292600"/>
            <a:ext cx="5848350" cy="176371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000">
                <a:latin typeface="黑体" pitchFamily="49" charset="-122"/>
                <a:ea typeface="黑体" pitchFamily="49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培训主题（</a:t>
            </a:r>
            <a:r>
              <a:rPr lang="en-US" altLang="zh-CN" sz="4400" dirty="0">
                <a:latin typeface="黑体" pitchFamily="2" charset="-122"/>
                <a:ea typeface="黑体" pitchFamily="2" charset="-122"/>
              </a:rPr>
              <a:t>44</a:t>
            </a:r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号黑体）</a:t>
            </a:r>
          </a:p>
        </p:txBody>
      </p:sp>
      <p:sp>
        <p:nvSpPr>
          <p:cNvPr id="8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2016年4月15日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425215"/>
            <a:ext cx="5724128" cy="5555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目录（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23850" y="1341438"/>
            <a:ext cx="8280400" cy="38877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目录：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    目录不要超过一页。字号可根据排版情况自由选择，提倡使用宋体、黑体等规范字体，字体颜色不限。项目符号可自选。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179512" y="1125538"/>
            <a:ext cx="8352928" cy="18714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正文：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      </a:t>
            </a:r>
            <a:r>
              <a:rPr lang="en-US" altLang="zh-CN" b="1" dirty="0">
                <a:latin typeface="+mn-ea"/>
              </a:rPr>
              <a:t>24-32</a:t>
            </a:r>
            <a:r>
              <a:rPr lang="zh-CN" altLang="en-US" b="1" dirty="0">
                <a:latin typeface="+mn-ea"/>
              </a:rPr>
              <a:t>号之间，可根据排版情况自由选择，提倡使用宋体等规范字体，尽量避免行楷、幼圆等艺术字体，字体颜色不限。要求简洁大方、一目了然。</a:t>
            </a:r>
            <a:r>
              <a:rPr lang="en-US" altLang="zh-CN" b="1" dirty="0">
                <a:latin typeface="+mn-ea"/>
              </a:rPr>
              <a:t>PPT</a:t>
            </a:r>
            <a:r>
              <a:rPr lang="zh-CN" altLang="en-US" b="1" dirty="0">
                <a:latin typeface="+mn-ea"/>
              </a:rPr>
              <a:t>页数最好控制在</a:t>
            </a:r>
            <a:r>
              <a:rPr lang="en-US" altLang="zh-CN" b="1" dirty="0">
                <a:latin typeface="+mn-ea"/>
              </a:rPr>
              <a:t>30</a:t>
            </a:r>
            <a:r>
              <a:rPr lang="zh-CN" altLang="en-US" b="1" dirty="0">
                <a:latin typeface="+mn-ea"/>
              </a:rPr>
              <a:t>页以内，重点突出，不要过于冗长</a:t>
            </a:r>
            <a:endParaRPr lang="zh-CN" altLang="en-US" b="1" dirty="0"/>
          </a:p>
          <a:p>
            <a:pPr lvl="0"/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小标题（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67544" y="1484784"/>
            <a:ext cx="7489006" cy="28078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结束（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6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2016年4月15日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模板（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4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2016年4月15日</a:t>
            </a:fld>
            <a:endParaRPr lang="en-US" altLang="zh-CN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6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9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" y="6310139"/>
            <a:ext cx="90947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een/android-gradle-samples" TargetMode="External"/><Relationship Id="rId2" Type="http://schemas.openxmlformats.org/officeDocument/2006/relationships/hyperlink" Target="http://git.ipd.meizu.com/AnR/android-gradle-sampl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512" y="4365104"/>
            <a:ext cx="5848350" cy="1763713"/>
          </a:xfrm>
        </p:spPr>
        <p:txBody>
          <a:bodyPr/>
          <a:lstStyle/>
          <a:p>
            <a:pPr algn="l"/>
            <a:r>
              <a:rPr lang="en-US" altLang="zh-CN"/>
              <a:t>Android Gradle</a:t>
            </a:r>
          </a:p>
          <a:p>
            <a:pPr algn="l"/>
            <a:r>
              <a:rPr lang="zh-CN" altLang="en-US"/>
              <a:t>从入门到</a:t>
            </a:r>
            <a:r>
              <a:rPr lang="en-US" altLang="zh-CN"/>
              <a:t>GG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29862" y="2140270"/>
            <a:ext cx="248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0</a:t>
            </a:r>
            <a:r>
              <a:rPr lang="zh-CN" altLang="en-US" sz="3600" dirty="0"/>
              <a:t>课</a:t>
            </a:r>
            <a:r>
              <a:rPr lang="en-US" altLang="zh-CN" sz="3600" dirty="0"/>
              <a:t>: Intro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984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284505" cy="3840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8" y="3061655"/>
            <a:ext cx="4915326" cy="6553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70" y="1340768"/>
            <a:ext cx="4587638" cy="1592718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87618" y="3777425"/>
            <a:ext cx="4546848" cy="280831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settings.gradle</a:t>
            </a:r>
            <a:br>
              <a:rPr lang="en-US" altLang="zh-CN" sz="2400" dirty="0"/>
            </a:br>
            <a:r>
              <a:rPr lang="en-US" altLang="zh-CN" sz="2400" dirty="0"/>
              <a:t>include ‘PROJECT_NAME’ </a:t>
            </a:r>
            <a:r>
              <a:rPr lang="zh-CN" altLang="en-US" sz="2400" dirty="0"/>
              <a:t>声明包含的模块</a:t>
            </a:r>
            <a:br>
              <a:rPr lang="en-US" altLang="zh-CN" sz="2400" dirty="0"/>
            </a:br>
            <a:r>
              <a:rPr lang="en-US" altLang="zh-CN" sz="2400" dirty="0"/>
              <a:t>rootProject</a:t>
            </a:r>
            <a:r>
              <a:rPr lang="zh-CN" altLang="en-US" sz="2400" dirty="0"/>
              <a:t>是默认的根模块</a:t>
            </a:r>
            <a:r>
              <a:rPr lang="en-US" altLang="zh-CN" sz="2400" dirty="0"/>
              <a:t>, </a:t>
            </a:r>
            <a:r>
              <a:rPr lang="zh-CN" altLang="en-US" sz="2400" dirty="0"/>
              <a:t>即工程的根目录就是一个根模块</a:t>
            </a:r>
          </a:p>
        </p:txBody>
      </p:sp>
    </p:spTree>
    <p:extLst>
      <p:ext uri="{BB962C8B-B14F-4D97-AF65-F5344CB8AC3E}">
        <p14:creationId xmlns:p14="http://schemas.microsoft.com/office/powerpoint/2010/main" val="166237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settings.gradle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827584" y="1340768"/>
            <a:ext cx="793198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</a:rPr>
              <a:t>// 模块默认取路径 settingsDir/path/to/your/module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include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':path:to:your:module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</a:rPr>
              <a:t> '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</a:rPr>
              <a:t>// 修改模块的名字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project(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':path:to:your:module'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).name 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'YourCustomName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</a:rPr>
              <a:t> '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sz="2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</a:rPr>
              <a:t>// 修改模块的路径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project(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':path:to:your:module'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).projectDir =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File(settingsDir,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'new/path/to/your/module/dir'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rootDir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根目录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settingsDir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settings.gradle 文件所在目录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rootProject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根模块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7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851920" y="1340768"/>
            <a:ext cx="4546848" cy="4260071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rootProject: </a:t>
            </a:r>
            <a:r>
              <a:rPr lang="zh-CN" altLang="en-US" sz="2400" dirty="0"/>
              <a:t>根模块</a:t>
            </a:r>
            <a:br>
              <a:rPr lang="en-US" altLang="zh-CN" sz="2400" dirty="0"/>
            </a:br>
            <a:r>
              <a:rPr lang="en-US" altLang="zh-CN" sz="2400" dirty="0"/>
              <a:t>name</a:t>
            </a:r>
            <a:r>
              <a:rPr lang="zh-CN" altLang="en-US" sz="2400" dirty="0"/>
              <a:t>默认是</a:t>
            </a:r>
            <a:r>
              <a:rPr lang="en-US" altLang="zh-CN" sz="2400" dirty="0"/>
              <a:t>settings.gradle</a:t>
            </a:r>
            <a:r>
              <a:rPr lang="zh-CN" altLang="en-US" sz="2400" dirty="0"/>
              <a:t>同目录的目录名</a:t>
            </a:r>
            <a:br>
              <a:rPr lang="en-US" altLang="zh-CN" sz="2400" dirty="0"/>
            </a:br>
            <a:r>
              <a:rPr lang="zh-CN" altLang="en-US" sz="2400" dirty="0"/>
              <a:t>与</a:t>
            </a:r>
            <a:r>
              <a:rPr lang="en-US" altLang="zh-CN" sz="2400" dirty="0"/>
              <a:t>settings.gradle</a:t>
            </a:r>
            <a:r>
              <a:rPr lang="zh-CN" altLang="en-US" sz="2400" dirty="0"/>
              <a:t>同目录的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负责</a:t>
            </a:r>
            <a:r>
              <a:rPr lang="en-US" altLang="zh-CN" sz="2400" dirty="0"/>
              <a:t>rootProject</a:t>
            </a:r>
            <a:r>
              <a:rPr lang="zh-CN" altLang="en-US" sz="2400" dirty="0"/>
              <a:t>的</a:t>
            </a:r>
            <a:r>
              <a:rPr lang="en-US" altLang="zh-CN" sz="2400" dirty="0"/>
              <a:t>gradle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build/: </a:t>
            </a:r>
            <a:r>
              <a:rPr lang="zh-CN" altLang="en-US" sz="2400" dirty="0"/>
              <a:t>每个模块下的</a:t>
            </a:r>
            <a:r>
              <a:rPr lang="en-US" altLang="zh-CN" sz="2400" dirty="0"/>
              <a:t>build</a:t>
            </a:r>
            <a:r>
              <a:rPr lang="zh-CN" altLang="en-US" sz="2400" dirty="0"/>
              <a:t>目录，都是这个模块的</a:t>
            </a:r>
            <a:r>
              <a:rPr lang="en-US" altLang="zh-CN" sz="2400" dirty="0"/>
              <a:t>gradle</a:t>
            </a:r>
            <a:r>
              <a:rPr lang="zh-CN" altLang="en-US" sz="2400" dirty="0"/>
              <a:t>编译输入与输出以及临时文件所在目录。在</a:t>
            </a:r>
            <a:r>
              <a:rPr lang="en-US" altLang="zh-CN" sz="2400" dirty="0"/>
              <a:t>.gitignore</a:t>
            </a:r>
            <a:r>
              <a:rPr lang="zh-CN" altLang="en-US" sz="2400" dirty="0"/>
              <a:t>中，它是被</a:t>
            </a:r>
            <a:r>
              <a:rPr lang="en-US" altLang="zh-CN" sz="2400" dirty="0"/>
              <a:t>ignore</a:t>
            </a:r>
            <a:r>
              <a:rPr lang="zh-CN" altLang="en-US" sz="2400" dirty="0"/>
              <a:t>的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0845"/>
            <a:ext cx="3238781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3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851920" y="1473184"/>
            <a:ext cx="4546848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Project(‘:app’): app</a:t>
            </a:r>
            <a:r>
              <a:rPr lang="zh-CN" altLang="en-US" sz="2400" dirty="0"/>
              <a:t>模块</a:t>
            </a:r>
            <a:br>
              <a:rPr lang="en-US" altLang="zh-CN" sz="2400" dirty="0"/>
            </a:br>
            <a:r>
              <a:rPr lang="zh-CN" altLang="en-US" sz="2400" dirty="0"/>
              <a:t>你在 </a:t>
            </a:r>
            <a:r>
              <a:rPr lang="en-US" altLang="zh-CN" sz="2400" dirty="0"/>
              <a:t>settings.gradle </a:t>
            </a:r>
            <a:r>
              <a:rPr lang="zh-CN" altLang="en-US" sz="2400" dirty="0"/>
              <a:t>中 </a:t>
            </a:r>
            <a:r>
              <a:rPr lang="en-US" altLang="zh-CN" sz="2400" dirty="0"/>
              <a:t>include </a:t>
            </a:r>
            <a:r>
              <a:rPr lang="zh-CN" altLang="en-US" sz="2400" dirty="0"/>
              <a:t>过的 </a:t>
            </a:r>
            <a:r>
              <a:rPr lang="en-US" altLang="zh-CN" sz="2400" dirty="0"/>
              <a:t>:app</a:t>
            </a:r>
            <a:r>
              <a:rPr lang="zh-CN" altLang="en-US" sz="2400" dirty="0"/>
              <a:t>，如果未做配置，路径默认是 </a:t>
            </a:r>
            <a:r>
              <a:rPr lang="en-US" altLang="zh-CN" sz="2400" dirty="0"/>
              <a:t>app/ </a:t>
            </a:r>
            <a:r>
              <a:rPr lang="zh-CN" altLang="en-US" sz="2400" dirty="0"/>
              <a:t>同名子目录</a:t>
            </a:r>
            <a:br>
              <a:rPr lang="en-US" altLang="zh-CN" sz="2400" dirty="0"/>
            </a:br>
            <a:r>
              <a:rPr lang="zh-CN" altLang="en-US" sz="2400" dirty="0"/>
              <a:t>同样的，由该目录下的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负责</a:t>
            </a:r>
            <a:r>
              <a:rPr lang="en-US" altLang="zh-CN" sz="2400" dirty="0"/>
              <a:t>Project(‘:app’)</a:t>
            </a:r>
            <a:r>
              <a:rPr lang="zh-CN" altLang="en-US" sz="2400" dirty="0"/>
              <a:t>的</a:t>
            </a:r>
            <a:r>
              <a:rPr lang="en-US" altLang="zh-CN" sz="2400" dirty="0"/>
              <a:t>gradle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app/build/: </a:t>
            </a:r>
            <a:r>
              <a:rPr lang="zh-CN" altLang="en-US" sz="2400" dirty="0"/>
              <a:t>同样的</a:t>
            </a:r>
            <a:r>
              <a:rPr lang="en-US" altLang="zh-CN" sz="2400" dirty="0"/>
              <a:t>, </a:t>
            </a:r>
            <a:r>
              <a:rPr lang="zh-CN" altLang="en-US" sz="2400" dirty="0"/>
              <a:t>每个模块下的 </a:t>
            </a:r>
            <a:r>
              <a:rPr lang="en-US" altLang="zh-CN" sz="2400" dirty="0"/>
              <a:t>build/ </a:t>
            </a:r>
            <a:r>
              <a:rPr lang="zh-CN" altLang="en-US" sz="2400" dirty="0"/>
              <a:t>目录</a:t>
            </a:r>
            <a:r>
              <a:rPr lang="en-US" altLang="zh-CN" sz="2400" dirty="0"/>
              <a:t>, </a:t>
            </a:r>
            <a:r>
              <a:rPr lang="zh-CN" altLang="en-US" sz="2400" dirty="0"/>
              <a:t>都是这个模块的</a:t>
            </a:r>
            <a:r>
              <a:rPr lang="en-US" altLang="zh-CN" sz="2400" dirty="0"/>
              <a:t>gradle</a:t>
            </a:r>
            <a:r>
              <a:rPr lang="zh-CN" altLang="en-US" sz="2400" dirty="0"/>
              <a:t>编译输入与输出以及临时文件所在目录。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3246401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851920" y="1473184"/>
            <a:ext cx="4546848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Gradle Properties</a:t>
            </a:r>
            <a:r>
              <a:rPr lang="zh-CN" altLang="en-US" sz="2000" dirty="0"/>
              <a:t>来自</a:t>
            </a:r>
            <a:br>
              <a:rPr lang="en-US" altLang="zh-CN" sz="2000" dirty="0"/>
            </a:br>
            <a:r>
              <a:rPr lang="en-US" altLang="zh-CN" sz="2000" dirty="0" err="1"/>
              <a:t>gradle.properties</a:t>
            </a:r>
            <a:br>
              <a:rPr lang="en-US" altLang="zh-CN" sz="2000" dirty="0"/>
            </a:br>
            <a:r>
              <a:rPr lang="en-US" altLang="zh-CN" sz="2000" dirty="0" err="1"/>
              <a:t>local.properties</a:t>
            </a:r>
            <a:br>
              <a:rPr lang="en-US" altLang="zh-CN" sz="2000" dirty="0"/>
            </a:br>
            <a:r>
              <a:rPr lang="zh-CN" altLang="en-US" sz="2000" dirty="0"/>
              <a:t>命令行传参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gradle.properties</a:t>
            </a:r>
            <a:r>
              <a:rPr lang="en-US" altLang="zh-CN" sz="2000" dirty="0"/>
              <a:t>: </a:t>
            </a:r>
            <a:r>
              <a:rPr lang="zh-CN" altLang="en-US" sz="2000" dirty="0"/>
              <a:t>所有协作开发者以及编译服务器都可以使用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 err="1"/>
              <a:t>Jvm</a:t>
            </a:r>
            <a:r>
              <a:rPr lang="zh-CN" altLang="en-US" sz="2000" dirty="0"/>
              <a:t>参数配置</a:t>
            </a:r>
            <a:r>
              <a:rPr lang="en-US" altLang="zh-CN" sz="2000" dirty="0"/>
              <a:t>, gradle</a:t>
            </a:r>
            <a:r>
              <a:rPr lang="zh-CN" altLang="en-US" sz="2000" dirty="0"/>
              <a:t>编译配置</a:t>
            </a:r>
            <a:r>
              <a:rPr lang="en-US" altLang="zh-CN" sz="2000" dirty="0"/>
              <a:t>, </a:t>
            </a:r>
            <a:r>
              <a:rPr lang="zh-CN" altLang="en-US" sz="2000" dirty="0"/>
              <a:t>部分插件的功能开关与配置等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local.properties</a:t>
            </a:r>
            <a:r>
              <a:rPr lang="en-US" altLang="zh-CN" sz="2000" dirty="0"/>
              <a:t>: </a:t>
            </a:r>
            <a:r>
              <a:rPr lang="zh-CN" altLang="en-US" sz="2000" dirty="0"/>
              <a:t>只有本地使用</a:t>
            </a:r>
            <a:r>
              <a:rPr lang="en-US" altLang="zh-CN" sz="2000" dirty="0"/>
              <a:t>, </a:t>
            </a:r>
            <a:r>
              <a:rPr lang="zh-CN" altLang="en-US" sz="2000" dirty="0"/>
              <a:t>在</a:t>
            </a:r>
            <a:r>
              <a:rPr lang="en-US" altLang="zh-CN" sz="2000" dirty="0"/>
              <a:t>.gitignore</a:t>
            </a:r>
            <a:r>
              <a:rPr lang="zh-CN" altLang="en-US" sz="2000" dirty="0"/>
              <a:t>中是被屏蔽掉的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/>
              <a:t>NDK, SDK</a:t>
            </a:r>
            <a:r>
              <a:rPr lang="zh-CN" altLang="en-US" sz="2000" dirty="0"/>
              <a:t>的本机路径</a:t>
            </a:r>
            <a:r>
              <a:rPr lang="en-US" altLang="zh-CN" sz="2000" dirty="0"/>
              <a:t>, </a:t>
            </a:r>
            <a:r>
              <a:rPr lang="zh-CN" altLang="en-US" sz="2000" dirty="0"/>
              <a:t>部分插件需要的用户名</a:t>
            </a:r>
            <a:r>
              <a:rPr lang="en-US" altLang="zh-CN" sz="2000" dirty="0"/>
              <a:t>, </a:t>
            </a:r>
            <a:r>
              <a:rPr lang="zh-CN" altLang="en-US" sz="2000" dirty="0"/>
              <a:t>密码</a:t>
            </a:r>
            <a:r>
              <a:rPr lang="en-US" altLang="zh-CN" sz="2000" dirty="0"/>
              <a:t>, token</a:t>
            </a:r>
            <a:r>
              <a:rPr lang="zh-CN" altLang="en-US" sz="2000" dirty="0"/>
              <a:t>等敏感数据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zh-CN" altLang="en-US" sz="2000" dirty="0"/>
              <a:t>命令行</a:t>
            </a:r>
            <a:r>
              <a:rPr lang="en-US" altLang="zh-CN" sz="2000" dirty="0"/>
              <a:t>: ./</a:t>
            </a:r>
            <a:r>
              <a:rPr lang="en-US" altLang="zh-CN" sz="2000" dirty="0" err="1"/>
              <a:t>gradlew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Pkey</a:t>
            </a:r>
            <a:r>
              <a:rPr lang="en-US" altLang="zh-CN" sz="2000" dirty="0"/>
              <a:t>=value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0558"/>
            <a:ext cx="3269263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7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275856" y="1473184"/>
            <a:ext cx="5122912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build/: </a:t>
            </a:r>
            <a:r>
              <a:rPr lang="zh-CN" altLang="en-US" sz="2000" dirty="0"/>
              <a:t>编译目录</a:t>
            </a:r>
            <a:r>
              <a:rPr lang="en-US" altLang="zh-CN" sz="2000" dirty="0"/>
              <a:t>, </a:t>
            </a:r>
            <a:r>
              <a:rPr lang="zh-CN" altLang="en-US" sz="2000" dirty="0"/>
              <a:t>每个模块都有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generated/: </a:t>
            </a:r>
            <a:r>
              <a:rPr lang="zh-CN" altLang="en-US" sz="2000" dirty="0"/>
              <a:t>编译模块</a:t>
            </a:r>
            <a:r>
              <a:rPr lang="en-US" altLang="zh-CN" sz="2000" dirty="0"/>
              <a:t>, </a:t>
            </a:r>
            <a:r>
              <a:rPr lang="zh-CN" altLang="en-US" sz="2000" dirty="0"/>
              <a:t>生成的额外的辅助代码</a:t>
            </a:r>
            <a:r>
              <a:rPr lang="en-US" altLang="zh-CN" sz="2000" dirty="0"/>
              <a:t>, </a:t>
            </a:r>
            <a:r>
              <a:rPr lang="zh-CN" altLang="en-US" sz="2000" dirty="0"/>
              <a:t>资源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/>
              <a:t>BuildConfig.java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intermediates/: </a:t>
            </a:r>
            <a:r>
              <a:rPr lang="zh-CN" altLang="en-US" sz="2000" dirty="0"/>
              <a:t>增量编译数据</a:t>
            </a:r>
            <a:r>
              <a:rPr lang="en-US" altLang="zh-CN" sz="2000" dirty="0"/>
              <a:t>, </a:t>
            </a:r>
            <a:r>
              <a:rPr lang="zh-CN" altLang="en-US" sz="2000" dirty="0"/>
              <a:t>包含编译过程中产生的所有输入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输出数据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 err="1"/>
              <a:t>javaCompile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ndkCompile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ResourceMerger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ManifestMerger</a:t>
            </a:r>
            <a:r>
              <a:rPr lang="en-US" altLang="zh-CN" sz="2000" dirty="0"/>
              <a:t>, </a:t>
            </a:r>
            <a:r>
              <a:rPr lang="zh-CN" altLang="en-US" sz="2000" dirty="0"/>
              <a:t>依赖处理</a:t>
            </a:r>
            <a:r>
              <a:rPr lang="en-US" altLang="zh-CN" sz="2000" dirty="0"/>
              <a:t>, instant run, transform 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等等都在这里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outpus</a:t>
            </a:r>
            <a:r>
              <a:rPr lang="en-US" altLang="zh-CN" sz="2000" dirty="0"/>
              <a:t>/: </a:t>
            </a:r>
            <a:r>
              <a:rPr lang="zh-CN" altLang="en-US" sz="2000" dirty="0"/>
              <a:t>最终输出</a:t>
            </a:r>
            <a:r>
              <a:rPr lang="en-US" altLang="zh-CN" sz="2000" dirty="0"/>
              <a:t>, </a:t>
            </a:r>
            <a:r>
              <a:rPr lang="zh-CN" altLang="en-US" sz="2000" dirty="0"/>
              <a:t>例如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aar</a:t>
            </a:r>
            <a:r>
              <a:rPr lang="en-US" altLang="zh-CN" sz="2000" dirty="0"/>
              <a:t>, lint</a:t>
            </a:r>
            <a:r>
              <a:rPr lang="zh-CN" altLang="en-US" sz="2000" dirty="0"/>
              <a:t>检查结果</a:t>
            </a:r>
            <a:r>
              <a:rPr lang="en-US" altLang="zh-CN" sz="2000" dirty="0"/>
              <a:t>, mappings retrace</a:t>
            </a:r>
            <a:r>
              <a:rPr lang="zh-CN" altLang="en-US" sz="2000" dirty="0"/>
              <a:t>文件等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tmp</a:t>
            </a:r>
            <a:r>
              <a:rPr lang="en-US" altLang="zh-CN" sz="2000" dirty="0"/>
              <a:t>/: </a:t>
            </a:r>
            <a:r>
              <a:rPr lang="zh-CN" altLang="en-US" sz="2000" dirty="0"/>
              <a:t>就像文件名一样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0888"/>
            <a:ext cx="232641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Android APP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模块默认结构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275856" y="1124744"/>
            <a:ext cx="5122912" cy="511256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800" dirty="0"/>
              <a:t>libs/: </a:t>
            </a:r>
            <a:r>
              <a:rPr lang="zh-CN" altLang="en-US" sz="1800" dirty="0"/>
              <a:t>本地</a:t>
            </a:r>
            <a:r>
              <a:rPr lang="en-US" altLang="zh-CN" sz="1800" dirty="0"/>
              <a:t>jar</a:t>
            </a:r>
            <a:r>
              <a:rPr lang="zh-CN" altLang="en-US" sz="1800" dirty="0"/>
              <a:t>包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androidTest</a:t>
            </a:r>
            <a:r>
              <a:rPr lang="en-US" altLang="zh-CN" sz="1800" dirty="0"/>
              <a:t>/: Android</a:t>
            </a:r>
            <a:r>
              <a:rPr lang="zh-CN" altLang="en-US" sz="1800" dirty="0"/>
              <a:t>单元测试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/test/: Java</a:t>
            </a:r>
            <a:r>
              <a:rPr lang="zh-CN" altLang="en-US" sz="1800" dirty="0"/>
              <a:t>单元测试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/main/: </a:t>
            </a:r>
            <a:r>
              <a:rPr lang="en-US" altLang="zh-CN" sz="1800" dirty="0" err="1">
                <a:solidFill>
                  <a:srgbClr val="FF0000"/>
                </a:solidFill>
              </a:rPr>
              <a:t>android.sourceSets.main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/main/java/: Android Java</a:t>
            </a:r>
            <a:r>
              <a:rPr lang="zh-CN" altLang="en-US" sz="1800" dirty="0"/>
              <a:t>代码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/main/res/: Android res</a:t>
            </a:r>
            <a:r>
              <a:rPr lang="zh-CN" altLang="en-US" sz="1800" dirty="0"/>
              <a:t>资源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jniLibs</a:t>
            </a:r>
            <a:r>
              <a:rPr lang="en-US" altLang="zh-CN" sz="1800" dirty="0"/>
              <a:t>/: so</a:t>
            </a:r>
            <a:r>
              <a:rPr lang="zh-CN" altLang="en-US" sz="1800" dirty="0"/>
              <a:t>库文件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jni</a:t>
            </a:r>
            <a:r>
              <a:rPr lang="en-US" altLang="zh-CN" sz="1800" dirty="0"/>
              <a:t>/: </a:t>
            </a:r>
            <a:r>
              <a:rPr lang="en-US" altLang="zh-CN" sz="1800" dirty="0" err="1"/>
              <a:t>Jni</a:t>
            </a:r>
            <a:r>
              <a:rPr lang="en-US" altLang="zh-CN" sz="1800" dirty="0"/>
              <a:t> C/C++</a:t>
            </a:r>
            <a:r>
              <a:rPr lang="zh-CN" altLang="en-US" sz="1800" dirty="0"/>
              <a:t>代码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/main/assets/: Android assets</a:t>
            </a:r>
            <a:r>
              <a:rPr lang="zh-CN" altLang="en-US" sz="1800" dirty="0"/>
              <a:t>资源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aidl</a:t>
            </a:r>
            <a:r>
              <a:rPr lang="en-US" altLang="zh-CN" sz="1800" dirty="0"/>
              <a:t>/: Android </a:t>
            </a:r>
            <a:r>
              <a:rPr lang="en-US" altLang="zh-CN" sz="1800" dirty="0" err="1"/>
              <a:t>aidl</a:t>
            </a:r>
            <a:r>
              <a:rPr lang="zh-CN" altLang="en-US" sz="1800" dirty="0"/>
              <a:t>代码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rs</a:t>
            </a:r>
            <a:r>
              <a:rPr lang="en-US" altLang="zh-CN" sz="1800" dirty="0"/>
              <a:t>/: Android </a:t>
            </a:r>
            <a:r>
              <a:rPr lang="en-US" altLang="zh-CN" sz="1800" dirty="0" err="1"/>
              <a:t>RenderScript</a:t>
            </a:r>
            <a:r>
              <a:rPr lang="zh-CN" altLang="en-US" sz="1800" dirty="0"/>
              <a:t>脚本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/>
              <a:t>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/main/</a:t>
            </a:r>
            <a:r>
              <a:rPr lang="en-US" altLang="zh-CN" sz="1800" dirty="0" err="1"/>
              <a:t>kotlin</a:t>
            </a:r>
            <a:r>
              <a:rPr lang="en-US" altLang="zh-CN" sz="1800" dirty="0"/>
              <a:t>/: </a:t>
            </a:r>
            <a:r>
              <a:rPr lang="zh-CN" altLang="en-US" sz="1800" dirty="0"/>
              <a:t>你还可以使用其他编程语言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endParaRPr lang="en-US" altLang="zh-CN" sz="1800" dirty="0"/>
          </a:p>
          <a:p>
            <a:pPr>
              <a:spcBef>
                <a:spcPct val="50000"/>
              </a:spcBef>
            </a:pPr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5" y="1438333"/>
            <a:ext cx="2781541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0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自定义模块结构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2483768" y="1340768"/>
            <a:ext cx="665362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sourceSets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manifest.srcFile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"AndroidManifest.xml"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resources.srcDirs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aidl.srcDirs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renderscript.srcDirs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"src"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res.srcDirs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assets.srcDirs = 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"assets"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jniLibs.srcDirs =[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"libs"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jni.srcDirs=[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"jni"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6"/>
            <a:ext cx="209144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7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休息时间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850" y="1341438"/>
            <a:ext cx="8280400" cy="4391818"/>
          </a:xfrm>
        </p:spPr>
        <p:txBody>
          <a:bodyPr/>
          <a:lstStyle/>
          <a:p>
            <a:r>
              <a:rPr lang="zh-CN" altLang="en-US" dirty="0"/>
              <a:t>课后任务</a:t>
            </a:r>
            <a:r>
              <a:rPr lang="en-US" altLang="zh-CN" dirty="0"/>
              <a:t>: </a:t>
            </a:r>
            <a:r>
              <a:rPr lang="en-US" altLang="zh-CN" dirty="0" err="1"/>
              <a:t>BasicProject</a:t>
            </a:r>
            <a:r>
              <a:rPr lang="en-US" altLang="zh-CN" dirty="0"/>
              <a:t> </a:t>
            </a:r>
            <a:r>
              <a:rPr lang="zh-CN" altLang="en-US" dirty="0"/>
              <a:t>中有 </a:t>
            </a:r>
            <a:r>
              <a:rPr lang="en-US" altLang="zh-CN" dirty="0"/>
              <a:t>lib </a:t>
            </a:r>
            <a:r>
              <a:rPr lang="zh-CN" altLang="en-US" dirty="0"/>
              <a:t>模块</a:t>
            </a:r>
            <a:r>
              <a:rPr lang="en-US" altLang="zh-CN" dirty="0"/>
              <a:t>, </a:t>
            </a:r>
            <a:r>
              <a:rPr lang="zh-CN" altLang="en-US" dirty="0"/>
              <a:t>为</a:t>
            </a:r>
            <a:r>
              <a:rPr lang="en-US" altLang="zh-CN" dirty="0"/>
              <a:t>Eclipse</a:t>
            </a:r>
            <a:r>
              <a:rPr lang="zh-CN" altLang="en-US" dirty="0"/>
              <a:t>工程结构</a:t>
            </a:r>
            <a:r>
              <a:rPr lang="en-US" altLang="zh-CN" dirty="0"/>
              <a:t>, </a:t>
            </a:r>
            <a:r>
              <a:rPr lang="zh-CN" altLang="en-US" dirty="0"/>
              <a:t>请将此模块改为</a:t>
            </a:r>
            <a:r>
              <a:rPr lang="en-US" altLang="zh-CN" dirty="0"/>
              <a:t>Android Studio</a:t>
            </a:r>
            <a:r>
              <a:rPr lang="zh-CN" altLang="en-US" dirty="0"/>
              <a:t>默认工程结构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sz="2800" dirty="0">
                <a:hlinkClick r:id="rId2"/>
              </a:rPr>
              <a:t>http://git.ipd.meizu.com/AnR/android-gradle-samples</a:t>
            </a:r>
            <a:endParaRPr lang="en-US" altLang="zh-CN" dirty="0"/>
          </a:p>
          <a:p>
            <a:r>
              <a:rPr lang="zh-CN" altLang="en-US" dirty="0"/>
              <a:t>记得使用自己的邮箱名作为分支名</a:t>
            </a:r>
            <a:r>
              <a:rPr lang="en-US" altLang="zh-CN" dirty="0"/>
              <a:t>PR</a:t>
            </a:r>
            <a:r>
              <a:rPr lang="zh-CN" altLang="en-US" dirty="0"/>
              <a:t>给我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[Github</a:t>
            </a:r>
            <a:r>
              <a:rPr lang="zh-CN" altLang="en-US" sz="2400" dirty="0"/>
              <a:t>用户移步</a:t>
            </a:r>
            <a:r>
              <a:rPr lang="en-US" altLang="zh-CN" sz="2400" dirty="0"/>
              <a:t>] </a:t>
            </a:r>
            <a:r>
              <a:rPr lang="en-US" altLang="zh-CN" sz="2000" dirty="0">
                <a:hlinkClick r:id="rId3"/>
              </a:rPr>
              <a:t>https://github.com/Jween/android-gradle-samples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915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加载顺序</a:t>
            </a:r>
          </a:p>
        </p:txBody>
      </p:sp>
      <p:sp>
        <p:nvSpPr>
          <p:cNvPr id="8" name="矩形 7"/>
          <p:cNvSpPr/>
          <p:nvPr/>
        </p:nvSpPr>
        <p:spPr>
          <a:xfrm>
            <a:off x="683568" y="26369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settings.gradle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5856" y="26369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rootProject</a:t>
            </a:r>
          </a:p>
          <a:p>
            <a:pPr algn="ctr"/>
            <a:r>
              <a:rPr lang="en-US" altLang="zh-CN" dirty="0"/>
              <a:t>build.gradle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8144" y="26369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 Projects</a:t>
            </a:r>
          </a:p>
          <a:p>
            <a:pPr algn="ctr"/>
            <a:r>
              <a:rPr lang="en-US" altLang="zh-CN" dirty="0"/>
              <a:t>build.gradle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2915816" y="31409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>
            <a:off x="5508104" y="31409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形标注 15"/>
          <p:cNvSpPr/>
          <p:nvPr/>
        </p:nvSpPr>
        <p:spPr>
          <a:xfrm>
            <a:off x="3635896" y="1484784"/>
            <a:ext cx="1368152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根模块</a:t>
            </a:r>
          </a:p>
        </p:txBody>
      </p:sp>
      <p:sp>
        <p:nvSpPr>
          <p:cNvPr id="17" name="椭圆形标注 16"/>
          <p:cNvSpPr/>
          <p:nvPr/>
        </p:nvSpPr>
        <p:spPr>
          <a:xfrm>
            <a:off x="6084168" y="1484784"/>
            <a:ext cx="1368152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18" name="矩形 17"/>
          <p:cNvSpPr/>
          <p:nvPr/>
        </p:nvSpPr>
        <p:spPr>
          <a:xfrm>
            <a:off x="683568" y="4005064"/>
            <a:ext cx="223224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buildscript</a:t>
            </a:r>
            <a:r>
              <a:rPr lang="en-US" altLang="zh-CN" dirty="0"/>
              <a:t>{</a:t>
            </a:r>
            <a:r>
              <a:rPr lang="en-US" altLang="zh-CN" dirty="0" err="1"/>
              <a:t>classpath</a:t>
            </a:r>
            <a:r>
              <a:rPr lang="en-US" altLang="zh-CN" dirty="0"/>
              <a:t>}</a:t>
            </a:r>
          </a:p>
          <a:p>
            <a:pPr algn="ctr"/>
            <a:r>
              <a:rPr lang="en-US" altLang="zh-CN" dirty="0" err="1"/>
              <a:t>buildSrc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Gradle</a:t>
            </a:r>
            <a:r>
              <a:rPr lang="zh-CN" altLang="en-US" dirty="0"/>
              <a:t>运行时依赖</a:t>
            </a:r>
          </a:p>
        </p:txBody>
      </p:sp>
      <p:sp>
        <p:nvSpPr>
          <p:cNvPr id="19" name="矩形 18"/>
          <p:cNvSpPr/>
          <p:nvPr/>
        </p:nvSpPr>
        <p:spPr>
          <a:xfrm>
            <a:off x="5868144" y="4005064"/>
            <a:ext cx="223224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 err="1"/>
              <a:t>classpath</a:t>
            </a:r>
            <a:r>
              <a:rPr lang="zh-CN" altLang="en-US" dirty="0"/>
              <a:t>的运行时环境</a:t>
            </a:r>
            <a:r>
              <a:rPr lang="en-US" altLang="zh-CN" dirty="0"/>
              <a:t>, </a:t>
            </a:r>
          </a:p>
          <a:p>
            <a:pPr algn="ctr"/>
            <a:r>
              <a:rPr lang="zh-CN" altLang="en-US" dirty="0"/>
              <a:t>加载</a:t>
            </a:r>
            <a:r>
              <a:rPr lang="en-US" altLang="zh-CN" dirty="0"/>
              <a:t>gradle</a:t>
            </a:r>
            <a:r>
              <a:rPr lang="zh-CN" altLang="en-US" dirty="0"/>
              <a:t>脚本</a:t>
            </a:r>
          </a:p>
        </p:txBody>
      </p:sp>
      <p:cxnSp>
        <p:nvCxnSpPr>
          <p:cNvPr id="21" name="直接箭头连接符 20"/>
          <p:cNvCxnSpPr>
            <a:stCxn id="18" idx="3"/>
            <a:endCxn id="19" idx="1"/>
          </p:cNvCxnSpPr>
          <p:nvPr/>
        </p:nvCxnSpPr>
        <p:spPr>
          <a:xfrm>
            <a:off x="2915816" y="4509120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形标注 22"/>
          <p:cNvSpPr/>
          <p:nvPr/>
        </p:nvSpPr>
        <p:spPr>
          <a:xfrm>
            <a:off x="1043608" y="5323246"/>
            <a:ext cx="1512168" cy="792088"/>
          </a:xfrm>
          <a:prstGeom prst="wedgeEllipseCallout">
            <a:avLst>
              <a:gd name="adj1" fmla="val -28419"/>
              <a:gd name="adj2" fmla="val -84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Maven, Ivy</a:t>
            </a:r>
            <a:endParaRPr lang="zh-CN" altLang="en-US" dirty="0"/>
          </a:p>
        </p:txBody>
      </p:sp>
      <p:sp>
        <p:nvSpPr>
          <p:cNvPr id="24" name="椭圆形标注 23"/>
          <p:cNvSpPr/>
          <p:nvPr/>
        </p:nvSpPr>
        <p:spPr>
          <a:xfrm>
            <a:off x="5861169" y="5377733"/>
            <a:ext cx="1512168" cy="792088"/>
          </a:xfrm>
          <a:prstGeom prst="wedgeEllipseCallout">
            <a:avLst>
              <a:gd name="adj1" fmla="val 26199"/>
              <a:gd name="adj2" fmla="val -97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apply </a:t>
            </a:r>
            <a:r>
              <a:rPr lang="zh-CN" altLang="en-US" dirty="0"/>
              <a:t>各种插件</a:t>
            </a:r>
          </a:p>
        </p:txBody>
      </p:sp>
    </p:spTree>
    <p:extLst>
      <p:ext uri="{BB962C8B-B14F-4D97-AF65-F5344CB8AC3E}">
        <p14:creationId xmlns:p14="http://schemas.microsoft.com/office/powerpoint/2010/main" val="361572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/>
              <a:t>简要介绍</a:t>
            </a:r>
            <a:r>
              <a:rPr lang="en-US" altLang="zh-CN" b="1" dirty="0"/>
              <a:t>Gradle</a:t>
            </a:r>
            <a:r>
              <a:rPr lang="zh-CN" altLang="en-US" b="1" dirty="0"/>
              <a:t>在</a:t>
            </a:r>
            <a:r>
              <a:rPr lang="en-US" altLang="zh-CN" b="1" dirty="0"/>
              <a:t>Android</a:t>
            </a:r>
            <a:r>
              <a:rPr lang="zh-CN" altLang="en-US" b="1" dirty="0"/>
              <a:t>开发中必要的基本知识</a:t>
            </a:r>
            <a:r>
              <a:rPr lang="en-US" altLang="zh-CN" b="1" dirty="0"/>
              <a:t>, </a:t>
            </a:r>
            <a:r>
              <a:rPr lang="zh-CN" altLang="en-US" b="1" dirty="0"/>
              <a:t>为之后的课程做准备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Gradle</a:t>
            </a:r>
            <a:r>
              <a:rPr lang="zh-CN" altLang="en-US" b="1" dirty="0"/>
              <a:t>驱动的</a:t>
            </a:r>
            <a:r>
              <a:rPr lang="en-US" altLang="zh-CN" b="1" dirty="0"/>
              <a:t>Android</a:t>
            </a:r>
            <a:r>
              <a:rPr lang="zh-CN" altLang="en-US" b="1" dirty="0"/>
              <a:t>项目基本的工程结构</a:t>
            </a:r>
          </a:p>
          <a:p>
            <a:pPr>
              <a:spcBef>
                <a:spcPct val="50000"/>
              </a:spcBef>
            </a:pPr>
            <a:r>
              <a:rPr lang="en-US" altLang="zh-CN" b="1" dirty="0"/>
              <a:t>Gradle</a:t>
            </a:r>
            <a:r>
              <a:rPr lang="zh-CN" altLang="en-US" b="1" dirty="0"/>
              <a:t>简要介绍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Android</a:t>
            </a:r>
            <a:r>
              <a:rPr lang="zh-CN" altLang="en-US" b="1" dirty="0"/>
              <a:t>项目基本介绍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63" y="424328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 Intro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47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779912" y="1340768"/>
            <a:ext cx="5122912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在</a:t>
            </a:r>
            <a:r>
              <a:rPr lang="en-US" altLang="zh-CN" sz="2000" dirty="0"/>
              <a:t>Android Studio</a:t>
            </a:r>
            <a:r>
              <a:rPr lang="zh-CN" altLang="en-US" sz="2000" dirty="0"/>
              <a:t>的</a:t>
            </a:r>
            <a:r>
              <a:rPr lang="en-US" altLang="zh-CN" sz="2000" dirty="0"/>
              <a:t>Gradle Panel</a:t>
            </a:r>
            <a:r>
              <a:rPr lang="zh-CN" altLang="en-US" sz="2000" dirty="0"/>
              <a:t>中</a:t>
            </a:r>
            <a:r>
              <a:rPr lang="en-US" altLang="zh-CN" sz="2000" dirty="0"/>
              <a:t>, </a:t>
            </a:r>
            <a:r>
              <a:rPr lang="zh-CN" altLang="en-US" sz="2000" dirty="0"/>
              <a:t>你可以看到如左侧的任务预览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zh-CN" altLang="en-US" sz="2000" dirty="0"/>
              <a:t>或者使用命令行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gradlew</a:t>
            </a:r>
            <a:r>
              <a:rPr lang="en-US" altLang="zh-CN" sz="2000" dirty="0"/>
              <a:t> –p app/ tasks</a:t>
            </a:r>
            <a:br>
              <a:rPr lang="en-US" altLang="zh-CN" sz="2000" dirty="0"/>
            </a:br>
            <a:r>
              <a:rPr lang="zh-CN" altLang="en-US" sz="2000" dirty="0"/>
              <a:t>任务来查看模块的任务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124744"/>
            <a:ext cx="3299746" cy="48696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212976"/>
            <a:ext cx="5951736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0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539552" y="1340768"/>
            <a:ext cx="7776864" cy="476412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LifeCycle</a:t>
            </a:r>
            <a:r>
              <a:rPr lang="en-US" altLang="zh-CN" sz="2400" dirty="0"/>
              <a:t>: </a:t>
            </a:r>
            <a:r>
              <a:rPr lang="zh-CN" altLang="en-US" sz="2400" dirty="0"/>
              <a:t>初始化</a:t>
            </a:r>
            <a:r>
              <a:rPr lang="en-US" altLang="zh-CN" sz="2400" dirty="0"/>
              <a:t>, </a:t>
            </a:r>
            <a:r>
              <a:rPr lang="zh-CN" altLang="en-US" sz="2400" dirty="0"/>
              <a:t>配置</a:t>
            </a:r>
            <a:r>
              <a:rPr lang="en-US" altLang="zh-CN" sz="2400" dirty="0"/>
              <a:t>, Actions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Properties: group, description, …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Actions: </a:t>
            </a:r>
            <a:br>
              <a:rPr lang="en-US" altLang="zh-CN" sz="2400" dirty="0"/>
            </a:br>
            <a:r>
              <a:rPr lang="en-US" altLang="zh-CN" sz="2400" dirty="0"/>
              <a:t>&lt;&lt; { action content } </a:t>
            </a:r>
            <a:br>
              <a:rPr lang="en-US" altLang="zh-CN" sz="2400" dirty="0"/>
            </a:br>
            <a:r>
              <a:rPr lang="en-US" altLang="zh-CN" sz="2400" dirty="0" err="1"/>
              <a:t>doFirst</a:t>
            </a:r>
            <a:r>
              <a:rPr lang="en-US" altLang="zh-CN" sz="2400" dirty="0"/>
              <a:t> { action content } </a:t>
            </a:r>
            <a:br>
              <a:rPr lang="en-US" altLang="zh-CN" sz="2400" dirty="0"/>
            </a:br>
            <a:r>
              <a:rPr lang="en-US" altLang="zh-CN" sz="2400" dirty="0" err="1"/>
              <a:t>doLast</a:t>
            </a:r>
            <a:r>
              <a:rPr lang="en-US" altLang="zh-CN" sz="2400" dirty="0"/>
              <a:t> { action content }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Dependencies: </a:t>
            </a:r>
            <a:r>
              <a:rPr lang="zh-CN" altLang="en-US" sz="2400" dirty="0"/>
              <a:t>任务之间的依赖关系</a:t>
            </a:r>
            <a:br>
              <a:rPr lang="en-US" altLang="zh-CN" sz="2400" dirty="0"/>
            </a:br>
            <a:r>
              <a:rPr lang="en-US" altLang="zh-CN" sz="2400" dirty="0" err="1"/>
              <a:t>dependsOn</a:t>
            </a:r>
            <a:br>
              <a:rPr lang="en-US" altLang="zh-CN" sz="2400" dirty="0"/>
            </a:br>
            <a:r>
              <a:rPr lang="en-US" altLang="zh-CN" sz="2400" dirty="0" err="1"/>
              <a:t>shouldRunAfter</a:t>
            </a:r>
            <a:br>
              <a:rPr lang="en-US" altLang="zh-CN" sz="2400" dirty="0"/>
            </a:br>
            <a:r>
              <a:rPr lang="en-US" altLang="zh-CN" sz="2400" dirty="0" err="1"/>
              <a:t>mustRunAfter</a:t>
            </a:r>
            <a:br>
              <a:rPr lang="en-US" altLang="zh-CN" sz="2400" dirty="0"/>
            </a:br>
            <a:r>
              <a:rPr lang="en-US" altLang="zh-CN" sz="2400" dirty="0" err="1"/>
              <a:t>finalizeBy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94672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LifeCycle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73" y="2060848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6" name="矩形 5"/>
          <p:cNvSpPr/>
          <p:nvPr/>
        </p:nvSpPr>
        <p:spPr>
          <a:xfrm>
            <a:off x="3430561" y="2060848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6022849" y="2060848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070521" y="256490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5662809" y="256490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形标注 10"/>
          <p:cNvSpPr/>
          <p:nvPr/>
        </p:nvSpPr>
        <p:spPr>
          <a:xfrm>
            <a:off x="766265" y="3543101"/>
            <a:ext cx="2448272" cy="1800200"/>
          </a:xfrm>
          <a:prstGeom prst="wedgeEllipseCallout">
            <a:avLst>
              <a:gd name="adj1" fmla="val -7823"/>
              <a:gd name="adj2" fmla="val -7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Gradle</a:t>
            </a:r>
            <a:r>
              <a:rPr lang="zh-CN" altLang="en-US" dirty="0"/>
              <a:t>每一次编译</a:t>
            </a:r>
            <a:r>
              <a:rPr lang="en-US" altLang="zh-CN" dirty="0"/>
              <a:t>, </a:t>
            </a:r>
            <a:r>
              <a:rPr lang="zh-CN" altLang="en-US" dirty="0"/>
              <a:t>都为所有模块初始化好所有任务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3394557" y="3543101"/>
            <a:ext cx="2448272" cy="1800200"/>
          </a:xfrm>
          <a:prstGeom prst="wedgeEllipseCallout">
            <a:avLst>
              <a:gd name="adj1" fmla="val -7823"/>
              <a:gd name="adj2" fmla="val -7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先执行的是任务中所有非</a:t>
            </a:r>
            <a:r>
              <a:rPr lang="en-US" altLang="zh-CN" dirty="0"/>
              <a:t>action</a:t>
            </a:r>
            <a:r>
              <a:rPr lang="zh-CN" altLang="en-US" dirty="0"/>
              <a:t>的脚本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6012160" y="3573016"/>
            <a:ext cx="2448272" cy="1800200"/>
          </a:xfrm>
          <a:prstGeom prst="wedgeEllipseCallout">
            <a:avLst>
              <a:gd name="adj1" fmla="val -7823"/>
              <a:gd name="adj2" fmla="val -7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最后才根据</a:t>
            </a:r>
            <a:r>
              <a:rPr lang="en-US" altLang="zh-CN" dirty="0"/>
              <a:t>action</a:t>
            </a:r>
            <a:r>
              <a:rPr lang="zh-CN" altLang="en-US" dirty="0"/>
              <a:t>队列的顺序依次执行</a:t>
            </a:r>
            <a:r>
              <a:rPr lang="en-US" altLang="zh-CN" dirty="0"/>
              <a:t>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98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Properties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755576" y="1340768"/>
            <a:ext cx="778450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 clean(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Delete)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group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'build'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description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 build/ folder in root dir'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delete rootProject.buildDir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539552" y="3429000"/>
            <a:ext cx="7776864" cy="267589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group: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任务的分组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description: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任务的说明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type: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TaskType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决定该任务是什么类型的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类似于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类与实例的关系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但不一样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58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Actions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467544" y="4293096"/>
            <a:ext cx="8280920" cy="187220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对模块初始化完毕之后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configuration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部分的代码已经配置完毕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假如运行的是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clean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或者有任务依赖了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clean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那么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doLast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{}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部分的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脚本会被执行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61" y="1225783"/>
            <a:ext cx="914385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 clean(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Delete)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configuration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'build'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description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 build/ folder in root dir'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delete rootProject.buildDir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action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doLast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println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"Directory `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$rootDir${File.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separator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build` has been removed"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9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506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Task - Dependencies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440075" y="4869160"/>
            <a:ext cx="8280920" cy="136815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每当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assemble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任务被执行之前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clean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任务先执行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更多的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dependencies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依赖关系会在后续课程中详讲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9442" y="1224772"/>
            <a:ext cx="9199954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 clean(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Delete) {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configuration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'build'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description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 build/ folder in root dir'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delete rootProject.buildDir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task action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doLast {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println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"Directory `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$rootDir${File.</a:t>
            </a:r>
            <a:r>
              <a:rPr kumimoji="0" lang="zh-CN" altLang="zh-CN" sz="1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separator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build`"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has been removed"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task(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"assemble"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).dependsOn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'clean'</a:t>
            </a:r>
            <a:endParaRPr kumimoji="0" lang="zh-CN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32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63" y="428012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2132857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Demo</a:t>
            </a:r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实战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…</a:t>
            </a:r>
            <a:endParaRPr kumimoji="1" lang="zh-CN" altLang="en-US" sz="3600" b="1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2016年4月15日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907704" y="4581128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这将是一个系列课程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, </a:t>
            </a:r>
          </a:p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每周一节课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8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+mn-ea"/>
              </a:rPr>
              <a:t>Maven, Ivy, Groovy DSL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增量编译</a:t>
            </a:r>
            <a:endParaRPr lang="en-US" altLang="zh-CN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完善的</a:t>
            </a:r>
            <a:r>
              <a:rPr lang="en-US" altLang="zh-CN" b="1" dirty="0">
                <a:latin typeface="+mn-ea"/>
              </a:rPr>
              <a:t>API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依赖管理</a:t>
            </a:r>
            <a:endParaRPr lang="en-US" altLang="zh-CN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与大量其他工具集成</a:t>
            </a:r>
            <a:endParaRPr lang="en-US" altLang="zh-CN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极度方便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相较于</a:t>
            </a:r>
            <a:r>
              <a:rPr lang="en-US" altLang="zh-CN" b="1" dirty="0">
                <a:latin typeface="+mn-ea"/>
              </a:rPr>
              <a:t>ant, maven</a:t>
            </a:r>
            <a:r>
              <a:rPr lang="zh-CN" altLang="en-US" b="1" dirty="0">
                <a:latin typeface="+mn-ea"/>
              </a:rPr>
              <a:t>等</a:t>
            </a:r>
            <a:r>
              <a:rPr lang="en-US" altLang="zh-CN" b="1" dirty="0">
                <a:latin typeface="+mn-ea"/>
              </a:rPr>
              <a:t>)</a:t>
            </a:r>
            <a:endParaRPr lang="zh-CN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为什么使用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7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为什么使用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2476053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不好意思，忘记刚才说的废话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开发 </a:t>
            </a:r>
            <a:r>
              <a:rPr lang="en-US" altLang="zh-CN" sz="2800" b="1" dirty="0"/>
              <a:t>Android </a:t>
            </a:r>
            <a:r>
              <a:rPr lang="zh-CN" altLang="en-US" sz="2800" b="1" dirty="0"/>
              <a:t>应用或游戏，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你不用 </a:t>
            </a:r>
            <a:r>
              <a:rPr lang="en-US" altLang="zh-CN" sz="2800" b="1" dirty="0"/>
              <a:t>Gradle </a:t>
            </a:r>
            <a:r>
              <a:rPr lang="zh-CN" altLang="en-US" sz="2800" b="1" dirty="0"/>
              <a:t>编译试试？</a:t>
            </a:r>
          </a:p>
        </p:txBody>
      </p:sp>
    </p:spTree>
    <p:extLst>
      <p:ext uri="{BB962C8B-B14F-4D97-AF65-F5344CB8AC3E}">
        <p14:creationId xmlns:p14="http://schemas.microsoft.com/office/powerpoint/2010/main" val="258487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69713" y="1163885"/>
            <a:ext cx="3422670" cy="5073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</p:spTree>
    <p:extLst>
      <p:ext uri="{BB962C8B-B14F-4D97-AF65-F5344CB8AC3E}">
        <p14:creationId xmlns:p14="http://schemas.microsoft.com/office/powerpoint/2010/main" val="265559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Wrapper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398815" cy="5128704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>
            <p:ph idx="4294967295"/>
          </p:nvPr>
        </p:nvSpPr>
        <p:spPr>
          <a:xfrm>
            <a:off x="4211960" y="1268760"/>
            <a:ext cx="4546848" cy="498468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/>
              <a:t>Gradle Wrapper</a:t>
            </a:r>
            <a:r>
              <a:rPr lang="zh-CN" altLang="en-US" sz="2800" dirty="0"/>
              <a:t>由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gradle</a:t>
            </a:r>
            <a:r>
              <a:rPr lang="en-US" altLang="zh-CN" sz="2800" dirty="0"/>
              <a:t>/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gradlew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gradlew.bat</a:t>
            </a:r>
          </a:p>
          <a:p>
            <a:pPr marL="0" indent="0">
              <a:buNone/>
            </a:pPr>
            <a:r>
              <a:rPr lang="zh-CN" altLang="en-US" sz="2800" dirty="0"/>
              <a:t>    三者组成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由于项目协作</a:t>
            </a:r>
            <a:r>
              <a:rPr lang="en-US" altLang="zh-CN" sz="2800" dirty="0"/>
              <a:t>, </a:t>
            </a:r>
            <a:r>
              <a:rPr lang="zh-CN" altLang="en-US" sz="2800" dirty="0"/>
              <a:t>以及跨平台编译</a:t>
            </a:r>
            <a:r>
              <a:rPr lang="en-US" altLang="zh-CN" sz="2800" dirty="0"/>
              <a:t>, </a:t>
            </a:r>
            <a:r>
              <a:rPr lang="zh-CN" altLang="en-US" sz="2800" dirty="0"/>
              <a:t>在任何时候</a:t>
            </a:r>
            <a:r>
              <a:rPr lang="en-US" altLang="zh-CN" sz="2800" dirty="0"/>
              <a:t>, </a:t>
            </a:r>
            <a:r>
              <a:rPr lang="zh-CN" altLang="en-US" sz="2800" dirty="0"/>
              <a:t>你都应该使用 </a:t>
            </a:r>
            <a:r>
              <a:rPr lang="en-US" altLang="zh-CN" sz="2800" dirty="0"/>
              <a:t>Gradle Wrapper </a:t>
            </a:r>
            <a:r>
              <a:rPr lang="zh-CN" altLang="en-US" sz="2800" dirty="0"/>
              <a:t>而非本机安装</a:t>
            </a:r>
            <a:r>
              <a:rPr lang="en-US" altLang="zh-CN" sz="2800" dirty="0"/>
              <a:t>Gradle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480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Wrapper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459780" cy="51134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132118"/>
            <a:ext cx="5944115" cy="16613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39492" y="3774691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你可以通过修改</a:t>
            </a:r>
            <a:r>
              <a:rPr lang="en-US" altLang="zh-CN" sz="2800" dirty="0"/>
              <a:t> distribuitionUrl </a:t>
            </a:r>
            <a:r>
              <a:rPr lang="zh-CN" altLang="en-US" sz="2800" dirty="0"/>
              <a:t>的 版本号来更改 </a:t>
            </a:r>
            <a:r>
              <a:rPr lang="en-US" altLang="zh-CN" sz="2800" dirty="0"/>
              <a:t>gradle wrapper </a:t>
            </a:r>
            <a:r>
              <a:rPr lang="zh-CN" altLang="en-US" sz="2800" dirty="0"/>
              <a:t>的版本</a:t>
            </a:r>
          </a:p>
        </p:txBody>
      </p:sp>
      <p:cxnSp>
        <p:nvCxnSpPr>
          <p:cNvPr id="9" name="肘形连接符 8"/>
          <p:cNvCxnSpPr>
            <a:stCxn id="7" idx="0"/>
          </p:cNvCxnSpPr>
          <p:nvPr/>
        </p:nvCxnSpPr>
        <p:spPr>
          <a:xfrm rot="5400000" flipH="1" flipV="1">
            <a:off x="6921133" y="2667440"/>
            <a:ext cx="1281795" cy="932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855316" y="4682632"/>
            <a:ext cx="1436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9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 Wrapper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398815" cy="5128704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>
            <p:ph idx="4294967295"/>
          </p:nvPr>
        </p:nvSpPr>
        <p:spPr>
          <a:xfrm>
            <a:off x="4211960" y="1268760"/>
            <a:ext cx="4546848" cy="498468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使用</a:t>
            </a:r>
            <a:r>
              <a:rPr lang="en-US" altLang="zh-CN" sz="2800" dirty="0"/>
              <a:t>Android Studio</a:t>
            </a:r>
            <a:r>
              <a:rPr lang="zh-CN" altLang="en-US" sz="2800" dirty="0"/>
              <a:t>新建一个工程的时候，会自动生成</a:t>
            </a:r>
            <a:r>
              <a:rPr lang="en-US" altLang="zh-CN" sz="2800" dirty="0"/>
              <a:t>Gradle Wrapper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你甚至可以将</a:t>
            </a:r>
            <a:r>
              <a:rPr lang="en-US" altLang="zh-CN" sz="2800" dirty="0"/>
              <a:t>Gradle Wrapper</a:t>
            </a:r>
            <a:r>
              <a:rPr lang="zh-CN" altLang="en-US" sz="2800" dirty="0"/>
              <a:t>拷贝出去，自己手动创建</a:t>
            </a:r>
            <a:r>
              <a:rPr lang="en-US" altLang="zh-CN" sz="2800" dirty="0"/>
              <a:t>Gradle</a:t>
            </a:r>
            <a:r>
              <a:rPr lang="zh-CN" altLang="en-US" sz="2800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380710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Gradle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基本项目结构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284505" cy="38408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70" y="1340768"/>
            <a:ext cx="4587638" cy="1592718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86224" y="3068960"/>
            <a:ext cx="4546848" cy="280831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settings.gradle: </a:t>
            </a:r>
            <a:r>
              <a:rPr lang="zh-CN" altLang="en-US" sz="2400" dirty="0"/>
              <a:t>一个</a:t>
            </a:r>
            <a:r>
              <a:rPr lang="en-US" altLang="zh-CN" sz="2400" dirty="0"/>
              <a:t>Gradle</a:t>
            </a:r>
            <a:r>
              <a:rPr lang="zh-CN" altLang="en-US" sz="2400" dirty="0"/>
              <a:t>工程的结构声明，与入口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build.gradle: </a:t>
            </a:r>
            <a:r>
              <a:rPr lang="zh-CN" altLang="en-US" sz="2400" dirty="0"/>
              <a:t>每一个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文件都负责其所在目录的模块</a:t>
            </a:r>
            <a:r>
              <a:rPr lang="en-US" altLang="zh-CN" sz="2400" dirty="0"/>
              <a:t>(Module)</a:t>
            </a:r>
          </a:p>
        </p:txBody>
      </p:sp>
    </p:spTree>
    <p:extLst>
      <p:ext uri="{BB962C8B-B14F-4D97-AF65-F5344CB8AC3E}">
        <p14:creationId xmlns:p14="http://schemas.microsoft.com/office/powerpoint/2010/main" val="379217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752</Words>
  <Application>Microsoft Office PowerPoint</Application>
  <PresentationFormat>全屏显示(4:3)</PresentationFormat>
  <Paragraphs>135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黑体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过程管理</dc:creator>
  <cp:lastModifiedBy>刘俊</cp:lastModifiedBy>
  <cp:revision>130</cp:revision>
  <dcterms:created xsi:type="dcterms:W3CDTF">2016-01-18T09:32:50Z</dcterms:created>
  <dcterms:modified xsi:type="dcterms:W3CDTF">2016-04-15T03:39:22Z</dcterms:modified>
</cp:coreProperties>
</file>