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98" r:id="rId4"/>
    <p:sldId id="299" r:id="rId5"/>
    <p:sldId id="316" r:id="rId6"/>
    <p:sldId id="317" r:id="rId7"/>
    <p:sldId id="318" r:id="rId8"/>
    <p:sldId id="319" r:id="rId9"/>
    <p:sldId id="31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50209-2865-4062-9A66-2B6A574442D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BB5F-BB27-4A69-9BF2-4C6DFB6B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BB5F-BB27-4A69-9BF2-4C6DFB6B5E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3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292600"/>
            <a:ext cx="5848350" cy="176371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000">
                <a:latin typeface="黑体" pitchFamily="49" charset="-122"/>
                <a:ea typeface="黑体" pitchFamily="49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培训主题（</a:t>
            </a:r>
            <a:r>
              <a:rPr lang="en-US" altLang="zh-CN" sz="4400" dirty="0">
                <a:latin typeface="黑体" pitchFamily="2" charset="-122"/>
                <a:ea typeface="黑体" pitchFamily="2" charset="-122"/>
              </a:rPr>
              <a:t>44</a:t>
            </a:r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号黑体）</a:t>
            </a:r>
          </a:p>
        </p:txBody>
      </p:sp>
      <p:sp>
        <p:nvSpPr>
          <p:cNvPr id="8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2016年5月6日</a:t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425215"/>
            <a:ext cx="5724128" cy="5555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目录（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23850" y="1341438"/>
            <a:ext cx="8280400" cy="38877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目录：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     目录不要超过一页。字号可根据排版情况自由选择，提倡使用宋体、黑体等规范字体，字体颜色不限。项目符号可自选。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179512" y="1125538"/>
            <a:ext cx="8352928" cy="18714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正文：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      </a:t>
            </a:r>
            <a:r>
              <a:rPr lang="en-US" altLang="zh-CN" b="1" dirty="0">
                <a:latin typeface="+mn-ea"/>
              </a:rPr>
              <a:t>24-32</a:t>
            </a:r>
            <a:r>
              <a:rPr lang="zh-CN" altLang="en-US" b="1" dirty="0">
                <a:latin typeface="+mn-ea"/>
              </a:rPr>
              <a:t>号之间，可根据排版情况自由选择，提倡使用宋体等规范字体，尽量避免行楷、幼圆等艺术字体，字体颜色不限。要求简洁大方、一目了然。</a:t>
            </a:r>
            <a:r>
              <a:rPr lang="en-US" altLang="zh-CN" b="1" dirty="0">
                <a:latin typeface="+mn-ea"/>
              </a:rPr>
              <a:t>PPT</a:t>
            </a:r>
            <a:r>
              <a:rPr lang="zh-CN" altLang="en-US" b="1" dirty="0">
                <a:latin typeface="+mn-ea"/>
              </a:rPr>
              <a:t>页数最好控制在</a:t>
            </a:r>
            <a:r>
              <a:rPr lang="en-US" altLang="zh-CN" b="1" dirty="0">
                <a:latin typeface="+mn-ea"/>
              </a:rPr>
              <a:t>30</a:t>
            </a:r>
            <a:r>
              <a:rPr lang="zh-CN" altLang="en-US" b="1" dirty="0">
                <a:latin typeface="+mn-ea"/>
              </a:rPr>
              <a:t>页以内，重点突出，不要过于冗长</a:t>
            </a:r>
            <a:endParaRPr lang="zh-CN" altLang="en-US" b="1" dirty="0"/>
          </a:p>
          <a:p>
            <a:pPr lvl="0"/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小标题（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67544" y="1484784"/>
            <a:ext cx="7489006" cy="28078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结束（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6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2016年5月6日</a:t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模板（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4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2016年5月6日</a:t>
            </a:fld>
            <a:endParaRPr lang="en-US" altLang="zh-CN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6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9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" y="6310139"/>
            <a:ext cx="90947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github.io/android-gradle-dsl/current/com.android.build.gradle.BaseExtens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512" y="4365104"/>
            <a:ext cx="5848350" cy="1763713"/>
          </a:xfrm>
        </p:spPr>
        <p:txBody>
          <a:bodyPr/>
          <a:lstStyle/>
          <a:p>
            <a:pPr algn="l"/>
            <a:r>
              <a:rPr lang="en-US" altLang="zh-CN"/>
              <a:t>Android Gradle</a:t>
            </a:r>
          </a:p>
          <a:p>
            <a:pPr algn="l"/>
            <a:r>
              <a:rPr lang="zh-CN" altLang="en-US"/>
              <a:t>从入门到</a:t>
            </a:r>
            <a:r>
              <a:rPr lang="en-US" altLang="zh-CN"/>
              <a:t>GG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20452" y="2140270"/>
            <a:ext cx="269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课</a:t>
            </a:r>
            <a:r>
              <a:rPr lang="en-US" altLang="zh-CN" sz="3600" dirty="0"/>
              <a:t>: Hallelujah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984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/>
              <a:t>继续介绍</a:t>
            </a:r>
            <a:r>
              <a:rPr lang="en-US" altLang="zh-CN" b="1" dirty="0"/>
              <a:t>Android Gradle </a:t>
            </a:r>
            <a:r>
              <a:rPr lang="zh-CN" altLang="en-US" b="1" dirty="0"/>
              <a:t>插件的基本</a:t>
            </a:r>
            <a:r>
              <a:rPr lang="en-US" altLang="zh-CN" b="1" dirty="0"/>
              <a:t>DSL</a:t>
            </a:r>
            <a:r>
              <a:rPr lang="zh-CN" altLang="en-US" b="1" dirty="0"/>
              <a:t>使用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zh-CN" altLang="en-US" b="1" dirty="0"/>
              <a:t>真实 </a:t>
            </a:r>
            <a:r>
              <a:rPr lang="en-US" altLang="zh-CN" b="1" dirty="0"/>
              <a:t>Android </a:t>
            </a:r>
            <a:r>
              <a:rPr lang="zh-CN" altLang="en-US" b="1" dirty="0"/>
              <a:t>项目中使用 </a:t>
            </a:r>
            <a:r>
              <a:rPr lang="en-US" altLang="zh-CN" b="1" dirty="0"/>
              <a:t>Gradle </a:t>
            </a:r>
          </a:p>
          <a:p>
            <a:pPr>
              <a:spcBef>
                <a:spcPct val="50000"/>
              </a:spcBef>
            </a:pPr>
            <a:endParaRPr lang="en-US" altLang="zh-C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363" y="424328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2800" dirty="0"/>
              <a:t>Hallelujah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47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android { }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回顾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323528" y="1196752"/>
            <a:ext cx="8435280" cy="4968552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strike="sngStrike" dirty="0" err="1"/>
              <a:t>defaultConfig</a:t>
            </a:r>
            <a:r>
              <a:rPr lang="en-US" altLang="zh-CN" sz="2000" strike="sngStrike" dirty="0"/>
              <a:t> { }</a:t>
            </a:r>
            <a:r>
              <a:rPr lang="en-US" altLang="zh-CN" sz="2000" dirty="0"/>
              <a:t>: </a:t>
            </a:r>
            <a:r>
              <a:rPr lang="zh-CN" altLang="en-US" sz="2000" dirty="0"/>
              <a:t>默认配置</a:t>
            </a:r>
            <a:r>
              <a:rPr lang="en-US" altLang="zh-CN" sz="2000" dirty="0"/>
              <a:t>, </a:t>
            </a:r>
            <a:r>
              <a:rPr lang="zh-CN" altLang="en-US" sz="2000" dirty="0"/>
              <a:t>所有 </a:t>
            </a:r>
            <a:r>
              <a:rPr lang="en-US" altLang="zh-CN" sz="2000" dirty="0"/>
              <a:t>flavor </a:t>
            </a:r>
            <a:r>
              <a:rPr lang="zh-CN" altLang="en-US" sz="2000" dirty="0"/>
              <a:t>都会继承</a:t>
            </a:r>
            <a:endParaRPr lang="en-US" altLang="zh-CN" sz="2000" dirty="0"/>
          </a:p>
          <a:p>
            <a:r>
              <a:rPr lang="en-US" altLang="zh-CN" sz="2000" strike="sngStrike" dirty="0" err="1">
                <a:solidFill>
                  <a:srgbClr val="FF0000"/>
                </a:solidFill>
              </a:rPr>
              <a:t>sourceSets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 { }</a:t>
            </a:r>
            <a:r>
              <a:rPr lang="en-US" altLang="zh-CN" sz="2000" strike="sngStrike" dirty="0"/>
              <a:t>: </a:t>
            </a:r>
            <a:r>
              <a:rPr lang="zh-CN" altLang="en-US" sz="2000" dirty="0"/>
              <a:t>对代码</a:t>
            </a:r>
            <a:r>
              <a:rPr lang="en-US" altLang="zh-CN" sz="2000" dirty="0"/>
              <a:t>/</a:t>
            </a:r>
            <a:r>
              <a:rPr lang="zh-CN" altLang="en-US" sz="2000" dirty="0"/>
              <a:t>资源的配置</a:t>
            </a:r>
            <a:r>
              <a:rPr lang="en-US" altLang="zh-CN" sz="2000" dirty="0"/>
              <a:t>, android </a:t>
            </a:r>
            <a:r>
              <a:rPr lang="zh-CN" altLang="en-US" sz="2000" dirty="0"/>
              <a:t>重新对 </a:t>
            </a:r>
            <a:r>
              <a:rPr lang="en-US" altLang="zh-CN" sz="2000" dirty="0"/>
              <a:t>gradle </a:t>
            </a:r>
            <a:r>
              <a:rPr lang="en-US" altLang="zh-CN" sz="2000" dirty="0" err="1"/>
              <a:t>sourceSets</a:t>
            </a:r>
            <a:r>
              <a:rPr lang="en-US" altLang="zh-CN" sz="2000" dirty="0"/>
              <a:t> </a:t>
            </a:r>
            <a:r>
              <a:rPr lang="zh-CN" altLang="en-US" sz="2000" dirty="0"/>
              <a:t>进行了针对 </a:t>
            </a:r>
            <a:r>
              <a:rPr lang="en-US" altLang="zh-CN" sz="2000" dirty="0"/>
              <a:t>Android </a:t>
            </a:r>
            <a:r>
              <a:rPr lang="zh-CN" altLang="en-US" sz="2000" dirty="0"/>
              <a:t>的实现</a:t>
            </a:r>
            <a:r>
              <a:rPr lang="en-US" altLang="zh-CN" sz="2000" dirty="0"/>
              <a:t>, </a:t>
            </a:r>
            <a:r>
              <a:rPr lang="zh-CN" altLang="en-US" sz="2000" dirty="0"/>
              <a:t>叫做 </a:t>
            </a:r>
            <a:r>
              <a:rPr lang="en-US" altLang="zh-CN" sz="2000" dirty="0" err="1"/>
              <a:t>AndroidSourceSet</a:t>
            </a:r>
            <a:endParaRPr lang="en-US" altLang="zh-CN" sz="2000" dirty="0"/>
          </a:p>
          <a:p>
            <a:r>
              <a:rPr lang="en-US" altLang="zh-CN" sz="2000" strike="sngStrike" dirty="0" err="1">
                <a:solidFill>
                  <a:srgbClr val="FF0000"/>
                </a:solidFill>
              </a:rPr>
              <a:t>productFlavors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 { }</a:t>
            </a:r>
            <a:r>
              <a:rPr lang="en-US" altLang="zh-CN" sz="2000" strike="sngStrike" dirty="0"/>
              <a:t>: </a:t>
            </a:r>
            <a:r>
              <a:rPr lang="zh-CN" altLang="en-US" sz="2000" dirty="0"/>
              <a:t>模块所有 </a:t>
            </a:r>
            <a:r>
              <a:rPr lang="en-US" altLang="zh-CN" sz="2000" dirty="0"/>
              <a:t>flavor, </a:t>
            </a:r>
            <a:r>
              <a:rPr lang="zh-CN" altLang="en-US" sz="2000" dirty="0"/>
              <a:t>不同的 </a:t>
            </a:r>
            <a:r>
              <a:rPr lang="en-US" altLang="zh-CN" sz="2000" dirty="0"/>
              <a:t>flavor, </a:t>
            </a:r>
            <a:r>
              <a:rPr lang="zh-CN" altLang="en-US" sz="2000" dirty="0"/>
              <a:t>可以打包出不同的 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en-US" altLang="zh-CN" sz="2000" strike="sngStrike" dirty="0" err="1">
                <a:solidFill>
                  <a:srgbClr val="FF0000"/>
                </a:solidFill>
              </a:rPr>
              <a:t>buildTypes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 { }</a:t>
            </a:r>
            <a:r>
              <a:rPr lang="en-US" altLang="zh-CN" sz="2000" strike="sngStrike" dirty="0"/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模块所有 </a:t>
            </a:r>
            <a:r>
              <a:rPr lang="en-US" altLang="zh-CN" sz="2000" dirty="0"/>
              <a:t>build </a:t>
            </a:r>
            <a:r>
              <a:rPr lang="zh-CN" altLang="en-US" sz="2000" dirty="0"/>
              <a:t>类型</a:t>
            </a:r>
            <a:r>
              <a:rPr lang="en-US" altLang="zh-CN" sz="2000" dirty="0"/>
              <a:t>, </a:t>
            </a:r>
            <a:r>
              <a:rPr lang="zh-CN" altLang="en-US" sz="2000" dirty="0"/>
              <a:t>不同的类型</a:t>
            </a:r>
            <a:r>
              <a:rPr lang="en-US" altLang="zh-CN" sz="2000" dirty="0"/>
              <a:t>, </a:t>
            </a:r>
            <a:r>
              <a:rPr lang="zh-CN" altLang="en-US" sz="2000" dirty="0"/>
              <a:t>可以打包出不同的 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en-US" altLang="zh-CN" sz="2000" dirty="0" err="1"/>
              <a:t>signingConfig</a:t>
            </a:r>
            <a:r>
              <a:rPr lang="en-US" altLang="zh-CN" sz="2000" dirty="0"/>
              <a:t> { }: App </a:t>
            </a:r>
            <a:r>
              <a:rPr lang="zh-CN" altLang="en-US" sz="2000" dirty="0"/>
              <a:t>模块打包 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 </a:t>
            </a:r>
            <a:r>
              <a:rPr lang="zh-CN" altLang="en-US" sz="2000" dirty="0"/>
              <a:t>的签名配置</a:t>
            </a:r>
            <a:endParaRPr lang="en-US" altLang="zh-CN" sz="2000" dirty="0"/>
          </a:p>
          <a:p>
            <a:r>
              <a:rPr lang="en-US" altLang="zh-CN" sz="2000" dirty="0"/>
              <a:t>splits { }: 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 </a:t>
            </a:r>
            <a:r>
              <a:rPr lang="zh-CN" altLang="en-US" sz="2000" dirty="0"/>
              <a:t>分割</a:t>
            </a:r>
            <a:r>
              <a:rPr lang="en-US" altLang="zh-CN" sz="2000" dirty="0"/>
              <a:t>, </a:t>
            </a:r>
            <a:r>
              <a:rPr lang="zh-CN" altLang="en-US" sz="2000" dirty="0"/>
              <a:t>全资源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, </a:t>
            </a:r>
            <a:r>
              <a:rPr lang="zh-CN" altLang="en-US" sz="2000" dirty="0"/>
              <a:t>根据分辨率与</a:t>
            </a:r>
            <a:r>
              <a:rPr lang="en-US" altLang="zh-CN" sz="2000" dirty="0" err="1"/>
              <a:t>abi</a:t>
            </a:r>
            <a:r>
              <a:rPr lang="zh-CN" altLang="en-US" sz="2000" dirty="0"/>
              <a:t>分割成若干个小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zh-CN" altLang="en-US" sz="2000" dirty="0"/>
              <a:t>*</a:t>
            </a:r>
            <a:r>
              <a:rPr lang="en-US" altLang="zh-CN" sz="2000" dirty="0"/>
              <a:t>Options { }: </a:t>
            </a:r>
            <a:r>
              <a:rPr lang="en-US" altLang="zh-CN" sz="2000" dirty="0" err="1"/>
              <a:t>dexOptions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packagingOptions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aaptOptions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lintOptions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compileOptions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adbOptions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testOptions</a:t>
            </a:r>
            <a:r>
              <a:rPr lang="en-US" altLang="zh-CN" sz="2000" dirty="0"/>
              <a:t> { 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你可以在 </a:t>
            </a:r>
            <a:r>
              <a:rPr lang="en-US" altLang="zh-CN" sz="1200" dirty="0">
                <a:hlinkClick r:id="rId2"/>
              </a:rPr>
              <a:t>http://google.github.io/android-gradle-dsl/current/com.android.build.gradle.BaseExtension.html</a:t>
            </a:r>
            <a:r>
              <a:rPr lang="en-US" altLang="zh-CN" sz="1200" dirty="0"/>
              <a:t> </a:t>
            </a:r>
            <a:r>
              <a:rPr lang="zh-CN" altLang="en-US" sz="2000" dirty="0"/>
              <a:t>这里查看详细的 </a:t>
            </a:r>
            <a:r>
              <a:rPr lang="en-US" altLang="zh-CN" sz="2000" dirty="0"/>
              <a:t>DSL, </a:t>
            </a:r>
            <a:r>
              <a:rPr lang="zh-CN" altLang="en-US" sz="2000" dirty="0"/>
              <a:t>本节课只讲常用到的 </a:t>
            </a:r>
            <a:r>
              <a:rPr lang="en-US" altLang="zh-CN" sz="2000" dirty="0"/>
              <a:t>android</a:t>
            </a:r>
            <a:r>
              <a:rPr lang="zh-CN" altLang="en-US" sz="2000" dirty="0"/>
              <a:t> </a:t>
            </a:r>
            <a:r>
              <a:rPr lang="en-US" altLang="zh-CN" sz="2000" dirty="0"/>
              <a:t>DSL, </a:t>
            </a:r>
            <a:r>
              <a:rPr lang="zh-CN" altLang="en-US" sz="2000" dirty="0"/>
              <a:t>标红的重点讲述</a:t>
            </a:r>
          </a:p>
        </p:txBody>
      </p:sp>
    </p:spTree>
    <p:extLst>
      <p:ext uri="{BB962C8B-B14F-4D97-AF65-F5344CB8AC3E}">
        <p14:creationId xmlns:p14="http://schemas.microsoft.com/office/powerpoint/2010/main" val="241099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7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android.signingConfigs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428" y="4521881"/>
            <a:ext cx="8676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signingConfigs</a:t>
            </a:r>
            <a:r>
              <a:rPr lang="en-US" altLang="zh-CN" sz="2400" dirty="0"/>
              <a:t> </a:t>
            </a:r>
            <a:r>
              <a:rPr lang="zh-CN" altLang="en-US" sz="2400" dirty="0"/>
              <a:t>配置 </a:t>
            </a:r>
            <a:r>
              <a:rPr lang="en-US" altLang="zh-CN" sz="2400" dirty="0" err="1"/>
              <a:t>keystore</a:t>
            </a:r>
            <a:r>
              <a:rPr lang="en-US" altLang="zh-CN" sz="2400" dirty="0"/>
              <a:t> </a:t>
            </a:r>
            <a:r>
              <a:rPr lang="zh-CN" altLang="en-US" sz="2400" dirty="0"/>
              <a:t>等签名</a:t>
            </a:r>
            <a:r>
              <a:rPr lang="en-US" altLang="zh-CN" sz="2400" dirty="0"/>
              <a:t>, </a:t>
            </a:r>
            <a:r>
              <a:rPr lang="zh-CN" altLang="en-US" sz="2400" dirty="0"/>
              <a:t>用于 </a:t>
            </a:r>
            <a:r>
              <a:rPr lang="en-US" altLang="zh-CN" sz="2400" dirty="0" err="1"/>
              <a:t>apk</a:t>
            </a:r>
            <a:r>
              <a:rPr lang="en-US" altLang="zh-CN" sz="2400" dirty="0"/>
              <a:t> </a:t>
            </a:r>
            <a:r>
              <a:rPr lang="zh-CN" altLang="en-US" sz="2400" dirty="0"/>
              <a:t>签名</a:t>
            </a:r>
            <a:r>
              <a:rPr lang="en-US" altLang="zh-CN" sz="2400" dirty="0"/>
              <a:t>, </a:t>
            </a:r>
            <a:r>
              <a:rPr lang="zh-CN" altLang="en-US" sz="2400" dirty="0"/>
              <a:t>一般而言</a:t>
            </a:r>
            <a:r>
              <a:rPr lang="en-US" altLang="zh-CN" sz="2400" dirty="0"/>
              <a:t>, </a:t>
            </a:r>
            <a:r>
              <a:rPr lang="zh-CN" altLang="en-US" sz="2400" dirty="0"/>
              <a:t>密码等敏感信息</a:t>
            </a:r>
            <a:r>
              <a:rPr lang="en-US" altLang="zh-CN" sz="2400" dirty="0"/>
              <a:t>, </a:t>
            </a:r>
            <a:r>
              <a:rPr lang="zh-CN" altLang="en-US" sz="2400" dirty="0"/>
              <a:t>应该存储在 </a:t>
            </a:r>
            <a:r>
              <a:rPr lang="en-US" altLang="zh-CN" sz="2400" dirty="0" err="1"/>
              <a:t>local.properties</a:t>
            </a:r>
            <a:r>
              <a:rPr lang="en-US" altLang="zh-CN" sz="2400" dirty="0"/>
              <a:t> </a:t>
            </a:r>
            <a:r>
              <a:rPr lang="zh-CN" altLang="en-US" sz="2400" dirty="0"/>
              <a:t>里面</a:t>
            </a:r>
            <a:r>
              <a:rPr lang="en-US" altLang="zh-CN" sz="2400" dirty="0"/>
              <a:t>, </a:t>
            </a:r>
            <a:r>
              <a:rPr lang="zh-CN" altLang="en-US" sz="2400" dirty="0"/>
              <a:t>或者</a:t>
            </a:r>
            <a:r>
              <a:rPr lang="en-US" altLang="zh-CN" sz="2400" dirty="0"/>
              <a:t>CI</a:t>
            </a:r>
            <a:r>
              <a:rPr lang="zh-CN" altLang="en-US" sz="2400" dirty="0"/>
              <a:t>服务器通过 </a:t>
            </a:r>
            <a:r>
              <a:rPr lang="en-US" altLang="zh-CN" sz="2400" dirty="0"/>
              <a:t>./</a:t>
            </a:r>
            <a:r>
              <a:rPr lang="en-US" altLang="zh-CN" sz="2400" dirty="0" err="1"/>
              <a:t>gradlew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–</a:t>
            </a:r>
            <a:r>
              <a:rPr lang="en-US" altLang="zh-CN" sz="2400" dirty="0" err="1">
                <a:solidFill>
                  <a:srgbClr val="FF0000"/>
                </a:solidFill>
              </a:rPr>
              <a:t>P</a:t>
            </a:r>
            <a:r>
              <a:rPr lang="en-US" altLang="zh-CN" sz="2400" dirty="0" err="1">
                <a:solidFill>
                  <a:srgbClr val="0070C0"/>
                </a:solidFill>
              </a:rPr>
              <a:t>keyPassword</a:t>
            </a: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android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–</a:t>
            </a:r>
            <a:r>
              <a:rPr lang="en-US" altLang="zh-CN" sz="2400" dirty="0" err="1">
                <a:solidFill>
                  <a:srgbClr val="FF0000"/>
                </a:solidFill>
              </a:rPr>
              <a:t>P</a:t>
            </a:r>
            <a:r>
              <a:rPr lang="en-US" altLang="zh-CN" sz="2400" dirty="0" err="1">
                <a:solidFill>
                  <a:srgbClr val="0070C0"/>
                </a:solidFill>
              </a:rPr>
              <a:t>storePassword</a:t>
            </a: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android</a:t>
            </a:r>
            <a:r>
              <a:rPr lang="en-US" altLang="zh-CN" sz="2400" dirty="0"/>
              <a:t> </a:t>
            </a:r>
            <a:r>
              <a:rPr lang="zh-CN" altLang="en-US" sz="2400" dirty="0"/>
              <a:t>命令行传参</a:t>
            </a:r>
            <a:r>
              <a:rPr lang="en-US" altLang="zh-CN" sz="2400" dirty="0"/>
              <a:t>, </a:t>
            </a:r>
            <a:r>
              <a:rPr lang="zh-CN" altLang="en-US" sz="2400" dirty="0"/>
              <a:t>传递给 </a:t>
            </a:r>
            <a:r>
              <a:rPr lang="en-US" altLang="zh-CN" sz="2400" dirty="0"/>
              <a:t>gradle</a:t>
            </a:r>
            <a:r>
              <a:rPr lang="zh-CN" altLang="en-US" sz="2400" dirty="0"/>
              <a:t>脚本</a:t>
            </a:r>
            <a:r>
              <a:rPr lang="en-US" altLang="zh-CN" sz="2400" dirty="0"/>
              <a:t>, </a:t>
            </a:r>
            <a:r>
              <a:rPr lang="zh-CN" altLang="en-US" sz="2400" dirty="0"/>
              <a:t>此处仅示例就随意咯</a:t>
            </a:r>
            <a:endParaRPr lang="en-US" altLang="zh-CN" sz="24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5479" y="1136340"/>
            <a:ext cx="4326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signingConfigs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eng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keyAlias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'androiddebugkey'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keyPassword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storeFile file(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'./eng.keystore'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storePassword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5479" y="3198442"/>
            <a:ext cx="430117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buildTypes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debug {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signingConfig signingConfigs.eng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62305" y="1136339"/>
            <a:ext cx="4431021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signingConfigs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jskConfig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keyAlias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en-US" altLang="zh-CN" sz="1600" b="1" dirty="0" err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jsk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keyPassword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jskkey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storeFile file(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'./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.jks'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storePassword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jkskey_password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1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android.splits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521500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Apk</a:t>
            </a:r>
            <a:r>
              <a:rPr lang="zh-CN" altLang="en-US" sz="2400" dirty="0"/>
              <a:t>分割</a:t>
            </a:r>
            <a:r>
              <a:rPr lang="en-US" altLang="zh-CN" sz="2400" dirty="0"/>
              <a:t>, </a:t>
            </a:r>
            <a:r>
              <a:rPr lang="zh-CN" altLang="en-US" sz="2400" dirty="0"/>
              <a:t>可以对 分辨率 资源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abi</a:t>
            </a:r>
            <a:r>
              <a:rPr lang="en-US" altLang="zh-CN" sz="2400" dirty="0"/>
              <a:t> </a:t>
            </a:r>
            <a:r>
              <a:rPr lang="zh-CN" altLang="en-US" sz="2400" dirty="0"/>
              <a:t>平台 这两个维度</a:t>
            </a:r>
            <a:r>
              <a:rPr lang="en-US" altLang="zh-CN" sz="2400" dirty="0"/>
              <a:t>, </a:t>
            </a:r>
            <a:r>
              <a:rPr lang="zh-CN" altLang="en-US" sz="2400" dirty="0"/>
              <a:t>分割出多个</a:t>
            </a:r>
            <a:r>
              <a:rPr lang="en-US" altLang="zh-CN" sz="2400" dirty="0" err="1"/>
              <a:t>apk</a:t>
            </a:r>
            <a:r>
              <a:rPr lang="zh-CN" altLang="en-US" sz="2400" dirty="0"/>
              <a:t>出来</a:t>
            </a:r>
            <a:r>
              <a:rPr lang="en-US" altLang="zh-CN" sz="2400" dirty="0"/>
              <a:t>, </a:t>
            </a:r>
            <a:r>
              <a:rPr lang="zh-CN" altLang="en-US" sz="2400" dirty="0"/>
              <a:t>常用于精简</a:t>
            </a:r>
            <a:r>
              <a:rPr lang="en-US" altLang="zh-CN" sz="2400" dirty="0" err="1"/>
              <a:t>apk</a:t>
            </a:r>
            <a:r>
              <a:rPr lang="zh-CN" altLang="en-US" sz="2400" dirty="0"/>
              <a:t>大小</a:t>
            </a:r>
            <a:r>
              <a:rPr lang="en-US" altLang="zh-CN" sz="2400" dirty="0"/>
              <a:t>, </a:t>
            </a:r>
            <a:r>
              <a:rPr lang="zh-CN" altLang="en-US" sz="2400" dirty="0"/>
              <a:t>最小化打包等</a:t>
            </a:r>
            <a:endParaRPr lang="en-US" altLang="zh-CN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1053311"/>
            <a:ext cx="8494633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splits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density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enable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默认对所有分辨率都分割 (include 列表包含所有 abi)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exclude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"ldpi"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"tvdpi"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"xxxhdpi"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移除 ldpi, tvdpi, xxxhdpi 分辨率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// 向 AndroidManifest中注入兼容屏幕结点  &lt;compatible-screens&gt;&lt;screen ...&gt;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compatibleScreens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'small'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'normal'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'large'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'xlarge'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abi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enable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默认对所有 abi 分割 (include 列表包含所有 abi)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reset()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将 include 列表置空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include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'x86'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'armeabi-v7a'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'mips'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universalApk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额外打出一个包含所有 abi 的全包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4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android.splits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544" y="4578212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此时</a:t>
            </a:r>
            <a:r>
              <a:rPr lang="en-US" altLang="zh-CN" sz="2400" dirty="0"/>
              <a:t>, </a:t>
            </a:r>
            <a:r>
              <a:rPr lang="zh-CN" altLang="en-US" sz="2400" dirty="0"/>
              <a:t>你可以直接认为多了两个</a:t>
            </a:r>
            <a:r>
              <a:rPr lang="zh-CN" altLang="en-US" sz="2400" dirty="0">
                <a:solidFill>
                  <a:srgbClr val="FF0000"/>
                </a:solidFill>
              </a:rPr>
              <a:t>不能使用的 </a:t>
            </a:r>
            <a:r>
              <a:rPr lang="en-US" altLang="zh-CN" sz="2400" dirty="0">
                <a:solidFill>
                  <a:srgbClr val="FF0000"/>
                </a:solidFill>
              </a:rPr>
              <a:t>flavor </a:t>
            </a:r>
            <a:r>
              <a:rPr lang="zh-CN" altLang="en-US" sz="2400" dirty="0">
                <a:solidFill>
                  <a:srgbClr val="FF0000"/>
                </a:solidFill>
              </a:rPr>
              <a:t>维度</a:t>
            </a:r>
            <a:r>
              <a:rPr lang="en-US" altLang="zh-CN" sz="2400" dirty="0"/>
              <a:t>: </a:t>
            </a:r>
          </a:p>
          <a:p>
            <a:r>
              <a:rPr lang="en-US" altLang="zh-CN" sz="2400" dirty="0"/>
              <a:t>density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abi</a:t>
            </a:r>
            <a:endParaRPr lang="en-US" altLang="zh-CN" sz="2400" dirty="0"/>
          </a:p>
          <a:p>
            <a:r>
              <a:rPr lang="en-US" altLang="zh-CN" sz="2400" dirty="0"/>
              <a:t>density: </a:t>
            </a:r>
            <a:r>
              <a:rPr lang="en-US" altLang="zh-CN" sz="2400" dirty="0" err="1"/>
              <a:t>hdpi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mdpi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xhdpi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xxhdpi</a:t>
            </a:r>
            <a:endParaRPr lang="en-US" altLang="zh-CN" sz="2400" dirty="0"/>
          </a:p>
          <a:p>
            <a:r>
              <a:rPr lang="en-US" altLang="zh-CN" sz="2400" dirty="0" err="1"/>
              <a:t>abi</a:t>
            </a:r>
            <a:r>
              <a:rPr lang="en-US" altLang="zh-CN" sz="2400" dirty="0"/>
              <a:t>:         x86, armeabi-v7a, </a:t>
            </a:r>
            <a:r>
              <a:rPr lang="en-US" altLang="zh-CN" sz="2400" dirty="0" err="1"/>
              <a:t>mips</a:t>
            </a:r>
            <a:endParaRPr lang="en-US" altLang="zh-CN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1008584"/>
            <a:ext cx="849463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splits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density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enable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默认对所有分辨率都分割 (include 列表包含所有 abi)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exclude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"ldpi"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"tvdpi"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"xxxhdpi"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移除 ldpi, tvdpi, xxxhdpi 分辨率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// 向 AndroidManifest中注入兼容屏幕结点  &lt;compatible-screens&gt;&lt;screen ...&gt;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compatibleScreens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'small'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'normal'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'large'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'xlarge'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abi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enable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默认对所有 abi 分割 (include 列表包含所有 abi)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reset()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将 include 列表置空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include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'x86'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'armeabi-v7a'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'mips'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universalApk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额外打出一个包含所有 abi 的全包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android.splits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124744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density: </a:t>
            </a:r>
            <a:r>
              <a:rPr lang="en-US" altLang="zh-CN" sz="2400" dirty="0" err="1"/>
              <a:t>hdpi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mdpi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xhdpi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xxhdpi</a:t>
            </a:r>
            <a:endParaRPr lang="en-US" altLang="zh-CN" sz="2400" dirty="0"/>
          </a:p>
          <a:p>
            <a:r>
              <a:rPr lang="en-US" altLang="zh-CN" sz="2400" dirty="0" err="1"/>
              <a:t>abi</a:t>
            </a:r>
            <a:r>
              <a:rPr lang="en-US" altLang="zh-CN" sz="2400" dirty="0"/>
              <a:t>:         x86, armeabi-v7a, </a:t>
            </a:r>
            <a:r>
              <a:rPr lang="en-US" altLang="zh-CN" sz="2400" dirty="0" err="1"/>
              <a:t>mips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同样的</a:t>
            </a:r>
            <a:r>
              <a:rPr lang="en-US" altLang="zh-CN" sz="2400" dirty="0"/>
              <a:t>, gradle</a:t>
            </a:r>
            <a:r>
              <a:rPr lang="zh-CN" altLang="en-US" sz="2400" dirty="0"/>
              <a:t>任务也会多出很多</a:t>
            </a:r>
            <a:r>
              <a:rPr lang="en-US" altLang="zh-CN" sz="2400" dirty="0"/>
              <a:t>, </a:t>
            </a:r>
            <a:r>
              <a:rPr lang="zh-CN" altLang="en-US" sz="2400" dirty="0"/>
              <a:t>比如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assembleXhdpiArmeabi-v7aDebug</a:t>
            </a:r>
          </a:p>
          <a:p>
            <a:r>
              <a:rPr lang="en-US" altLang="zh-CN" sz="2400" dirty="0"/>
              <a:t>assembleMdpiX86Release</a:t>
            </a:r>
          </a:p>
          <a:p>
            <a:r>
              <a:rPr lang="en-US" altLang="zh-CN" sz="2400" dirty="0" err="1"/>
              <a:t>assemble</a:t>
            </a:r>
            <a:r>
              <a:rPr lang="en-US" altLang="zh-CN" sz="2400" dirty="0" err="1">
                <a:solidFill>
                  <a:srgbClr val="FF0000"/>
                </a:solidFill>
              </a:rPr>
              <a:t>Universal</a:t>
            </a:r>
            <a:r>
              <a:rPr lang="en-US" altLang="zh-CN" sz="2400" dirty="0" err="1"/>
              <a:t>Release</a:t>
            </a:r>
            <a:r>
              <a:rPr lang="en-US" altLang="zh-CN" sz="2400" dirty="0"/>
              <a:t> // </a:t>
            </a:r>
            <a:r>
              <a:rPr lang="zh-CN" altLang="en-US" sz="2400" dirty="0"/>
              <a:t>包含所有分辨率与 </a:t>
            </a:r>
            <a:r>
              <a:rPr lang="en-US" altLang="zh-CN" sz="2400" dirty="0" err="1"/>
              <a:t>abi</a:t>
            </a:r>
            <a:r>
              <a:rPr lang="en-US" altLang="zh-CN" sz="2400" dirty="0"/>
              <a:t> so</a:t>
            </a:r>
            <a:r>
              <a:rPr lang="zh-CN" altLang="en-US" sz="2400" dirty="0"/>
              <a:t>文件的包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而使用最新的编译链工具的时候</a:t>
            </a:r>
            <a:r>
              <a:rPr lang="en-US" altLang="zh-CN" sz="2400" dirty="0"/>
              <a:t>, splits </a:t>
            </a:r>
            <a:r>
              <a:rPr lang="zh-CN" altLang="en-US" sz="2400" dirty="0"/>
              <a:t>是与 </a:t>
            </a:r>
            <a:r>
              <a:rPr lang="en-US" altLang="zh-CN" sz="2400" dirty="0" err="1"/>
              <a:t>resConfig</a:t>
            </a:r>
            <a:r>
              <a:rPr lang="en-US" altLang="zh-CN" sz="2400" dirty="0"/>
              <a:t> </a:t>
            </a:r>
            <a:r>
              <a:rPr lang="zh-CN" altLang="en-US" sz="2400" dirty="0"/>
              <a:t>冲突的</a:t>
            </a:r>
            <a:endParaRPr lang="en-US" altLang="zh-CN" sz="2400" dirty="0"/>
          </a:p>
          <a:p>
            <a:r>
              <a:rPr lang="zh-CN" altLang="en-US" sz="2400" dirty="0"/>
              <a:t>还记得我们上节课讲的 </a:t>
            </a:r>
            <a:r>
              <a:rPr lang="en-US" altLang="zh-CN" sz="2400" dirty="0" err="1"/>
              <a:t>resConfigs</a:t>
            </a:r>
            <a:r>
              <a:rPr lang="en-US" altLang="zh-CN" sz="2400" dirty="0"/>
              <a:t> ‘</a:t>
            </a:r>
            <a:r>
              <a:rPr lang="en-US" altLang="zh-CN" sz="2400" dirty="0" err="1"/>
              <a:t>xxhdpi</a:t>
            </a:r>
            <a:r>
              <a:rPr lang="en-US" altLang="zh-CN" sz="2400" dirty="0"/>
              <a:t>’, ‘</a:t>
            </a:r>
            <a:r>
              <a:rPr lang="en-US" altLang="zh-CN" sz="2400" dirty="0" err="1"/>
              <a:t>xhdpi</a:t>
            </a:r>
            <a:r>
              <a:rPr lang="en-US" altLang="zh-CN" sz="2400" dirty="0"/>
              <a:t>’ </a:t>
            </a:r>
            <a:r>
              <a:rPr lang="zh-CN" altLang="en-US" sz="2400" dirty="0"/>
              <a:t>么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 err="1"/>
              <a:t>resConfigs</a:t>
            </a:r>
            <a:r>
              <a:rPr lang="en-US" altLang="zh-CN" sz="2400" dirty="0"/>
              <a:t> </a:t>
            </a:r>
            <a:r>
              <a:rPr lang="zh-CN" altLang="en-US" sz="2400" dirty="0"/>
              <a:t>对 </a:t>
            </a:r>
            <a:r>
              <a:rPr lang="en-US" altLang="zh-CN" sz="2400" dirty="0"/>
              <a:t>density </a:t>
            </a:r>
            <a:r>
              <a:rPr lang="zh-CN" altLang="en-US" sz="2400" dirty="0"/>
              <a:t>使用的时候</a:t>
            </a:r>
            <a:r>
              <a:rPr lang="en-US" altLang="zh-CN" sz="2400" dirty="0"/>
              <a:t>, </a:t>
            </a:r>
            <a:r>
              <a:rPr lang="zh-CN" altLang="en-US" sz="2400" dirty="0"/>
              <a:t>与 </a:t>
            </a:r>
            <a:r>
              <a:rPr lang="en-US" altLang="zh-CN" sz="2400" dirty="0" err="1"/>
              <a:t>apk</a:t>
            </a:r>
            <a:r>
              <a:rPr lang="en-US" altLang="zh-CN" sz="2400" dirty="0"/>
              <a:t> </a:t>
            </a:r>
            <a:r>
              <a:rPr lang="zh-CN" altLang="en-US" sz="2400" dirty="0"/>
              <a:t>分割的 </a:t>
            </a:r>
            <a:r>
              <a:rPr lang="en-US" altLang="zh-CN" sz="2400" dirty="0"/>
              <a:t>density </a:t>
            </a:r>
            <a:r>
              <a:rPr lang="zh-CN" altLang="en-US" sz="2400" dirty="0"/>
              <a:t>分割是冲突的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apk</a:t>
            </a:r>
            <a:r>
              <a:rPr lang="zh-CN" altLang="en-US" sz="2400" dirty="0">
                <a:solidFill>
                  <a:srgbClr val="FF0000"/>
                </a:solidFill>
              </a:rPr>
              <a:t>分割是对全包分割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resConfig</a:t>
            </a:r>
            <a:r>
              <a:rPr lang="zh-CN" altLang="en-US" sz="2400" dirty="0">
                <a:solidFill>
                  <a:srgbClr val="FF0000"/>
                </a:solidFill>
              </a:rPr>
              <a:t>只对当前配置的</a:t>
            </a:r>
            <a:r>
              <a:rPr lang="en-US" altLang="zh-CN" sz="2400" dirty="0">
                <a:solidFill>
                  <a:srgbClr val="FF0000"/>
                </a:solidFill>
              </a:rPr>
              <a:t>variant</a:t>
            </a:r>
            <a:r>
              <a:rPr lang="zh-CN" altLang="en-US" sz="2400" dirty="0">
                <a:solidFill>
                  <a:srgbClr val="FF0000"/>
                </a:solidFill>
              </a:rPr>
              <a:t>分割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3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android { }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323528" y="1196752"/>
            <a:ext cx="8435280" cy="4968552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strike="sngStrike" dirty="0" err="1"/>
              <a:t>defaultConfig</a:t>
            </a:r>
            <a:r>
              <a:rPr lang="en-US" altLang="zh-CN" sz="2000" strike="sngStrike" dirty="0"/>
              <a:t> { }</a:t>
            </a:r>
            <a:r>
              <a:rPr lang="en-US" altLang="zh-CN" sz="2000" dirty="0"/>
              <a:t>: </a:t>
            </a:r>
            <a:r>
              <a:rPr lang="zh-CN" altLang="en-US" sz="2000" dirty="0"/>
              <a:t>默认配置</a:t>
            </a:r>
            <a:r>
              <a:rPr lang="en-US" altLang="zh-CN" sz="2000" dirty="0"/>
              <a:t>, </a:t>
            </a:r>
            <a:r>
              <a:rPr lang="zh-CN" altLang="en-US" sz="2000" dirty="0"/>
              <a:t>所有 </a:t>
            </a:r>
            <a:r>
              <a:rPr lang="en-US" altLang="zh-CN" sz="2000" dirty="0"/>
              <a:t>flavor </a:t>
            </a:r>
            <a:r>
              <a:rPr lang="zh-CN" altLang="en-US" sz="2000" dirty="0"/>
              <a:t>都会继承</a:t>
            </a:r>
            <a:endParaRPr lang="en-US" altLang="zh-CN" sz="2000" dirty="0"/>
          </a:p>
          <a:p>
            <a:r>
              <a:rPr lang="en-US" altLang="zh-CN" sz="2000" strike="sngStrike" dirty="0" err="1">
                <a:solidFill>
                  <a:srgbClr val="FF0000"/>
                </a:solidFill>
              </a:rPr>
              <a:t>sourceSets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 { }</a:t>
            </a:r>
            <a:r>
              <a:rPr lang="en-US" altLang="zh-CN" sz="2000" strike="sngStrike" dirty="0"/>
              <a:t>: </a:t>
            </a:r>
            <a:r>
              <a:rPr lang="zh-CN" altLang="en-US" sz="2000" dirty="0"/>
              <a:t>对代码</a:t>
            </a:r>
            <a:r>
              <a:rPr lang="en-US" altLang="zh-CN" sz="2000" dirty="0"/>
              <a:t>/</a:t>
            </a:r>
            <a:r>
              <a:rPr lang="zh-CN" altLang="en-US" sz="2000" dirty="0"/>
              <a:t>资源的配置</a:t>
            </a:r>
            <a:r>
              <a:rPr lang="en-US" altLang="zh-CN" sz="2000" dirty="0"/>
              <a:t>, android </a:t>
            </a:r>
            <a:r>
              <a:rPr lang="zh-CN" altLang="en-US" sz="2000" dirty="0"/>
              <a:t>重新对 </a:t>
            </a:r>
            <a:r>
              <a:rPr lang="en-US" altLang="zh-CN" sz="2000" dirty="0"/>
              <a:t>gradle </a:t>
            </a:r>
            <a:r>
              <a:rPr lang="en-US" altLang="zh-CN" sz="2000" dirty="0" err="1"/>
              <a:t>sourceSets</a:t>
            </a:r>
            <a:r>
              <a:rPr lang="en-US" altLang="zh-CN" sz="2000" dirty="0"/>
              <a:t> </a:t>
            </a:r>
            <a:r>
              <a:rPr lang="zh-CN" altLang="en-US" sz="2000" dirty="0"/>
              <a:t>进行了针对 </a:t>
            </a:r>
            <a:r>
              <a:rPr lang="en-US" altLang="zh-CN" sz="2000" dirty="0"/>
              <a:t>Android </a:t>
            </a:r>
            <a:r>
              <a:rPr lang="zh-CN" altLang="en-US" sz="2000" dirty="0"/>
              <a:t>的实现</a:t>
            </a:r>
            <a:r>
              <a:rPr lang="en-US" altLang="zh-CN" sz="2000" dirty="0"/>
              <a:t>, </a:t>
            </a:r>
            <a:r>
              <a:rPr lang="zh-CN" altLang="en-US" sz="2000" dirty="0"/>
              <a:t>叫做 </a:t>
            </a:r>
            <a:r>
              <a:rPr lang="en-US" altLang="zh-CN" sz="2000" dirty="0" err="1"/>
              <a:t>AndroidSourceSet</a:t>
            </a:r>
            <a:endParaRPr lang="en-US" altLang="zh-CN" sz="2000" dirty="0"/>
          </a:p>
          <a:p>
            <a:r>
              <a:rPr lang="en-US" altLang="zh-CN" sz="2000" strike="sngStrike" dirty="0" err="1">
                <a:solidFill>
                  <a:srgbClr val="FF0000"/>
                </a:solidFill>
              </a:rPr>
              <a:t>productFlavors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 { }</a:t>
            </a:r>
            <a:r>
              <a:rPr lang="en-US" altLang="zh-CN" sz="2000" strike="sngStrike" dirty="0"/>
              <a:t>: </a:t>
            </a:r>
            <a:r>
              <a:rPr lang="zh-CN" altLang="en-US" sz="2000" dirty="0"/>
              <a:t>模块所有 </a:t>
            </a:r>
            <a:r>
              <a:rPr lang="en-US" altLang="zh-CN" sz="2000" dirty="0"/>
              <a:t>flavor, </a:t>
            </a:r>
            <a:r>
              <a:rPr lang="zh-CN" altLang="en-US" sz="2000" dirty="0"/>
              <a:t>不同的 </a:t>
            </a:r>
            <a:r>
              <a:rPr lang="en-US" altLang="zh-CN" sz="2000" dirty="0"/>
              <a:t>flavor, </a:t>
            </a:r>
            <a:r>
              <a:rPr lang="zh-CN" altLang="en-US" sz="2000" dirty="0"/>
              <a:t>可以打包出不同的 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en-US" altLang="zh-CN" sz="2000" strike="sngStrike" dirty="0" err="1">
                <a:solidFill>
                  <a:srgbClr val="FF0000"/>
                </a:solidFill>
              </a:rPr>
              <a:t>buildTypes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 { }</a:t>
            </a:r>
            <a:r>
              <a:rPr lang="en-US" altLang="zh-CN" sz="2000" strike="sngStrike" dirty="0"/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模块所有 </a:t>
            </a:r>
            <a:r>
              <a:rPr lang="en-US" altLang="zh-CN" sz="2000" dirty="0"/>
              <a:t>build </a:t>
            </a:r>
            <a:r>
              <a:rPr lang="zh-CN" altLang="en-US" sz="2000" dirty="0"/>
              <a:t>类型</a:t>
            </a:r>
            <a:r>
              <a:rPr lang="en-US" altLang="zh-CN" sz="2000" dirty="0"/>
              <a:t>, </a:t>
            </a:r>
            <a:r>
              <a:rPr lang="zh-CN" altLang="en-US" sz="2000" dirty="0"/>
              <a:t>不同的类型</a:t>
            </a:r>
            <a:r>
              <a:rPr lang="en-US" altLang="zh-CN" sz="2000" dirty="0"/>
              <a:t>, </a:t>
            </a:r>
            <a:r>
              <a:rPr lang="zh-CN" altLang="en-US" sz="2000" dirty="0"/>
              <a:t>可以打包出不同的 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en-US" altLang="zh-CN" sz="2000" strike="sngStrike" dirty="0" err="1"/>
              <a:t>signingConfig</a:t>
            </a:r>
            <a:r>
              <a:rPr lang="en-US" altLang="zh-CN" sz="2000" dirty="0"/>
              <a:t> { }: App </a:t>
            </a:r>
            <a:r>
              <a:rPr lang="zh-CN" altLang="en-US" sz="2000" dirty="0"/>
              <a:t>模块打包 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 </a:t>
            </a:r>
            <a:r>
              <a:rPr lang="zh-CN" altLang="en-US" sz="2000" dirty="0"/>
              <a:t>的签名配置</a:t>
            </a:r>
            <a:endParaRPr lang="en-US" altLang="zh-CN" sz="2000" dirty="0"/>
          </a:p>
          <a:p>
            <a:r>
              <a:rPr lang="en-US" altLang="zh-CN" sz="2000" strike="sngStrike" dirty="0"/>
              <a:t>splits { }: 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 </a:t>
            </a:r>
            <a:r>
              <a:rPr lang="zh-CN" altLang="en-US" sz="2000" dirty="0"/>
              <a:t>分割</a:t>
            </a:r>
            <a:r>
              <a:rPr lang="en-US" altLang="zh-CN" sz="2000" dirty="0"/>
              <a:t>, </a:t>
            </a:r>
            <a:r>
              <a:rPr lang="zh-CN" altLang="en-US" sz="2000" dirty="0"/>
              <a:t>全资源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, </a:t>
            </a:r>
            <a:r>
              <a:rPr lang="zh-CN" altLang="en-US" sz="2000" dirty="0"/>
              <a:t>根据分辨率与</a:t>
            </a:r>
            <a:r>
              <a:rPr lang="en-US" altLang="zh-CN" sz="2000" dirty="0" err="1"/>
              <a:t>abi</a:t>
            </a:r>
            <a:r>
              <a:rPr lang="zh-CN" altLang="en-US" sz="2000" dirty="0"/>
              <a:t>分割成若干个小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zh-CN" altLang="en-US" sz="2000" dirty="0"/>
              <a:t>*</a:t>
            </a:r>
            <a:r>
              <a:rPr lang="en-US" altLang="zh-CN" sz="2000" dirty="0"/>
              <a:t>Options { }: </a:t>
            </a:r>
            <a:r>
              <a:rPr lang="en-US" altLang="zh-CN" sz="2000" dirty="0" err="1"/>
              <a:t>dexOptions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packagingOptions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aaptOptions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lintOptions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compileOptions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adbOptions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testOptions</a:t>
            </a:r>
            <a:r>
              <a:rPr lang="en-US" altLang="zh-CN" sz="2000" dirty="0"/>
              <a:t> { 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下面我们来看看实际项目 大鱼 中的 </a:t>
            </a:r>
            <a:r>
              <a:rPr lang="en-US" altLang="zh-CN" sz="2000" dirty="0"/>
              <a:t>gradle </a:t>
            </a:r>
            <a:r>
              <a:rPr lang="zh-CN" altLang="en-US" sz="2000" dirty="0"/>
              <a:t>使用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6113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63" y="428012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大鱼</a:t>
            </a:r>
          </a:p>
        </p:txBody>
      </p:sp>
      <p:sp>
        <p:nvSpPr>
          <p:cNvPr id="6" name="矩形 5"/>
          <p:cNvSpPr/>
          <p:nvPr/>
        </p:nvSpPr>
        <p:spPr>
          <a:xfrm>
            <a:off x="1907704" y="2132857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实际应用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…</a:t>
            </a:r>
            <a:endParaRPr kumimoji="1" lang="zh-CN" altLang="en-US" sz="3600" b="1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2016年5月6日</a:t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907704" y="4581128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这将是一个系列课程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, </a:t>
            </a:r>
          </a:p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每周一节课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9552" y="314996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This is an real internal project, apologize for not opening source.</a:t>
            </a:r>
          </a:p>
        </p:txBody>
      </p:sp>
    </p:spTree>
    <p:extLst>
      <p:ext uri="{BB962C8B-B14F-4D97-AF65-F5344CB8AC3E}">
        <p14:creationId xmlns:p14="http://schemas.microsoft.com/office/powerpoint/2010/main" val="87297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608</Words>
  <Application>Microsoft Office PowerPoint</Application>
  <PresentationFormat>全屏显示(4:3)</PresentationFormat>
  <Paragraphs>64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黑体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liujun@meizu.com</dc:creator>
  <cp:lastModifiedBy>刘俊</cp:lastModifiedBy>
  <cp:revision>262</cp:revision>
  <dcterms:created xsi:type="dcterms:W3CDTF">2016-01-18T09:32:50Z</dcterms:created>
  <dcterms:modified xsi:type="dcterms:W3CDTF">2016-05-06T09:36:48Z</dcterms:modified>
</cp:coreProperties>
</file>