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5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151891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30357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386224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023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3779241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131142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22124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188165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44463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57425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39038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31847708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5792668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16157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174231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24143775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CF76E6-27B1-47EC-B2A4-B27CDD3549AA}"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342771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CF76E6-27B1-47EC-B2A4-B27CDD3549AA}" type="datetimeFigureOut">
              <a:rPr lang="zh-CN" altLang="en-US" smtClean="0"/>
              <a:t>2020/11/1</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FC4DEB-1743-4033-B1B4-E4EAE9EBA140}" type="slidenum">
              <a:rPr lang="zh-CN" altLang="en-US" smtClean="0"/>
              <a:t>‹#›</a:t>
            </a:fld>
            <a:endParaRPr lang="zh-CN" altLang="en-US"/>
          </a:p>
        </p:txBody>
      </p:sp>
    </p:spTree>
    <p:extLst>
      <p:ext uri="{BB962C8B-B14F-4D97-AF65-F5344CB8AC3E}">
        <p14:creationId xmlns:p14="http://schemas.microsoft.com/office/powerpoint/2010/main" val="359065257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FABE3-B398-4420-AB31-1157ADB1CB94}"/>
              </a:ext>
            </a:extLst>
          </p:cNvPr>
          <p:cNvSpPr>
            <a:spLocks noGrp="1"/>
          </p:cNvSpPr>
          <p:nvPr>
            <p:ph type="ctrTitle"/>
          </p:nvPr>
        </p:nvSpPr>
        <p:spPr/>
        <p:txBody>
          <a:bodyPr/>
          <a:lstStyle/>
          <a:p>
            <a:r>
              <a:rPr lang="en-US" altLang="zh-CN" dirty="0"/>
              <a:t>python</a:t>
            </a:r>
            <a:r>
              <a:rPr lang="zh-CN" altLang="en-US" dirty="0"/>
              <a:t>实现</a:t>
            </a:r>
            <a:r>
              <a:rPr lang="en-US" altLang="zh-CN" dirty="0"/>
              <a:t>Fibonacci</a:t>
            </a:r>
            <a:r>
              <a:rPr lang="zh-CN" altLang="en-US" dirty="0"/>
              <a:t>数列</a:t>
            </a:r>
          </a:p>
        </p:txBody>
      </p:sp>
    </p:spTree>
    <p:extLst>
      <p:ext uri="{BB962C8B-B14F-4D97-AF65-F5344CB8AC3E}">
        <p14:creationId xmlns:p14="http://schemas.microsoft.com/office/powerpoint/2010/main" val="258767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8A5DB-C863-417C-BCC5-79C289FC1EDE}"/>
              </a:ext>
            </a:extLst>
          </p:cNvPr>
          <p:cNvSpPr>
            <a:spLocks noGrp="1"/>
          </p:cNvSpPr>
          <p:nvPr>
            <p:ph type="title"/>
          </p:nvPr>
        </p:nvSpPr>
        <p:spPr>
          <a:xfrm>
            <a:off x="839788" y="457200"/>
            <a:ext cx="3932237" cy="1018903"/>
          </a:xfrm>
        </p:spPr>
        <p:txBody>
          <a:bodyPr>
            <a:normAutofit/>
          </a:bodyPr>
          <a:lstStyle/>
          <a:p>
            <a:r>
              <a:rPr lang="en-US" altLang="zh-CN" sz="3600" dirty="0"/>
              <a:t>5.</a:t>
            </a:r>
            <a:r>
              <a:rPr lang="zh-CN" altLang="en-US" sz="3600" dirty="0"/>
              <a:t>矩阵法</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403A722B-A7AE-4993-B99E-E4F2E36609C0}"/>
                  </a:ext>
                </a:extLst>
              </p:cNvPr>
              <p:cNvSpPr>
                <a:spLocks noGrp="1"/>
              </p:cNvSpPr>
              <p:nvPr>
                <p:ph type="body" sz="half" idx="2"/>
              </p:nvPr>
            </p:nvSpPr>
            <p:spPr>
              <a:xfrm>
                <a:off x="839788" y="1645920"/>
                <a:ext cx="4150223" cy="4223068"/>
              </a:xfrm>
            </p:spPr>
            <p:txBody>
              <a:bodyPr/>
              <a:lstStyle/>
              <a:p>
                <a:pPr>
                  <a:lnSpc>
                    <a:spcPct val="150000"/>
                  </a:lnSpc>
                </a:pPr>
                <a:r>
                  <a:rPr lang="zh-CN" altLang="en-US" sz="2000" dirty="0"/>
                  <a:t>矩阵法构造</a:t>
                </a:r>
                <a:r>
                  <a:rPr lang="en-US" altLang="zh-CN" sz="2000" dirty="0"/>
                  <a:t>Fibonacci</a:t>
                </a:r>
                <a:r>
                  <a:rPr lang="zh-CN" altLang="en-US" sz="2000" dirty="0"/>
                  <a:t>数列主要依靠以下矩阵运算公式：</a:t>
                </a:r>
                <a:endParaRPr lang="en-US" altLang="zh-CN" sz="2000" dirty="0"/>
              </a:p>
              <a:p>
                <a:pPr>
                  <a:lnSpc>
                    <a:spcPct val="150000"/>
                  </a:lnSpc>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2"/>
                                    <m:mcJc m:val="center"/>
                                  </m:mcPr>
                                </m:mc>
                              </m:mcs>
                              <m:ctrlPr>
                                <a:rPr lang="en-US" altLang="zh-CN" sz="2000" i="1" smtClean="0">
                                  <a:latin typeface="Cambria Math" panose="02040503050406030204" pitchFamily="18" charset="0"/>
                                </a:rPr>
                              </m:ctrlPr>
                            </m:mPr>
                            <m:mr>
                              <m:e>
                                <m:r>
                                  <m:rPr>
                                    <m:brk m:alnAt="7"/>
                                  </m:rP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mr>
                          </m:m>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mr>
                          </m:m>
                        </m:e>
                      </m:d>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1</m:t>
                                    </m:r>
                                  </m:e>
                                </m:mr>
                                <m:m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mr>
                              </m:m>
                            </m:e>
                          </m:d>
                        </m:e>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p>
                      </m:sSup>
                    </m:oMath>
                  </m:oMathPara>
                </a14:m>
                <a:endParaRPr lang="en-US" altLang="zh-CN" sz="2000" dirty="0"/>
              </a:p>
              <a:p>
                <a:pPr>
                  <a:lnSpc>
                    <a:spcPct val="150000"/>
                  </a:lnSpc>
                </a:pPr>
                <a:r>
                  <a:rPr lang="zh-CN" altLang="en-US" sz="2000" dirty="0"/>
                  <a:t>通过调用第三方</a:t>
                </a:r>
                <a:r>
                  <a:rPr lang="en-US" altLang="zh-CN" sz="2000" dirty="0"/>
                  <a:t>numpy</a:t>
                </a:r>
                <a:r>
                  <a:rPr lang="zh-CN" altLang="en-US" sz="2000" dirty="0"/>
                  <a:t>库实现对矩阵的运算，具体实现代码如右图所示：</a:t>
                </a:r>
                <a:endParaRPr lang="en-US" altLang="zh-CN" sz="2000" dirty="0"/>
              </a:p>
            </p:txBody>
          </p:sp>
        </mc:Choice>
        <mc:Fallback xmlns="">
          <p:sp>
            <p:nvSpPr>
              <p:cNvPr id="4" name="文本占位符 3">
                <a:extLst>
                  <a:ext uri="{FF2B5EF4-FFF2-40B4-BE49-F238E27FC236}">
                    <a16:creationId xmlns:a16="http://schemas.microsoft.com/office/drawing/2014/main" id="{403A722B-A7AE-4993-B99E-E4F2E36609C0}"/>
                  </a:ext>
                </a:extLst>
              </p:cNvPr>
              <p:cNvSpPr>
                <a:spLocks noGrp="1" noRot="1" noChangeAspect="1" noMove="1" noResize="1" noEditPoints="1" noAdjustHandles="1" noChangeArrowheads="1" noChangeShapeType="1" noTextEdit="1"/>
              </p:cNvSpPr>
              <p:nvPr>
                <p:ph type="body" sz="half" idx="2"/>
              </p:nvPr>
            </p:nvSpPr>
            <p:spPr>
              <a:xfrm>
                <a:off x="839788" y="1645920"/>
                <a:ext cx="4150223" cy="4223068"/>
              </a:xfrm>
              <a:blipFill>
                <a:blip r:embed="rId2"/>
                <a:stretch>
                  <a:fillRect l="-1615" r="-38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70A8E99-F633-480E-97BE-F83867DC8995}"/>
              </a:ext>
            </a:extLst>
          </p:cNvPr>
          <p:cNvPicPr>
            <a:picLocks noChangeAspect="1"/>
          </p:cNvPicPr>
          <p:nvPr/>
        </p:nvPicPr>
        <p:blipFill>
          <a:blip r:embed="rId3"/>
          <a:stretch>
            <a:fillRect/>
          </a:stretch>
        </p:blipFill>
        <p:spPr>
          <a:xfrm>
            <a:off x="5277394" y="940526"/>
            <a:ext cx="5630091" cy="4637314"/>
          </a:xfrm>
          <a:prstGeom prst="rect">
            <a:avLst/>
          </a:prstGeom>
        </p:spPr>
      </p:pic>
    </p:spTree>
    <p:extLst>
      <p:ext uri="{BB962C8B-B14F-4D97-AF65-F5344CB8AC3E}">
        <p14:creationId xmlns:p14="http://schemas.microsoft.com/office/powerpoint/2010/main" val="413574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9B91C9CC-0D15-4524-9296-20FFB1E04550}"/>
              </a:ext>
            </a:extLst>
          </p:cNvPr>
          <p:cNvSpPr>
            <a:spLocks noGrp="1"/>
          </p:cNvSpPr>
          <p:nvPr>
            <p:ph type="title"/>
          </p:nvPr>
        </p:nvSpPr>
        <p:spPr>
          <a:xfrm>
            <a:off x="838200" y="365125"/>
            <a:ext cx="10515600" cy="2639332"/>
          </a:xfrm>
        </p:spPr>
        <p:txBody>
          <a:bodyPr>
            <a:normAutofit/>
          </a:bodyPr>
          <a:lstStyle/>
          <a:p>
            <a:pPr algn="ctr"/>
            <a:r>
              <a:rPr lang="en-US" altLang="zh-CN" sz="6600" b="1" i="1" dirty="0"/>
              <a:t>Thank You</a:t>
            </a:r>
            <a:endParaRPr lang="zh-CN" altLang="en-US" sz="6600" b="1" i="1" dirty="0"/>
          </a:p>
        </p:txBody>
      </p:sp>
      <p:sp>
        <p:nvSpPr>
          <p:cNvPr id="9" name="内容占位符 8">
            <a:extLst>
              <a:ext uri="{FF2B5EF4-FFF2-40B4-BE49-F238E27FC236}">
                <a16:creationId xmlns:a16="http://schemas.microsoft.com/office/drawing/2014/main" id="{B892C8FA-3840-47A4-964D-3CB938FDFC17}"/>
              </a:ext>
            </a:extLst>
          </p:cNvPr>
          <p:cNvSpPr>
            <a:spLocks noGrp="1"/>
          </p:cNvSpPr>
          <p:nvPr>
            <p:ph idx="1"/>
          </p:nvPr>
        </p:nvSpPr>
        <p:spPr>
          <a:xfrm>
            <a:off x="838200" y="3735978"/>
            <a:ext cx="10515600" cy="2480174"/>
          </a:xfrm>
        </p:spPr>
        <p:txBody>
          <a:bodyPr>
            <a:normAutofit/>
          </a:bodyPr>
          <a:lstStyle/>
          <a:p>
            <a:pPr marL="0" indent="0" algn="ctr">
              <a:buNone/>
            </a:pPr>
            <a:r>
              <a:rPr lang="zh-CN" altLang="en-US" sz="3200" dirty="0"/>
              <a:t>以上代码是在同学的帮助下完成的，仅供参考</a:t>
            </a:r>
          </a:p>
        </p:txBody>
      </p:sp>
    </p:spTree>
    <p:extLst>
      <p:ext uri="{BB962C8B-B14F-4D97-AF65-F5344CB8AC3E}">
        <p14:creationId xmlns:p14="http://schemas.microsoft.com/office/powerpoint/2010/main" val="185595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3B2D9-1911-4D62-A117-7F9A03928784}"/>
              </a:ext>
            </a:extLst>
          </p:cNvPr>
          <p:cNvSpPr>
            <a:spLocks noGrp="1"/>
          </p:cNvSpPr>
          <p:nvPr>
            <p:ph type="title"/>
          </p:nvPr>
        </p:nvSpPr>
        <p:spPr>
          <a:xfrm>
            <a:off x="836610" y="408987"/>
            <a:ext cx="3932237" cy="16002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r"/>
            <a:r>
              <a:rPr lang="zh-CN" altLang="en-US" sz="4400" b="1" dirty="0"/>
              <a:t>数列原理介绍</a:t>
            </a:r>
          </a:p>
        </p:txBody>
      </p:sp>
      <p:sp>
        <p:nvSpPr>
          <p:cNvPr id="3" name="内容占位符 2">
            <a:extLst>
              <a:ext uri="{FF2B5EF4-FFF2-40B4-BE49-F238E27FC236}">
                <a16:creationId xmlns:a16="http://schemas.microsoft.com/office/drawing/2014/main" id="{1A585F62-AF69-407B-AE3A-0E9993396E18}"/>
              </a:ext>
            </a:extLst>
          </p:cNvPr>
          <p:cNvSpPr>
            <a:spLocks noGrp="1"/>
          </p:cNvSpPr>
          <p:nvPr>
            <p:ph idx="1"/>
          </p:nvPr>
        </p:nvSpPr>
        <p:spPr>
          <a:effectLst>
            <a:glow rad="228600">
              <a:schemeClr val="accent4">
                <a:satMod val="175000"/>
                <a:alpha val="40000"/>
              </a:schemeClr>
            </a:glow>
            <a:outerShdw blurRad="50800" dist="38100" dir="2700000" algn="tl" rotWithShape="0">
              <a:prstClr val="black">
                <a:alpha val="40000"/>
              </a:prstClr>
            </a:outerShdw>
          </a:effectLst>
        </p:spPr>
        <p:txBody>
          <a:bodyPr>
            <a:normAutofit/>
          </a:bodyPr>
          <a:lstStyle/>
          <a:p>
            <a:pPr marL="0" indent="0">
              <a:lnSpc>
                <a:spcPct val="150000"/>
              </a:lnSpc>
              <a:buNone/>
            </a:pPr>
            <a:r>
              <a:rPr lang="zh-CN" altLang="en-US" b="0" i="0" dirty="0">
                <a:effectLst/>
                <a:latin typeface="arial" panose="020B0604020202020204" pitchFamily="34" charset="0"/>
              </a:rPr>
              <a:t>斐波那契数列（</a:t>
            </a:r>
            <a:r>
              <a:rPr lang="en-US" altLang="zh-CN" b="0" i="0" dirty="0">
                <a:effectLst/>
                <a:latin typeface="arial" panose="020B0604020202020204" pitchFamily="34" charset="0"/>
              </a:rPr>
              <a:t>Fibonacci sequence</a:t>
            </a:r>
            <a:r>
              <a:rPr lang="zh-CN" altLang="en-US" dirty="0">
                <a:latin typeface="arial" panose="020B0604020202020204" pitchFamily="34" charset="0"/>
              </a:rPr>
              <a:t>），</a:t>
            </a:r>
            <a:r>
              <a:rPr lang="zh-CN" altLang="en-US" b="0" i="0" dirty="0">
                <a:effectLst/>
                <a:latin typeface="arial" panose="020B0604020202020204" pitchFamily="34" charset="0"/>
              </a:rPr>
              <a:t>又称</a:t>
            </a:r>
            <a:r>
              <a:rPr lang="zh-CN" altLang="en-US" b="0" i="1" strike="noStrike" dirty="0">
                <a:solidFill>
                  <a:schemeClr val="bg1"/>
                </a:solidFill>
                <a:effectLst/>
                <a:latin typeface="arial" panose="020B0604020202020204" pitchFamily="34" charset="0"/>
              </a:rPr>
              <a:t>黄金分割</a:t>
            </a:r>
            <a:r>
              <a:rPr lang="zh-CN" altLang="en-US" b="0" i="0" dirty="0">
                <a:effectLst/>
                <a:latin typeface="arial" panose="020B0604020202020204" pitchFamily="34" charset="0"/>
              </a:rPr>
              <a:t>数列、因数学家</a:t>
            </a:r>
            <a:r>
              <a:rPr lang="zh-CN" altLang="en-US" i="1" dirty="0">
                <a:solidFill>
                  <a:schemeClr val="bg1"/>
                </a:solidFill>
                <a:latin typeface="arial" panose="020B0604020202020204" pitchFamily="34" charset="0"/>
              </a:rPr>
              <a:t>莱昂纳多</a:t>
            </a:r>
            <a:r>
              <a:rPr lang="en-US" altLang="zh-CN" i="1" dirty="0">
                <a:solidFill>
                  <a:schemeClr val="bg1"/>
                </a:solidFill>
                <a:latin typeface="arial" panose="020B0604020202020204" pitchFamily="34" charset="0"/>
              </a:rPr>
              <a:t>·</a:t>
            </a:r>
            <a:r>
              <a:rPr lang="zh-CN" altLang="en-US" i="1" dirty="0">
                <a:solidFill>
                  <a:schemeClr val="bg1"/>
                </a:solidFill>
                <a:latin typeface="arial" panose="020B0604020202020204" pitchFamily="34" charset="0"/>
              </a:rPr>
              <a:t>斐波那契</a:t>
            </a:r>
            <a:r>
              <a:rPr lang="zh-CN" altLang="en-US" b="0" i="0" dirty="0">
                <a:effectLst/>
                <a:latin typeface="arial" panose="020B0604020202020204" pitchFamily="34" charset="0"/>
              </a:rPr>
              <a:t>（</a:t>
            </a:r>
            <a:r>
              <a:rPr lang="en-US" altLang="zh-CN" b="0" i="0" dirty="0">
                <a:effectLst/>
                <a:latin typeface="arial" panose="020B0604020202020204" pitchFamily="34" charset="0"/>
              </a:rPr>
              <a:t>Leonardoda Fibonacci</a:t>
            </a:r>
            <a:r>
              <a:rPr lang="zh-CN" altLang="en-US" b="0" i="0" dirty="0">
                <a:effectLst/>
                <a:latin typeface="arial" panose="020B0604020202020204" pitchFamily="34" charset="0"/>
              </a:rPr>
              <a:t>）以兔子繁殖为例子而引入，故又称为“</a:t>
            </a:r>
            <a:r>
              <a:rPr lang="zh-CN" altLang="en-US" i="1" dirty="0">
                <a:solidFill>
                  <a:schemeClr val="bg1"/>
                </a:solidFill>
                <a:latin typeface="arial" panose="020B0604020202020204" pitchFamily="34" charset="0"/>
              </a:rPr>
              <a:t>兔子数列</a:t>
            </a:r>
            <a:r>
              <a:rPr lang="zh-CN" altLang="en-US" b="0" i="0" dirty="0">
                <a:effectLst/>
                <a:latin typeface="arial" panose="020B0604020202020204" pitchFamily="34" charset="0"/>
              </a:rPr>
              <a:t>”，指的是这样一个数列：</a:t>
            </a:r>
            <a:r>
              <a:rPr lang="en-US" altLang="zh-CN" b="0" i="0" dirty="0">
                <a:effectLst/>
                <a:latin typeface="arial" panose="020B0604020202020204" pitchFamily="34" charset="0"/>
              </a:rPr>
              <a:t>0</a:t>
            </a:r>
            <a:r>
              <a:rPr lang="zh-CN" altLang="en-US" b="0" i="0" dirty="0">
                <a:effectLst/>
                <a:latin typeface="arial" panose="020B0604020202020204" pitchFamily="34" charset="0"/>
              </a:rPr>
              <a:t>、</a:t>
            </a:r>
            <a:r>
              <a:rPr lang="en-US" altLang="zh-CN" b="0" i="0" dirty="0">
                <a:effectLst/>
                <a:latin typeface="arial" panose="020B0604020202020204" pitchFamily="34" charset="0"/>
              </a:rPr>
              <a:t>1</a:t>
            </a:r>
            <a:r>
              <a:rPr lang="zh-CN" altLang="en-US" b="0" i="0" dirty="0">
                <a:effectLst/>
                <a:latin typeface="arial" panose="020B0604020202020204" pitchFamily="34" charset="0"/>
              </a:rPr>
              <a:t>、</a:t>
            </a:r>
            <a:r>
              <a:rPr lang="en-US" altLang="zh-CN" b="0" i="0" dirty="0">
                <a:effectLst/>
                <a:latin typeface="arial" panose="020B0604020202020204" pitchFamily="34" charset="0"/>
              </a:rPr>
              <a:t>1</a:t>
            </a:r>
            <a:r>
              <a:rPr lang="zh-CN" altLang="en-US" b="0" i="0" dirty="0">
                <a:effectLst/>
                <a:latin typeface="arial" panose="020B0604020202020204" pitchFamily="34" charset="0"/>
              </a:rPr>
              <a:t>、</a:t>
            </a:r>
            <a:r>
              <a:rPr lang="en-US" altLang="zh-CN" b="0" i="0" dirty="0">
                <a:effectLst/>
                <a:latin typeface="arial" panose="020B0604020202020204" pitchFamily="34" charset="0"/>
              </a:rPr>
              <a:t>2</a:t>
            </a:r>
            <a:r>
              <a:rPr lang="zh-CN" altLang="en-US" b="0" i="0" dirty="0">
                <a:effectLst/>
                <a:latin typeface="arial" panose="020B0604020202020204" pitchFamily="34" charset="0"/>
              </a:rPr>
              <a:t>、</a:t>
            </a:r>
            <a:r>
              <a:rPr lang="en-US" altLang="zh-CN" b="0" i="0" dirty="0">
                <a:effectLst/>
                <a:latin typeface="arial" panose="020B0604020202020204" pitchFamily="34" charset="0"/>
              </a:rPr>
              <a:t>3</a:t>
            </a:r>
            <a:r>
              <a:rPr lang="zh-CN" altLang="en-US" b="0" i="0" dirty="0">
                <a:effectLst/>
                <a:latin typeface="arial" panose="020B0604020202020204" pitchFamily="34" charset="0"/>
              </a:rPr>
              <a:t>、</a:t>
            </a:r>
            <a:r>
              <a:rPr lang="en-US" altLang="zh-CN" b="0" i="0" dirty="0">
                <a:effectLst/>
                <a:latin typeface="arial" panose="020B0604020202020204" pitchFamily="34" charset="0"/>
              </a:rPr>
              <a:t>5</a:t>
            </a:r>
            <a:r>
              <a:rPr lang="zh-CN" altLang="en-US" b="0" i="0" dirty="0">
                <a:effectLst/>
                <a:latin typeface="arial" panose="020B0604020202020204" pitchFamily="34" charset="0"/>
              </a:rPr>
              <a:t>、</a:t>
            </a:r>
            <a:r>
              <a:rPr lang="en-US" altLang="zh-CN" b="0" i="0" dirty="0">
                <a:effectLst/>
                <a:latin typeface="arial" panose="020B0604020202020204" pitchFamily="34" charset="0"/>
              </a:rPr>
              <a:t>8</a:t>
            </a:r>
            <a:r>
              <a:rPr lang="zh-CN" altLang="en-US" b="0" i="0" dirty="0">
                <a:effectLst/>
                <a:latin typeface="arial" panose="020B0604020202020204" pitchFamily="34" charset="0"/>
              </a:rPr>
              <a:t>、</a:t>
            </a:r>
            <a:r>
              <a:rPr lang="en-US" altLang="zh-CN" b="0" i="0" dirty="0">
                <a:effectLst/>
                <a:latin typeface="arial" panose="020B0604020202020204" pitchFamily="34" charset="0"/>
              </a:rPr>
              <a:t>13</a:t>
            </a:r>
            <a:r>
              <a:rPr lang="zh-CN" altLang="en-US" b="0" i="0" dirty="0">
                <a:effectLst/>
                <a:latin typeface="arial" panose="020B0604020202020204" pitchFamily="34" charset="0"/>
              </a:rPr>
              <a:t>、</a:t>
            </a:r>
            <a:r>
              <a:rPr lang="en-US" altLang="zh-CN" b="0" i="0" dirty="0">
                <a:effectLst/>
                <a:latin typeface="arial" panose="020B0604020202020204" pitchFamily="34" charset="0"/>
              </a:rPr>
              <a:t>21</a:t>
            </a:r>
            <a:r>
              <a:rPr lang="zh-CN" altLang="en-US" b="0" i="0" dirty="0">
                <a:effectLst/>
                <a:latin typeface="arial" panose="020B0604020202020204" pitchFamily="34" charset="0"/>
              </a:rPr>
              <a:t>、</a:t>
            </a:r>
            <a:r>
              <a:rPr lang="en-US" altLang="zh-CN" b="0" i="0" dirty="0">
                <a:effectLst/>
                <a:latin typeface="arial" panose="020B0604020202020204" pitchFamily="34" charset="0"/>
              </a:rPr>
              <a:t>34</a:t>
            </a:r>
            <a:r>
              <a:rPr lang="zh-CN" altLang="en-US" b="0" i="0" dirty="0">
                <a:effectLst/>
                <a:latin typeface="arial" panose="020B0604020202020204" pitchFamily="34" charset="0"/>
              </a:rPr>
              <a:t>、</a:t>
            </a:r>
            <a:r>
              <a:rPr lang="en-US" altLang="zh-CN" b="0" i="0" dirty="0">
                <a:effectLst/>
                <a:latin typeface="arial" panose="020B0604020202020204" pitchFamily="34" charset="0"/>
              </a:rPr>
              <a:t>……</a:t>
            </a:r>
            <a:r>
              <a:rPr lang="zh-CN" altLang="en-US" b="0" i="0" dirty="0">
                <a:effectLst/>
                <a:latin typeface="arial" panose="020B0604020202020204" pitchFamily="34" charset="0"/>
              </a:rPr>
              <a:t>在数学上，斐波那契数列以如下被以递推的方法定义：</a:t>
            </a:r>
            <a:r>
              <a:rPr lang="en-US" altLang="zh-CN" b="0" i="1" dirty="0">
                <a:effectLst/>
                <a:latin typeface="arial" panose="020B0604020202020204" pitchFamily="34" charset="0"/>
              </a:rPr>
              <a:t>F</a:t>
            </a:r>
            <a:r>
              <a:rPr lang="en-US" altLang="zh-CN" b="0" i="0" dirty="0">
                <a:effectLst/>
                <a:latin typeface="arial" panose="020B0604020202020204" pitchFamily="34" charset="0"/>
              </a:rPr>
              <a:t>(0)=0</a:t>
            </a:r>
            <a:r>
              <a:rPr lang="zh-CN" altLang="en-US" b="0" i="0" dirty="0">
                <a:effectLst/>
                <a:latin typeface="arial" panose="020B0604020202020204" pitchFamily="34" charset="0"/>
              </a:rPr>
              <a:t>，</a:t>
            </a:r>
            <a:r>
              <a:rPr lang="en-US" altLang="zh-CN" b="0" i="1" dirty="0">
                <a:effectLst/>
                <a:latin typeface="arial" panose="020B0604020202020204" pitchFamily="34" charset="0"/>
              </a:rPr>
              <a:t>F</a:t>
            </a:r>
            <a:r>
              <a:rPr lang="en-US" altLang="zh-CN" b="0" i="0" dirty="0">
                <a:effectLst/>
                <a:latin typeface="arial" panose="020B0604020202020204" pitchFamily="34" charset="0"/>
              </a:rPr>
              <a:t>(1)=1, </a:t>
            </a:r>
            <a:r>
              <a:rPr lang="en-US" altLang="zh-CN" b="0" i="1" dirty="0">
                <a:effectLst/>
                <a:latin typeface="arial" panose="020B0604020202020204" pitchFamily="34" charset="0"/>
              </a:rPr>
              <a:t>F</a:t>
            </a:r>
            <a:r>
              <a:rPr lang="en-US" altLang="zh-CN" b="0" i="0" dirty="0">
                <a:effectLst/>
                <a:latin typeface="arial" panose="020B0604020202020204" pitchFamily="34" charset="0"/>
              </a:rPr>
              <a:t>(n)=</a:t>
            </a:r>
            <a:r>
              <a:rPr lang="en-US" altLang="zh-CN" b="0" i="1" dirty="0">
                <a:effectLst/>
                <a:latin typeface="arial" panose="020B0604020202020204" pitchFamily="34" charset="0"/>
              </a:rPr>
              <a:t>F</a:t>
            </a:r>
            <a:r>
              <a:rPr lang="en-US" altLang="zh-CN" b="0" i="0" dirty="0">
                <a:effectLst/>
                <a:latin typeface="arial" panose="020B0604020202020204" pitchFamily="34" charset="0"/>
              </a:rPr>
              <a:t>(n - 1)+</a:t>
            </a:r>
            <a:r>
              <a:rPr lang="en-US" altLang="zh-CN" b="0" i="1" dirty="0">
                <a:effectLst/>
                <a:latin typeface="arial" panose="020B0604020202020204" pitchFamily="34" charset="0"/>
              </a:rPr>
              <a:t>F</a:t>
            </a:r>
            <a:r>
              <a:rPr lang="en-US" altLang="zh-CN" b="0" i="0" dirty="0">
                <a:effectLst/>
                <a:latin typeface="arial" panose="020B0604020202020204" pitchFamily="34" charset="0"/>
              </a:rPr>
              <a:t>(n - 2)</a:t>
            </a:r>
            <a:r>
              <a:rPr lang="zh-CN" altLang="en-US" b="0" i="0" dirty="0">
                <a:effectLst/>
                <a:latin typeface="arial" panose="020B0604020202020204" pitchFamily="34" charset="0"/>
              </a:rPr>
              <a:t>（</a:t>
            </a:r>
            <a:r>
              <a:rPr lang="en-US" altLang="zh-CN" b="0" i="1" dirty="0">
                <a:effectLst/>
                <a:latin typeface="arial" panose="020B0604020202020204" pitchFamily="34" charset="0"/>
              </a:rPr>
              <a:t>n </a:t>
            </a:r>
            <a:r>
              <a:rPr lang="en-US" altLang="zh-CN" b="0" i="0" dirty="0">
                <a:effectLst/>
                <a:latin typeface="arial" panose="020B0604020202020204" pitchFamily="34" charset="0"/>
              </a:rPr>
              <a:t>≥ 2</a:t>
            </a:r>
            <a:r>
              <a:rPr lang="zh-CN" altLang="en-US" b="0" i="0" dirty="0">
                <a:effectLst/>
                <a:latin typeface="arial" panose="020B0604020202020204" pitchFamily="34" charset="0"/>
              </a:rPr>
              <a:t>，</a:t>
            </a:r>
            <a:r>
              <a:rPr lang="en-US" altLang="zh-CN" b="0" i="1" dirty="0">
                <a:effectLst/>
                <a:latin typeface="arial" panose="020B0604020202020204" pitchFamily="34" charset="0"/>
              </a:rPr>
              <a:t>n </a:t>
            </a:r>
            <a:r>
              <a:rPr lang="en-US" altLang="zh-CN" b="0" i="0" dirty="0">
                <a:effectLst/>
                <a:latin typeface="arial" panose="020B0604020202020204" pitchFamily="34" charset="0"/>
              </a:rPr>
              <a:t>∈ N*</a:t>
            </a:r>
            <a:r>
              <a:rPr lang="zh-CN" altLang="en-US" b="0" i="0" dirty="0">
                <a:effectLst/>
                <a:latin typeface="arial" panose="020B0604020202020204" pitchFamily="34" charset="0"/>
              </a:rPr>
              <a:t>）</a:t>
            </a:r>
            <a:endParaRPr lang="zh-CN" altLang="en-US" dirty="0"/>
          </a:p>
        </p:txBody>
      </p:sp>
      <p:pic>
        <p:nvPicPr>
          <p:cNvPr id="7" name="图片 6">
            <a:extLst>
              <a:ext uri="{FF2B5EF4-FFF2-40B4-BE49-F238E27FC236}">
                <a16:creationId xmlns:a16="http://schemas.microsoft.com/office/drawing/2014/main" id="{F1D346A6-A804-43BE-8B5B-5447A134D0CD}"/>
              </a:ext>
            </a:extLst>
          </p:cNvPr>
          <p:cNvPicPr>
            <a:picLocks noChangeAspect="1"/>
          </p:cNvPicPr>
          <p:nvPr/>
        </p:nvPicPr>
        <p:blipFill>
          <a:blip r:embed="rId2"/>
          <a:stretch>
            <a:fillRect/>
          </a:stretch>
        </p:blipFill>
        <p:spPr>
          <a:xfrm>
            <a:off x="836611" y="2087563"/>
            <a:ext cx="3935413" cy="3781425"/>
          </a:xfrm>
          <a:prstGeom prst="rect">
            <a:avLst/>
          </a:prstGeom>
        </p:spPr>
      </p:pic>
    </p:spTree>
    <p:extLst>
      <p:ext uri="{BB962C8B-B14F-4D97-AF65-F5344CB8AC3E}">
        <p14:creationId xmlns:p14="http://schemas.microsoft.com/office/powerpoint/2010/main" val="275921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7EFEC82-B282-4751-AE98-B9B877DB306B}"/>
              </a:ext>
            </a:extLst>
          </p:cNvPr>
          <p:cNvSpPr>
            <a:spLocks noGrp="1"/>
          </p:cNvSpPr>
          <p:nvPr>
            <p:ph type="title"/>
          </p:nvPr>
        </p:nvSpPr>
        <p:spPr>
          <a:effectLst>
            <a:outerShdw blurRad="50800" dist="38100" dir="10800000" algn="r" rotWithShape="0">
              <a:prstClr val="black">
                <a:alpha val="40000"/>
              </a:prstClr>
            </a:outerShdw>
          </a:effectLst>
        </p:spPr>
        <p:txBody>
          <a:bodyPr>
            <a:normAutofit/>
          </a:bodyPr>
          <a:lstStyle/>
          <a:p>
            <a:r>
              <a:rPr lang="zh-CN" altLang="en-US" sz="4400" dirty="0"/>
              <a:t>算法思想</a:t>
            </a:r>
          </a:p>
        </p:txBody>
      </p:sp>
      <p:sp>
        <p:nvSpPr>
          <p:cNvPr id="6" name="内容占位符 5">
            <a:extLst>
              <a:ext uri="{FF2B5EF4-FFF2-40B4-BE49-F238E27FC236}">
                <a16:creationId xmlns:a16="http://schemas.microsoft.com/office/drawing/2014/main" id="{48DAE934-779B-42FA-A33A-184364B3CA91}"/>
              </a:ext>
            </a:extLst>
          </p:cNvPr>
          <p:cNvSpPr>
            <a:spLocks noGrp="1"/>
          </p:cNvSpPr>
          <p:nvPr>
            <p:ph idx="1"/>
          </p:nvPr>
        </p:nvSpPr>
        <p:spPr>
          <a:effectLst>
            <a:outerShdw blurRad="50800" dist="38100" dir="18900000" algn="bl" rotWithShape="0">
              <a:prstClr val="black">
                <a:alpha val="40000"/>
              </a:prstClr>
            </a:outerShdw>
          </a:effectLst>
        </p:spPr>
        <p:txBody>
          <a:bodyPr>
            <a:normAutofit/>
          </a:bodyPr>
          <a:lstStyle/>
          <a:p>
            <a:pPr marL="0" indent="0">
              <a:lnSpc>
                <a:spcPct val="150000"/>
              </a:lnSpc>
              <a:buNone/>
            </a:pPr>
            <a:r>
              <a:rPr lang="zh-CN" altLang="en-US" sz="2000" cap="all" dirty="0">
                <a:latin typeface="+mj-lt"/>
                <a:ea typeface="+mj-ea"/>
                <a:cs typeface="+mj-cs"/>
              </a:rPr>
              <a:t>我们主要使用</a:t>
            </a:r>
            <a:r>
              <a:rPr lang="en-US" altLang="zh-CN" sz="2000" cap="all" dirty="0">
                <a:latin typeface="+mj-lt"/>
                <a:ea typeface="+mj-ea"/>
                <a:cs typeface="+mj-cs"/>
              </a:rPr>
              <a:t>python</a:t>
            </a:r>
            <a:r>
              <a:rPr lang="zh-CN" altLang="en-US" sz="2000" cap="all" dirty="0">
                <a:latin typeface="+mj-lt"/>
                <a:ea typeface="+mj-ea"/>
                <a:cs typeface="+mj-cs"/>
              </a:rPr>
              <a:t>软件对该问题进行分析。根据</a:t>
            </a:r>
            <a:r>
              <a:rPr lang="en-US" altLang="zh-CN" sz="2000" cap="all" dirty="0">
                <a:latin typeface="+mj-lt"/>
                <a:ea typeface="+mj-ea"/>
                <a:cs typeface="+mj-cs"/>
              </a:rPr>
              <a:t>Fibonacci</a:t>
            </a:r>
            <a:r>
              <a:rPr lang="zh-CN" altLang="en-US" sz="2000" cap="all" dirty="0">
                <a:latin typeface="+mj-lt"/>
                <a:ea typeface="+mj-ea"/>
                <a:cs typeface="+mj-cs"/>
              </a:rPr>
              <a:t>数列的数学推导式：</a:t>
            </a:r>
            <a:r>
              <a:rPr lang="en-US" altLang="zh-CN" sz="2000" cap="all" dirty="0">
                <a:latin typeface="+mj-lt"/>
                <a:ea typeface="+mj-ea"/>
                <a:cs typeface="+mj-cs"/>
              </a:rPr>
              <a:t>F(0)=0</a:t>
            </a:r>
            <a:r>
              <a:rPr lang="zh-CN" altLang="en-US" sz="2000" cap="all" dirty="0">
                <a:latin typeface="+mj-lt"/>
                <a:ea typeface="+mj-ea"/>
                <a:cs typeface="+mj-cs"/>
              </a:rPr>
              <a:t>，</a:t>
            </a:r>
            <a:r>
              <a:rPr lang="en-US" altLang="zh-CN" sz="2000" cap="all" dirty="0">
                <a:latin typeface="+mj-lt"/>
                <a:ea typeface="+mj-ea"/>
                <a:cs typeface="+mj-cs"/>
              </a:rPr>
              <a:t>F(1)=1, F(n)=F(n -1)+F(n - 2)</a:t>
            </a:r>
            <a:r>
              <a:rPr lang="zh-CN" altLang="en-US" sz="2000" cap="all" dirty="0">
                <a:latin typeface="+mj-lt"/>
                <a:ea typeface="+mj-ea"/>
                <a:cs typeface="+mj-cs"/>
              </a:rPr>
              <a:t>（</a:t>
            </a:r>
            <a:r>
              <a:rPr lang="en-US" altLang="zh-CN" sz="2000" cap="all" dirty="0">
                <a:latin typeface="+mj-lt"/>
                <a:ea typeface="+mj-ea"/>
                <a:cs typeface="+mj-cs"/>
              </a:rPr>
              <a:t>n ≥ 2</a:t>
            </a:r>
            <a:r>
              <a:rPr lang="zh-CN" altLang="en-US" sz="2000" cap="all" dirty="0">
                <a:latin typeface="+mj-lt"/>
                <a:ea typeface="+mj-ea"/>
                <a:cs typeface="+mj-cs"/>
              </a:rPr>
              <a:t>，</a:t>
            </a:r>
            <a:r>
              <a:rPr lang="en-US" altLang="zh-CN" sz="2000" cap="all" dirty="0">
                <a:latin typeface="+mj-lt"/>
                <a:ea typeface="+mj-ea"/>
                <a:cs typeface="+mj-cs"/>
              </a:rPr>
              <a:t>n ∈ N*</a:t>
            </a:r>
            <a:r>
              <a:rPr lang="zh-CN" altLang="en-US" sz="2000" cap="all" dirty="0">
                <a:latin typeface="+mj-lt"/>
                <a:ea typeface="+mj-ea"/>
                <a:cs typeface="+mj-cs"/>
              </a:rPr>
              <a:t>） ，最简单的，我们可以通过函数递归法直接输出</a:t>
            </a:r>
            <a:r>
              <a:rPr lang="en-US" altLang="zh-CN" sz="2000" cap="all" dirty="0">
                <a:latin typeface="+mj-lt"/>
                <a:ea typeface="+mj-ea"/>
                <a:cs typeface="+mj-cs"/>
              </a:rPr>
              <a:t>Fibonacci</a:t>
            </a:r>
            <a:r>
              <a:rPr lang="zh-CN" altLang="en-US" sz="2000" cap="all" dirty="0">
                <a:latin typeface="+mj-lt"/>
                <a:ea typeface="+mj-ea"/>
                <a:cs typeface="+mj-cs"/>
              </a:rPr>
              <a:t>数列的结果。但由于递归法会存在大量占内存、效率低下等缺点，一般在实际操作中都不会作为第一选择。相对的，我们有迭代器、生成器等方法可以大幅减少计算过程中的内存占用同时也会大大提高计算速度。下面我们将一一对其进行介绍。</a:t>
            </a:r>
          </a:p>
        </p:txBody>
      </p:sp>
    </p:spTree>
    <p:extLst>
      <p:ext uri="{BB962C8B-B14F-4D97-AF65-F5344CB8AC3E}">
        <p14:creationId xmlns:p14="http://schemas.microsoft.com/office/powerpoint/2010/main" val="141411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1C621-9C8A-4756-B148-D9BBFA39E7D4}"/>
              </a:ext>
            </a:extLst>
          </p:cNvPr>
          <p:cNvSpPr>
            <a:spLocks noGrp="1"/>
          </p:cNvSpPr>
          <p:nvPr>
            <p:ph type="title"/>
          </p:nvPr>
        </p:nvSpPr>
        <p:spPr>
          <a:effectLst>
            <a:glow rad="63500">
              <a:schemeClr val="accent4">
                <a:satMod val="175000"/>
                <a:alpha val="40000"/>
              </a:schemeClr>
            </a:glow>
          </a:effectLst>
          <a:scene3d>
            <a:camera prst="orthographicFront"/>
            <a:lightRig rig="threePt" dir="t"/>
          </a:scene3d>
          <a:sp3d>
            <a:bevelT/>
          </a:sp3d>
        </p:spPr>
        <p:txBody>
          <a:bodyPr/>
          <a:lstStyle/>
          <a:p>
            <a:r>
              <a:rPr lang="zh-CN" altLang="en-US" dirty="0"/>
              <a:t>几种不同的</a:t>
            </a:r>
            <a:r>
              <a:rPr lang="en-US" altLang="zh-CN" dirty="0"/>
              <a:t>Fibonacci</a:t>
            </a:r>
            <a:r>
              <a:rPr lang="zh-CN" altLang="en-US" dirty="0"/>
              <a:t>数列实现方法</a:t>
            </a:r>
          </a:p>
        </p:txBody>
      </p:sp>
      <p:sp>
        <p:nvSpPr>
          <p:cNvPr id="3" name="内容占位符 2">
            <a:extLst>
              <a:ext uri="{FF2B5EF4-FFF2-40B4-BE49-F238E27FC236}">
                <a16:creationId xmlns:a16="http://schemas.microsoft.com/office/drawing/2014/main" id="{A964F49A-414C-4AAC-9ECE-48C4A85AC593}"/>
              </a:ext>
            </a:extLst>
          </p:cNvPr>
          <p:cNvSpPr>
            <a:spLocks noGrp="1"/>
          </p:cNvSpPr>
          <p:nvPr>
            <p:ph idx="1"/>
          </p:nvPr>
        </p:nvSpPr>
        <p:spPr>
          <a:xfrm>
            <a:off x="1141412" y="2249486"/>
            <a:ext cx="9905999" cy="3524297"/>
          </a:xfrm>
          <a:effectLst>
            <a:outerShdw blurRad="50800" dist="38100" dir="2700000" algn="tl" rotWithShape="0">
              <a:prstClr val="black">
                <a:alpha val="40000"/>
              </a:prstClr>
            </a:outerShdw>
            <a:softEdge rad="317500"/>
          </a:effectLst>
        </p:spPr>
        <p:txBody>
          <a:bodyPr>
            <a:normAutofit fontScale="55000" lnSpcReduction="20000"/>
          </a:bodyPr>
          <a:lstStyle/>
          <a:p>
            <a:pPr marL="514350" indent="-514350">
              <a:lnSpc>
                <a:spcPct val="170000"/>
              </a:lnSpc>
              <a:buFont typeface="+mj-lt"/>
              <a:buAutoNum type="arabicPeriod"/>
            </a:pPr>
            <a:r>
              <a:rPr lang="zh-CN" altLang="en-US" sz="4400" dirty="0"/>
              <a:t>用函数递归法实现</a:t>
            </a:r>
            <a:r>
              <a:rPr lang="en-US" altLang="zh-CN" sz="4400" dirty="0"/>
              <a:t>Fibonacci</a:t>
            </a:r>
            <a:r>
              <a:rPr lang="zh-CN" altLang="en-US" sz="4400" dirty="0"/>
              <a:t>数列的输出</a:t>
            </a:r>
            <a:endParaRPr lang="en-US" altLang="zh-CN" sz="4400" dirty="0"/>
          </a:p>
          <a:p>
            <a:pPr marL="514350" indent="-514350">
              <a:lnSpc>
                <a:spcPct val="170000"/>
              </a:lnSpc>
              <a:buFont typeface="+mj-lt"/>
              <a:buAutoNum type="arabicPeriod"/>
            </a:pPr>
            <a:r>
              <a:rPr lang="zh-CN" altLang="en-US" sz="4400" dirty="0"/>
              <a:t>用</a:t>
            </a:r>
            <a:r>
              <a:rPr lang="en-US" altLang="zh-CN" sz="4400" dirty="0"/>
              <a:t>for</a:t>
            </a:r>
            <a:r>
              <a:rPr lang="zh-CN" altLang="en-US" sz="4400" dirty="0"/>
              <a:t>循环实现</a:t>
            </a:r>
            <a:r>
              <a:rPr lang="en-US" altLang="zh-CN" sz="4400" dirty="0"/>
              <a:t>Fibonacci</a:t>
            </a:r>
            <a:r>
              <a:rPr lang="zh-CN" altLang="en-US" sz="4400" dirty="0"/>
              <a:t>数列的输出</a:t>
            </a:r>
            <a:endParaRPr lang="en-US" altLang="zh-CN" sz="4400" dirty="0"/>
          </a:p>
          <a:p>
            <a:pPr marL="514350" indent="-514350">
              <a:lnSpc>
                <a:spcPct val="170000"/>
              </a:lnSpc>
              <a:buFont typeface="+mj-lt"/>
              <a:buAutoNum type="arabicPeriod"/>
            </a:pPr>
            <a:r>
              <a:rPr lang="zh-CN" altLang="en-US" sz="4400" dirty="0"/>
              <a:t>用迭代器实现</a:t>
            </a:r>
            <a:r>
              <a:rPr lang="en-US" altLang="zh-CN" sz="4400" dirty="0"/>
              <a:t>Fibonacci</a:t>
            </a:r>
            <a:r>
              <a:rPr lang="zh-CN" altLang="en-US" sz="4400" dirty="0"/>
              <a:t>数列的输出</a:t>
            </a:r>
            <a:endParaRPr lang="en-US" altLang="zh-CN" sz="4400" dirty="0"/>
          </a:p>
          <a:p>
            <a:pPr marL="514350" indent="-514350">
              <a:lnSpc>
                <a:spcPct val="170000"/>
              </a:lnSpc>
              <a:buFont typeface="+mj-lt"/>
              <a:buAutoNum type="arabicPeriod"/>
            </a:pPr>
            <a:r>
              <a:rPr lang="zh-CN" altLang="en-US" sz="4400" dirty="0"/>
              <a:t>用生成器实现</a:t>
            </a:r>
            <a:r>
              <a:rPr lang="en-US" altLang="zh-CN" sz="4400" dirty="0"/>
              <a:t>Fibonacci</a:t>
            </a:r>
            <a:r>
              <a:rPr lang="zh-CN" altLang="en-US" sz="4400" dirty="0"/>
              <a:t>数列的输出</a:t>
            </a:r>
            <a:endParaRPr lang="en-US" altLang="zh-CN" sz="4400" dirty="0"/>
          </a:p>
          <a:p>
            <a:pPr marL="514350" indent="-514350">
              <a:lnSpc>
                <a:spcPct val="170000"/>
              </a:lnSpc>
              <a:buFont typeface="+mj-lt"/>
              <a:buAutoNum type="arabicPeriod"/>
            </a:pPr>
            <a:r>
              <a:rPr lang="zh-CN" altLang="en-US" sz="4400" dirty="0"/>
              <a:t>用矩阵法实现</a:t>
            </a:r>
            <a:r>
              <a:rPr lang="en-US" altLang="zh-CN" sz="4400" dirty="0"/>
              <a:t>Fibonacci</a:t>
            </a:r>
            <a:r>
              <a:rPr lang="zh-CN" altLang="en-US" sz="4400" dirty="0"/>
              <a:t>数列的输出</a:t>
            </a:r>
            <a:endParaRPr lang="en-US" altLang="zh-CN" sz="4400" dirty="0"/>
          </a:p>
          <a:p>
            <a:pPr marL="0" indent="0">
              <a:buNone/>
            </a:pPr>
            <a:endParaRPr lang="zh-CN" altLang="en-US" dirty="0"/>
          </a:p>
        </p:txBody>
      </p:sp>
    </p:spTree>
    <p:extLst>
      <p:ext uri="{BB962C8B-B14F-4D97-AF65-F5344CB8AC3E}">
        <p14:creationId xmlns:p14="http://schemas.microsoft.com/office/powerpoint/2010/main" val="33181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FE1BD-B099-429A-B099-E1104AA40407}"/>
              </a:ext>
            </a:extLst>
          </p:cNvPr>
          <p:cNvSpPr>
            <a:spLocks noGrp="1"/>
          </p:cNvSpPr>
          <p:nvPr>
            <p:ph type="title"/>
          </p:nvPr>
        </p:nvSpPr>
        <p:spPr>
          <a:xfrm>
            <a:off x="839788" y="987425"/>
            <a:ext cx="3932237" cy="685800"/>
          </a:xfrm>
        </p:spPr>
        <p:txBody>
          <a:bodyPr/>
          <a:lstStyle/>
          <a:p>
            <a:r>
              <a:rPr lang="en-US" altLang="zh-CN" dirty="0"/>
              <a:t>1.</a:t>
            </a:r>
            <a:r>
              <a:rPr lang="zh-CN" altLang="en-US" dirty="0"/>
              <a:t>函数递归法</a:t>
            </a:r>
          </a:p>
        </p:txBody>
      </p:sp>
      <p:sp>
        <p:nvSpPr>
          <p:cNvPr id="5" name="文本占位符 4">
            <a:extLst>
              <a:ext uri="{FF2B5EF4-FFF2-40B4-BE49-F238E27FC236}">
                <a16:creationId xmlns:a16="http://schemas.microsoft.com/office/drawing/2014/main" id="{3C1BDF3D-0A7F-4BCB-A515-6335524860C1}"/>
              </a:ext>
            </a:extLst>
          </p:cNvPr>
          <p:cNvSpPr>
            <a:spLocks noGrp="1"/>
          </p:cNvSpPr>
          <p:nvPr>
            <p:ph type="body" sz="half" idx="2"/>
          </p:nvPr>
        </p:nvSpPr>
        <p:spPr>
          <a:xfrm>
            <a:off x="839788" y="1815737"/>
            <a:ext cx="3932237" cy="4297680"/>
          </a:xfrm>
        </p:spPr>
        <p:txBody>
          <a:bodyPr>
            <a:normAutofit lnSpcReduction="10000"/>
          </a:bodyPr>
          <a:lstStyle/>
          <a:p>
            <a:pPr>
              <a:lnSpc>
                <a:spcPct val="110000"/>
              </a:lnSpc>
            </a:pPr>
            <a:r>
              <a:rPr lang="zh-CN" altLang="en-US" sz="2000" dirty="0"/>
              <a:t>使用函数递归法是基于</a:t>
            </a:r>
            <a:r>
              <a:rPr lang="en-US" altLang="zh-CN" sz="2000" dirty="0"/>
              <a:t>Fibonacci</a:t>
            </a:r>
            <a:r>
              <a:rPr lang="zh-CN" altLang="en-US" sz="2000" dirty="0"/>
              <a:t>数列的数学推导式，类似地构造一个函数</a:t>
            </a:r>
            <a:r>
              <a:rPr lang="en-US" altLang="zh-CN" sz="2000" dirty="0"/>
              <a:t>f(n)=f(n-1)+f(n-2)</a:t>
            </a:r>
            <a:r>
              <a:rPr lang="zh-CN" altLang="en-US" sz="2000" dirty="0"/>
              <a:t>对</a:t>
            </a:r>
            <a:r>
              <a:rPr lang="en-US" altLang="zh-CN" sz="2000" dirty="0"/>
              <a:t>Fibonacci</a:t>
            </a:r>
            <a:r>
              <a:rPr lang="zh-CN" altLang="en-US" sz="2000" dirty="0"/>
              <a:t>数列对应的第</a:t>
            </a:r>
            <a:r>
              <a:rPr lang="en-US" altLang="zh-CN" sz="2000" dirty="0"/>
              <a:t>n</a:t>
            </a:r>
            <a:r>
              <a:rPr lang="zh-CN" altLang="en-US" sz="2000" dirty="0"/>
              <a:t>项进行计算和存储。但该方法存在一个很大的缺点，即递归由于是函数调用自身，而函数调用是有时间和空间的消耗的：每一次函数调用，都需要在内存栈中分配空间以保存参数、返回地址以及临时变量，而往栈中压入数据和弹出数据都需要时间，这就导致运行速度会大大下降。具体代码如有图所示</a:t>
            </a:r>
          </a:p>
        </p:txBody>
      </p:sp>
      <p:pic>
        <p:nvPicPr>
          <p:cNvPr id="15" name="图片 14">
            <a:extLst>
              <a:ext uri="{FF2B5EF4-FFF2-40B4-BE49-F238E27FC236}">
                <a16:creationId xmlns:a16="http://schemas.microsoft.com/office/drawing/2014/main" id="{ADE71641-2612-4101-8420-47549D4DC04B}"/>
              </a:ext>
            </a:extLst>
          </p:cNvPr>
          <p:cNvPicPr>
            <a:picLocks noChangeAspect="1"/>
          </p:cNvPicPr>
          <p:nvPr/>
        </p:nvPicPr>
        <p:blipFill>
          <a:blip r:embed="rId2"/>
          <a:stretch>
            <a:fillRect/>
          </a:stretch>
        </p:blipFill>
        <p:spPr>
          <a:xfrm>
            <a:off x="5033282" y="1330325"/>
            <a:ext cx="6152606" cy="4467496"/>
          </a:xfrm>
          <a:prstGeom prst="rect">
            <a:avLst/>
          </a:prstGeom>
        </p:spPr>
      </p:pic>
    </p:spTree>
    <p:extLst>
      <p:ext uri="{BB962C8B-B14F-4D97-AF65-F5344CB8AC3E}">
        <p14:creationId xmlns:p14="http://schemas.microsoft.com/office/powerpoint/2010/main" val="53508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E496C5-922C-44D4-9818-F1901586609D}"/>
              </a:ext>
            </a:extLst>
          </p:cNvPr>
          <p:cNvSpPr>
            <a:spLocks noGrp="1"/>
          </p:cNvSpPr>
          <p:nvPr>
            <p:ph type="title"/>
          </p:nvPr>
        </p:nvSpPr>
        <p:spPr>
          <a:xfrm>
            <a:off x="839787" y="927463"/>
            <a:ext cx="3932237" cy="711926"/>
          </a:xfrm>
        </p:spPr>
        <p:txBody>
          <a:bodyPr>
            <a:normAutofit/>
          </a:bodyPr>
          <a:lstStyle/>
          <a:p>
            <a:r>
              <a:rPr lang="en-US" altLang="zh-CN" sz="3600" dirty="0"/>
              <a:t>2.For</a:t>
            </a:r>
            <a:r>
              <a:rPr lang="zh-CN" altLang="en-US" sz="3600" dirty="0"/>
              <a:t>循环法</a:t>
            </a:r>
          </a:p>
        </p:txBody>
      </p:sp>
      <p:pic>
        <p:nvPicPr>
          <p:cNvPr id="8" name="内容占位符 7">
            <a:extLst>
              <a:ext uri="{FF2B5EF4-FFF2-40B4-BE49-F238E27FC236}">
                <a16:creationId xmlns:a16="http://schemas.microsoft.com/office/drawing/2014/main" id="{AD8BEADA-0005-4E33-8074-93C0EB9E1531}"/>
              </a:ext>
            </a:extLst>
          </p:cNvPr>
          <p:cNvPicPr>
            <a:picLocks noGrp="1" noChangeAspect="1"/>
          </p:cNvPicPr>
          <p:nvPr>
            <p:ph idx="1"/>
          </p:nvPr>
        </p:nvPicPr>
        <p:blipFill>
          <a:blip r:embed="rId2"/>
          <a:stretch>
            <a:fillRect/>
          </a:stretch>
        </p:blipFill>
        <p:spPr>
          <a:xfrm>
            <a:off x="5094513" y="927463"/>
            <a:ext cx="6479177" cy="4941525"/>
          </a:xfrm>
          <a:prstGeom prst="rect">
            <a:avLst/>
          </a:prstGeom>
        </p:spPr>
      </p:pic>
      <p:sp>
        <p:nvSpPr>
          <p:cNvPr id="7" name="文本占位符 6">
            <a:extLst>
              <a:ext uri="{FF2B5EF4-FFF2-40B4-BE49-F238E27FC236}">
                <a16:creationId xmlns:a16="http://schemas.microsoft.com/office/drawing/2014/main" id="{DBB1AB39-0761-479C-9749-2FE60AED3372}"/>
              </a:ext>
            </a:extLst>
          </p:cNvPr>
          <p:cNvSpPr>
            <a:spLocks noGrp="1"/>
          </p:cNvSpPr>
          <p:nvPr>
            <p:ph type="body" sz="half" idx="2"/>
          </p:nvPr>
        </p:nvSpPr>
        <p:spPr>
          <a:xfrm>
            <a:off x="839788" y="1639389"/>
            <a:ext cx="3932237" cy="4229599"/>
          </a:xfrm>
        </p:spPr>
        <p:txBody>
          <a:bodyPr/>
          <a:lstStyle/>
          <a:p>
            <a:pPr>
              <a:lnSpc>
                <a:spcPct val="150000"/>
              </a:lnSpc>
              <a:spcAft>
                <a:spcPts val="600"/>
              </a:spcAft>
            </a:pPr>
            <a:r>
              <a:rPr lang="en-US" altLang="zh-CN" dirty="0"/>
              <a:t> </a:t>
            </a:r>
            <a:r>
              <a:rPr lang="en-US" altLang="zh-CN" sz="1800" dirty="0"/>
              <a:t>for</a:t>
            </a:r>
            <a:r>
              <a:rPr lang="zh-CN" altLang="en-US" sz="1800" dirty="0"/>
              <a:t>循环的方法与函数递归的方法类似，不同的是函数递归法是通过定义一个函数来存储计算结果，而在</a:t>
            </a:r>
            <a:r>
              <a:rPr lang="en-US" altLang="zh-CN" sz="1800" dirty="0"/>
              <a:t>for</a:t>
            </a:r>
            <a:r>
              <a:rPr lang="zh-CN" altLang="en-US" sz="1800" dirty="0"/>
              <a:t>循环中，我选择定义了一个空列表来存储</a:t>
            </a:r>
            <a:r>
              <a:rPr lang="en-US" altLang="zh-CN" sz="1800" dirty="0"/>
              <a:t>Fibonacci</a:t>
            </a:r>
            <a:r>
              <a:rPr lang="zh-CN" altLang="en-US" sz="1800" dirty="0"/>
              <a:t>数列的每一项内容。这样当我需要计算下一项时，可以直接调用列表中对应的前两项的元素来进行计算，这种方法相比于函数递归法不仅减少了内存的占用还提高了代码的运行速度。代码如右图所示</a:t>
            </a:r>
          </a:p>
        </p:txBody>
      </p:sp>
    </p:spTree>
    <p:extLst>
      <p:ext uri="{BB962C8B-B14F-4D97-AF65-F5344CB8AC3E}">
        <p14:creationId xmlns:p14="http://schemas.microsoft.com/office/powerpoint/2010/main" val="15310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49CAC-E31B-480B-AE64-40BBA3E92810}"/>
              </a:ext>
            </a:extLst>
          </p:cNvPr>
          <p:cNvSpPr>
            <a:spLocks noGrp="1"/>
          </p:cNvSpPr>
          <p:nvPr>
            <p:ph type="title"/>
          </p:nvPr>
        </p:nvSpPr>
        <p:spPr>
          <a:xfrm>
            <a:off x="1293811" y="966652"/>
            <a:ext cx="3718455" cy="796834"/>
          </a:xfrm>
        </p:spPr>
        <p:txBody>
          <a:bodyPr>
            <a:normAutofit/>
          </a:bodyPr>
          <a:lstStyle/>
          <a:p>
            <a:r>
              <a:rPr lang="en-US" altLang="zh-CN" sz="3600" dirty="0"/>
              <a:t>3.</a:t>
            </a:r>
            <a:r>
              <a:rPr lang="zh-CN" altLang="en-US" sz="3600" dirty="0"/>
              <a:t>迭代器法</a:t>
            </a:r>
          </a:p>
        </p:txBody>
      </p:sp>
      <p:pic>
        <p:nvPicPr>
          <p:cNvPr id="5" name="内容占位符 4">
            <a:extLst>
              <a:ext uri="{FF2B5EF4-FFF2-40B4-BE49-F238E27FC236}">
                <a16:creationId xmlns:a16="http://schemas.microsoft.com/office/drawing/2014/main" id="{51536C09-9F29-41EA-B4F4-7903B854E52A}"/>
              </a:ext>
            </a:extLst>
          </p:cNvPr>
          <p:cNvPicPr>
            <a:picLocks noGrp="1" noChangeAspect="1"/>
          </p:cNvPicPr>
          <p:nvPr>
            <p:ph idx="1"/>
          </p:nvPr>
        </p:nvPicPr>
        <p:blipFill>
          <a:blip r:embed="rId2"/>
          <a:stretch>
            <a:fillRect/>
          </a:stretch>
        </p:blipFill>
        <p:spPr>
          <a:xfrm>
            <a:off x="5473337" y="841976"/>
            <a:ext cx="5277394" cy="4717671"/>
          </a:xfrm>
          <a:prstGeom prst="rect">
            <a:avLst/>
          </a:prstGeom>
        </p:spPr>
      </p:pic>
      <p:sp>
        <p:nvSpPr>
          <p:cNvPr id="4" name="文本占位符 3">
            <a:extLst>
              <a:ext uri="{FF2B5EF4-FFF2-40B4-BE49-F238E27FC236}">
                <a16:creationId xmlns:a16="http://schemas.microsoft.com/office/drawing/2014/main" id="{CA66556F-01DC-48B9-91C1-635BE537A967}"/>
              </a:ext>
            </a:extLst>
          </p:cNvPr>
          <p:cNvSpPr>
            <a:spLocks noGrp="1"/>
          </p:cNvSpPr>
          <p:nvPr>
            <p:ph type="body" sz="half" idx="2"/>
          </p:nvPr>
        </p:nvSpPr>
        <p:spPr>
          <a:xfrm>
            <a:off x="1097279" y="1763486"/>
            <a:ext cx="4114801" cy="3997234"/>
          </a:xfrm>
        </p:spPr>
        <p:txBody>
          <a:bodyPr>
            <a:normAutofit fontScale="85000" lnSpcReduction="20000"/>
          </a:bodyPr>
          <a:lstStyle/>
          <a:p>
            <a:pPr marL="285750" indent="-285750">
              <a:lnSpc>
                <a:spcPct val="160000"/>
              </a:lnSpc>
              <a:spcAft>
                <a:spcPts val="600"/>
              </a:spcAft>
              <a:buFont typeface="Wingdings" panose="05000000000000000000" pitchFamily="2" charset="2"/>
              <a:buChar char="l"/>
            </a:pPr>
            <a:r>
              <a:rPr lang="zh-CN" altLang="en-US" dirty="0"/>
              <a:t>在介绍迭代器方法前有必要先对迭代器进行一个简单介绍。</a:t>
            </a:r>
            <a:endParaRPr lang="en-US" altLang="zh-CN" dirty="0"/>
          </a:p>
          <a:p>
            <a:pPr marL="285750" indent="-285750">
              <a:lnSpc>
                <a:spcPct val="160000"/>
              </a:lnSpc>
              <a:spcBef>
                <a:spcPts val="0"/>
              </a:spcBef>
              <a:buFont typeface="Wingdings" panose="05000000000000000000" pitchFamily="2" charset="2"/>
              <a:buChar char="l"/>
            </a:pPr>
            <a:r>
              <a:rPr lang="zh-CN" altLang="en-US" dirty="0"/>
              <a:t>我们可以将迭代器看作一个集合（集合类似于列表），只不过迭代器所占用的内存资源会远小于集合。</a:t>
            </a:r>
            <a:endParaRPr lang="en-US" altLang="zh-CN" dirty="0"/>
          </a:p>
          <a:p>
            <a:pPr marL="285750" indent="-285750">
              <a:lnSpc>
                <a:spcPct val="160000"/>
              </a:lnSpc>
              <a:spcAft>
                <a:spcPts val="600"/>
              </a:spcAft>
              <a:buFont typeface="Wingdings" panose="05000000000000000000" pitchFamily="2" charset="2"/>
              <a:buChar char="l"/>
            </a:pPr>
            <a:r>
              <a:rPr lang="zh-CN" altLang="en-US" dirty="0"/>
              <a:t>迭代器是类的一个用法，即在定义一个类时，在类中定义一个方法</a:t>
            </a:r>
            <a:r>
              <a:rPr lang="en-US" altLang="zh-CN" dirty="0"/>
              <a:t>__iter__()</a:t>
            </a:r>
            <a:r>
              <a:rPr lang="zh-CN" altLang="en-US" dirty="0"/>
              <a:t>，设置返回结果为对象本身，这样就成功定义了一个迭代器。</a:t>
            </a:r>
            <a:endParaRPr lang="en-US" altLang="zh-CN" dirty="0"/>
          </a:p>
          <a:p>
            <a:pPr marL="285750" indent="-285750">
              <a:lnSpc>
                <a:spcPct val="170000"/>
              </a:lnSpc>
              <a:spcBef>
                <a:spcPts val="600"/>
              </a:spcBef>
              <a:spcAft>
                <a:spcPts val="600"/>
              </a:spcAft>
              <a:buFont typeface="Wingdings" panose="05000000000000000000" pitchFamily="2" charset="2"/>
              <a:buChar char="l"/>
            </a:pPr>
            <a:r>
              <a:rPr lang="zh-CN" altLang="en-US" dirty="0"/>
              <a:t>迭代器构造成功后我们还需在迭代器中添加一个</a:t>
            </a:r>
            <a:r>
              <a:rPr lang="en-US" altLang="zh-CN" dirty="0"/>
              <a:t>__next__()</a:t>
            </a:r>
            <a:r>
              <a:rPr lang="zh-CN" altLang="en-US" dirty="0"/>
              <a:t>方法来返回每次迭代的结果。具体构造方式如右图所示</a:t>
            </a:r>
            <a:endParaRPr lang="en-US" altLang="zh-CN" dirty="0"/>
          </a:p>
          <a:p>
            <a:endParaRPr lang="zh-CN" altLang="en-US" dirty="0"/>
          </a:p>
        </p:txBody>
      </p:sp>
    </p:spTree>
    <p:extLst>
      <p:ext uri="{BB962C8B-B14F-4D97-AF65-F5344CB8AC3E}">
        <p14:creationId xmlns:p14="http://schemas.microsoft.com/office/powerpoint/2010/main" val="284589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BC8B4-2A72-4C09-8A8B-8D2376396026}"/>
              </a:ext>
            </a:extLst>
          </p:cNvPr>
          <p:cNvSpPr>
            <a:spLocks noGrp="1"/>
          </p:cNvSpPr>
          <p:nvPr>
            <p:ph type="title"/>
          </p:nvPr>
        </p:nvSpPr>
        <p:spPr>
          <a:xfrm>
            <a:off x="839788" y="457200"/>
            <a:ext cx="4620486" cy="1274809"/>
          </a:xfrm>
        </p:spPr>
        <p:txBody>
          <a:bodyPr>
            <a:normAutofit/>
          </a:bodyPr>
          <a:lstStyle/>
          <a:p>
            <a:pPr marL="342900" indent="-342900">
              <a:buFont typeface="Arial" panose="020B0604020202020204" pitchFamily="34" charset="0"/>
              <a:buChar char="•"/>
            </a:pPr>
            <a:r>
              <a:rPr lang="en-US" altLang="zh-CN" dirty="0"/>
              <a:t>Fibonacci</a:t>
            </a:r>
            <a:r>
              <a:rPr lang="zh-CN" altLang="en-US" dirty="0"/>
              <a:t>数列迭代器代码</a:t>
            </a:r>
          </a:p>
        </p:txBody>
      </p:sp>
      <p:pic>
        <p:nvPicPr>
          <p:cNvPr id="5" name="图片 4">
            <a:extLst>
              <a:ext uri="{FF2B5EF4-FFF2-40B4-BE49-F238E27FC236}">
                <a16:creationId xmlns:a16="http://schemas.microsoft.com/office/drawing/2014/main" id="{07D438C0-60A9-49C2-8ABC-BDE29F998AB4}"/>
              </a:ext>
            </a:extLst>
          </p:cNvPr>
          <p:cNvPicPr>
            <a:picLocks noChangeAspect="1"/>
          </p:cNvPicPr>
          <p:nvPr/>
        </p:nvPicPr>
        <p:blipFill>
          <a:blip r:embed="rId2"/>
          <a:stretch>
            <a:fillRect/>
          </a:stretch>
        </p:blipFill>
        <p:spPr>
          <a:xfrm>
            <a:off x="649275" y="1771197"/>
            <a:ext cx="4902439" cy="4472849"/>
          </a:xfrm>
          <a:prstGeom prst="rect">
            <a:avLst/>
          </a:prstGeom>
        </p:spPr>
      </p:pic>
      <p:pic>
        <p:nvPicPr>
          <p:cNvPr id="4" name="图片 3">
            <a:extLst>
              <a:ext uri="{FF2B5EF4-FFF2-40B4-BE49-F238E27FC236}">
                <a16:creationId xmlns:a16="http://schemas.microsoft.com/office/drawing/2014/main" id="{EDF91ABF-F963-437F-B9CA-0D617C275C88}"/>
              </a:ext>
            </a:extLst>
          </p:cNvPr>
          <p:cNvPicPr>
            <a:picLocks noChangeAspect="1"/>
          </p:cNvPicPr>
          <p:nvPr/>
        </p:nvPicPr>
        <p:blipFill>
          <a:blip r:embed="rId3"/>
          <a:stretch>
            <a:fillRect/>
          </a:stretch>
        </p:blipFill>
        <p:spPr>
          <a:xfrm>
            <a:off x="5551713" y="613954"/>
            <a:ext cx="5991011" cy="5630091"/>
          </a:xfrm>
          <a:prstGeom prst="rect">
            <a:avLst/>
          </a:prstGeom>
        </p:spPr>
      </p:pic>
    </p:spTree>
    <p:extLst>
      <p:ext uri="{BB962C8B-B14F-4D97-AF65-F5344CB8AC3E}">
        <p14:creationId xmlns:p14="http://schemas.microsoft.com/office/powerpoint/2010/main" val="160937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FC524-929A-43D1-9C97-7BDD9F66AB2F}"/>
              </a:ext>
            </a:extLst>
          </p:cNvPr>
          <p:cNvSpPr>
            <a:spLocks noGrp="1"/>
          </p:cNvSpPr>
          <p:nvPr>
            <p:ph type="title"/>
          </p:nvPr>
        </p:nvSpPr>
        <p:spPr>
          <a:xfrm>
            <a:off x="839788" y="205240"/>
            <a:ext cx="3932237" cy="983479"/>
          </a:xfrm>
        </p:spPr>
        <p:txBody>
          <a:bodyPr/>
          <a:lstStyle/>
          <a:p>
            <a:r>
              <a:rPr lang="en-US" altLang="zh-CN" dirty="0"/>
              <a:t>4.</a:t>
            </a:r>
            <a:r>
              <a:rPr lang="zh-CN" altLang="en-US" sz="3600" dirty="0"/>
              <a:t>生成器</a:t>
            </a:r>
          </a:p>
        </p:txBody>
      </p:sp>
      <p:sp>
        <p:nvSpPr>
          <p:cNvPr id="4" name="文本占位符 3">
            <a:extLst>
              <a:ext uri="{FF2B5EF4-FFF2-40B4-BE49-F238E27FC236}">
                <a16:creationId xmlns:a16="http://schemas.microsoft.com/office/drawing/2014/main" id="{8A78DC49-0CE3-437F-A50A-726D32B221F9}"/>
              </a:ext>
            </a:extLst>
          </p:cNvPr>
          <p:cNvSpPr>
            <a:spLocks noGrp="1"/>
          </p:cNvSpPr>
          <p:nvPr>
            <p:ph type="body" sz="half" idx="2"/>
          </p:nvPr>
        </p:nvSpPr>
        <p:spPr>
          <a:xfrm>
            <a:off x="470263" y="1293223"/>
            <a:ext cx="4650377" cy="4898571"/>
          </a:xfrm>
        </p:spPr>
        <p:txBody>
          <a:bodyPr>
            <a:normAutofit lnSpcReduction="10000"/>
          </a:bodyPr>
          <a:lstStyle/>
          <a:p>
            <a:pPr marL="285750" indent="-285750">
              <a:spcBef>
                <a:spcPts val="0"/>
              </a:spcBef>
              <a:buFont typeface="Wingdings" panose="05000000000000000000" pitchFamily="2" charset="2"/>
              <a:buChar char="n"/>
            </a:pPr>
            <a:r>
              <a:rPr lang="zh-CN" altLang="en-US" dirty="0"/>
              <a:t>生成器的构造与迭代器略有不同。生成器的构造可以不通过类，只需要在函数中增加</a:t>
            </a:r>
            <a:r>
              <a:rPr lang="en-US" altLang="zh-CN" dirty="0"/>
              <a:t>yield</a:t>
            </a:r>
            <a:r>
              <a:rPr lang="zh-CN" altLang="en-US" dirty="0"/>
              <a:t>关键字来输出结果就可以将一个函数构造成一个生成器。与函数不同的是，使用生成器对延迟操作提供了支持。所谓延迟操作，是指在需要的时候才产生结果，而不是立即产生结果。 </a:t>
            </a:r>
            <a:endParaRPr lang="en-US" altLang="zh-CN" dirty="0"/>
          </a:p>
          <a:p>
            <a:pPr marL="285750" indent="-285750">
              <a:spcBef>
                <a:spcPts val="0"/>
              </a:spcBef>
              <a:buFont typeface="Wingdings" panose="05000000000000000000" pitchFamily="2" charset="2"/>
              <a:buChar char="n"/>
            </a:pPr>
            <a:r>
              <a:rPr lang="zh-CN" altLang="en-US" dirty="0"/>
              <a:t>此外，生成器与迭代器还有一定的联系，我简单了解了一下二者的异同；</a:t>
            </a:r>
            <a:endParaRPr lang="en-US" altLang="zh-CN" dirty="0"/>
          </a:p>
          <a:p>
            <a:pPr marL="342900" indent="-342900">
              <a:spcBef>
                <a:spcPts val="0"/>
              </a:spcBef>
              <a:buFont typeface="+mj-lt"/>
              <a:buAutoNum type="arabicPeriod"/>
            </a:pPr>
            <a:r>
              <a:rPr lang="zh-CN" altLang="en-US" dirty="0"/>
              <a:t>二者都时一个值一个值地生成的；</a:t>
            </a:r>
            <a:endParaRPr lang="en-US" altLang="zh-CN" dirty="0"/>
          </a:p>
          <a:p>
            <a:pPr marL="342900" indent="-342900">
              <a:spcBef>
                <a:spcPts val="0"/>
              </a:spcBef>
              <a:buFont typeface="+mj-lt"/>
              <a:buAutoNum type="arabicPeriod"/>
            </a:pPr>
            <a:r>
              <a:rPr lang="zh-CN" altLang="en-US" dirty="0"/>
              <a:t>迭代器的迭代依靠类，而生成器依靠自定义函数；</a:t>
            </a:r>
            <a:endParaRPr lang="en-US" altLang="zh-CN" dirty="0"/>
          </a:p>
          <a:p>
            <a:pPr marL="342900" indent="-342900">
              <a:spcBef>
                <a:spcPts val="0"/>
              </a:spcBef>
              <a:buFont typeface="+mj-lt"/>
              <a:buAutoNum type="arabicPeriod"/>
            </a:pPr>
            <a:r>
              <a:rPr lang="zh-CN" altLang="en-US" dirty="0"/>
              <a:t>迭代器使用</a:t>
            </a:r>
            <a:r>
              <a:rPr lang="en-US" altLang="zh-CN" dirty="0"/>
              <a:t>__iter__()</a:t>
            </a:r>
            <a:r>
              <a:rPr lang="zh-CN" altLang="en-US" dirty="0"/>
              <a:t>和</a:t>
            </a:r>
            <a:r>
              <a:rPr lang="en-US" altLang="zh-CN" dirty="0"/>
              <a:t>__next__()</a:t>
            </a:r>
            <a:r>
              <a:rPr lang="zh-CN" altLang="en-US" dirty="0"/>
              <a:t>方法，而生成器使用</a:t>
            </a:r>
            <a:r>
              <a:rPr lang="en-US" altLang="zh-CN" dirty="0"/>
              <a:t>yield</a:t>
            </a:r>
            <a:r>
              <a:rPr lang="zh-CN" altLang="en-US" dirty="0"/>
              <a:t>关键字；</a:t>
            </a:r>
            <a:endParaRPr lang="en-US" altLang="zh-CN" dirty="0"/>
          </a:p>
          <a:p>
            <a:pPr marL="342900" indent="-342900">
              <a:lnSpc>
                <a:spcPct val="120000"/>
              </a:lnSpc>
              <a:spcBef>
                <a:spcPts val="0"/>
              </a:spcBef>
              <a:buFont typeface="+mj-lt"/>
              <a:buAutoNum type="arabicPeriod"/>
            </a:pPr>
            <a:r>
              <a:rPr lang="zh-CN" altLang="en-US" dirty="0"/>
              <a:t>生成器是利用循环思想来实现生产值的。</a:t>
            </a:r>
            <a:endParaRPr lang="en-US" altLang="zh-CN" dirty="0"/>
          </a:p>
          <a:p>
            <a:pPr marL="285750" indent="-285750">
              <a:lnSpc>
                <a:spcPct val="120000"/>
              </a:lnSpc>
              <a:spcBef>
                <a:spcPts val="0"/>
              </a:spcBef>
              <a:buFont typeface="Wingdings" panose="05000000000000000000" pitchFamily="2" charset="2"/>
              <a:buChar char="n"/>
            </a:pPr>
            <a:r>
              <a:rPr lang="zh-CN" altLang="en-US" dirty="0"/>
              <a:t>实则二者错综复杂的关系远不止此，还有待进行更深入的了解。</a:t>
            </a:r>
            <a:endParaRPr lang="en-US" altLang="zh-CN" dirty="0"/>
          </a:p>
          <a:p>
            <a:pPr marL="285750" indent="-285750">
              <a:lnSpc>
                <a:spcPct val="120000"/>
              </a:lnSpc>
              <a:spcBef>
                <a:spcPts val="0"/>
              </a:spcBef>
              <a:buFont typeface="Wingdings" panose="05000000000000000000" pitchFamily="2" charset="2"/>
              <a:buChar char="n"/>
            </a:pPr>
            <a:r>
              <a:rPr lang="zh-CN" altLang="en-US" dirty="0"/>
              <a:t>右图是我针对该</a:t>
            </a:r>
            <a:r>
              <a:rPr lang="en-US" altLang="zh-CN" dirty="0"/>
              <a:t>Fibonacci</a:t>
            </a:r>
            <a:r>
              <a:rPr lang="zh-CN" altLang="en-US" dirty="0"/>
              <a:t>数列所构造的生成器</a:t>
            </a:r>
            <a:endParaRPr lang="en-US" altLang="zh-CN" dirty="0"/>
          </a:p>
        </p:txBody>
      </p:sp>
      <p:pic>
        <p:nvPicPr>
          <p:cNvPr id="5" name="图片 4">
            <a:extLst>
              <a:ext uri="{FF2B5EF4-FFF2-40B4-BE49-F238E27FC236}">
                <a16:creationId xmlns:a16="http://schemas.microsoft.com/office/drawing/2014/main" id="{6B6A4FFF-CC39-46B1-A999-5D5CB2F3E263}"/>
              </a:ext>
            </a:extLst>
          </p:cNvPr>
          <p:cNvPicPr>
            <a:picLocks noChangeAspect="1"/>
          </p:cNvPicPr>
          <p:nvPr/>
        </p:nvPicPr>
        <p:blipFill>
          <a:blip r:embed="rId2"/>
          <a:stretch>
            <a:fillRect/>
          </a:stretch>
        </p:blipFill>
        <p:spPr>
          <a:xfrm>
            <a:off x="5486400" y="705394"/>
            <a:ext cx="5865812" cy="5163594"/>
          </a:xfrm>
          <a:prstGeom prst="rect">
            <a:avLst/>
          </a:prstGeom>
        </p:spPr>
      </p:pic>
    </p:spTree>
    <p:extLst>
      <p:ext uri="{BB962C8B-B14F-4D97-AF65-F5344CB8AC3E}">
        <p14:creationId xmlns:p14="http://schemas.microsoft.com/office/powerpoint/2010/main" val="1895937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339</TotalTime>
  <Words>922</Words>
  <Application>Microsoft Office PowerPoint</Application>
  <PresentationFormat>宽屏</PresentationFormat>
  <Paragraphs>36</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Arial</vt:lpstr>
      <vt:lpstr>Cambria Math</vt:lpstr>
      <vt:lpstr>Tw Cen MT</vt:lpstr>
      <vt:lpstr>Wingdings</vt:lpstr>
      <vt:lpstr>电路</vt:lpstr>
      <vt:lpstr>python实现Fibonacci数列</vt:lpstr>
      <vt:lpstr>数列原理介绍</vt:lpstr>
      <vt:lpstr>算法思想</vt:lpstr>
      <vt:lpstr>几种不同的Fibonacci数列实现方法</vt:lpstr>
      <vt:lpstr>1.函数递归法</vt:lpstr>
      <vt:lpstr>2.For循环法</vt:lpstr>
      <vt:lpstr>3.迭代器法</vt:lpstr>
      <vt:lpstr>Fibonacci数列迭代器代码</vt:lpstr>
      <vt:lpstr>4.生成器</vt:lpstr>
      <vt:lpstr>5.矩阵法</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Fibonacci数列的python实现</dc:title>
  <dc:creator>jk mao</dc:creator>
  <cp:lastModifiedBy>jk mao</cp:lastModifiedBy>
  <cp:revision>21</cp:revision>
  <dcterms:created xsi:type="dcterms:W3CDTF">2020-11-01T02:06:17Z</dcterms:created>
  <dcterms:modified xsi:type="dcterms:W3CDTF">2020-11-01T08:08:51Z</dcterms:modified>
</cp:coreProperties>
</file>