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66" r:id="rId2"/>
  </p:sldMasterIdLst>
  <p:notesMasterIdLst>
    <p:notesMasterId r:id="rId41"/>
  </p:notesMasterIdLst>
  <p:handoutMasterIdLst>
    <p:handoutMasterId r:id="rId42"/>
  </p:handoutMasterIdLst>
  <p:sldIdLst>
    <p:sldId id="576" r:id="rId3"/>
    <p:sldId id="578" r:id="rId4"/>
    <p:sldId id="579" r:id="rId5"/>
    <p:sldId id="580" r:id="rId6"/>
    <p:sldId id="581" r:id="rId7"/>
    <p:sldId id="582" r:id="rId8"/>
    <p:sldId id="583" r:id="rId9"/>
    <p:sldId id="602" r:id="rId10"/>
    <p:sldId id="584" r:id="rId11"/>
    <p:sldId id="593" r:id="rId12"/>
    <p:sldId id="592" r:id="rId13"/>
    <p:sldId id="585" r:id="rId14"/>
    <p:sldId id="599" r:id="rId15"/>
    <p:sldId id="595" r:id="rId16"/>
    <p:sldId id="616" r:id="rId17"/>
    <p:sldId id="613" r:id="rId18"/>
    <p:sldId id="614" r:id="rId19"/>
    <p:sldId id="586" r:id="rId20"/>
    <p:sldId id="594" r:id="rId21"/>
    <p:sldId id="596" r:id="rId22"/>
    <p:sldId id="603" r:id="rId23"/>
    <p:sldId id="604" r:id="rId24"/>
    <p:sldId id="605" r:id="rId25"/>
    <p:sldId id="587" r:id="rId26"/>
    <p:sldId id="597" r:id="rId27"/>
    <p:sldId id="598" r:id="rId28"/>
    <p:sldId id="588" r:id="rId29"/>
    <p:sldId id="600" r:id="rId30"/>
    <p:sldId id="601" r:id="rId31"/>
    <p:sldId id="589" r:id="rId32"/>
    <p:sldId id="606" r:id="rId33"/>
    <p:sldId id="607" r:id="rId34"/>
    <p:sldId id="590" r:id="rId35"/>
    <p:sldId id="608" r:id="rId36"/>
    <p:sldId id="609" r:id="rId37"/>
    <p:sldId id="615" r:id="rId38"/>
    <p:sldId id="612" r:id="rId39"/>
    <p:sldId id="577" r:id="rId40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B500"/>
    <a:srgbClr val="7A7A7A"/>
    <a:srgbClr val="B3B3B3"/>
    <a:srgbClr val="F3F3F3"/>
    <a:srgbClr val="FF1414"/>
    <a:srgbClr val="8BAAC3"/>
    <a:srgbClr val="FF0000"/>
    <a:srgbClr val="DC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89" autoAdjust="0"/>
    <p:restoredTop sz="94758" autoAdjust="0"/>
  </p:normalViewPr>
  <p:slideViewPr>
    <p:cSldViewPr snapToGrid="0">
      <p:cViewPr>
        <p:scale>
          <a:sx n="152" d="100"/>
          <a:sy n="152" d="100"/>
        </p:scale>
        <p:origin x="-444" y="216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1" d="100"/>
        <a:sy n="201" d="100"/>
      </p:scale>
      <p:origin x="0" y="33464"/>
    </p:cViewPr>
  </p:sorterViewPr>
  <p:notesViewPr>
    <p:cSldViewPr snapToGrid="0" snapToObjects="1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3BE-0D34-4F62-BD6E-2C3B14663373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1F94-724F-43BD-B41B-43157E9B4550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84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11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3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55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9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2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98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73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8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68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1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1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8620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2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75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5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3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08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1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08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08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faces.org/showcase" TargetMode="External"/><Relationship Id="rId2" Type="http://schemas.openxmlformats.org/officeDocument/2006/relationships/hyperlink" Target="http://docs.oracle.com/javaee/7/tutorial/doc/home.ht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ourceforge.net/projects/nbpfcrudgen" TargetMode="External"/><Relationship Id="rId5" Type="http://schemas.openxmlformats.org/officeDocument/2006/relationships/hyperlink" Target="https://netbeans.org/kb/trails/java-ee.html" TargetMode="External"/><Relationship Id="rId4" Type="http://schemas.openxmlformats.org/officeDocument/2006/relationships/hyperlink" Target="http://blog.primefaces.org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xmlns.jcp.org/jsf/passthrough" TargetMode="External"/><Relationship Id="rId2" Type="http://schemas.openxmlformats.org/officeDocument/2006/relationships/hyperlink" Target="http://xmlns.jcp.org/jsf" TargetMode="Externa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6634" y="1583267"/>
            <a:ext cx="5385112" cy="1230657"/>
          </a:xfrm>
        </p:spPr>
        <p:txBody>
          <a:bodyPr/>
          <a:lstStyle/>
          <a:p>
            <a:r>
              <a:rPr lang="en-US" sz="2400" b="0" dirty="0"/>
              <a:t>10 Tips for Java EE 7 with PrimeFaces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1939" y="2914276"/>
            <a:ext cx="5027083" cy="1048124"/>
          </a:xfrm>
        </p:spPr>
        <p:txBody>
          <a:bodyPr/>
          <a:lstStyle/>
          <a:p>
            <a:r>
              <a:rPr lang="en-US" dirty="0" smtClean="0"/>
              <a:t>Mert Çalışkan		&amp;		Martin </a:t>
            </a:r>
            <a:r>
              <a:rPr lang="en-US" dirty="0" err="1" smtClean="0"/>
              <a:t>Fousek</a:t>
            </a:r>
            <a:endParaRPr lang="en-US" dirty="0"/>
          </a:p>
          <a:p>
            <a:r>
              <a:rPr lang="en-US" sz="1600" dirty="0" smtClean="0"/>
              <a:t>Software Architect    		Software Developer</a:t>
            </a:r>
          </a:p>
          <a:p>
            <a:r>
              <a:rPr lang="en-US" sz="1600" dirty="0" smtClean="0"/>
              <a:t>		 at T2 </a:t>
            </a:r>
            <a:r>
              <a:rPr lang="en-US" sz="1600" dirty="0" err="1" smtClean="0"/>
              <a:t>Yazılım</a:t>
            </a:r>
            <a:r>
              <a:rPr lang="en-US" sz="1600" dirty="0" smtClean="0"/>
              <a:t> Ltd.			at Oracle, NetBeans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24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Contracts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/>
              <a:t>Libraries consisting of templates, insertion points, resources</a:t>
            </a:r>
          </a:p>
          <a:p>
            <a:pPr fontAlgn="base"/>
            <a:r>
              <a:rPr lang="en-US" dirty="0" smtClean="0"/>
              <a:t>Library </a:t>
            </a:r>
            <a:r>
              <a:rPr lang="en-US" dirty="0"/>
              <a:t>name translated into resources store (ResourceResolver)</a:t>
            </a:r>
          </a:p>
          <a:p>
            <a:pPr fontAlgn="base"/>
            <a:r>
              <a:rPr lang="en-US" dirty="0" smtClean="0"/>
              <a:t>Can be bundled </a:t>
            </a:r>
            <a:r>
              <a:rPr lang="en-US" dirty="0" smtClean="0"/>
              <a:t>directly into </a:t>
            </a:r>
            <a:r>
              <a:rPr lang="en-US" dirty="0" smtClean="0"/>
              <a:t>Web Application </a:t>
            </a:r>
            <a:r>
              <a:rPr lang="en-US" dirty="0"/>
              <a:t>or within </a:t>
            </a:r>
            <a:r>
              <a:rPr lang="en-US" dirty="0" smtClean="0"/>
              <a:t>.jar </a:t>
            </a:r>
            <a:r>
              <a:rPr lang="en-US" dirty="0"/>
              <a:t>library</a:t>
            </a:r>
          </a:p>
          <a:p>
            <a:pPr fontAlgn="base"/>
            <a:r>
              <a:rPr lang="en-US" dirty="0" smtClean="0"/>
              <a:t>How to choose the used one:</a:t>
            </a:r>
          </a:p>
          <a:p>
            <a:pPr lvl="1" fontAlgn="base"/>
            <a:r>
              <a:rPr lang="en-US" dirty="0" smtClean="0"/>
              <a:t>there is only one possibility</a:t>
            </a:r>
            <a:endParaRPr lang="en-US" dirty="0" smtClean="0"/>
          </a:p>
          <a:p>
            <a:pPr lvl="1" fontAlgn="base"/>
            <a:r>
              <a:rPr lang="en-US" dirty="0" smtClean="0"/>
              <a:t>static </a:t>
            </a:r>
            <a:r>
              <a:rPr lang="en-US" dirty="0"/>
              <a:t>or dynamic view </a:t>
            </a:r>
            <a:r>
              <a:rPr lang="en-US" dirty="0" smtClean="0"/>
              <a:t>definition</a:t>
            </a:r>
          </a:p>
          <a:p>
            <a:pPr lvl="1" fontAlgn="base"/>
            <a:r>
              <a:rPr lang="en-US" dirty="0" smtClean="0"/>
              <a:t>URL based definition within faces-config</a:t>
            </a:r>
            <a:endParaRPr lang="en-US" dirty="0"/>
          </a:p>
          <a:p>
            <a:r>
              <a:rPr lang="en-US" dirty="0" smtClean="0"/>
              <a:t>Multi-templating?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dirty="0" smtClean="0"/>
              <a:t>Resource Libraries Contracts usage, switching RLCs dynamically using Expression Language and ManagedBean.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02-ResourceLibrariesContracts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Resource Libraries Contracts</a:t>
            </a:r>
          </a:p>
        </p:txBody>
      </p:sp>
    </p:spTree>
    <p:extLst>
      <p:ext uri="{BB962C8B-B14F-4D97-AF65-F5344CB8AC3E}">
        <p14:creationId xmlns:p14="http://schemas.microsoft.com/office/powerpoint/2010/main" val="220937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Language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Language 3.0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Communication </a:t>
            </a:r>
            <a:r>
              <a:rPr lang="en-US" dirty="0"/>
              <a:t>between presentation layer and application logic</a:t>
            </a:r>
          </a:p>
          <a:p>
            <a:pPr fontAlgn="base"/>
            <a:r>
              <a:rPr lang="en-US" dirty="0" smtClean="0"/>
              <a:t>Deferred </a:t>
            </a:r>
            <a:r>
              <a:rPr lang="en-US" dirty="0"/>
              <a:t>and immediate evaluation of expressions</a:t>
            </a:r>
          </a:p>
          <a:p>
            <a:pPr fontAlgn="base"/>
            <a:r>
              <a:rPr lang="en-US" dirty="0" smtClean="0"/>
              <a:t>Sets and </a:t>
            </a:r>
            <a:r>
              <a:rPr lang="en-US" dirty="0"/>
              <a:t>gets data, invokes methods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Features</a:t>
            </a:r>
          </a:p>
          <a:p>
            <a:pPr lvl="1" fontAlgn="base"/>
            <a:r>
              <a:rPr lang="en-US" dirty="0" smtClean="0"/>
              <a:t>Static collections</a:t>
            </a:r>
            <a:r>
              <a:rPr lang="en-US" dirty="0"/>
              <a:t>, semicolon, assignments</a:t>
            </a:r>
          </a:p>
          <a:p>
            <a:pPr lvl="1" fontAlgn="base"/>
            <a:r>
              <a:rPr lang="en-US" dirty="0"/>
              <a:t>Collection Operations (aligned with Java SE 8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 smtClean="0"/>
              <a:t>Lambda Expressions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Expression Language 3.0 features: </a:t>
            </a:r>
            <a:r>
              <a:rPr lang="en-US" dirty="0"/>
              <a:t>standalone EL Processor, opperators, static fields, collections, lambdas and collection operations.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03-ExpressionLanguage3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Expression Language 3.0</a:t>
            </a:r>
          </a:p>
        </p:txBody>
      </p:sp>
    </p:spTree>
    <p:extLst>
      <p:ext uri="{BB962C8B-B14F-4D97-AF65-F5344CB8AC3E}">
        <p14:creationId xmlns:p14="http://schemas.microsoft.com/office/powerpoint/2010/main" val="27969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­Prime </a:t>
            </a:r>
            <a:r>
              <a:rPr lang="en-US" dirty="0"/>
              <a:t>Time 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1075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­Prime Time with PrimeFaces Components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With 100+ Rich </a:t>
            </a:r>
            <a:r>
              <a:rPr lang="en-US" dirty="0"/>
              <a:t>S</a:t>
            </a:r>
            <a:r>
              <a:rPr lang="en-US" dirty="0" smtClean="0"/>
              <a:t>et of Components</a:t>
            </a:r>
          </a:p>
          <a:p>
            <a:pPr fontAlgn="base"/>
            <a:r>
              <a:rPr lang="en-US" dirty="0" smtClean="0"/>
              <a:t>Built</a:t>
            </a:r>
            <a:r>
              <a:rPr lang="en-US" dirty="0"/>
              <a:t>-in Ajax based on standard JSF 2.0 Ajax </a:t>
            </a:r>
            <a:r>
              <a:rPr lang="en-US" dirty="0" smtClean="0"/>
              <a:t>APIs</a:t>
            </a:r>
          </a:p>
          <a:p>
            <a:pPr fontAlgn="base"/>
            <a:r>
              <a:rPr lang="en-US" dirty="0" smtClean="0"/>
              <a:t>Client APIs based on </a:t>
            </a:r>
          </a:p>
          <a:p>
            <a:pPr fontAlgn="base"/>
            <a:r>
              <a:rPr lang="en-US" dirty="0" smtClean="0"/>
              <a:t>Enterprise theming w/ Theme Roller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15" y="2278948"/>
            <a:ext cx="1570825" cy="38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1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on advanced UI components:</a:t>
            </a:r>
            <a:br>
              <a:rPr lang="en-US" dirty="0" smtClean="0"/>
            </a:br>
            <a:r>
              <a:rPr lang="en-US" dirty="0" smtClean="0"/>
              <a:t>DataTable, Gmap, AutoComplete, PickList and many others…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10-PrimeFacesComponents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­</a:t>
            </a:r>
            <a:r>
              <a:rPr lang="en-US" dirty="0" smtClean="0"/>
              <a:t>Prime Time </a:t>
            </a:r>
            <a:r>
              <a:rPr lang="en-US" dirty="0"/>
              <a:t>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79940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Jungle </a:t>
            </a:r>
            <a:r>
              <a:rPr lang="en-US" dirty="0"/>
              <a:t>of PrimeFaces Themes</a:t>
            </a:r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Powered w/ ThemeRoller CSS Framework</a:t>
            </a:r>
          </a:p>
          <a:p>
            <a:pPr fontAlgn="base"/>
            <a:r>
              <a:rPr lang="en-US" dirty="0" smtClean="0"/>
              <a:t>~40 themes available by only adding JAR dependency</a:t>
            </a:r>
          </a:p>
          <a:p>
            <a:pPr fontAlgn="base"/>
            <a:r>
              <a:rPr lang="en-US" dirty="0" smtClean="0"/>
              <a:t>Configuration is done by &lt;context-</a:t>
            </a:r>
            <a:r>
              <a:rPr lang="en-US" dirty="0" err="1" smtClean="0"/>
              <a:t>param</a:t>
            </a:r>
            <a:r>
              <a:rPr lang="en-US" dirty="0" smtClean="0"/>
              <a:t>&gt; in </a:t>
            </a:r>
            <a:r>
              <a:rPr lang="en-US" dirty="0" err="1" smtClean="0"/>
              <a:t>web.xml</a:t>
            </a:r>
            <a:endParaRPr lang="en-US" dirty="0" smtClean="0"/>
          </a:p>
          <a:p>
            <a:pPr fontAlgn="base"/>
            <a:r>
              <a:rPr lang="en-US" dirty="0" smtClean="0"/>
              <a:t>ThemeRoller provides visual editor to create new themes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Java EE 7 &amp; JavaServer Faces 2.2, PrimeFaces, NetBeans IDE</a:t>
            </a:r>
          </a:p>
          <a:p>
            <a:pPr marL="403225" lvl="1" indent="0">
              <a:buNone/>
            </a:pPr>
            <a:endParaRPr lang="en-US" dirty="0" smtClean="0"/>
          </a:p>
          <a:p>
            <a:r>
              <a:rPr lang="en-US" dirty="0" smtClean="0"/>
              <a:t>Tour through 10 features of the JSF and PF </a:t>
            </a:r>
          </a:p>
          <a:p>
            <a:pPr lvl="1"/>
            <a:r>
              <a:rPr lang="en-US" dirty="0" smtClean="0"/>
              <a:t>Feature overview</a:t>
            </a:r>
          </a:p>
          <a:p>
            <a:pPr lvl="1"/>
            <a:r>
              <a:rPr lang="en-US" dirty="0" smtClean="0"/>
              <a:t>Samples in action</a:t>
            </a:r>
          </a:p>
        </p:txBody>
      </p:sp>
    </p:spTree>
    <p:extLst>
      <p:ext uri="{BB962C8B-B14F-4D97-AF65-F5344CB8AC3E}">
        <p14:creationId xmlns:p14="http://schemas.microsoft.com/office/powerpoint/2010/main" val="18861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 variations on UI Components</a:t>
            </a:r>
          </a:p>
          <a:p>
            <a:r>
              <a:rPr lang="en-US" dirty="0" smtClean="0"/>
              <a:t>Custom theme creation w/ online Roller tool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04-PrimeFacesThemes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7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PrimePush, PrimeUI </a:t>
            </a:r>
            <a:r>
              <a:rPr lang="en-US" dirty="0"/>
              <a:t>and PrimeMobile</a:t>
            </a:r>
          </a:p>
        </p:txBody>
      </p:sp>
    </p:spTree>
    <p:extLst>
      <p:ext uri="{BB962C8B-B14F-4D97-AF65-F5344CB8AC3E}">
        <p14:creationId xmlns:p14="http://schemas.microsoft.com/office/powerpoint/2010/main" val="1594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PrimePush</a:t>
            </a:r>
            <a:r>
              <a:rPr lang="en-US" dirty="0" smtClean="0"/>
              <a:t> brings first class support with Atmosphere Framework</a:t>
            </a:r>
          </a:p>
          <a:p>
            <a:pPr lvl="1" fontAlgn="base"/>
            <a:r>
              <a:rPr lang="en-US" dirty="0" err="1" smtClean="0"/>
              <a:t>WebSockets</a:t>
            </a:r>
            <a:r>
              <a:rPr lang="en-US" dirty="0" smtClean="0"/>
              <a:t>, long polling, streaming, </a:t>
            </a:r>
            <a:r>
              <a:rPr lang="en-US" dirty="0" err="1" smtClean="0"/>
              <a:t>jsonp</a:t>
            </a:r>
            <a:endParaRPr lang="en-US" dirty="0" smtClean="0"/>
          </a:p>
          <a:p>
            <a:pPr fontAlgn="base"/>
            <a:r>
              <a:rPr lang="en-US" dirty="0" err="1" smtClean="0"/>
              <a:t>PrimeUI</a:t>
            </a:r>
            <a:r>
              <a:rPr lang="en-US" dirty="0"/>
              <a:t> </a:t>
            </a:r>
            <a:r>
              <a:rPr lang="en-US" dirty="0" smtClean="0"/>
              <a:t>is spin-off from the JSF suite, provides rich </a:t>
            </a:r>
            <a:r>
              <a:rPr lang="en-US" dirty="0" err="1" smtClean="0"/>
              <a:t>javascript</a:t>
            </a:r>
            <a:r>
              <a:rPr lang="en-US" dirty="0" smtClean="0"/>
              <a:t> widgets</a:t>
            </a:r>
          </a:p>
          <a:p>
            <a:pPr lvl="1" fontAlgn="base"/>
            <a:r>
              <a:rPr lang="en-US" dirty="0" err="1" smtClean="0"/>
              <a:t>autoComplete</a:t>
            </a:r>
            <a:r>
              <a:rPr lang="en-US" dirty="0" smtClean="0"/>
              <a:t>, </a:t>
            </a:r>
            <a:r>
              <a:rPr lang="en-US" dirty="0" err="1" smtClean="0"/>
              <a:t>dataTable</a:t>
            </a:r>
            <a:r>
              <a:rPr lang="en-US" dirty="0"/>
              <a:t> </a:t>
            </a:r>
            <a:r>
              <a:rPr lang="en-US" dirty="0" smtClean="0"/>
              <a:t>and many others (~30 components)</a:t>
            </a:r>
          </a:p>
          <a:p>
            <a:pPr fontAlgn="base"/>
            <a:r>
              <a:rPr lang="en-US" dirty="0" err="1" smtClean="0"/>
              <a:t>PrimeMobile</a:t>
            </a:r>
            <a:r>
              <a:rPr lang="en-US" dirty="0" smtClean="0"/>
              <a:t> offers UI components for mobile devices, supports for:</a:t>
            </a:r>
          </a:p>
          <a:p>
            <a:pPr lvl="1" fontAlgn="base"/>
            <a:r>
              <a:rPr lang="en-US" dirty="0"/>
              <a:t>p</a:t>
            </a:r>
            <a:r>
              <a:rPr lang="en-US" dirty="0" smtClean="0"/>
              <a:t>owered by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Screen Shot 2013-07-19 at 11.1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25" y="3367034"/>
            <a:ext cx="4722990" cy="8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PrimePush</a:t>
            </a:r>
            <a:r>
              <a:rPr lang="en-US" dirty="0" smtClean="0"/>
              <a:t> Chat Demo</a:t>
            </a:r>
          </a:p>
          <a:p>
            <a:r>
              <a:rPr lang="en-US" dirty="0" err="1" smtClean="0"/>
              <a:t>PrimeUI</a:t>
            </a:r>
            <a:r>
              <a:rPr lang="en-US" dirty="0" smtClean="0"/>
              <a:t> integrated with REST Services</a:t>
            </a:r>
          </a:p>
          <a:p>
            <a:r>
              <a:rPr lang="en-US" dirty="0" err="1" smtClean="0"/>
              <a:t>PrimeMobile</a:t>
            </a:r>
            <a:r>
              <a:rPr lang="en-US" dirty="0" smtClean="0"/>
              <a:t> in Action on mobile device simulators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05-PrimePushUiMobile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03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scaffolding with PrimeFaces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scaffolding with PrimeFaces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Generation of CRUD skeleton from the database</a:t>
            </a:r>
          </a:p>
          <a:p>
            <a:pPr lvl="1" fontAlgn="base"/>
            <a:r>
              <a:rPr lang="en-US" dirty="0" smtClean="0"/>
              <a:t>Standard distribution: </a:t>
            </a:r>
            <a:r>
              <a:rPr lang="en-US" dirty="0"/>
              <a:t>JSPs or vanila </a:t>
            </a:r>
            <a:r>
              <a:rPr lang="en-US" dirty="0" smtClean="0"/>
              <a:t>Facelets</a:t>
            </a:r>
          </a:p>
          <a:p>
            <a:pPr lvl="1" fontAlgn="base"/>
            <a:r>
              <a:rPr lang="en-US" dirty="0" smtClean="0"/>
              <a:t>Nbpfcrudgen plugin: </a:t>
            </a:r>
            <a:r>
              <a:rPr lang="en-US" dirty="0"/>
              <a:t>Facelets with </a:t>
            </a:r>
            <a:r>
              <a:rPr lang="en-US" dirty="0" smtClean="0"/>
              <a:t>PrimeFaces</a:t>
            </a:r>
          </a:p>
          <a:p>
            <a:pPr fontAlgn="base"/>
            <a:r>
              <a:rPr lang="en-US" dirty="0" smtClean="0"/>
              <a:t>Since NetBeans 7.3.1 </a:t>
            </a:r>
            <a:r>
              <a:rPr lang="en-US" dirty="0"/>
              <a:t>leverages </a:t>
            </a:r>
            <a:r>
              <a:rPr lang="en-US" dirty="0" smtClean="0"/>
              <a:t>Context and Dependency Injection</a:t>
            </a:r>
          </a:p>
          <a:p>
            <a:pPr fontAlgn="base"/>
            <a:r>
              <a:rPr lang="en-US" dirty="0" smtClean="0"/>
              <a:t>Procedure</a:t>
            </a:r>
          </a:p>
          <a:p>
            <a:pPr lvl="1" fontAlgn="base"/>
            <a:r>
              <a:rPr lang="en-US" dirty="0" smtClean="0"/>
              <a:t>Generate entity classes from database</a:t>
            </a:r>
          </a:p>
          <a:p>
            <a:pPr lvl="1" fontAlgn="base"/>
            <a:r>
              <a:rPr lang="en-US" dirty="0" smtClean="0"/>
              <a:t>Generate JSF skeleton from entities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9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CRUD application generation using standard JavaServer Faces templates, generation of PrimeFaces templates.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06-JsfPrimeFacesScaffolding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JSF scaffolding with PrimeFaces</a:t>
            </a:r>
          </a:p>
        </p:txBody>
      </p:sp>
    </p:spTree>
    <p:extLst>
      <p:ext uri="{BB962C8B-B14F-4D97-AF65-F5344CB8AC3E}">
        <p14:creationId xmlns:p14="http://schemas.microsoft.com/office/powerpoint/2010/main" val="208805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Faces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Faces Flows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Reusable flow of pages</a:t>
            </a:r>
          </a:p>
          <a:p>
            <a:pPr fontAlgn="base"/>
            <a:r>
              <a:rPr lang="en-US" dirty="0"/>
              <a:t>Derived from </a:t>
            </a:r>
            <a:r>
              <a:rPr lang="en-US" dirty="0" smtClean="0"/>
              <a:t>proven technologies</a:t>
            </a:r>
            <a:r>
              <a:rPr lang="en-US" dirty="0"/>
              <a:t>: </a:t>
            </a:r>
            <a:r>
              <a:rPr lang="en-US" dirty="0" smtClean="0"/>
              <a:t>SpringWebFlow and </a:t>
            </a:r>
            <a:r>
              <a:rPr lang="en-US" dirty="0"/>
              <a:t>Oracle </a:t>
            </a:r>
            <a:r>
              <a:rPr lang="en-US" dirty="0" smtClean="0"/>
              <a:t>ADF</a:t>
            </a:r>
          </a:p>
          <a:p>
            <a:pPr fontAlgn="base"/>
            <a:r>
              <a:rPr lang="en-US" dirty="0" smtClean="0"/>
              <a:t>@FlowScoped </a:t>
            </a:r>
            <a:r>
              <a:rPr lang="en-US" dirty="0"/>
              <a:t>CDI bean - JSF specification bound with CDI one</a:t>
            </a:r>
          </a:p>
          <a:p>
            <a:pPr fontAlgn="base"/>
            <a:r>
              <a:rPr lang="en-US" dirty="0" smtClean="0"/>
              <a:t>Definition:</a:t>
            </a:r>
          </a:p>
          <a:p>
            <a:pPr lvl="1" fontAlgn="base"/>
            <a:r>
              <a:rPr lang="en-US" dirty="0" smtClean="0"/>
              <a:t>JSF configuration file (faces-config)</a:t>
            </a:r>
          </a:p>
          <a:p>
            <a:pPr lvl="1" fontAlgn="base"/>
            <a:r>
              <a:rPr lang="en-US" dirty="0" smtClean="0"/>
              <a:t>@FlowDefinition annotation (java bean)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wizard using navigation elements of the Faces Flow, flow scope defined bean</a:t>
            </a:r>
            <a:r>
              <a:rPr lang="en-US" dirty="0"/>
              <a:t>, Faces Flow component as a plugable library.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8010482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07-FacesFlow, 07-FacesFlowLibrary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Faces Flows</a:t>
            </a:r>
          </a:p>
        </p:txBody>
      </p:sp>
    </p:spTree>
    <p:extLst>
      <p:ext uri="{BB962C8B-B14F-4D97-AF65-F5344CB8AC3E}">
        <p14:creationId xmlns:p14="http://schemas.microsoft.com/office/powerpoint/2010/main" val="293743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369979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 EE 7 – 14 JSRs and 9 MRs, themes:</a:t>
            </a:r>
          </a:p>
          <a:p>
            <a:pPr marL="917575" lvl="1" indent="-285750"/>
            <a:r>
              <a:rPr lang="en-US" sz="1400" dirty="0" smtClean="0"/>
              <a:t>HTML5</a:t>
            </a:r>
          </a:p>
          <a:p>
            <a:pPr marL="917575" lvl="1" indent="-285750"/>
            <a:r>
              <a:rPr lang="en-US" sz="1400" dirty="0" smtClean="0"/>
              <a:t>Developer </a:t>
            </a:r>
            <a:r>
              <a:rPr lang="en-US" sz="1400" dirty="0"/>
              <a:t>productivity</a:t>
            </a:r>
            <a:endParaRPr lang="en-US" sz="1400" dirty="0" smtClean="0"/>
          </a:p>
          <a:p>
            <a:pPr marL="917575" lvl="1" indent="-285750"/>
            <a:r>
              <a:rPr lang="en-US" sz="1400" dirty="0" smtClean="0"/>
              <a:t>Enterprise </a:t>
            </a:r>
            <a:r>
              <a:rPr lang="en-US" sz="1400" dirty="0"/>
              <a:t>demands</a:t>
            </a:r>
            <a:endParaRPr lang="en-US" sz="1400" cap="none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JavaServer Faces 2.2 big features:</a:t>
            </a:r>
          </a:p>
          <a:p>
            <a:pPr marL="917575" lvl="1" indent="-285750"/>
            <a:r>
              <a:rPr lang="en-US" sz="1400" dirty="0" smtClean="0"/>
              <a:t>HTML5 </a:t>
            </a:r>
            <a:r>
              <a:rPr lang="en-US" sz="1400" dirty="0"/>
              <a:t>F</a:t>
            </a:r>
            <a:r>
              <a:rPr lang="en-US" sz="1400" dirty="0" smtClean="0"/>
              <a:t>riendly Markup</a:t>
            </a:r>
            <a:endParaRPr lang="en-US" sz="1400" dirty="0"/>
          </a:p>
          <a:p>
            <a:pPr marL="917575" lvl="1" indent="-285750"/>
            <a:r>
              <a:rPr lang="en-US" sz="1400" dirty="0" smtClean="0"/>
              <a:t>Faces Flow</a:t>
            </a:r>
          </a:p>
          <a:p>
            <a:pPr marL="917575" lvl="1" indent="-285750"/>
            <a:r>
              <a:rPr lang="en-US" sz="1400" dirty="0"/>
              <a:t>Resource Library </a:t>
            </a:r>
            <a:r>
              <a:rPr lang="en-US" sz="1400" dirty="0" smtClean="0"/>
              <a:t>Contract</a:t>
            </a:r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 smtClean="0"/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7 &amp; JavaServer Faces 2.2</a:t>
            </a:r>
            <a:endParaRPr lang="en-US" dirty="0"/>
          </a:p>
        </p:txBody>
      </p:sp>
      <p:pic>
        <p:nvPicPr>
          <p:cNvPr id="24" name="Picture 8" descr="http://entwicklertagebuch.com/blog/wp-content/uploads/2013/01/20110510-jsf-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61" b="-66461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based UI </a:t>
            </a:r>
            <a:r>
              <a:rPr lang="en-US" dirty="0"/>
              <a:t>components definition</a:t>
            </a:r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based UI components definition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Improved @FacesComponent interface</a:t>
            </a:r>
          </a:p>
          <a:p>
            <a:pPr fontAlgn="base"/>
            <a:r>
              <a:rPr lang="en-US" dirty="0" smtClean="0"/>
              <a:t>Introduces default namespace for components</a:t>
            </a:r>
          </a:p>
          <a:p>
            <a:pPr fontAlgn="base"/>
            <a:r>
              <a:rPr lang="en-US" dirty="0" smtClean="0"/>
              <a:t>Eliminates </a:t>
            </a:r>
            <a:r>
              <a:rPr lang="en-US" dirty="0"/>
              <a:t>needs for a tag </a:t>
            </a:r>
            <a:r>
              <a:rPr lang="en-US" dirty="0" smtClean="0"/>
              <a:t>handler class and tag library</a:t>
            </a:r>
          </a:p>
          <a:p>
            <a:pPr fontAlgn="base"/>
            <a:r>
              <a:rPr lang="en-US" dirty="0"/>
              <a:t>CDI capable </a:t>
            </a:r>
            <a:r>
              <a:rPr lang="en-US" dirty="0" smtClean="0"/>
              <a:t>component</a:t>
            </a:r>
          </a:p>
          <a:p>
            <a:pPr fontAlgn="base"/>
            <a:r>
              <a:rPr lang="en-US" dirty="0" smtClean="0"/>
              <a:t>Specifies</a:t>
            </a:r>
          </a:p>
          <a:p>
            <a:pPr lvl="1" fontAlgn="base"/>
            <a:r>
              <a:rPr lang="en-US" dirty="0" smtClean="0"/>
              <a:t>Create tag flag</a:t>
            </a:r>
          </a:p>
          <a:p>
            <a:pPr lvl="1" fontAlgn="base"/>
            <a:r>
              <a:rPr lang="en-US" dirty="0" smtClean="0"/>
              <a:t>Tag name</a:t>
            </a:r>
          </a:p>
          <a:p>
            <a:pPr lvl="1" fontAlgn="base"/>
            <a:r>
              <a:rPr lang="en-US" dirty="0" smtClean="0"/>
              <a:t>Namespace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0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Usage of the tag defined by @FacesComponent without any tag library, </a:t>
            </a:r>
            <a:r>
              <a:rPr lang="en-US" dirty="0"/>
              <a:t>CDI binding in the </a:t>
            </a:r>
            <a:r>
              <a:rPr lang="en-US" dirty="0" smtClean="0"/>
              <a:t>component, Java SE project as a custom tag library.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08-FacesComponent, 08-FacesComponentLibrary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Annotation based UI components definition</a:t>
            </a:r>
          </a:p>
        </p:txBody>
      </p:sp>
    </p:spTree>
    <p:extLst>
      <p:ext uri="{BB962C8B-B14F-4D97-AF65-F5344CB8AC3E}">
        <p14:creationId xmlns:p14="http://schemas.microsoft.com/office/powerpoint/2010/main" val="8788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/>
              <a:t>Servlet 3.0 multipart architecture</a:t>
            </a:r>
          </a:p>
          <a:p>
            <a:pPr fontAlgn="base"/>
            <a:r>
              <a:rPr lang="en-US" dirty="0" smtClean="0"/>
              <a:t>Standard component </a:t>
            </a:r>
            <a:r>
              <a:rPr lang="en-US" dirty="0"/>
              <a:t>with/without AJAX </a:t>
            </a:r>
            <a:r>
              <a:rPr lang="en-US" dirty="0" smtClean="0"/>
              <a:t>requests</a:t>
            </a:r>
          </a:p>
          <a:p>
            <a:pPr fontAlgn="base"/>
            <a:r>
              <a:rPr lang="en-US" dirty="0" smtClean="0"/>
              <a:t>For lower JSF versions already available as PrimeFaces component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Prerequisites</a:t>
            </a:r>
            <a:endParaRPr lang="en-US" dirty="0"/>
          </a:p>
          <a:p>
            <a:pPr lvl="1" fontAlgn="base"/>
            <a:r>
              <a:rPr lang="en-US" dirty="0" smtClean="0"/>
              <a:t>Enctype multipart/form-data of </a:t>
            </a:r>
            <a:r>
              <a:rPr lang="en-US" dirty="0"/>
              <a:t>the form</a:t>
            </a:r>
          </a:p>
          <a:p>
            <a:pPr lvl="1" fontAlgn="base"/>
            <a:r>
              <a:rPr lang="en-US" dirty="0"/>
              <a:t>Servlet </a:t>
            </a:r>
            <a:r>
              <a:rPr lang="en-US" dirty="0" smtClean="0"/>
              <a:t>3.0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Upload of the standard JSF 2.2 and PrimeFaces library in action, setup of the type and size limit.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09-FileUpload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File Upload</a:t>
            </a:r>
          </a:p>
        </p:txBody>
      </p:sp>
    </p:spTree>
    <p:extLst>
      <p:ext uri="{BB962C8B-B14F-4D97-AF65-F5344CB8AC3E}">
        <p14:creationId xmlns:p14="http://schemas.microsoft.com/office/powerpoint/2010/main" val="14349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7960" y="143152"/>
            <a:ext cx="3918071" cy="374854"/>
          </a:xfrm>
        </p:spPr>
        <p:txBody>
          <a:bodyPr/>
          <a:lstStyle/>
          <a:p>
            <a:r>
              <a:rPr lang="en-US" dirty="0" smtClean="0"/>
              <a:t>PrimeFaces Cookbook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59" y="584842"/>
            <a:ext cx="3398841" cy="41941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28712" y="118079"/>
            <a:ext cx="3178467" cy="4427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90 practical recipes to learn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PrimeFaces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written by: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Oleg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Varaksin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&amp; Yours 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ruly</a:t>
            </a: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Author discount 40% with code: TBD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21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79648" y="1262873"/>
            <a:ext cx="8402731" cy="2856104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docs.oracle.com/javaee/7/tutorial/doc/home.htm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http://www.primefaces.org/</a:t>
            </a:r>
            <a:r>
              <a:rPr lang="en-US" dirty="0" smtClean="0">
                <a:hlinkClick r:id="rId3"/>
              </a:rPr>
              <a:t>showcase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blog.primefaces.org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netbeans.org/kb/trails/java-ee.html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sourceforge.net/projects/nbpfcrudgen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</a:t>
            </a:r>
            <a:r>
              <a:rPr lang="en-US" smtClean="0"/>
              <a:t>Section Divider</a:t>
            </a:r>
            <a:endParaRPr lang="en-US"/>
          </a:p>
        </p:txBody>
      </p:sp>
      <p:pic>
        <p:nvPicPr>
          <p:cNvPr id="8" name="Picture 7" descr="O_signature_wht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37" y="4144260"/>
            <a:ext cx="1139799" cy="3514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51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8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630202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Open Source </a:t>
            </a:r>
            <a:r>
              <a:rPr lang="en-US" sz="2000" cap="none" dirty="0"/>
              <a:t>C</a:t>
            </a:r>
            <a:r>
              <a:rPr lang="en-US" sz="2000" cap="none" dirty="0" smtClean="0"/>
              <a:t>omponent </a:t>
            </a:r>
            <a:r>
              <a:rPr lang="en-US" sz="2000" cap="none" dirty="0"/>
              <a:t>L</a:t>
            </a:r>
            <a:r>
              <a:rPr lang="en-US" sz="2000" cap="none" dirty="0" smtClean="0"/>
              <a:t>ibrary for JSF 2.x</a:t>
            </a:r>
            <a:br>
              <a:rPr lang="en-US" sz="2000" cap="none" dirty="0" smtClean="0"/>
            </a:br>
            <a:r>
              <a:rPr lang="en-US" sz="2000" cap="none" dirty="0" smtClean="0"/>
              <a:t>			</a:t>
            </a:r>
            <a:r>
              <a:rPr lang="en-US" sz="1400" cap="none" dirty="0" smtClean="0"/>
              <a:t>JSF 2.2 is supported with PF version 4.x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Very Lightweight w/ Zero </a:t>
            </a:r>
            <a:r>
              <a:rPr lang="en-US" sz="2000" cap="none" dirty="0"/>
              <a:t>C</a:t>
            </a:r>
            <a:r>
              <a:rPr lang="en-US" sz="2000" cap="none" dirty="0" smtClean="0"/>
              <a:t>onfiguration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Plenty </a:t>
            </a:r>
            <a:r>
              <a:rPr lang="en-US" sz="2000" cap="none" dirty="0"/>
              <a:t>of examples in S</a:t>
            </a:r>
            <a:r>
              <a:rPr lang="en-US" sz="2000" cap="none" dirty="0" smtClean="0"/>
              <a:t>howcase, extensive theming, provides mobile components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Well documented, user guides, books &amp; etc.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Large </a:t>
            </a:r>
            <a:r>
              <a:rPr lang="en-US" sz="2000" cap="none" dirty="0"/>
              <a:t>and active </a:t>
            </a:r>
            <a:r>
              <a:rPr lang="en-US" sz="2000" cap="none" dirty="0" smtClean="0"/>
              <a:t>community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cap="none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PrimeFaces</a:t>
            </a:r>
            <a:endParaRPr lang="en-US" dirty="0"/>
          </a:p>
        </p:txBody>
      </p:sp>
      <p:pic>
        <p:nvPicPr>
          <p:cNvPr id="3076" name="Picture 4" descr="http://cagataycivici.files.wordpress.com/2011/05/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533" b="-12253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134669" y="1212717"/>
            <a:ext cx="5855800" cy="27976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/>
              <a:t>O</a:t>
            </a:r>
            <a:r>
              <a:rPr lang="en-US" sz="2000" cap="none" dirty="0" smtClean="0"/>
              <a:t>pen source IDE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Support for Java, PHP, C/C++, Groovy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Latest features</a:t>
            </a:r>
          </a:p>
          <a:p>
            <a:pPr marL="917575" lvl="1" indent="-285750"/>
            <a:r>
              <a:rPr lang="en-US" dirty="0"/>
              <a:t>JDK 7, Java EE </a:t>
            </a:r>
            <a:r>
              <a:rPr lang="en-US" dirty="0" smtClean="0"/>
              <a:t>7 and </a:t>
            </a:r>
            <a:r>
              <a:rPr lang="en-US" dirty="0"/>
              <a:t>JavaFX </a:t>
            </a:r>
            <a:r>
              <a:rPr lang="en-US" dirty="0" smtClean="0"/>
              <a:t>2</a:t>
            </a:r>
          </a:p>
          <a:p>
            <a:pPr marL="917575" lvl="1" indent="-285750"/>
            <a:r>
              <a:rPr lang="en-US" cap="none" dirty="0" smtClean="0"/>
              <a:t>HTML5 development, CSS preprocessors, JavaSciprt frameworks, PhoneGap</a:t>
            </a:r>
          </a:p>
          <a:p>
            <a:pPr marL="917575" lvl="1" indent="-285750"/>
            <a:r>
              <a:rPr lang="en-US" dirty="0" smtClean="0"/>
              <a:t>VCS improvements, PHP 5.4 and the newest PHP frameworks</a:t>
            </a: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IDE</a:t>
            </a:r>
            <a:endParaRPr lang="en-US" dirty="0"/>
          </a:p>
        </p:txBody>
      </p:sp>
      <p:pic>
        <p:nvPicPr>
          <p:cNvPr id="4098" name="Picture 2" descr="http://gatrik.net/wp-content/uploads/2012/12/netbeans-logo.gif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043" b="-181043"/>
          <a:stretch/>
        </p:blipFill>
        <p:spPr bwMode="auto">
          <a:xfrm>
            <a:off x="74427" y="1159936"/>
            <a:ext cx="280699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9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28920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 smtClean="0"/>
              <a:t>namespaces</a:t>
            </a:r>
          </a:p>
          <a:p>
            <a:pPr lvl="1"/>
            <a:r>
              <a:rPr lang="en-US" dirty="0"/>
              <a:t>passthrough </a:t>
            </a:r>
            <a:r>
              <a:rPr lang="en-US" dirty="0" smtClean="0"/>
              <a:t>elements: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xmlns.jcp.org/jsf</a:t>
            </a:r>
            <a:r>
              <a:rPr lang="en-US" dirty="0" smtClean="0"/>
              <a:t> (TagDecorator)</a:t>
            </a:r>
            <a:endParaRPr lang="en-US" dirty="0"/>
          </a:p>
          <a:p>
            <a:pPr lvl="1"/>
            <a:r>
              <a:rPr lang="en-US" dirty="0" smtClean="0"/>
              <a:t>passthrough attributes: </a:t>
            </a:r>
            <a:r>
              <a:rPr lang="en-US" dirty="0" smtClean="0">
                <a:hlinkClick r:id="rId3"/>
              </a:rPr>
              <a:t>http://xmlns.jcp.org/jsf/passthrough</a:t>
            </a:r>
            <a:r>
              <a:rPr lang="en-US" dirty="0" smtClean="0"/>
              <a:t> (RenderKit)</a:t>
            </a:r>
            <a:endParaRPr lang="en-US" dirty="0" smtClean="0"/>
          </a:p>
          <a:p>
            <a:pPr marL="403225" lvl="1" indent="0">
              <a:buNone/>
            </a:pPr>
            <a:endParaRPr lang="en-US" dirty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JSF UI components / JavaScript components / both </a:t>
            </a:r>
            <a:r>
              <a:rPr lang="en-US" dirty="0"/>
              <a:t>at once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and style pure HTML with benefits of </a:t>
            </a:r>
            <a:r>
              <a:rPr lang="en-US" dirty="0" smtClean="0"/>
              <a:t>JSF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3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 with usage of HTML friendly </a:t>
            </a:r>
            <a:r>
              <a:rPr lang="en-US" dirty="0" smtClean="0"/>
              <a:t>markup: </a:t>
            </a:r>
            <a:r>
              <a:rPr lang="en-US" dirty="0" smtClean="0"/>
              <a:t>validation by Bean Validation </a:t>
            </a:r>
            <a:r>
              <a:rPr lang="en-US" dirty="0" smtClean="0"/>
              <a:t>API with localized messages, custom Bean Validation annotation, </a:t>
            </a:r>
            <a:r>
              <a:rPr lang="en-US" dirty="0" smtClean="0"/>
              <a:t>passthrough </a:t>
            </a:r>
            <a:r>
              <a:rPr lang="en-US" dirty="0" smtClean="0"/>
              <a:t>attributes and elements, </a:t>
            </a:r>
            <a:r>
              <a:rPr lang="en-US" dirty="0" smtClean="0"/>
              <a:t>usage of </a:t>
            </a:r>
            <a:r>
              <a:rPr lang="en-US" dirty="0" smtClean="0"/>
              <a:t>jQuery plugin on </a:t>
            </a:r>
            <a:r>
              <a:rPr lang="en-US" dirty="0" smtClean="0"/>
              <a:t>JSF component.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01-HtmlFriendlyMarkup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321085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</a:t>
            </a:r>
            <a:r>
              <a:rPr lang="en-US" dirty="0" smtClean="0"/>
              <a:t>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Oracle_Template_16x9</Template>
  <TotalTime>10313</TotalTime>
  <Words>891</Words>
  <Application>Microsoft Office PowerPoint</Application>
  <PresentationFormat>On-screen Show (16:9)</PresentationFormat>
  <Paragraphs>173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JavaOne_PPT_Template_16x9</vt:lpstr>
      <vt:lpstr>1_JavaOne_PPT_Template_16x9</vt:lpstr>
      <vt:lpstr>10 Tips for Java EE 7 with PrimeFaces</vt:lpstr>
      <vt:lpstr>Agenda</vt:lpstr>
      <vt:lpstr>Java EE 7 &amp; JavaServer Faces 2.2</vt:lpstr>
      <vt:lpstr>PrimeFaces</vt:lpstr>
      <vt:lpstr>NetBeans IDE</vt:lpstr>
      <vt:lpstr>HTML(5) Friendly Markup</vt:lpstr>
      <vt:lpstr>HTML(5) Friendly Markup</vt:lpstr>
      <vt:lpstr>HTML(5) Friendly Markup</vt:lpstr>
      <vt:lpstr>Resource Libraries Contracts</vt:lpstr>
      <vt:lpstr>Resource Libraries Contracts</vt:lpstr>
      <vt:lpstr>Resource Libraries Contracts</vt:lpstr>
      <vt:lpstr>Expression Language 3.0</vt:lpstr>
      <vt:lpstr>Expression Language 3.0</vt:lpstr>
      <vt:lpstr>Expression Language 3.0</vt:lpstr>
      <vt:lpstr>­Prime Time with PrimeFaces Components</vt:lpstr>
      <vt:lpstr>­Prime Time with PrimeFaces Components</vt:lpstr>
      <vt:lpstr>­Prime Time with PrimeFaces Components</vt:lpstr>
      <vt:lpstr>In the Jungle of PrimeFaces Themes</vt:lpstr>
      <vt:lpstr>In the Jungle of PrimeFaces Themes</vt:lpstr>
      <vt:lpstr>In the Jungle of PrimeFaces Themes</vt:lpstr>
      <vt:lpstr>PrimePush, PrimeUI and PrimeMobile</vt:lpstr>
      <vt:lpstr>PrimePush, PrimeUI and PrimeMobile</vt:lpstr>
      <vt:lpstr>PrimePush, PrimeUI and PrimeMobile</vt:lpstr>
      <vt:lpstr>JSF scaffolding with PrimeFaces</vt:lpstr>
      <vt:lpstr>JSF scaffolding with PrimeFaces</vt:lpstr>
      <vt:lpstr>JSF scaffolding with PrimeFaces</vt:lpstr>
      <vt:lpstr>Faces Flows</vt:lpstr>
      <vt:lpstr>Faces Flows</vt:lpstr>
      <vt:lpstr>Faces Flows</vt:lpstr>
      <vt:lpstr>Annotation based UI components definition</vt:lpstr>
      <vt:lpstr>Annotation based UI components definition</vt:lpstr>
      <vt:lpstr>Annotation based UI components definition</vt:lpstr>
      <vt:lpstr>File Upload</vt:lpstr>
      <vt:lpstr>File Upload</vt:lpstr>
      <vt:lpstr>File Upload</vt:lpstr>
      <vt:lpstr>PrimeFaces Cookbook</vt:lpstr>
      <vt:lpstr>Useful Links</vt:lpstr>
      <vt:lpstr>Graphic Section Divider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Cawe</dc:creator>
  <cp:lastModifiedBy>i18n</cp:lastModifiedBy>
  <cp:revision>108</cp:revision>
  <cp:lastPrinted>2012-08-21T21:28:08Z</cp:lastPrinted>
  <dcterms:created xsi:type="dcterms:W3CDTF">2013-07-09T18:27:51Z</dcterms:created>
  <dcterms:modified xsi:type="dcterms:W3CDTF">2013-08-30T09:45:51Z</dcterms:modified>
</cp:coreProperties>
</file>