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1895" autoAdjust="0"/>
  </p:normalViewPr>
  <p:slideViewPr>
    <p:cSldViewPr snapToGrid="0">
      <p:cViewPr varScale="1">
        <p:scale>
          <a:sx n="128" d="100"/>
          <a:sy n="128" d="100"/>
        </p:scale>
        <p:origin x="-416" y="-104"/>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9/15/13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9/15/13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ajaxified architecture. It employs the JSF 2.0 standardized AJAX APIs on the server side and for the client side it uses jQuery for its javascript architecture. </a:t>
            </a:r>
          </a:p>
          <a:p>
            <a:r>
              <a:rPr lang="en-US" baseline="0" dirty="0" smtClean="0"/>
              <a:t>You can find nearly all the components that you might need to develop a web application, from a complex datatable to autocomplete, picklist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javascript like JSF does on partial processing on the Ajax calls. We provide i18n for the validation messages. We provide the infrastructure to implement a custom client side validation mechanism. We also provide infrastructure to enable the client side validation on custom javascript events like keyup,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@NotNull you will get the validation mechanism working on the client side instantly. The other feature that we’re bringing to the community with 4.0 is the Dialog Framework which enables to open an external xhtml page that gets generated dynamically at runtime. The same could be done via p:dialog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and etc.</a:t>
            </a:r>
            <a:endParaRPr lang="en-US"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provides ex</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22</a:t>
            </a:fld>
            <a:endParaRPr lang="en-US"/>
          </a:p>
        </p:txBody>
      </p:sp>
    </p:spTree>
    <p:extLst>
      <p:ext uri="{BB962C8B-B14F-4D97-AF65-F5344CB8AC3E}">
        <p14:creationId xmlns:p14="http://schemas.microsoft.com/office/powerpoint/2010/main" val="129854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endParaRPr lang="fr-FR" baseline="0" dirty="0" smtClean="0"/>
          </a:p>
          <a:p>
            <a:r>
              <a:rPr lang="en-US" baseline="0" dirty="0" err="1" smtClean="0"/>
              <a:t>PrimeUI</a:t>
            </a:r>
            <a:r>
              <a:rPr lang="en-US" baseline="0" dirty="0" smtClean="0"/>
              <a:t> is the spin-off project that is derived from the PrimeFaces JSF Component suite. It provides around 35 JavaScript widgets like autocomplete, </a:t>
            </a:r>
            <a:r>
              <a:rPr lang="en-US" baseline="0" dirty="0" err="1" smtClean="0"/>
              <a:t>dataTable</a:t>
            </a:r>
            <a:r>
              <a:rPr lang="en-US" baseline="0" dirty="0" smtClean="0"/>
              <a:t>, tree and etc. So with the help </a:t>
            </a:r>
            <a:r>
              <a:rPr lang="en-US" baseline="0" dirty="0" err="1" smtClean="0"/>
              <a:t>PrimeUI</a:t>
            </a:r>
            <a:r>
              <a:rPr lang="en-US" baseline="0" dirty="0" smtClean="0"/>
              <a:t> you can easily create rich web applications powered by HTML5, CSS3 and Rest Services for instance. It’s very lightweight and easy to use.</a:t>
            </a:r>
          </a:p>
          <a:p>
            <a:endParaRPr lang="en-US" baseline="0" dirty="0" smtClean="0"/>
          </a:p>
          <a:p>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endParaRPr lang="fr-FR"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t>25</a:t>
            </a:fld>
            <a:endParaRPr lang="en-US"/>
          </a:p>
        </p:txBody>
      </p:sp>
    </p:spTree>
    <p:extLst>
      <p:ext uri="{BB962C8B-B14F-4D97-AF65-F5344CB8AC3E}">
        <p14:creationId xmlns:p14="http://schemas.microsoft.com/office/powerpoint/2010/main" val="48393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Long time ago, the initial idea for this feature was to generate scaffolding of an application from database to illustrate how to use Java EE technologies 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feature was periodically improved. Now, of course, you can generate Facelets, but also customize templates to be generated and lastly it came with generation of the CDI artifacts if</a:t>
            </a:r>
            <a:r>
              <a:rPr lang="en-US" sz="1200" kern="1200" baseline="0" dirty="0" smtClean="0">
                <a:solidFill>
                  <a:schemeClr val="tx1"/>
                </a:solidFill>
                <a:latin typeface="+mn-lt"/>
                <a:ea typeface="+mn-ea"/>
                <a:cs typeface="+mn-cs"/>
              </a:rPr>
              <a:t> suitable</a:t>
            </a:r>
            <a:r>
              <a:rPr lang="en-US" sz="1200" kern="1200" dirty="0" smtClean="0">
                <a:solidFill>
                  <a:schemeClr val="tx1"/>
                </a:solidFill>
                <a:latin typeface="+mn-lt"/>
                <a:ea typeface="+mn-ea"/>
                <a:cs typeface="+mn-cs"/>
              </a:rPr>
              <a:t>. Into next version of the IDE there are plans for generation</a:t>
            </a:r>
            <a:r>
              <a:rPr lang="en-US" sz="1200" kern="1200" baseline="0" dirty="0" smtClean="0">
                <a:solidFill>
                  <a:schemeClr val="tx1"/>
                </a:solidFill>
                <a:latin typeface="+mn-lt"/>
                <a:ea typeface="+mn-ea"/>
                <a:cs typeface="+mn-cs"/>
              </a:rPr>
              <a:t> of </a:t>
            </a:r>
            <a:r>
              <a:rPr lang="en-US" sz="1200" kern="1200" dirty="0" smtClean="0">
                <a:solidFill>
                  <a:schemeClr val="tx1"/>
                </a:solidFill>
                <a:latin typeface="+mn-lt"/>
                <a:ea typeface="+mn-ea"/>
                <a:cs typeface="+mn-cs"/>
              </a:rPr>
              <a:t>PrimeFaces templates directly.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28</a:t>
            </a:fld>
            <a:endParaRPr lang="en-US"/>
          </a:p>
        </p:txBody>
      </p:sp>
    </p:spTree>
    <p:extLst>
      <p:ext uri="{BB962C8B-B14F-4D97-AF65-F5344CB8AC3E}">
        <p14:creationId xmlns:p14="http://schemas.microsoft.com/office/powerpoint/2010/main" val="145623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w</a:t>
            </a:r>
            <a:r>
              <a:rPr lang="en-US" sz="1200" kern="1200" dirty="0" smtClean="0">
                <a:solidFill>
                  <a:schemeClr val="tx1"/>
                </a:solidFill>
                <a:latin typeface="+mn-lt"/>
                <a:ea typeface="+mn-ea"/>
                <a:cs typeface="+mn-cs"/>
              </a:rPr>
              <a:t>ill show you that even in the current</a:t>
            </a:r>
            <a:r>
              <a:rPr lang="en-US" sz="1200" kern="1200" baseline="0" dirty="0" smtClean="0">
                <a:solidFill>
                  <a:schemeClr val="tx1"/>
                </a:solidFill>
                <a:latin typeface="+mn-lt"/>
                <a:ea typeface="+mn-ea"/>
                <a:cs typeface="+mn-cs"/>
              </a:rPr>
              <a:t> version of NetBeans you </a:t>
            </a:r>
            <a:r>
              <a:rPr lang="en-US" sz="1200" kern="1200" dirty="0" smtClean="0">
                <a:solidFill>
                  <a:schemeClr val="tx1"/>
                </a:solidFill>
                <a:latin typeface="+mn-lt"/>
                <a:ea typeface="+mn-ea"/>
                <a:cs typeface="+mn-cs"/>
              </a:rPr>
              <a:t>could generate PrimeFaces CRUD application using the 3rd party plugin available on</a:t>
            </a:r>
            <a:r>
              <a:rPr lang="en-US" sz="1200" kern="1200" baseline="0" dirty="0" smtClean="0">
                <a:solidFill>
                  <a:schemeClr val="tx1"/>
                </a:solidFill>
                <a:latin typeface="+mn-lt"/>
                <a:ea typeface="+mn-ea"/>
                <a:cs typeface="+mn-cs"/>
              </a:rPr>
              <a:t> the GitHub from Kay Wrobel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already</a:t>
            </a:r>
            <a:r>
              <a:rPr lang="en-US" sz="1200" kern="1200" baseline="0" dirty="0" smtClean="0">
                <a:solidFill>
                  <a:schemeClr val="tx1"/>
                </a:solidFill>
                <a:latin typeface="+mn-lt"/>
                <a:ea typeface="+mn-ea"/>
                <a:cs typeface="+mn-cs"/>
              </a:rPr>
              <a:t> installed that plugin. Now, I’ll create web project with setup of Java EE 7, JSF 2.2 and PrimeFaces. Into that project and I’m going to generate Entity Classes from Database. If you need only entities you are done or also you can generate controller layer of the application using Session beans for entity classes or vanilla JSFs using JSF pages wizard. We are going to create PrimeFaces application. I’ll keep defaults and generate all sources. We will deploy that project on the GlassFish 4 and we can try out our skeleton for the application. Of course now it would </a:t>
            </a:r>
            <a:r>
              <a:rPr lang="en-US" sz="1200" kern="1200" baseline="0" dirty="0" smtClean="0">
                <a:solidFill>
                  <a:schemeClr val="tx1"/>
                </a:solidFill>
                <a:latin typeface="+mn-lt"/>
                <a:ea typeface="+mn-ea"/>
                <a:cs typeface="+mn-cs"/>
              </a:rPr>
              <a:t>take time </a:t>
            </a:r>
            <a:r>
              <a:rPr lang="en-US" sz="1200" kern="1200" baseline="0" dirty="0" smtClean="0">
                <a:solidFill>
                  <a:schemeClr val="tx1"/>
                </a:solidFill>
                <a:latin typeface="+mn-lt"/>
                <a:ea typeface="+mn-ea"/>
                <a:cs typeface="+mn-cs"/>
              </a:rPr>
              <a:t>for updates in templates or application logic to customize that to your needs.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226787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it's described on the slides. We are speaking about series of screen with one start point and one or more return nodes.</a:t>
            </a:r>
            <a:r>
              <a:rPr lang="en-US" sz="1200" kern="1200" baseline="0" dirty="0" smtClean="0">
                <a:solidFill>
                  <a:schemeClr val="tx1"/>
                </a:solidFill>
                <a:latin typeface="+mn-lt"/>
                <a:ea typeface="+mn-ea"/>
                <a:cs typeface="+mn-cs"/>
              </a:rPr>
              <a:t> But o</a:t>
            </a:r>
            <a:r>
              <a:rPr lang="en-US" sz="1200" kern="1200" dirty="0" smtClean="0">
                <a:solidFill>
                  <a:schemeClr val="tx1"/>
                </a:solidFill>
                <a:latin typeface="+mn-lt"/>
                <a:ea typeface="+mn-ea"/>
                <a:cs typeface="+mn-cs"/>
              </a:rPr>
              <a:t>f course it can much more than just navigation through screens. You can specify to call method at specific action or when the flow starts or finishes. You can even call another flow defined in your app and set parameters to be shared.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BTW, this is one of the places JSF 2.2 where is JSF bound with the CDI specification. The API introduces new annotation @FlowScoped which is CDI scope that defines scope within the specified flow. When you leave any flow 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annotated beans are disintegrated.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Setup of these flows you can do inside the JSF configuration files or you can also build the flow using FlowBuilder object within annotatted Java method.</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31</a:t>
            </a:fld>
            <a:endParaRPr lang="en-US"/>
          </a:p>
        </p:txBody>
      </p:sp>
    </p:spTree>
    <p:extLst>
      <p:ext uri="{BB962C8B-B14F-4D97-AF65-F5344CB8AC3E}">
        <p14:creationId xmlns:p14="http://schemas.microsoft.com/office/powerpoint/2010/main" val="109723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Here we will show usage of several navigation elements, bean limited to the flow scope and also Faces Flow bundled as a library inside .JAR file.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go to the CredentialsFlow class which produces</a:t>
            </a:r>
            <a:r>
              <a:rPr lang="en-US" sz="1200" kern="1200" baseline="0" dirty="0" smtClean="0">
                <a:solidFill>
                  <a:schemeClr val="tx1"/>
                </a:solidFill>
                <a:latin typeface="+mn-lt"/>
                <a:ea typeface="+mn-ea"/>
                <a:cs typeface="+mn-cs"/>
              </a:rPr>
              <a:t> f</a:t>
            </a:r>
            <a:r>
              <a:rPr lang="en-US" sz="1200" kern="1200" dirty="0" smtClean="0">
                <a:solidFill>
                  <a:schemeClr val="tx1"/>
                </a:solidFill>
                <a:latin typeface="+mn-lt"/>
                <a:ea typeface="+mn-ea"/>
                <a:cs typeface="+mn-cs"/>
              </a:rPr>
              <a:t>low definition. Here is set the flow's ID, return node which ends the flow lifecycle, standard view nodes which serves as a common</a:t>
            </a:r>
            <a:r>
              <a:rPr lang="en-US" sz="1200" kern="1200" baseline="0" dirty="0" smtClean="0">
                <a:solidFill>
                  <a:schemeClr val="tx1"/>
                </a:solidFill>
                <a:latin typeface="+mn-lt"/>
                <a:ea typeface="+mn-ea"/>
                <a:cs typeface="+mn-cs"/>
              </a:rPr>
              <a:t> screen</a:t>
            </a:r>
            <a:r>
              <a:rPr lang="en-US" sz="1200" kern="1200" dirty="0" smtClean="0">
                <a:solidFill>
                  <a:schemeClr val="tx1"/>
                </a:solidFill>
                <a:latin typeface="+mn-lt"/>
                <a:ea typeface="+mn-ea"/>
                <a:cs typeface="+mn-cs"/>
              </a:rPr>
              <a:t>, method call called on action restore which invokes this expression, finalizer called when leaving this flow</a:t>
            </a:r>
            <a:r>
              <a:rPr lang="en-US" sz="1200" kern="1200" baseline="0" dirty="0" smtClean="0">
                <a:solidFill>
                  <a:schemeClr val="tx1"/>
                </a:solidFill>
                <a:latin typeface="+mn-lt"/>
                <a:ea typeface="+mn-ea"/>
                <a:cs typeface="+mn-cs"/>
              </a:rPr>
              <a:t> and</a:t>
            </a:r>
            <a:r>
              <a:rPr lang="en-US" sz="1200" kern="1200" dirty="0" smtClean="0">
                <a:solidFill>
                  <a:schemeClr val="tx1"/>
                </a:solidFill>
                <a:latin typeface="+mn-lt"/>
                <a:ea typeface="+mn-ea"/>
                <a:cs typeface="+mn-cs"/>
              </a:rPr>
              <a:t> another flow call and parameters to be shared. FYI,</a:t>
            </a:r>
            <a:r>
              <a:rPr lang="en-US" sz="1200" kern="1200" baseline="0" dirty="0" smtClean="0">
                <a:solidFill>
                  <a:schemeClr val="tx1"/>
                </a:solidFill>
                <a:latin typeface="+mn-lt"/>
                <a:ea typeface="+mn-ea"/>
                <a:cs typeface="+mn-cs"/>
              </a:rPr>
              <a:t> for simplification t</a:t>
            </a:r>
            <a:r>
              <a:rPr lang="en-US" sz="1200" kern="1200" dirty="0" smtClean="0">
                <a:solidFill>
                  <a:schemeClr val="tx1"/>
                </a:solidFill>
                <a:latin typeface="+mn-lt"/>
                <a:ea typeface="+mn-ea"/>
                <a:cs typeface="+mn-cs"/>
              </a:rPr>
              <a:t>here exists also rules how to setup parts of the flow implicitly by templates naming.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when I start the flow first screen appears. I can choose avatar which takes me to the second flow and passes parameter - my name</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there. Now I'll setup avatar and send the information back to the flow Nr.1. Here I'll finish the wizard and check the registration summary. The button could invoke save to database and navigates me back to the index page. My PersonBean which stores values of the flow was FlowScoped. You can see that all informations are gone. Fortunately my finalizer method stored data into SessionScoped StorageBean and I can invoke restore of that information using the methodCall node. As you can see power of this feature is pretty impressive and it makes good sense to incorporate that into your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forgot to mention that the second flow was bundled as a library so I'm able prepare components to be reusable from any application.</a:t>
            </a:r>
          </a:p>
        </p:txBody>
      </p:sp>
      <p:sp>
        <p:nvSpPr>
          <p:cNvPr id="4" name="Slide Number Placeholder 3"/>
          <p:cNvSpPr>
            <a:spLocks noGrp="1"/>
          </p:cNvSpPr>
          <p:nvPr>
            <p:ph type="sldNum" sz="quarter" idx="10"/>
          </p:nvPr>
        </p:nvSpPr>
        <p:spPr/>
        <p:txBody>
          <a:bodyPr/>
          <a:lstStyle/>
          <a:p>
            <a:fld id="{36E82501-53DA-4152-84B0-51135B15EEA8}" type="slidenum">
              <a:rPr lang="en-US" smtClean="0"/>
              <a:t>32</a:t>
            </a:fld>
            <a:endParaRPr lang="en-US"/>
          </a:p>
        </p:txBody>
      </p:sp>
    </p:spTree>
    <p:extLst>
      <p:ext uri="{BB962C8B-B14F-4D97-AF65-F5344CB8AC3E}">
        <p14:creationId xmlns:p14="http://schemas.microsoft.com/office/powerpoint/2010/main" val="1251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Custom components were always big feature of the JSF framework since your simple element is able to create complex source and functionality. Let's see how this can be done with the latest specification. The</a:t>
            </a:r>
            <a:r>
              <a:rPr lang="en-US" sz="1200" kern="1200" baseline="0" dirty="0" smtClean="0">
                <a:solidFill>
                  <a:schemeClr val="tx1"/>
                </a:solidFill>
                <a:latin typeface="+mn-lt"/>
                <a:ea typeface="+mn-ea"/>
                <a:cs typeface="+mn-cs"/>
              </a:rPr>
              <a:t> simplified registration </a:t>
            </a:r>
            <a:r>
              <a:rPr lang="en-US" sz="1200" kern="1200" dirty="0" smtClean="0">
                <a:solidFill>
                  <a:schemeClr val="tx1"/>
                </a:solidFill>
                <a:latin typeface="+mn-lt"/>
                <a:ea typeface="+mn-ea"/>
                <a:cs typeface="+mn-cs"/>
              </a:rPr>
              <a:t>is based on the improved FacesComponent interface. You are able specify tag name, namespace or the flag saying create the tag handler which will process this tag in runtime. And the flag is the only parameter which needs to be set to use that component within your facelets. Rest of arguments can be defined implicitly - it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default namespace or component name derived from the class name then.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means that it removes the last additional requirement for the component registration. You don't need any tag library definition file to register your component, you will define it simply using the createTag argument in the annotation. </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34</a:t>
            </a:fld>
            <a:endParaRPr lang="en-US"/>
          </a:p>
        </p:txBody>
      </p:sp>
    </p:spTree>
    <p:extLst>
      <p:ext uri="{BB962C8B-B14F-4D97-AF65-F5344CB8AC3E}">
        <p14:creationId xmlns:p14="http://schemas.microsoft.com/office/powerpoint/2010/main" val="2462195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Let's show annotation based components within the project and inside external library .jar. Also I will show you that FacesComponents became CDI capable which proves that the JSF is moving closer to the CDI.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have index page which uses PrimeFaces clock component, my custom Clock component created within the web application and the same component bundled as a library. This local component is registered inside the default component namespace and uses implicit</a:t>
            </a:r>
            <a:r>
              <a:rPr lang="en-US" sz="1200" kern="1200" baseline="0" dirty="0" smtClean="0">
                <a:solidFill>
                  <a:schemeClr val="tx1"/>
                </a:solidFill>
                <a:latin typeface="+mn-lt"/>
                <a:ea typeface="+mn-ea"/>
                <a:cs typeface="+mn-cs"/>
              </a:rPr>
              <a:t> naming</a:t>
            </a:r>
            <a:r>
              <a:rPr lang="en-US" sz="1200" kern="1200" dirty="0" smtClean="0">
                <a:solidFill>
                  <a:schemeClr val="tx1"/>
                </a:solidFill>
                <a:latin typeface="+mn-lt"/>
                <a:ea typeface="+mn-ea"/>
                <a:cs typeface="+mn-cs"/>
              </a:rPr>
              <a:t>. It</a:t>
            </a:r>
            <a:r>
              <a:rPr lang="en-US" sz="1200" kern="1200" baseline="0" dirty="0" smtClean="0">
                <a:solidFill>
                  <a:schemeClr val="tx1"/>
                </a:solidFill>
                <a:latin typeface="+mn-lt"/>
                <a:ea typeface="+mn-ea"/>
                <a:cs typeface="+mn-cs"/>
              </a:rPr>
              <a:t> means this is </a:t>
            </a:r>
            <a:r>
              <a:rPr lang="en-US" sz="1200" kern="1200" dirty="0" smtClean="0">
                <a:solidFill>
                  <a:schemeClr val="tx1"/>
                </a:solidFill>
                <a:latin typeface="+mn-lt"/>
                <a:ea typeface="+mn-ea"/>
                <a:cs typeface="+mn-cs"/>
              </a:rPr>
              <a:t>the simplest possible Faces component registration. Tip for long winter evenings, try to create similar component using JSF 1.2.</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component is placed inside the Java SE project. It uses explicit naming and namespace definition. The second difference is the injected utility class</a:t>
            </a:r>
            <a:r>
              <a:rPr lang="en-US" sz="1200" kern="1200" baseline="0" dirty="0" smtClean="0">
                <a:solidFill>
                  <a:schemeClr val="tx1"/>
                </a:solidFill>
                <a:latin typeface="+mn-lt"/>
                <a:ea typeface="+mn-ea"/>
                <a:cs typeface="+mn-cs"/>
              </a:rPr>
              <a:t> which helps build source rendered by component.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start the project, you will see that everything work smoothly.</a:t>
            </a:r>
          </a:p>
        </p:txBody>
      </p:sp>
      <p:sp>
        <p:nvSpPr>
          <p:cNvPr id="4" name="Slide Number Placeholder 3"/>
          <p:cNvSpPr>
            <a:spLocks noGrp="1"/>
          </p:cNvSpPr>
          <p:nvPr>
            <p:ph type="sldNum" sz="quarter" idx="10"/>
          </p:nvPr>
        </p:nvSpPr>
        <p:spPr/>
        <p:txBody>
          <a:bodyPr/>
          <a:lstStyle/>
          <a:p>
            <a:fld id="{36E82501-53DA-4152-84B0-51135B15EEA8}" type="slidenum">
              <a:rPr lang="en-US" smtClean="0"/>
              <a:t>35</a:t>
            </a:fld>
            <a:endParaRPr lang="en-US"/>
          </a:p>
        </p:txBody>
      </p:sp>
    </p:spTree>
    <p:extLst>
      <p:ext uri="{BB962C8B-B14F-4D97-AF65-F5344CB8AC3E}">
        <p14:creationId xmlns:p14="http://schemas.microsoft.com/office/powerpoint/2010/main" val="261470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Html(5) friendly markup, what does it mean?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allows HTML markup directly within the Facelet component or JSF attibutes within HTML elements.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can help to i.e. create components which are missing in the HTML specification without creation of custom JSF components using JavaScript</a:t>
            </a:r>
            <a:r>
              <a:rPr lang="en-US" sz="1200" kern="1200" baseline="0" dirty="0" smtClean="0">
                <a:solidFill>
                  <a:schemeClr val="tx1"/>
                </a:solidFill>
                <a:latin typeface="+mn-lt"/>
                <a:ea typeface="+mn-ea"/>
                <a:cs typeface="+mn-cs"/>
              </a:rPr>
              <a:t> frameworks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purpose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JSF defines two new namespaces. One is handled by RenderKit and passes attributes of</a:t>
            </a:r>
            <a:r>
              <a:rPr lang="en-US" sz="1200" kern="1200" baseline="0" dirty="0" smtClean="0">
                <a:solidFill>
                  <a:schemeClr val="tx1"/>
                </a:solidFill>
                <a:latin typeface="+mn-lt"/>
                <a:ea typeface="+mn-ea"/>
                <a:cs typeface="+mn-cs"/>
              </a:rPr>
              <a:t> given namespace from </a:t>
            </a:r>
            <a:r>
              <a:rPr lang="en-US" sz="1200" kern="1200" dirty="0" smtClean="0">
                <a:solidFill>
                  <a:schemeClr val="tx1"/>
                </a:solidFill>
                <a:latin typeface="+mn-lt"/>
                <a:ea typeface="+mn-ea"/>
                <a:cs typeface="+mn-cs"/>
              </a:rPr>
              <a:t>JSF component to the rendered HTML page. The second one is processed by TagDecorator which can</a:t>
            </a:r>
            <a:r>
              <a:rPr lang="en-US" sz="1200" kern="1200" baseline="0" dirty="0" smtClean="0">
                <a:solidFill>
                  <a:schemeClr val="tx1"/>
                </a:solidFill>
                <a:latin typeface="+mn-lt"/>
                <a:ea typeface="+mn-ea"/>
                <a:cs typeface="+mn-cs"/>
              </a:rPr>
              <a:t> turn</a:t>
            </a:r>
            <a:r>
              <a:rPr lang="en-US" sz="1200" kern="1200" dirty="0" smtClean="0">
                <a:solidFill>
                  <a:schemeClr val="tx1"/>
                </a:solidFill>
                <a:latin typeface="+mn-lt"/>
                <a:ea typeface="+mn-ea"/>
                <a:cs typeface="+mn-cs"/>
              </a:rPr>
              <a:t> HTML tag into</a:t>
            </a:r>
            <a:r>
              <a:rPr lang="en-US" sz="1200" kern="1200" baseline="0" dirty="0" smtClean="0">
                <a:solidFill>
                  <a:schemeClr val="tx1"/>
                </a:solidFill>
                <a:latin typeface="+mn-lt"/>
                <a:ea typeface="+mn-ea"/>
                <a:cs typeface="+mn-cs"/>
              </a:rPr>
              <a:t> JSF component </a:t>
            </a:r>
            <a:r>
              <a:rPr lang="en-US" sz="1200" kern="1200" dirty="0" smtClean="0">
                <a:solidFill>
                  <a:schemeClr val="tx1"/>
                </a:solidFill>
                <a:latin typeface="+mn-lt"/>
                <a:ea typeface="+mn-ea"/>
                <a:cs typeface="+mn-cs"/>
              </a:rPr>
              <a:t>before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processing </a:t>
            </a:r>
            <a:r>
              <a:rPr lang="en-US" sz="1200" kern="1200" baseline="0" dirty="0" smtClean="0">
                <a:solidFill>
                  <a:schemeClr val="tx1"/>
                </a:solidFill>
                <a:latin typeface="+mn-lt"/>
                <a:ea typeface="+mn-ea"/>
                <a:cs typeface="+mn-cs"/>
              </a:rPr>
              <a:t>with </a:t>
            </a:r>
            <a:r>
              <a:rPr lang="en-US" sz="1200" kern="1200" dirty="0" smtClean="0">
                <a:solidFill>
                  <a:schemeClr val="tx1"/>
                </a:solidFill>
                <a:latin typeface="+mn-lt"/>
                <a:ea typeface="+mn-ea"/>
                <a:cs typeface="+mn-cs"/>
              </a:rPr>
              <a:t>the associated TagHandler.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advantage is that you take control over the rendered pages yourself,</a:t>
            </a:r>
            <a:r>
              <a:rPr lang="en-US" sz="1200" kern="1200" baseline="0" dirty="0" smtClean="0">
                <a:solidFill>
                  <a:schemeClr val="tx1"/>
                </a:solidFill>
                <a:latin typeface="+mn-lt"/>
                <a:ea typeface="+mn-ea"/>
                <a:cs typeface="+mn-cs"/>
              </a:rPr>
              <a:t> you are not fully dependent on the author of the component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leads to benefit in mixing JavaScript and JavaServer Faces components.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10</a:t>
            </a:fld>
            <a:endParaRPr lang="en-US"/>
          </a:p>
        </p:txBody>
      </p:sp>
    </p:spTree>
    <p:extLst>
      <p:ext uri="{BB962C8B-B14F-4D97-AF65-F5344CB8AC3E}">
        <p14:creationId xmlns:p14="http://schemas.microsoft.com/office/powerpoint/2010/main" val="298910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showing first example I would like to point out that we are going to show the crucial part of features. There are often additional tips available within the GitHub repository so it makes sense to clone it and walk through available samples if you are interested</a:t>
            </a:r>
            <a:r>
              <a:rPr lang="en-US" sz="1200" kern="1200" baseline="0" dirty="0" smtClean="0">
                <a:solidFill>
                  <a:schemeClr val="tx1"/>
                </a:solidFill>
                <a:latin typeface="+mn-lt"/>
                <a:ea typeface="+mn-ea"/>
                <a:cs typeface="+mn-cs"/>
              </a:rPr>
              <a:t> in this topic</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let's start with the passthrough elements inside the simple template. I'm using HTML tag with attributes from the JSF namespace. Such tag is translated before JSF rendering and it's processed within the usual JSF lifecycle. You can see</a:t>
            </a:r>
            <a:r>
              <a:rPr lang="en-US" sz="1200" kern="1200" baseline="0" dirty="0" smtClean="0">
                <a:solidFill>
                  <a:schemeClr val="tx1"/>
                </a:solidFill>
                <a:latin typeface="+mn-lt"/>
                <a:ea typeface="+mn-ea"/>
                <a:cs typeface="+mn-cs"/>
              </a:rPr>
              <a:t> that the JSF validation over the HTML text input works like in cases of the JSF components. Let’s move to the second facelet and the</a:t>
            </a:r>
            <a:r>
              <a:rPr lang="en-US" sz="1200" kern="1200" dirty="0" smtClean="0">
                <a:solidFill>
                  <a:schemeClr val="tx1"/>
                </a:solidFill>
                <a:latin typeface="+mn-lt"/>
                <a:ea typeface="+mn-ea"/>
                <a:cs typeface="+mn-cs"/>
              </a:rPr>
              <a:t> passthrough attribute. It's specified at the JSF component and renderer passes it to the created HTML page</a:t>
            </a:r>
            <a:r>
              <a:rPr lang="en-US" sz="1200" kern="1200" baseline="0" dirty="0" smtClean="0">
                <a:solidFill>
                  <a:schemeClr val="tx1"/>
                </a:solidFill>
                <a:latin typeface="+mn-lt"/>
                <a:ea typeface="+mn-ea"/>
                <a:cs typeface="+mn-cs"/>
              </a:rPr>
              <a:t> as you can see in the rendered HTML source.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custom SELECT component is the real example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action</a:t>
            </a:r>
            <a:r>
              <a:rPr lang="en-US" sz="1200" kern="1200" dirty="0" smtClean="0">
                <a:solidFill>
                  <a:schemeClr val="tx1"/>
                </a:solidFill>
                <a:latin typeface="+mn-lt"/>
                <a:ea typeface="+mn-ea"/>
                <a:cs typeface="+mn-cs"/>
              </a:rPr>
              <a:t>. There is called jQuery plugin which can turn textual option items into images. This plugin</a:t>
            </a:r>
            <a:r>
              <a:rPr lang="en-US" sz="1200" kern="1200" baseline="0" dirty="0" smtClean="0">
                <a:solidFill>
                  <a:schemeClr val="tx1"/>
                </a:solidFill>
                <a:latin typeface="+mn-lt"/>
                <a:ea typeface="+mn-ea"/>
                <a:cs typeface="+mn-cs"/>
              </a:rPr>
              <a:t> requires</a:t>
            </a:r>
            <a:r>
              <a:rPr lang="en-US" sz="1200" kern="1200" dirty="0" smtClean="0">
                <a:solidFill>
                  <a:schemeClr val="tx1"/>
                </a:solidFill>
                <a:latin typeface="+mn-lt"/>
                <a:ea typeface="+mn-ea"/>
                <a:cs typeface="+mn-cs"/>
              </a:rPr>
              <a:t> definition of attributes which are used for binding with its code. The result is JSF component behaviour with the JS component’s L&amp;F. This is JS and JSF interoperability which would not be possible before.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is more to see is in the sample, you can compare Bean Validation validated form against the JSF validated one or take a look on custom simple Bean Validation constrain pattern.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11</a:t>
            </a:fld>
            <a:endParaRPr lang="en-US"/>
          </a:p>
        </p:txBody>
      </p:sp>
    </p:spTree>
    <p:extLst>
      <p:ext uri="{BB962C8B-B14F-4D97-AF65-F5344CB8AC3E}">
        <p14:creationId xmlns:p14="http://schemas.microsoft.com/office/powerpoint/2010/main" val="11115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Libraries Contracts</a:t>
            </a:r>
            <a:r>
              <a:rPr lang="en-US" sz="1200" kern="1200" dirty="0" smtClean="0">
                <a:solidFill>
                  <a:schemeClr val="tx1"/>
                </a:solidFill>
                <a:latin typeface="+mn-lt"/>
                <a:ea typeface="+mn-ea"/>
                <a:cs typeface="+mn-cs"/>
              </a:rPr>
              <a:t> allows you to switch various L&amp;F across one web application or also it's able to define reusable L&amp;F library.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Every contract can specify templates, insertion points and statuc resources like images, styles, javascript files and so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creates complete bundle to be placed into the web root or to be included on the application classpath.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could you choose the contract</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Right now you have</a:t>
            </a:r>
            <a:r>
              <a:rPr lang="en-US" sz="1200" kern="1200" baseline="0" dirty="0" smtClean="0">
                <a:solidFill>
                  <a:schemeClr val="tx1"/>
                </a:solidFill>
                <a:latin typeface="+mn-lt"/>
                <a:ea typeface="+mn-ea"/>
                <a:cs typeface="+mn-cs"/>
              </a:rPr>
              <a:t> following  </a:t>
            </a:r>
            <a:r>
              <a:rPr lang="en-US" sz="1200" kern="1200" dirty="0" smtClean="0">
                <a:solidFill>
                  <a:schemeClr val="tx1"/>
                </a:solidFill>
                <a:latin typeface="+mn-lt"/>
                <a:ea typeface="+mn-ea"/>
                <a:cs typeface="+mn-cs"/>
              </a:rPr>
              <a:t>three options:</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exists only one option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one valid</a:t>
            </a:r>
            <a:r>
              <a:rPr lang="en-US" sz="1200" kern="1200" baseline="0" dirty="0" smtClean="0">
                <a:solidFill>
                  <a:schemeClr val="tx1"/>
                </a:solidFill>
                <a:latin typeface="+mn-lt"/>
                <a:ea typeface="+mn-ea"/>
                <a:cs typeface="+mn-cs"/>
              </a:rPr>
              <a:t> template path</a:t>
            </a:r>
            <a:r>
              <a:rPr lang="en-US" sz="1200" kern="1200" dirty="0" smtClean="0">
                <a:solidFill>
                  <a:schemeClr val="tx1"/>
                </a:solidFill>
                <a:latin typeface="+mn-lt"/>
                <a:ea typeface="+mn-ea"/>
                <a:cs typeface="+mn-cs"/>
              </a:rPr>
              <a:t> to be chosen.</a:t>
            </a:r>
          </a:p>
          <a:p>
            <a:r>
              <a:rPr lang="en-US" sz="1200" kern="1200" dirty="0" smtClean="0">
                <a:solidFill>
                  <a:schemeClr val="tx1"/>
                </a:solidFill>
                <a:latin typeface="+mn-lt"/>
                <a:ea typeface="+mn-ea"/>
                <a:cs typeface="+mn-cs"/>
              </a:rPr>
              <a:t>- You can choose the contract statically or dynamically using the EL within the view element.</a:t>
            </a:r>
          </a:p>
          <a:p>
            <a:r>
              <a:rPr lang="en-US" sz="1200" kern="1200" dirty="0" smtClean="0">
                <a:solidFill>
                  <a:schemeClr val="tx1"/>
                </a:solidFill>
                <a:latin typeface="+mn-lt"/>
                <a:ea typeface="+mn-ea"/>
                <a:cs typeface="+mn-cs"/>
              </a:rPr>
              <a:t>- And also there is a way to set mapping within faces-config file with limitation of the static RLC definition.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suppose that JSF 2.3 should break not just faces-config</a:t>
            </a:r>
            <a:r>
              <a:rPr lang="en-US" sz="1200" kern="1200" baseline="0" dirty="0" smtClean="0">
                <a:solidFill>
                  <a:schemeClr val="tx1"/>
                </a:solidFill>
                <a:latin typeface="+mn-lt"/>
                <a:ea typeface="+mn-ea"/>
                <a:cs typeface="+mn-cs"/>
              </a:rPr>
              <a:t> definition</a:t>
            </a:r>
            <a:r>
              <a:rPr lang="en-US" sz="1200" kern="1200" dirty="0" smtClean="0">
                <a:solidFill>
                  <a:schemeClr val="tx1"/>
                </a:solidFill>
                <a:latin typeface="+mn-lt"/>
                <a:ea typeface="+mn-ea"/>
                <a:cs typeface="+mn-cs"/>
              </a:rPr>
              <a:t> limitation but also bring another way of theme selections, its parameters, inheritance which will lead to the complete multitemplating system.</a:t>
            </a:r>
          </a:p>
        </p:txBody>
      </p:sp>
      <p:sp>
        <p:nvSpPr>
          <p:cNvPr id="4" name="Slide Number Placeholder 3"/>
          <p:cNvSpPr>
            <a:spLocks noGrp="1"/>
          </p:cNvSpPr>
          <p:nvPr>
            <p:ph type="sldNum" sz="quarter" idx="10"/>
          </p:nvPr>
        </p:nvSpPr>
        <p:spPr/>
        <p:txBody>
          <a:bodyPr/>
          <a:lstStyle/>
          <a:p>
            <a:fld id="{36E82501-53DA-4152-84B0-51135B15EEA8}" type="slidenum">
              <a:rPr lang="en-US" smtClean="0"/>
              <a:t>13</a:t>
            </a:fld>
            <a:endParaRPr lang="en-US"/>
          </a:p>
        </p:txBody>
      </p:sp>
    </p:spTree>
    <p:extLst>
      <p:ext uri="{BB962C8B-B14F-4D97-AF65-F5344CB8AC3E}">
        <p14:creationId xmlns:p14="http://schemas.microsoft.com/office/powerpoint/2010/main" val="336307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this sample we will focus on the simple RLC usage and how to break at least some multitemplating limitation  using the JSF's view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simpler template client shows that usage of template called simpleTemplate. As you could see there is no such template available within the documentation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root of the application. Instead of that the template is loaded from the simple RLC. This contract is used because it contains the only valid candidate for such 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was pretty simple. Now let's show how to leverage that in your applications. Define simple bean which holds information about chosen template.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information you can use within the contracts attribute of the view element. Now, the switching</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templates is based on choice of the user in the form.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your projects let's imagine that you will define your templates inside the external .JAR library. You will obtain deifinition i.e. of the corporate themes which are reusable by more applications and also the theme could be switched by the .JAR change on a classpath.</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14</a:t>
            </a:fld>
            <a:endParaRPr lang="en-US"/>
          </a:p>
        </p:txBody>
      </p:sp>
    </p:spTree>
    <p:extLst>
      <p:ext uri="{BB962C8B-B14F-4D97-AF65-F5344CB8AC3E}">
        <p14:creationId xmlns:p14="http://schemas.microsoft.com/office/powerpoint/2010/main" val="13545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you probably knows, EL is mechanism how to communicate from application logic to presentation layer and vice versa.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sets or gets data between the layers or invokes methods to be called directly or i.e. called from listeners attached to components.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Let's show the biggest features of the new specification within samples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immediately.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16</a:t>
            </a:fld>
            <a:endParaRPr lang="en-US"/>
          </a:p>
        </p:txBody>
      </p:sp>
    </p:spTree>
    <p:extLst>
      <p:ext uri="{BB962C8B-B14F-4D97-AF65-F5344CB8AC3E}">
        <p14:creationId xmlns:p14="http://schemas.microsoft.com/office/powerpoint/2010/main" val="266198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first news in the API is that you are able to use standalone ELProcessor now. I have defined strings to be evaluated. Output from the standalone processor is shown in the second column. This enables better option how to test your application or you can even manage your EL parsing and evaluation environment - i.e.</a:t>
            </a:r>
            <a:r>
              <a:rPr lang="en-US" sz="1200" kern="1200" baseline="0" dirty="0" smtClean="0">
                <a:solidFill>
                  <a:schemeClr val="tx1"/>
                </a:solidFill>
                <a:latin typeface="+mn-lt"/>
                <a:ea typeface="+mn-ea"/>
                <a:cs typeface="+mn-cs"/>
              </a:rPr>
              <a:t> you can register your custom ELResolver.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Operators. Especially semicolon and assignement operators can make your development easier. You can place more statements inside one EL expression now or assign resolved value to the variable and use it further. Also you can even store reference to the lambda expression and call it like a method then. You will see that later.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skip two features you can find in the samples and switch immediately to the lambda expressions and collection operations. Both these features are fairly aligned with the Java SE 8 ones.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Lambdas can be resolved immediately, referenced by EL variable or passed as a method argument. The third case is just useful in</a:t>
            </a:r>
            <a:r>
              <a:rPr lang="en-US" sz="1200" kern="1200" baseline="0" dirty="0" smtClean="0">
                <a:solidFill>
                  <a:schemeClr val="tx1"/>
                </a:solidFill>
                <a:latin typeface="+mn-lt"/>
                <a:ea typeface="+mn-ea"/>
                <a:cs typeface="+mn-cs"/>
              </a:rPr>
              <a:t> collection operations to specify array reduction instructions, mapping functions etc. (Th</a:t>
            </a:r>
            <a:r>
              <a:rPr lang="en-US" sz="1200" kern="1200" dirty="0" smtClean="0">
                <a:solidFill>
                  <a:schemeClr val="tx1"/>
                </a:solidFill>
                <a:latin typeface="+mn-lt"/>
                <a:ea typeface="+mn-ea"/>
                <a:cs typeface="+mn-cs"/>
              </a:rPr>
              <a:t>ere exists two kinds of operations: lazy and eager. Lazy ones iterates over collections only when necessary, the eagers iterates immediately through entire collection.) In any case you can </a:t>
            </a:r>
            <a:r>
              <a:rPr lang="en-US" sz="1200" kern="1200" baseline="0" dirty="0" smtClean="0">
                <a:solidFill>
                  <a:schemeClr val="tx1"/>
                </a:solidFill>
                <a:latin typeface="+mn-lt"/>
                <a:ea typeface="+mn-ea"/>
                <a:cs typeface="+mn-cs"/>
              </a:rPr>
              <a:t>simplify your templates or controllers by usage of max, count, reduce, limit and another opperations and once you would be missing any you can define method via lambda expression. These last two features will be big helpmates of your development.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E82501-53DA-4152-84B0-51135B15EEA8}" type="slidenum">
              <a:rPr lang="en-US" smtClean="0"/>
              <a:t>17</a:t>
            </a:fld>
            <a:endParaRPr lang="en-US"/>
          </a:p>
        </p:txBody>
      </p:sp>
    </p:spTree>
    <p:extLst>
      <p:ext uri="{BB962C8B-B14F-4D97-AF65-F5344CB8AC3E}">
        <p14:creationId xmlns:p14="http://schemas.microsoft.com/office/powerpoint/2010/main" val="177205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4" Type="http://schemas.openxmlformats.org/officeDocument/2006/relationships/hyperlink" Target="http://blog.primefaces.org" TargetMode="External"/><Relationship Id="rId5" Type="http://schemas.openxmlformats.org/officeDocument/2006/relationships/hyperlink" Target="https://netbeans.org/kb/trails/java-ee.html" TargetMode="External"/><Relationship Id="rId6" Type="http://schemas.openxmlformats.org/officeDocument/2006/relationships/hyperlink" Target="http://sourceforge.net/projects/nbpfcrudgen" TargetMode="External"/><Relationship Id="rId1" Type="http://schemas.openxmlformats.org/officeDocument/2006/relationships/slideLayout" Target="../slideLayouts/slideLayout5.xml"/><Relationship Id="rId2" Type="http://schemas.openxmlformats.org/officeDocument/2006/relationships/hyperlink" Target="http://docs.oracle.com/javaee/7/tutorial/doc/home.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 Id="rId3"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jQueryUI</a:t>
            </a:r>
            <a:r>
              <a:rPr lang="en-US" dirty="0" smtClean="0"/>
              <a:t> and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NetBeans IDE: </a:t>
            </a:r>
            <a:r>
              <a:rPr lang="en-US" dirty="0"/>
              <a:t>JSPs or </a:t>
            </a:r>
            <a:r>
              <a:rPr lang="en-US" dirty="0" smtClean="0"/>
              <a:t>vanilla Facelets</a:t>
            </a:r>
          </a:p>
          <a:p>
            <a:pPr lvl="1" fontAlgn="base"/>
            <a:r>
              <a:rPr lang="en-US" dirty="0"/>
              <a:t>n</a:t>
            </a:r>
            <a:r>
              <a:rPr lang="en-US" dirty="0" smtClean="0"/>
              <a:t>bpfcrudgen plugin: </a:t>
            </a:r>
            <a:r>
              <a:rPr lang="en-US" dirty="0"/>
              <a:t>Facelets with </a:t>
            </a:r>
            <a:r>
              <a:rPr lang="en-US" dirty="0" smtClean="0"/>
              <a:t>PrimeFaces</a:t>
            </a:r>
          </a:p>
          <a:p>
            <a:pPr fontAlgn="base"/>
            <a:r>
              <a:rPr lang="en-US" dirty="0" smtClean="0"/>
              <a:t>Last feature – NetBeans 7.3.1 generates </a:t>
            </a:r>
            <a:r>
              <a:rPr lang="en-US" dirty="0"/>
              <a:t>CDI artifacts</a:t>
            </a:r>
            <a:endParaRPr lang="en-US" dirty="0" smtClean="0"/>
          </a:p>
          <a:p>
            <a:pPr fontAlgn="base"/>
            <a:r>
              <a:rPr lang="en-US" dirty="0" smtClean="0"/>
              <a:t>Procedure</a:t>
            </a:r>
          </a:p>
          <a:p>
            <a:pPr lvl="1" fontAlgn="base"/>
            <a:r>
              <a:rPr lang="en-US" dirty="0" smtClean="0"/>
              <a:t>Generate entity classes from database</a:t>
            </a:r>
          </a:p>
          <a:p>
            <a:pPr lvl="1" fontAlgn="base"/>
            <a:r>
              <a:rPr lang="en-US" dirty="0" smtClean="0"/>
              <a:t>Generate JSF pages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2"/>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TBD</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2"/>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13916</TotalTime>
  <Words>3732</Words>
  <Application>Microsoft Macintosh PowerPoint</Application>
  <PresentationFormat>On-screen Show (16:9)</PresentationFormat>
  <Paragraphs>264</Paragraphs>
  <Slides>41</Slides>
  <Notes>18</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Mert Çalışkan</cp:lastModifiedBy>
  <cp:revision>205</cp:revision>
  <cp:lastPrinted>2012-08-21T21:28:08Z</cp:lastPrinted>
  <dcterms:created xsi:type="dcterms:W3CDTF">2013-07-09T18:27:51Z</dcterms:created>
  <dcterms:modified xsi:type="dcterms:W3CDTF">2013-09-15T20:02:47Z</dcterms:modified>
</cp:coreProperties>
</file>