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4"/>
  </p:notesMasterIdLst>
  <p:handoutMasterIdLst>
    <p:handoutMasterId r:id="rId45"/>
  </p:handoutMasterIdLst>
  <p:sldIdLst>
    <p:sldId id="618" r:id="rId3"/>
    <p:sldId id="576" r:id="rId4"/>
    <p:sldId id="617" r:id="rId5"/>
    <p:sldId id="578" r:id="rId6"/>
    <p:sldId id="579" r:id="rId7"/>
    <p:sldId id="580" r:id="rId8"/>
    <p:sldId id="581" r:id="rId9"/>
    <p:sldId id="619" r:id="rId10"/>
    <p:sldId id="582" r:id="rId11"/>
    <p:sldId id="583" r:id="rId12"/>
    <p:sldId id="602" r:id="rId13"/>
    <p:sldId id="584" r:id="rId14"/>
    <p:sldId id="593" r:id="rId15"/>
    <p:sldId id="592" r:id="rId16"/>
    <p:sldId id="585" r:id="rId17"/>
    <p:sldId id="599" r:id="rId18"/>
    <p:sldId id="595" r:id="rId19"/>
    <p:sldId id="616" r:id="rId20"/>
    <p:sldId id="613" r:id="rId21"/>
    <p:sldId id="614" r:id="rId22"/>
    <p:sldId id="586" r:id="rId23"/>
    <p:sldId id="594" r:id="rId24"/>
    <p:sldId id="596" r:id="rId25"/>
    <p:sldId id="603" r:id="rId26"/>
    <p:sldId id="604" r:id="rId27"/>
    <p:sldId id="605" r:id="rId28"/>
    <p:sldId id="587" r:id="rId29"/>
    <p:sldId id="597" r:id="rId30"/>
    <p:sldId id="598" r:id="rId31"/>
    <p:sldId id="588" r:id="rId32"/>
    <p:sldId id="600" r:id="rId33"/>
    <p:sldId id="601" r:id="rId34"/>
    <p:sldId id="589" r:id="rId35"/>
    <p:sldId id="606" r:id="rId36"/>
    <p:sldId id="607" r:id="rId37"/>
    <p:sldId id="590" r:id="rId38"/>
    <p:sldId id="608" r:id="rId39"/>
    <p:sldId id="609" r:id="rId40"/>
    <p:sldId id="615" r:id="rId41"/>
    <p:sldId id="612" r:id="rId42"/>
    <p:sldId id="577" r:id="rId4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2A1"/>
    <a:srgbClr val="3366FF"/>
    <a:srgbClr val="333399"/>
    <a:srgbClr val="006666"/>
    <a:srgbClr val="3366CC"/>
    <a:srgbClr val="3333FF"/>
    <a:srgbClr val="00B050"/>
    <a:srgbClr val="FFB500"/>
    <a:srgbClr val="7A7A7A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1895" autoAdjust="0"/>
  </p:normalViewPr>
  <p:slideViewPr>
    <p:cSldViewPr snapToGrid="0">
      <p:cViewPr varScale="1">
        <p:scale>
          <a:sx n="96" d="100"/>
          <a:sy n="96" d="100"/>
        </p:scale>
        <p:origin x="-2064" y="-96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2" Type="http://schemas.openxmlformats.org/officeDocument/2006/relationships/hyperlink" Target="http://docs.oracle.com/javaee/7/tutorial/doc/hom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urceforge.net/projects/nbpfcrudgen" TargetMode="External"/><Relationship Id="rId5" Type="http://schemas.openxmlformats.org/officeDocument/2006/relationships/hyperlink" Target="https://netbeans.org/kb/trails/java-ee.html" TargetMode="External"/><Relationship Id="rId4" Type="http://schemas.openxmlformats.org/officeDocument/2006/relationships/hyperlink" Target="http://blog.primefaces.or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solidFill>
                  <a:srgbClr val="5382A1"/>
                </a:solidFill>
              </a:rPr>
              <a:t>http</a:t>
            </a:r>
            <a:r>
              <a:rPr lang="en-US" dirty="0">
                <a:solidFill>
                  <a:srgbClr val="5382A1"/>
                </a:solidFill>
              </a:rPr>
              <a:t>://</a:t>
            </a:r>
            <a:r>
              <a:rPr lang="en-US" dirty="0" smtClean="0">
                <a:solidFill>
                  <a:srgbClr val="5382A1"/>
                </a:solidFill>
              </a:rPr>
              <a:t>xmlns.jcp.org/jsf </a:t>
            </a:r>
            <a:r>
              <a:rPr lang="en-US" dirty="0" smtClean="0"/>
              <a:t>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solidFill>
                  <a:srgbClr val="5382A1"/>
                </a:solidFill>
              </a:rPr>
              <a:t>http://xmlns.jcp.org/jsf/passthrough</a:t>
            </a:r>
            <a:r>
              <a:rPr lang="en-US" dirty="0" smtClean="0"/>
              <a:t> (RenderKit)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Getting control over rendered Facelets</a:t>
            </a:r>
          </a:p>
          <a:p>
            <a:pPr lvl="1"/>
            <a:r>
              <a:rPr lang="en-US" dirty="0" smtClean="0"/>
              <a:t>JSF components </a:t>
            </a:r>
            <a:r>
              <a:rPr lang="en-US" dirty="0"/>
              <a:t>/ JavaScript components / </a:t>
            </a:r>
            <a:r>
              <a:rPr lang="en-US" dirty="0" smtClean="0"/>
              <a:t>arbitrary </a:t>
            </a:r>
            <a:r>
              <a:rPr lang="en-US" dirty="0"/>
              <a:t>mixing</a:t>
            </a:r>
          </a:p>
          <a:p>
            <a:pPr lvl="1"/>
            <a:r>
              <a:rPr lang="en-US" dirty="0"/>
              <a:t>Write and style pure HTML with benefits of </a:t>
            </a:r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markup: validation by Bean Validation API with localized messages, custom Bean Validation annotation, passthrough attributes and elements, usage of jQuery plugin at 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Theme definitions across one or more web applications</a:t>
            </a:r>
          </a:p>
          <a:p>
            <a:pPr fontAlgn="base"/>
            <a:r>
              <a:rPr lang="en-US" dirty="0" smtClean="0"/>
              <a:t>Libraries </a:t>
            </a:r>
            <a:r>
              <a:rPr lang="en-US" dirty="0"/>
              <a:t>consisting of templates, insertion points, resources</a:t>
            </a:r>
          </a:p>
          <a:p>
            <a:pPr fontAlgn="base"/>
            <a:r>
              <a:rPr lang="en-US" dirty="0" smtClean="0"/>
              <a:t>Can be bundled directly into 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option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</a:p>
          <a:p>
            <a:pPr lvl="1" fontAlgn="base"/>
            <a:r>
              <a:rPr lang="en-US" dirty="0" smtClean="0"/>
              <a:t>Concatenation, semicolon and assignments operators</a:t>
            </a:r>
          </a:p>
          <a:p>
            <a:pPr lvl="1" fontAlgn="base"/>
            <a:r>
              <a:rPr lang="en-US" dirty="0" smtClean="0"/>
              <a:t>Static collections</a:t>
            </a:r>
          </a:p>
          <a:p>
            <a:pPr lvl="1" fontAlgn="base"/>
            <a:r>
              <a:rPr lang="en-US" dirty="0" smtClean="0"/>
              <a:t>Collection </a:t>
            </a:r>
            <a:r>
              <a:rPr lang="en-US" dirty="0"/>
              <a:t>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</a:t>
            </a:r>
            <a:r>
              <a:rPr lang="en-US" dirty="0"/>
              <a:t>Expressions (aligned with Java SE 8)</a:t>
            </a:r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</a:t>
            </a:r>
            <a:r>
              <a:rPr lang="en-US" dirty="0" smtClean="0"/>
              <a:t>operators</a:t>
            </a:r>
            <a:r>
              <a:rPr lang="en-US" dirty="0"/>
              <a:t>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>
          <a:xfrm>
            <a:off x="796742" y="1331987"/>
            <a:ext cx="8229600" cy="3466457"/>
          </a:xfrm>
        </p:spPr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  <a:br>
              <a:rPr lang="en-US" dirty="0" smtClean="0"/>
            </a:br>
            <a:r>
              <a:rPr lang="en-US" dirty="0" smtClean="0"/>
              <a:t>With 4.0 – Sentinel</a:t>
            </a:r>
            <a:r>
              <a:rPr lang="en-US" dirty="0"/>
              <a:t> </a:t>
            </a:r>
            <a:r>
              <a:rPr lang="en-US" dirty="0" smtClean="0"/>
              <a:t>We’re introducing cool stuff like,</a:t>
            </a:r>
          </a:p>
          <a:p>
            <a:pPr lvl="1" fontAlgn="base"/>
            <a:r>
              <a:rPr lang="en-US" dirty="0" smtClean="0"/>
              <a:t>Client </a:t>
            </a:r>
            <a:r>
              <a:rPr lang="en-US" dirty="0"/>
              <a:t>Side Validation</a:t>
            </a:r>
          </a:p>
          <a:p>
            <a:pPr lvl="1" fontAlgn="base"/>
            <a:r>
              <a:rPr lang="en-US" dirty="0"/>
              <a:t>Dialog Framework</a:t>
            </a:r>
          </a:p>
          <a:p>
            <a:pPr lvl="1" fontAlgn="base"/>
            <a:r>
              <a:rPr lang="en-US" dirty="0"/>
              <a:t>Tree </a:t>
            </a:r>
            <a:r>
              <a:rPr lang="en-US" dirty="0" smtClean="0"/>
              <a:t>Drag &amp; Drop</a:t>
            </a:r>
            <a:endParaRPr lang="en-US" dirty="0"/>
          </a:p>
          <a:p>
            <a:pPr lvl="1" fontAlgn="base"/>
            <a:r>
              <a:rPr lang="en-US" dirty="0"/>
              <a:t>Deferred </a:t>
            </a:r>
            <a:r>
              <a:rPr lang="en-US" dirty="0" smtClean="0"/>
              <a:t>Loading and many more…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934" y="2066022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Gmap</a:t>
            </a:r>
            <a:r>
              <a:rPr lang="en-US" dirty="0" smtClean="0"/>
              <a:t>, AutoComplete, Client Side Validation, Tree Drag and Drop, The Dialog Framework and others.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</a:t>
            </a:r>
            <a:r>
              <a:rPr lang="en-US" dirty="0" err="1" smtClean="0"/>
              <a:t>jQueryUI</a:t>
            </a:r>
            <a:r>
              <a:rPr lang="en-US" dirty="0" smtClean="0"/>
              <a:t> and ThemeRoller CSS Framework</a:t>
            </a:r>
            <a:br>
              <a:rPr lang="en-US" dirty="0" smtClean="0"/>
            </a:br>
            <a:r>
              <a:rPr lang="en-US" dirty="0"/>
              <a:t>	Skinning </a:t>
            </a:r>
            <a:r>
              <a:rPr lang="en-US" dirty="0" smtClean="0"/>
              <a:t>and </a:t>
            </a:r>
            <a:r>
              <a:rPr lang="en-US" dirty="0"/>
              <a:t>Structural </a:t>
            </a:r>
            <a:r>
              <a:rPr lang="en-US" dirty="0" smtClean="0"/>
              <a:t>CSS architecture</a:t>
            </a:r>
          </a:p>
          <a:p>
            <a:pPr fontAlgn="base"/>
            <a:r>
              <a:rPr lang="en-US" dirty="0" smtClean="0"/>
              <a:t>ThemeRoller </a:t>
            </a:r>
            <a:r>
              <a:rPr lang="en-US" dirty="0"/>
              <a:t>provides visual editor to create new </a:t>
            </a:r>
            <a:r>
              <a:rPr lang="en-US" dirty="0" smtClean="0"/>
              <a:t>themes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Advanced themes are also available</a:t>
            </a:r>
          </a:p>
          <a:p>
            <a:pPr lvl="1" fontAlgn="base"/>
            <a:r>
              <a:rPr lang="en-US" dirty="0" smtClean="0"/>
              <a:t>Twitter Bootstrap Theme</a:t>
            </a:r>
          </a:p>
          <a:p>
            <a:pPr lvl="1" fontAlgn="base"/>
            <a:r>
              <a:rPr lang="en-US" dirty="0" smtClean="0"/>
              <a:t>Metro UI Theme ($$)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Configuration of theme infrastructure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(~35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</a:t>
            </a:r>
            <a:r>
              <a:rPr lang="en-US" dirty="0" err="1" smtClean="0"/>
              <a:t>Checkin</a:t>
            </a:r>
            <a:r>
              <a:rPr lang="en-US" dirty="0" smtClean="0"/>
              <a:t> </a:t>
            </a:r>
            <a:r>
              <a:rPr lang="en-US" dirty="0"/>
              <a:t>Demo w/ </a:t>
            </a:r>
            <a:r>
              <a:rPr lang="en-US" dirty="0" err="1"/>
              <a:t>PrimeMobile</a:t>
            </a:r>
            <a:r>
              <a:rPr lang="en-US" dirty="0"/>
              <a:t> in </a:t>
            </a:r>
            <a:r>
              <a:rPr lang="en-US" dirty="0" smtClean="0"/>
              <a:t>Action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NetBeans IDE: </a:t>
            </a:r>
            <a:r>
              <a:rPr lang="en-US" dirty="0"/>
              <a:t>JSPs or </a:t>
            </a:r>
            <a:r>
              <a:rPr lang="en-US" dirty="0" smtClean="0"/>
              <a:t>vanilla Facelets</a:t>
            </a:r>
          </a:p>
          <a:p>
            <a:pPr lvl="1" fontAlgn="base"/>
            <a:r>
              <a:rPr lang="en-US" dirty="0"/>
              <a:t>n</a:t>
            </a:r>
            <a:r>
              <a:rPr lang="en-US" dirty="0" smtClean="0"/>
              <a:t>bpfcrudgen </a:t>
            </a:r>
            <a:r>
              <a:rPr lang="en-US" dirty="0" smtClean="0"/>
              <a:t>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  <a:endParaRPr lang="en-US" dirty="0" smtClean="0"/>
          </a:p>
          <a:p>
            <a:pPr fontAlgn="base"/>
            <a:r>
              <a:rPr lang="en-US" dirty="0" smtClean="0"/>
              <a:t>Last feature – NetBeans </a:t>
            </a:r>
            <a:r>
              <a:rPr lang="en-US" dirty="0" smtClean="0"/>
              <a:t>7.3.1 </a:t>
            </a:r>
            <a:r>
              <a:rPr lang="en-US" dirty="0" smtClean="0"/>
              <a:t>generates </a:t>
            </a:r>
            <a:r>
              <a:rPr lang="en-US" dirty="0"/>
              <a:t>CDI artifacts</a:t>
            </a:r>
            <a:endParaRPr lang="en-US" dirty="0" smtClean="0"/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</a:t>
            </a:r>
            <a:r>
              <a:rPr lang="en-US" dirty="0" smtClean="0"/>
              <a:t>pages </a:t>
            </a:r>
            <a:r>
              <a:rPr lang="en-US" dirty="0" smtClean="0"/>
              <a:t>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46" y="1201839"/>
            <a:ext cx="6400801" cy="29298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ヒラギノ角ゴ Pro W3"/>
                <a:cs typeface="ヒラギノ角ゴ Pro W3"/>
              </a:rPr>
              <a:t>The following is intended to outline our general product direction. </a:t>
            </a: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intended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for </a:t>
            </a:r>
            <a:r>
              <a:rPr lang="en-US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dirty="0" smtClean="0">
                <a:ea typeface="ヒラギノ角ゴ Pro W3"/>
                <a:cs typeface="ヒラギノ角ゴ Pro W3"/>
              </a:rPr>
              <a:t>or </a:t>
            </a:r>
            <a:r>
              <a:rPr lang="en-US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dirty="0">
                <a:ea typeface="ヒラギノ角ゴ Pro W3"/>
                <a:cs typeface="ヒラギノ角ゴ Pro W3"/>
              </a:rPr>
              <a:t>’</a:t>
            </a:r>
            <a:r>
              <a:rPr lang="en-US" altLang="ja-JP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dirty="0">
              <a:ea typeface="ヒラギノ角ゴ Pro W3"/>
              <a:cs typeface="ヒラギノ角ゴ Pro W3"/>
            </a:endParaRPr>
          </a:p>
          <a:p>
            <a:pPr marL="0" indent="0">
              <a:buNone/>
            </a:pPr>
            <a:endParaRPr lang="en-US" dirty="0"/>
          </a:p>
          <a:p>
            <a:pPr marL="603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collection of screens with defined entry and exit points</a:t>
            </a:r>
          </a:p>
          <a:p>
            <a:pPr fontAlgn="base"/>
            <a:r>
              <a:rPr lang="en-US" dirty="0" smtClean="0"/>
              <a:t>Nodes like switchNode, finalizer, methodCall etc.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 WebFlow, ADF Task Flow</a:t>
            </a:r>
          </a:p>
          <a:p>
            <a:pPr fontAlgn="base"/>
            <a:r>
              <a:rPr lang="en-US" dirty="0" smtClean="0"/>
              <a:t>JSF bound </a:t>
            </a:r>
            <a:r>
              <a:rPr lang="en-US" dirty="0"/>
              <a:t>with CDI  - @</a:t>
            </a:r>
            <a:r>
              <a:rPr lang="en-US" dirty="0" smtClean="0"/>
              <a:t>FlowScoped</a:t>
            </a:r>
            <a:endParaRPr lang="en-US" dirty="0"/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Faces-config configuration file</a:t>
            </a:r>
          </a:p>
          <a:p>
            <a:pPr lvl="1" fontAlgn="base"/>
            <a:r>
              <a:rPr lang="en-US" dirty="0" smtClean="0"/>
              <a:t>Java definition using FlowBuilder (@FlowDefinition)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component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FacesComponent interface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</a:t>
            </a:r>
            <a:r>
              <a:rPr lang="en-US" dirty="0" smtClean="0"/>
              <a:t>the TLD file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>
                <a:solidFill>
                  <a:srgbClr val="5382A1"/>
                </a:solidFill>
              </a:rPr>
              <a:t>@FacesComponent(createTag = true,</a:t>
            </a:r>
          </a:p>
          <a:p>
            <a:pPr marL="403225" lvl="1" indent="0" fontAlgn="base">
              <a:buNone/>
            </a:pP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smtClean="0">
                <a:solidFill>
                  <a:srgbClr val="3333FF"/>
                </a:solidFill>
              </a:rPr>
              <a:t>		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namespace = ... ,	// implicitly: http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://xmlns.jcp.org/jsf/component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03225" lvl="1" indent="0" fontAlgn="base">
              <a:buNone/>
            </a:pP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smtClean="0">
                <a:solidFill>
                  <a:srgbClr val="3333FF"/>
                </a:solidFill>
              </a:rPr>
              <a:t>		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tagName = ...</a:t>
            </a:r>
            <a:r>
              <a:rPr lang="en-US" dirty="0" smtClean="0">
                <a:solidFill>
                  <a:srgbClr val="5382A1"/>
                </a:solidFill>
              </a:rPr>
              <a:t>)</a:t>
            </a:r>
            <a:r>
              <a:rPr lang="en-US" dirty="0" smtClean="0">
                <a:solidFill>
                  <a:srgbClr val="3333FF"/>
                </a:solidFill>
              </a:rPr>
              <a:t>	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// implicitly: lowercased class name</a:t>
            </a:r>
            <a:endParaRPr lang="en-US" dirty="0">
              <a:solidFill>
                <a:srgbClr val="3333FF"/>
              </a:solidFill>
            </a:endParaRP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with validation of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ticket features:</a:t>
            </a:r>
          </a:p>
          <a:p>
            <a:pPr marL="917575" lvl="1" indent="-285750"/>
            <a:r>
              <a:rPr lang="en-US" sz="1400" dirty="0" smtClean="0"/>
              <a:t>HTML(5)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 smtClean="0"/>
              <a:t>Java SE </a:t>
            </a:r>
            <a:r>
              <a:rPr lang="en-US" dirty="0"/>
              <a:t>7, Java EE </a:t>
            </a:r>
            <a:r>
              <a:rPr lang="en-US" dirty="0" smtClean="0"/>
              <a:t>7 and JavaFX</a:t>
            </a:r>
          </a:p>
          <a:p>
            <a:pPr marL="917575" lvl="1" indent="-285750"/>
            <a:r>
              <a:rPr lang="en-US" cap="none" dirty="0" smtClean="0"/>
              <a:t>HTML(5) client side development,</a:t>
            </a:r>
            <a:br>
              <a:rPr lang="en-US" cap="none" dirty="0" smtClean="0"/>
            </a:br>
            <a:r>
              <a:rPr lang="en-US" cap="none" dirty="0" smtClean="0"/>
              <a:t>CSS preprocessors, JavaSciprt frameworks</a:t>
            </a:r>
          </a:p>
          <a:p>
            <a:pPr marL="917575" lvl="1" indent="-285750"/>
            <a:r>
              <a:rPr lang="en-US" dirty="0" smtClean="0"/>
              <a:t>Cordova, FindBugs, VCS improvements</a:t>
            </a:r>
          </a:p>
          <a:p>
            <a:pPr marL="917575" lvl="1" indent="-285750"/>
            <a:r>
              <a:rPr lang="en-US" dirty="0" smtClean="0"/>
              <a:t>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Sample codes to demonstrate the tips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Mavenized projects </a:t>
            </a:r>
            <a:r>
              <a:rPr lang="en-US" sz="2000" cap="none" dirty="0" smtClean="0"/>
              <a:t>from </a:t>
            </a:r>
            <a:r>
              <a:rPr lang="en-US" sz="2000" cap="none" dirty="0"/>
              <a:t>Java EE 7 archetype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Repository:</a:t>
            </a:r>
          </a:p>
          <a:p>
            <a:pPr algn="ctr"/>
            <a:r>
              <a:rPr lang="en-US" sz="3200" cap="none" dirty="0" smtClean="0">
                <a:solidFill>
                  <a:srgbClr val="5382A1"/>
                </a:solidFill>
              </a:rPr>
              <a:t>github.com/marfous/j1demo-pf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70473" y="714824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6685" t="-155853" r="-6737" b="-176112"/>
          <a:stretch/>
        </p:blipFill>
        <p:spPr/>
      </p:pic>
    </p:spTree>
    <p:extLst>
      <p:ext uri="{BB962C8B-B14F-4D97-AF65-F5344CB8AC3E}">
        <p14:creationId xmlns:p14="http://schemas.microsoft.com/office/powerpoint/2010/main" val="26553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13767</TotalTime>
  <Words>891</Words>
  <Application>Microsoft Office PowerPoint</Application>
  <PresentationFormat>On-screen Show (16:9)</PresentationFormat>
  <Paragraphs>191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JavaOne_PPT_Template_16x9</vt:lpstr>
      <vt:lpstr>1_JavaOne_PPT_Template_16x9</vt:lpstr>
      <vt:lpstr>PowerPoint Presentation</vt:lpstr>
      <vt:lpstr>10 Tips for Java EE 7 with PrimeFaces</vt:lpstr>
      <vt:lpstr>PowerPoint Presentation</vt:lpstr>
      <vt:lpstr>Agenda</vt:lpstr>
      <vt:lpstr>Java EE 7 &amp; JavaServer Faces 2.2</vt:lpstr>
      <vt:lpstr>PrimeFaces</vt:lpstr>
      <vt:lpstr>NetBeans IDE</vt:lpstr>
      <vt:lpstr>Sample Codes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component registration</vt:lpstr>
      <vt:lpstr>Annotation based component registration</vt:lpstr>
      <vt:lpstr>Annotation based component registration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i18n</cp:lastModifiedBy>
  <cp:revision>170</cp:revision>
  <cp:lastPrinted>2012-08-21T21:28:08Z</cp:lastPrinted>
  <dcterms:created xsi:type="dcterms:W3CDTF">2013-07-09T18:27:51Z</dcterms:created>
  <dcterms:modified xsi:type="dcterms:W3CDTF">2013-09-12T14:30:43Z</dcterms:modified>
</cp:coreProperties>
</file>