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3766" r:id="rId2"/>
  </p:sldMasterIdLst>
  <p:notesMasterIdLst>
    <p:notesMasterId r:id="rId41"/>
  </p:notesMasterIdLst>
  <p:handoutMasterIdLst>
    <p:handoutMasterId r:id="rId42"/>
  </p:handoutMasterIdLst>
  <p:sldIdLst>
    <p:sldId id="576" r:id="rId3"/>
    <p:sldId id="578" r:id="rId4"/>
    <p:sldId id="579" r:id="rId5"/>
    <p:sldId id="580" r:id="rId6"/>
    <p:sldId id="581" r:id="rId7"/>
    <p:sldId id="582" r:id="rId8"/>
    <p:sldId id="583" r:id="rId9"/>
    <p:sldId id="602" r:id="rId10"/>
    <p:sldId id="584" r:id="rId11"/>
    <p:sldId id="593" r:id="rId12"/>
    <p:sldId id="592" r:id="rId13"/>
    <p:sldId id="585" r:id="rId14"/>
    <p:sldId id="599" r:id="rId15"/>
    <p:sldId id="595" r:id="rId16"/>
    <p:sldId id="616" r:id="rId17"/>
    <p:sldId id="613" r:id="rId18"/>
    <p:sldId id="614" r:id="rId19"/>
    <p:sldId id="586" r:id="rId20"/>
    <p:sldId id="594" r:id="rId21"/>
    <p:sldId id="596" r:id="rId22"/>
    <p:sldId id="603" r:id="rId23"/>
    <p:sldId id="604" r:id="rId24"/>
    <p:sldId id="605" r:id="rId25"/>
    <p:sldId id="587" r:id="rId26"/>
    <p:sldId id="597" r:id="rId27"/>
    <p:sldId id="598" r:id="rId28"/>
    <p:sldId id="588" r:id="rId29"/>
    <p:sldId id="600" r:id="rId30"/>
    <p:sldId id="601" r:id="rId31"/>
    <p:sldId id="589" r:id="rId32"/>
    <p:sldId id="606" r:id="rId33"/>
    <p:sldId id="607" r:id="rId34"/>
    <p:sldId id="590" r:id="rId35"/>
    <p:sldId id="608" r:id="rId36"/>
    <p:sldId id="609" r:id="rId37"/>
    <p:sldId id="615" r:id="rId38"/>
    <p:sldId id="612" r:id="rId39"/>
    <p:sldId id="577" r:id="rId40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B500"/>
    <a:srgbClr val="7A7A7A"/>
    <a:srgbClr val="B3B3B3"/>
    <a:srgbClr val="F3F3F3"/>
    <a:srgbClr val="FF1414"/>
    <a:srgbClr val="8BAAC3"/>
    <a:srgbClr val="FF0000"/>
    <a:srgbClr val="DC0000"/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89" autoAdjust="0"/>
    <p:restoredTop sz="94758" autoAdjust="0"/>
  </p:normalViewPr>
  <p:slideViewPr>
    <p:cSldViewPr snapToGrid="0">
      <p:cViewPr>
        <p:scale>
          <a:sx n="152" d="100"/>
          <a:sy n="152" d="100"/>
        </p:scale>
        <p:origin x="-444" y="84"/>
      </p:cViewPr>
      <p:guideLst>
        <p:guide orient="horz" pos="1492"/>
        <p:guide orient="horz" pos="842"/>
        <p:guide orient="horz" pos="540"/>
        <p:guide orient="horz" pos="2281"/>
        <p:guide orient="horz" pos="2776"/>
        <p:guide orient="horz" pos="648"/>
        <p:guide orient="horz" pos="1739"/>
        <p:guide pos="2880"/>
        <p:guide pos="5619"/>
        <p:guide pos="3091"/>
        <p:guide pos="291"/>
        <p:guide pos="23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1" d="100"/>
        <a:sy n="201" d="100"/>
      </p:scale>
      <p:origin x="0" y="33464"/>
    </p:cViewPr>
  </p:sorterViewPr>
  <p:notesViewPr>
    <p:cSldViewPr snapToGrid="0" snapToObjects="1">
      <p:cViewPr varScale="1">
        <p:scale>
          <a:sx n="95" d="100"/>
          <a:sy n="95" d="100"/>
        </p:scale>
        <p:origin x="-2724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333BE-0D34-4F62-BD6E-2C3B14663373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ABB6E-EB62-4D88-B3E7-408903A4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7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D1F94-724F-43BD-B41B-43157E9B4550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82501-53DA-4152-84B0-51135B15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524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84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211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716438"/>
            <a:ext cx="4284133" cy="242047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524" y="1156648"/>
            <a:ext cx="4291076" cy="5513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4318000" y="1156648"/>
            <a:ext cx="4825998" cy="2971800"/>
          </a:xfrm>
          <a:effectLst>
            <a:reflection blurRad="63500" stA="50000" endPos="7000" dir="5400000" sy="-100000" algn="bl" rotWithShape="0"/>
          </a:effectLst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753544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04346" y="1163620"/>
            <a:ext cx="3412068" cy="544351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spcAft>
                <a:spcPts val="0"/>
              </a:spcAft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Master Text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4346" y="245538"/>
            <a:ext cx="8221121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3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 bwMode="white">
          <a:xfrm>
            <a:off x="797999" y="1422404"/>
            <a:ext cx="7617881" cy="1354667"/>
          </a:xfrm>
        </p:spPr>
        <p:txBody>
          <a:bodyPr lIns="0" tIns="0" rIns="0" bIns="0" anchor="t" anchorCtr="0"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899602" y="2844803"/>
            <a:ext cx="3994149" cy="443953"/>
          </a:xfrm>
          <a:noFill/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name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899602" y="3343623"/>
            <a:ext cx="3994149" cy="703448"/>
          </a:xfrm>
          <a:noFill/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550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457201" y="1130300"/>
            <a:ext cx="2607406" cy="3136900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0" cap="none" baseline="0">
                <a:solidFill>
                  <a:schemeClr val="tx1"/>
                </a:solidFill>
              </a:defRPr>
            </a:lvl1pPr>
            <a:lvl2pPr marL="173736" indent="-173736">
              <a:buClr>
                <a:schemeClr val="accent1"/>
              </a:buClr>
              <a:buFont typeface="Wingdings" charset="2"/>
              <a:buChar char="§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482976" y="1123950"/>
            <a:ext cx="5236560" cy="3143250"/>
          </a:xfr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171825" y="1118350"/>
            <a:ext cx="27432" cy="31551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9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JavaOne_clr_rg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35" y="863600"/>
            <a:ext cx="6847687" cy="3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8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0" y="1571843"/>
            <a:ext cx="5030787" cy="1100723"/>
          </a:xfrm>
        </p:spPr>
        <p:txBody>
          <a:bodyPr anchor="t" anchorCtr="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6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406396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0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02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245538"/>
            <a:ext cx="8229586" cy="40639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98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0"/>
            <a:ext cx="34290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anchor="ctr" anchorCtr="1"/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2" name="Picture 1" descr="JavaOne-Title_-16x9_v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4" y="1583267"/>
            <a:ext cx="5026449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  <p:pic>
        <p:nvPicPr>
          <p:cNvPr id="4" name="Picture 3" descr="JavaOne-Title_-16x9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746" y="0"/>
            <a:ext cx="3422909" cy="5143500"/>
          </a:xfrm>
          <a:prstGeom prst="rect">
            <a:avLst/>
          </a:prstGeom>
          <a:effectLst>
            <a:innerShdw blurRad="63500" dist="50800" dir="10800000">
              <a:srgbClr val="000000">
                <a:alpha val="5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573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245538"/>
            <a:ext cx="8229586" cy="40639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386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4964"/>
            <a:ext cx="9144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15000" y="-24964"/>
            <a:ext cx="3429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5" y="1583267"/>
            <a:ext cx="5026448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-25400"/>
            <a:ext cx="34290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0" tIns="0" rIns="0" bIns="0"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marL="60325" lvl="0" indent="0">
              <a:buFontTx/>
              <a:buNone/>
            </a:pPr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4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1159938"/>
            <a:ext cx="9143998" cy="2980266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 userDrawn="1">
            <p:ph type="title"/>
          </p:nvPr>
        </p:nvSpPr>
        <p:spPr>
          <a:xfrm>
            <a:off x="804981" y="245538"/>
            <a:ext cx="7771752" cy="761995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3"/>
          </p:nvPr>
        </p:nvSpPr>
        <p:spPr>
          <a:xfrm>
            <a:off x="804981" y="1363132"/>
            <a:ext cx="7771752" cy="2616201"/>
          </a:xfrm>
        </p:spPr>
        <p:txBody>
          <a:bodyPr lIns="0" tIns="0"/>
          <a:lstStyle>
            <a:lvl1pPr marL="219456" indent="-219456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97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53" cy="1100723"/>
          </a:xfrm>
        </p:spPr>
        <p:txBody>
          <a:bodyPr anchor="t" anchorCtr="0"/>
          <a:lstStyle>
            <a:lvl1pPr>
              <a:defRPr sz="2800" b="1">
                <a:ln w="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355469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687321" y="4641335"/>
            <a:ext cx="2116475" cy="516126"/>
            <a:chOff x="6687321" y="4641335"/>
            <a:chExt cx="2116475" cy="516126"/>
          </a:xfrm>
        </p:grpSpPr>
        <p:pic>
          <p:nvPicPr>
            <p:cNvPr id="8" name="Picture 7" descr="O_signature_wht_rgb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452" y="4832520"/>
              <a:ext cx="919344" cy="283464"/>
            </a:xfrm>
            <a:prstGeom prst="rect">
              <a:avLst/>
            </a:prstGeom>
          </p:spPr>
        </p:pic>
        <p:pic>
          <p:nvPicPr>
            <p:cNvPr id="9" name="Picture 8" descr="JavaOne_clr.bmp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413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368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715000" y="0"/>
            <a:ext cx="3429000" cy="4631267"/>
          </a:xfrm>
          <a:prstGeom prst="rect">
            <a:avLst/>
          </a:prstGeom>
          <a:gradFill flip="none" rotWithShape="1">
            <a:gsLst>
              <a:gs pos="100000">
                <a:srgbClr val="F3F3F3"/>
              </a:gs>
              <a:gs pos="0">
                <a:srgbClr val="B3B3B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1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40" cy="1100723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5000" y="-2117"/>
            <a:ext cx="3429000" cy="4629150"/>
          </a:xfrm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3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1159938"/>
            <a:ext cx="9144000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04347" y="1459241"/>
            <a:ext cx="5029186" cy="2410019"/>
          </a:xfrm>
        </p:spPr>
        <p:txBody>
          <a:bodyPr anchor="t" anchorCtr="0"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</a:t>
            </a:r>
          </a:p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dirty="0" smtClean="0"/>
          </a:p>
        </p:txBody>
      </p:sp>
      <p:pic>
        <p:nvPicPr>
          <p:cNvPr id="17" name="Picture 16" descr="Java_blk_rgb.png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427" y="2025650"/>
            <a:ext cx="3573245" cy="18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1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990088" y="1159938"/>
            <a:ext cx="6153912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 anchor="t" anchorCtr="0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8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716438"/>
            <a:ext cx="4284133" cy="242047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524" y="1156648"/>
            <a:ext cx="4291076" cy="5513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4318000" y="1156648"/>
            <a:ext cx="4825998" cy="2971800"/>
          </a:xfrm>
          <a:effectLst>
            <a:reflection blurRad="63500" stA="50000" endPos="7000" dir="5400000" sy="-100000" algn="bl" rotWithShape="0"/>
          </a:effectLst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753544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04346" y="1163620"/>
            <a:ext cx="3412068" cy="544351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spcAft>
                <a:spcPts val="0"/>
              </a:spcAft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Master Text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4346" y="245538"/>
            <a:ext cx="8221121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1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 bwMode="white">
          <a:xfrm>
            <a:off x="797999" y="1422404"/>
            <a:ext cx="7617881" cy="1354667"/>
          </a:xfrm>
        </p:spPr>
        <p:txBody>
          <a:bodyPr lIns="0" tIns="0" rIns="0" bIns="0" anchor="t" anchorCtr="0"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899602" y="2844803"/>
            <a:ext cx="3994149" cy="443953"/>
          </a:xfrm>
          <a:noFill/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name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899602" y="3343623"/>
            <a:ext cx="3994149" cy="703448"/>
          </a:xfrm>
          <a:noFill/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18620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457201" y="1130300"/>
            <a:ext cx="2607406" cy="3136900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0" cap="none" baseline="0">
                <a:solidFill>
                  <a:schemeClr val="tx1"/>
                </a:solidFill>
              </a:defRPr>
            </a:lvl1pPr>
            <a:lvl2pPr marL="173736" indent="-173736">
              <a:buClr>
                <a:schemeClr val="accent1"/>
              </a:buClr>
              <a:buFont typeface="Wingdings" charset="2"/>
              <a:buChar char="§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482976" y="1123950"/>
            <a:ext cx="5236560" cy="3143250"/>
          </a:xfr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171825" y="1118350"/>
            <a:ext cx="27432" cy="31551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82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JavaOne_clr_rg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35" y="863600"/>
            <a:ext cx="6847687" cy="3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7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0"/>
            <a:ext cx="34290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anchor="ctr" anchorCtr="1"/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2" name="Picture 1" descr="JavaOne-Title_-16x9_v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4" y="1583267"/>
            <a:ext cx="5026449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  <p:pic>
        <p:nvPicPr>
          <p:cNvPr id="4" name="Picture 3" descr="JavaOne-Title_-16x9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746" y="0"/>
            <a:ext cx="3422909" cy="5143500"/>
          </a:xfrm>
          <a:prstGeom prst="rect">
            <a:avLst/>
          </a:prstGeom>
          <a:effectLst>
            <a:innerShdw blurRad="63500" dist="50800" dir="10800000">
              <a:srgbClr val="000000">
                <a:alpha val="5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75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0" y="1571843"/>
            <a:ext cx="5030787" cy="1100723"/>
          </a:xfrm>
        </p:spPr>
        <p:txBody>
          <a:bodyPr anchor="t" anchorCtr="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14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406396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5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4964"/>
            <a:ext cx="9144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15000" y="-24964"/>
            <a:ext cx="3429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5" y="1583267"/>
            <a:ext cx="5026448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-25400"/>
            <a:ext cx="34290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0" tIns="0" rIns="0" bIns="0"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marL="60325" lvl="0" indent="0">
              <a:buFontTx/>
              <a:buNone/>
            </a:pPr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1159938"/>
            <a:ext cx="9143998" cy="2980266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 userDrawn="1">
            <p:ph type="title"/>
          </p:nvPr>
        </p:nvSpPr>
        <p:spPr>
          <a:xfrm>
            <a:off x="804981" y="245538"/>
            <a:ext cx="7771752" cy="761995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3"/>
          </p:nvPr>
        </p:nvSpPr>
        <p:spPr>
          <a:xfrm>
            <a:off x="804981" y="1363132"/>
            <a:ext cx="7771752" cy="2616201"/>
          </a:xfrm>
        </p:spPr>
        <p:txBody>
          <a:bodyPr lIns="0" tIns="0"/>
          <a:lstStyle>
            <a:lvl1pPr marL="219456" indent="-219456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39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53" cy="1100723"/>
          </a:xfrm>
        </p:spPr>
        <p:txBody>
          <a:bodyPr anchor="t" anchorCtr="0"/>
          <a:lstStyle>
            <a:lvl1pPr>
              <a:defRPr sz="2800" b="1">
                <a:ln w="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355469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687321" y="4641335"/>
            <a:ext cx="2116475" cy="516126"/>
            <a:chOff x="6687321" y="4641335"/>
            <a:chExt cx="2116475" cy="516126"/>
          </a:xfrm>
        </p:grpSpPr>
        <p:pic>
          <p:nvPicPr>
            <p:cNvPr id="8" name="Picture 7" descr="O_signature_wht_rgb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452" y="4832520"/>
              <a:ext cx="919344" cy="283464"/>
            </a:xfrm>
            <a:prstGeom prst="rect">
              <a:avLst/>
            </a:prstGeom>
          </p:spPr>
        </p:pic>
        <p:pic>
          <p:nvPicPr>
            <p:cNvPr id="9" name="Picture 8" descr="JavaOne_clr.bmp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413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085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715000" y="0"/>
            <a:ext cx="3429000" cy="4631267"/>
          </a:xfrm>
          <a:prstGeom prst="rect">
            <a:avLst/>
          </a:prstGeom>
          <a:gradFill flip="none" rotWithShape="1">
            <a:gsLst>
              <a:gs pos="100000">
                <a:srgbClr val="F3F3F3"/>
              </a:gs>
              <a:gs pos="0">
                <a:srgbClr val="B3B3B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1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40" cy="1100723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5000" y="-2117"/>
            <a:ext cx="3429000" cy="4629150"/>
          </a:xfrm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1159938"/>
            <a:ext cx="9144000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04347" y="1459241"/>
            <a:ext cx="5029186" cy="2410019"/>
          </a:xfrm>
        </p:spPr>
        <p:txBody>
          <a:bodyPr anchor="t" anchorCtr="0"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</a:t>
            </a:r>
          </a:p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dirty="0" smtClean="0"/>
          </a:p>
        </p:txBody>
      </p:sp>
      <p:pic>
        <p:nvPicPr>
          <p:cNvPr id="17" name="Picture 16" descr="Java_blk_rgb.png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427" y="2025650"/>
            <a:ext cx="3573245" cy="18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3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990088" y="1159938"/>
            <a:ext cx="6153912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 anchor="t" anchorCtr="0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1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90" cy="4063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47" y="1523585"/>
            <a:ext cx="8229600" cy="29298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3" name="Picture 20" descr="Oracle WHITE"/>
          <p:cNvPicPr>
            <a:picLocks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15479" y="4668926"/>
            <a:ext cx="704056" cy="8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597807" y="4913973"/>
            <a:ext cx="2539093" cy="218542"/>
            <a:chOff x="597807" y="4913973"/>
            <a:chExt cx="2539093" cy="218542"/>
          </a:xfrm>
        </p:grpSpPr>
        <p:sp>
          <p:nvSpPr>
            <p:cNvPr id="15" name="Text Box 14"/>
            <p:cNvSpPr txBox="1">
              <a:spLocks noChangeArrowheads="1"/>
            </p:cNvSpPr>
            <p:nvPr userDrawn="1"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defTabSz="342851" eaLnBrk="1" fontAlgn="base" hangingPunct="1">
                <a:spcAft>
                  <a:spcPct val="0"/>
                </a:spcAft>
                <a:buClr>
                  <a:srgbClr val="5382A1"/>
                </a:buClr>
                <a:buFont typeface="Arial"/>
                <a:buNone/>
                <a:defRPr/>
              </a:pPr>
              <a:r>
                <a:rPr lang="en-US" sz="600" dirty="0" smtClean="0">
                  <a:solidFill>
                    <a:srgbClr val="000000"/>
                  </a:solidFill>
                </a:rPr>
                <a:t>Copyright © 2012, Oracle and/or its affiliates. All rights reserved.</a:t>
              </a: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 flipH="1">
              <a:off x="597807" y="4935973"/>
              <a:ext cx="1092" cy="9662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56299" y="4883819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6A5A4AC0-1BEC-FE47-8A68-418BE237F8CE}" type="slidenum">
              <a:rPr lang="en-US" sz="600" smtClean="0">
                <a:solidFill>
                  <a:srgbClr val="000000"/>
                </a:solidFill>
              </a:rPr>
              <a:pPr algn="r"/>
              <a:t>‹#›</a:t>
            </a:fld>
            <a:endParaRPr lang="en-US" sz="6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687321" y="4641335"/>
            <a:ext cx="2116475" cy="516126"/>
            <a:chOff x="6687321" y="4628635"/>
            <a:chExt cx="2116475" cy="516126"/>
          </a:xfrm>
        </p:grpSpPr>
        <p:pic>
          <p:nvPicPr>
            <p:cNvPr id="25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50" y="4820656"/>
              <a:ext cx="920846" cy="282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JavaOne_clr.bmp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286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08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16827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tabLst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defTabSz="9144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Font typeface="Arial" pitchFamily="34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90" cy="4063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47" y="1523585"/>
            <a:ext cx="8229600" cy="29298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3" name="Picture 20" descr="Oracle WHITE"/>
          <p:cNvPicPr>
            <a:picLocks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15479" y="4668926"/>
            <a:ext cx="704056" cy="8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597807" y="4913973"/>
            <a:ext cx="2539093" cy="218542"/>
            <a:chOff x="597807" y="4913973"/>
            <a:chExt cx="2539093" cy="218542"/>
          </a:xfrm>
        </p:grpSpPr>
        <p:sp>
          <p:nvSpPr>
            <p:cNvPr id="15" name="Text Box 14"/>
            <p:cNvSpPr txBox="1">
              <a:spLocks noChangeArrowheads="1"/>
            </p:cNvSpPr>
            <p:nvPr userDrawn="1"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defTabSz="342851" eaLnBrk="1" fontAlgn="base" hangingPunct="1">
                <a:spcAft>
                  <a:spcPct val="0"/>
                </a:spcAft>
                <a:buClr>
                  <a:srgbClr val="5382A1"/>
                </a:buClr>
                <a:buFont typeface="Arial"/>
                <a:buNone/>
                <a:defRPr/>
              </a:pPr>
              <a:r>
                <a:rPr lang="en-US" sz="600" dirty="0" smtClean="0">
                  <a:solidFill>
                    <a:srgbClr val="000000"/>
                  </a:solidFill>
                </a:rPr>
                <a:t>Copyright © 2012, Oracle and/or its affiliates. All rights reserved.</a:t>
              </a: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 flipH="1">
              <a:off x="597807" y="4935973"/>
              <a:ext cx="1092" cy="9662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56299" y="4883819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6A5A4AC0-1BEC-FE47-8A68-418BE237F8CE}" type="slidenum">
              <a:rPr lang="en-US" sz="600" smtClean="0">
                <a:solidFill>
                  <a:srgbClr val="000000"/>
                </a:solidFill>
              </a:rPr>
              <a:pPr algn="r"/>
              <a:t>‹#›</a:t>
            </a:fld>
            <a:endParaRPr lang="en-US" sz="6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687321" y="4641335"/>
            <a:ext cx="2116475" cy="516126"/>
            <a:chOff x="6687321" y="4628635"/>
            <a:chExt cx="2116475" cy="516126"/>
          </a:xfrm>
        </p:grpSpPr>
        <p:pic>
          <p:nvPicPr>
            <p:cNvPr id="25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50" y="4820656"/>
              <a:ext cx="920846" cy="282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JavaOne_clr.bmp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286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108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16827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tabLst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defTabSz="9144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Font typeface="Arial" pitchFamily="34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mefaces.org/showcase" TargetMode="External"/><Relationship Id="rId2" Type="http://schemas.openxmlformats.org/officeDocument/2006/relationships/hyperlink" Target="http://docs.oracle.com/javaee/7/tutorial/doc/home.htm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ourceforge.net/projects/nbpfcrudgen" TargetMode="External"/><Relationship Id="rId5" Type="http://schemas.openxmlformats.org/officeDocument/2006/relationships/hyperlink" Target="https://netbeans.org/kb/trails/java-ee.html" TargetMode="External"/><Relationship Id="rId4" Type="http://schemas.openxmlformats.org/officeDocument/2006/relationships/hyperlink" Target="http://blog.primefaces.org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6634" y="1583267"/>
            <a:ext cx="5385112" cy="1230657"/>
          </a:xfrm>
        </p:spPr>
        <p:txBody>
          <a:bodyPr/>
          <a:lstStyle/>
          <a:p>
            <a:r>
              <a:rPr lang="en-US" sz="2400" b="0" dirty="0"/>
              <a:t>10 Tips for Java EE 7 with PrimeFaces</a:t>
            </a:r>
            <a:endParaRPr lang="en-US" sz="2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11939" y="2914276"/>
            <a:ext cx="5027083" cy="1048124"/>
          </a:xfrm>
        </p:spPr>
        <p:txBody>
          <a:bodyPr/>
          <a:lstStyle/>
          <a:p>
            <a:r>
              <a:rPr lang="en-US" dirty="0" smtClean="0"/>
              <a:t>Mert Çalışkan		&amp;		Martin </a:t>
            </a:r>
            <a:r>
              <a:rPr lang="en-US" dirty="0" err="1" smtClean="0"/>
              <a:t>Fousek</a:t>
            </a:r>
            <a:endParaRPr lang="en-US" dirty="0"/>
          </a:p>
          <a:p>
            <a:r>
              <a:rPr lang="en-US" sz="1600" dirty="0" smtClean="0"/>
              <a:t>Software Architect    		Software Developer</a:t>
            </a:r>
          </a:p>
          <a:p>
            <a:r>
              <a:rPr lang="en-US" sz="1600" dirty="0" smtClean="0"/>
              <a:t>		 at T2 </a:t>
            </a:r>
            <a:r>
              <a:rPr lang="en-US" sz="1600" dirty="0" err="1" smtClean="0"/>
              <a:t>Yazılım</a:t>
            </a:r>
            <a:r>
              <a:rPr lang="en-US" sz="1600" dirty="0" smtClean="0"/>
              <a:t> Ltd.			at Oracle, NetBeans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249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Libraries Contracts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/>
              <a:t>Libraries consisting of templates, insertion points, resources</a:t>
            </a:r>
          </a:p>
          <a:p>
            <a:pPr fontAlgn="base"/>
            <a:r>
              <a:rPr lang="en-US" dirty="0" smtClean="0"/>
              <a:t>Library </a:t>
            </a:r>
            <a:r>
              <a:rPr lang="en-US" dirty="0"/>
              <a:t>name translated into resources store (ResourceResolver)</a:t>
            </a:r>
          </a:p>
          <a:p>
            <a:pPr fontAlgn="base"/>
            <a:r>
              <a:rPr lang="en-US" dirty="0" smtClean="0"/>
              <a:t>Can be bundled into Web Application </a:t>
            </a:r>
            <a:r>
              <a:rPr lang="en-US" dirty="0"/>
              <a:t>or within </a:t>
            </a:r>
            <a:r>
              <a:rPr lang="en-US" dirty="0" smtClean="0"/>
              <a:t>Java SE </a:t>
            </a:r>
            <a:r>
              <a:rPr lang="en-US" dirty="0"/>
              <a:t>library</a:t>
            </a:r>
          </a:p>
          <a:p>
            <a:pPr fontAlgn="base"/>
            <a:r>
              <a:rPr lang="en-US" dirty="0" smtClean="0"/>
              <a:t>How to choose the used one:</a:t>
            </a:r>
          </a:p>
          <a:p>
            <a:pPr lvl="1" fontAlgn="base"/>
            <a:r>
              <a:rPr lang="en-US" dirty="0" smtClean="0"/>
              <a:t>use </a:t>
            </a:r>
            <a:r>
              <a:rPr lang="en-US" dirty="0"/>
              <a:t>only </a:t>
            </a:r>
            <a:r>
              <a:rPr lang="en-US" dirty="0" smtClean="0"/>
              <a:t>one</a:t>
            </a:r>
          </a:p>
          <a:p>
            <a:pPr lvl="1" fontAlgn="base"/>
            <a:r>
              <a:rPr lang="en-US" dirty="0" smtClean="0"/>
              <a:t>static </a:t>
            </a:r>
            <a:r>
              <a:rPr lang="en-US" dirty="0"/>
              <a:t>or dynamic view </a:t>
            </a:r>
            <a:r>
              <a:rPr lang="en-US" dirty="0" smtClean="0"/>
              <a:t>definition</a:t>
            </a:r>
          </a:p>
          <a:p>
            <a:pPr lvl="1" fontAlgn="base"/>
            <a:r>
              <a:rPr lang="en-US" dirty="0" smtClean="0"/>
              <a:t>static </a:t>
            </a:r>
            <a:r>
              <a:rPr lang="en-US" dirty="0"/>
              <a:t>selection for all views</a:t>
            </a:r>
          </a:p>
          <a:p>
            <a:r>
              <a:rPr lang="en-US" dirty="0" smtClean="0"/>
              <a:t>Multi-templating?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8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</a:t>
            </a:r>
            <a:r>
              <a:rPr lang="en-US" dirty="0" smtClean="0"/>
              <a:t>Resource Libraries Contracts usage, switching </a:t>
            </a:r>
            <a:r>
              <a:rPr lang="en-US" dirty="0" smtClean="0"/>
              <a:t>RLCs </a:t>
            </a:r>
            <a:r>
              <a:rPr lang="en-US" dirty="0" smtClean="0"/>
              <a:t>dynamically using Expression </a:t>
            </a:r>
            <a:r>
              <a:rPr lang="en-US" dirty="0" smtClean="0"/>
              <a:t>Language </a:t>
            </a:r>
            <a:r>
              <a:rPr lang="en-US" dirty="0" smtClean="0"/>
              <a:t>and </a:t>
            </a:r>
            <a:r>
              <a:rPr lang="en-US" dirty="0" smtClean="0"/>
              <a:t>ManagedBean.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02-ResourceLibrariesContracts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Resource Libraries Contracts</a:t>
            </a:r>
          </a:p>
        </p:txBody>
      </p:sp>
    </p:spTree>
    <p:extLst>
      <p:ext uri="{BB962C8B-B14F-4D97-AF65-F5344CB8AC3E}">
        <p14:creationId xmlns:p14="http://schemas.microsoft.com/office/powerpoint/2010/main" val="220937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Language 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Language 3.0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Communication </a:t>
            </a:r>
            <a:r>
              <a:rPr lang="en-US" dirty="0"/>
              <a:t>between presentation layer and application logic</a:t>
            </a:r>
          </a:p>
          <a:p>
            <a:pPr fontAlgn="base"/>
            <a:r>
              <a:rPr lang="en-US" dirty="0" smtClean="0"/>
              <a:t>Deferred </a:t>
            </a:r>
            <a:r>
              <a:rPr lang="en-US" dirty="0"/>
              <a:t>and immediate evaluation of expressions</a:t>
            </a:r>
          </a:p>
          <a:p>
            <a:pPr fontAlgn="base"/>
            <a:r>
              <a:rPr lang="en-US" dirty="0" smtClean="0"/>
              <a:t>Sets and </a:t>
            </a:r>
            <a:r>
              <a:rPr lang="en-US" dirty="0"/>
              <a:t>gets data, invokes methods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Features</a:t>
            </a:r>
          </a:p>
          <a:p>
            <a:pPr lvl="1" fontAlgn="base"/>
            <a:r>
              <a:rPr lang="en-US" dirty="0" smtClean="0"/>
              <a:t>Static collections</a:t>
            </a:r>
            <a:r>
              <a:rPr lang="en-US" dirty="0"/>
              <a:t>, semicolon, assignments</a:t>
            </a:r>
          </a:p>
          <a:p>
            <a:pPr lvl="1" fontAlgn="base"/>
            <a:r>
              <a:rPr lang="en-US" dirty="0"/>
              <a:t>Collection Operations (aligned with Java SE 8</a:t>
            </a:r>
            <a:r>
              <a:rPr lang="en-US" dirty="0" smtClean="0"/>
              <a:t>)</a:t>
            </a:r>
          </a:p>
          <a:p>
            <a:pPr lvl="1" fontAlgn="base"/>
            <a:r>
              <a:rPr lang="en-US" dirty="0" smtClean="0"/>
              <a:t>Lambda Expressions</a:t>
            </a:r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of Expression Language 3.0 features: </a:t>
            </a:r>
            <a:r>
              <a:rPr lang="en-US" dirty="0"/>
              <a:t>standalone EL Processor, opperators, static fields, collections, lambdas and collection operations.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03-ExpressionLanguage3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Expression Language 3.0</a:t>
            </a:r>
          </a:p>
        </p:txBody>
      </p:sp>
    </p:spTree>
    <p:extLst>
      <p:ext uri="{BB962C8B-B14F-4D97-AF65-F5344CB8AC3E}">
        <p14:creationId xmlns:p14="http://schemas.microsoft.com/office/powerpoint/2010/main" val="279691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­Prime </a:t>
            </a:r>
            <a:r>
              <a:rPr lang="en-US" dirty="0"/>
              <a:t>Time with PrimeFaces Components</a:t>
            </a:r>
          </a:p>
        </p:txBody>
      </p:sp>
    </p:spTree>
    <p:extLst>
      <p:ext uri="{BB962C8B-B14F-4D97-AF65-F5344CB8AC3E}">
        <p14:creationId xmlns:p14="http://schemas.microsoft.com/office/powerpoint/2010/main" val="210759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­Prime Time with PrimeFaces Components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With 100+ Rich </a:t>
            </a:r>
            <a:r>
              <a:rPr lang="en-US" dirty="0"/>
              <a:t>S</a:t>
            </a:r>
            <a:r>
              <a:rPr lang="en-US" dirty="0" smtClean="0"/>
              <a:t>et of Components</a:t>
            </a:r>
          </a:p>
          <a:p>
            <a:pPr fontAlgn="base"/>
            <a:r>
              <a:rPr lang="en-US" dirty="0" smtClean="0"/>
              <a:t>Built</a:t>
            </a:r>
            <a:r>
              <a:rPr lang="en-US" dirty="0"/>
              <a:t>-in Ajax based on standard JSF 2.0 Ajax </a:t>
            </a:r>
            <a:r>
              <a:rPr lang="en-US" dirty="0" smtClean="0"/>
              <a:t>APIs</a:t>
            </a:r>
          </a:p>
          <a:p>
            <a:pPr fontAlgn="base"/>
            <a:r>
              <a:rPr lang="en-US" dirty="0" smtClean="0"/>
              <a:t>Client APIs based on </a:t>
            </a:r>
          </a:p>
          <a:p>
            <a:pPr fontAlgn="base"/>
            <a:r>
              <a:rPr lang="en-US" dirty="0" smtClean="0"/>
              <a:t>Enterprise theming w/ Theme Roller</a:t>
            </a:r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515" y="2278948"/>
            <a:ext cx="1570825" cy="38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1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on advanced UI </a:t>
            </a:r>
            <a:r>
              <a:rPr lang="en-US" dirty="0" smtClean="0"/>
              <a:t>components:</a:t>
            </a:r>
            <a:br>
              <a:rPr lang="en-US" dirty="0" smtClean="0"/>
            </a:br>
            <a:r>
              <a:rPr lang="en-US" dirty="0" smtClean="0"/>
              <a:t>DataTable</a:t>
            </a:r>
            <a:r>
              <a:rPr lang="en-US" dirty="0" smtClean="0"/>
              <a:t>, Gmap, AutoComplete, PickList and </a:t>
            </a:r>
            <a:r>
              <a:rPr lang="en-US" dirty="0" smtClean="0"/>
              <a:t>many others</a:t>
            </a:r>
            <a:r>
              <a:rPr lang="en-US" dirty="0" smtClean="0"/>
              <a:t>…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7925421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10-PrimeFacesComponents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­</a:t>
            </a:r>
            <a:r>
              <a:rPr lang="en-US" dirty="0" smtClean="0"/>
              <a:t>Prime Time </a:t>
            </a:r>
            <a:r>
              <a:rPr lang="en-US" dirty="0"/>
              <a:t>with PrimeFaces Components</a:t>
            </a:r>
          </a:p>
        </p:txBody>
      </p:sp>
    </p:spTree>
    <p:extLst>
      <p:ext uri="{BB962C8B-B14F-4D97-AF65-F5344CB8AC3E}">
        <p14:creationId xmlns:p14="http://schemas.microsoft.com/office/powerpoint/2010/main" val="279940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Jungle </a:t>
            </a:r>
            <a:r>
              <a:rPr lang="en-US" dirty="0"/>
              <a:t>of PrimeFaces Themes</a:t>
            </a:r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Jungle of PrimeFaces Themes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Powered w/ ThemeRoller CSS Framework</a:t>
            </a:r>
          </a:p>
          <a:p>
            <a:pPr fontAlgn="base"/>
            <a:r>
              <a:rPr lang="en-US" dirty="0" smtClean="0"/>
              <a:t>~40 themes available by only adding JAR dependency</a:t>
            </a:r>
          </a:p>
          <a:p>
            <a:pPr fontAlgn="base"/>
            <a:r>
              <a:rPr lang="en-US" dirty="0" smtClean="0"/>
              <a:t>Configuration is done by &lt;context-</a:t>
            </a:r>
            <a:r>
              <a:rPr lang="en-US" dirty="0" err="1" smtClean="0"/>
              <a:t>param</a:t>
            </a:r>
            <a:r>
              <a:rPr lang="en-US" dirty="0" smtClean="0"/>
              <a:t>&gt; in </a:t>
            </a:r>
            <a:r>
              <a:rPr lang="en-US" dirty="0" err="1" smtClean="0"/>
              <a:t>web.xml</a:t>
            </a:r>
            <a:endParaRPr lang="en-US" dirty="0" smtClean="0"/>
          </a:p>
          <a:p>
            <a:pPr fontAlgn="base"/>
            <a:r>
              <a:rPr lang="en-US" dirty="0" smtClean="0"/>
              <a:t>ThemeRoller provides visual editor to create new themes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2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Java EE 7 &amp; JavaServer Faces 2.2, PrimeFaces, NetBeans IDE</a:t>
            </a:r>
          </a:p>
          <a:p>
            <a:pPr marL="403225" lvl="1" indent="0">
              <a:buNone/>
            </a:pPr>
            <a:endParaRPr lang="en-US" dirty="0" smtClean="0"/>
          </a:p>
          <a:p>
            <a:r>
              <a:rPr lang="en-US" dirty="0" smtClean="0"/>
              <a:t>Tour through 10 features of the JSF and PF </a:t>
            </a:r>
          </a:p>
          <a:p>
            <a:pPr lvl="1"/>
            <a:r>
              <a:rPr lang="en-US" dirty="0" smtClean="0"/>
              <a:t>Feature </a:t>
            </a:r>
            <a:r>
              <a:rPr lang="en-US" dirty="0" smtClean="0"/>
              <a:t>overview</a:t>
            </a:r>
            <a:endParaRPr lang="en-US" dirty="0" smtClean="0"/>
          </a:p>
          <a:p>
            <a:pPr lvl="1"/>
            <a:r>
              <a:rPr lang="en-US" dirty="0" smtClean="0"/>
              <a:t>Samples in </a:t>
            </a:r>
            <a:r>
              <a:rPr lang="en-US" dirty="0" smtClean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188618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Theme variations on UI Components</a:t>
            </a:r>
          </a:p>
          <a:p>
            <a:r>
              <a:rPr lang="en-US" dirty="0" smtClean="0"/>
              <a:t>Custom theme creation w/ online Roller tool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04-PrimeFacesThemes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In the Jungle of PrimeFaces Themes</a:t>
            </a:r>
          </a:p>
        </p:txBody>
      </p:sp>
      <p:sp>
        <p:nvSpPr>
          <p:cNvPr id="6" name="Content Placeholder 34"/>
          <p:cNvSpPr txBox="1">
            <a:spLocks/>
          </p:cNvSpPr>
          <p:nvPr/>
        </p:nvSpPr>
        <p:spPr bwMode="white">
          <a:xfrm>
            <a:off x="950399" y="1574804"/>
            <a:ext cx="7617881" cy="135466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14300" indent="-11430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 sz="2400" b="0" kern="1200" cap="none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318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74725" indent="-174625" algn="l" defTabSz="2286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319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-1682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»"/>
              <a:defRPr sz="14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570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PrimePush, PrimeUI </a:t>
            </a:r>
            <a:r>
              <a:rPr lang="en-US" dirty="0"/>
              <a:t>and PrimeMobile</a:t>
            </a:r>
          </a:p>
        </p:txBody>
      </p:sp>
    </p:spTree>
    <p:extLst>
      <p:ext uri="{BB962C8B-B14F-4D97-AF65-F5344CB8AC3E}">
        <p14:creationId xmlns:p14="http://schemas.microsoft.com/office/powerpoint/2010/main" val="159406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PrimePush, PrimeUI and PrimeMobile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PrimePush</a:t>
            </a:r>
            <a:r>
              <a:rPr lang="en-US" dirty="0" smtClean="0"/>
              <a:t> brings first class support with Atmosphere Framework</a:t>
            </a:r>
          </a:p>
          <a:p>
            <a:pPr lvl="1" fontAlgn="base"/>
            <a:r>
              <a:rPr lang="en-US" dirty="0" err="1" smtClean="0"/>
              <a:t>WebSockets</a:t>
            </a:r>
            <a:r>
              <a:rPr lang="en-US" dirty="0" smtClean="0"/>
              <a:t>, long polling, streaming, </a:t>
            </a:r>
            <a:r>
              <a:rPr lang="en-US" dirty="0" err="1" smtClean="0"/>
              <a:t>jsonp</a:t>
            </a:r>
            <a:endParaRPr lang="en-US" dirty="0" smtClean="0"/>
          </a:p>
          <a:p>
            <a:pPr fontAlgn="base"/>
            <a:r>
              <a:rPr lang="en-US" dirty="0" err="1" smtClean="0"/>
              <a:t>PrimeUI</a:t>
            </a:r>
            <a:r>
              <a:rPr lang="en-US" dirty="0"/>
              <a:t> </a:t>
            </a:r>
            <a:r>
              <a:rPr lang="en-US" dirty="0" smtClean="0"/>
              <a:t>is spin-off from the JSF suite, provides rich </a:t>
            </a:r>
            <a:r>
              <a:rPr lang="en-US" dirty="0" err="1" smtClean="0"/>
              <a:t>javascript</a:t>
            </a:r>
            <a:r>
              <a:rPr lang="en-US" dirty="0" smtClean="0"/>
              <a:t> widgets</a:t>
            </a:r>
          </a:p>
          <a:p>
            <a:pPr lvl="1" fontAlgn="base"/>
            <a:r>
              <a:rPr lang="en-US" dirty="0" err="1" smtClean="0"/>
              <a:t>autoComplete</a:t>
            </a:r>
            <a:r>
              <a:rPr lang="en-US" dirty="0" smtClean="0"/>
              <a:t>, </a:t>
            </a:r>
            <a:r>
              <a:rPr lang="en-US" dirty="0" err="1" smtClean="0"/>
              <a:t>dataTable</a:t>
            </a:r>
            <a:r>
              <a:rPr lang="en-US" dirty="0"/>
              <a:t> </a:t>
            </a:r>
            <a:r>
              <a:rPr lang="en-US" dirty="0" smtClean="0"/>
              <a:t>and many others (~30 components)</a:t>
            </a:r>
          </a:p>
          <a:p>
            <a:pPr fontAlgn="base"/>
            <a:r>
              <a:rPr lang="en-US" dirty="0" err="1" smtClean="0"/>
              <a:t>PrimeMobile</a:t>
            </a:r>
            <a:r>
              <a:rPr lang="en-US" dirty="0" smtClean="0"/>
              <a:t> offers UI components for mobile devices, supports for:</a:t>
            </a:r>
          </a:p>
          <a:p>
            <a:pPr lvl="1" fontAlgn="base"/>
            <a:r>
              <a:rPr lang="en-US" dirty="0"/>
              <a:t>p</a:t>
            </a:r>
            <a:r>
              <a:rPr lang="en-US" dirty="0" smtClean="0"/>
              <a:t>owered by </a:t>
            </a:r>
            <a:r>
              <a:rPr lang="en-US" dirty="0" err="1" smtClean="0"/>
              <a:t>jQuery</a:t>
            </a:r>
            <a:endParaRPr lang="en-US" dirty="0" smtClean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Screen Shot 2013-07-19 at 11.12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925" y="3367034"/>
            <a:ext cx="4722990" cy="81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PrimePush</a:t>
            </a:r>
            <a:r>
              <a:rPr lang="en-US" dirty="0" smtClean="0"/>
              <a:t> Chat Demo</a:t>
            </a:r>
          </a:p>
          <a:p>
            <a:r>
              <a:rPr lang="en-US" dirty="0" err="1" smtClean="0"/>
              <a:t>PrimeUI</a:t>
            </a:r>
            <a:r>
              <a:rPr lang="en-US" dirty="0" smtClean="0"/>
              <a:t> integrated with REST Services</a:t>
            </a:r>
          </a:p>
          <a:p>
            <a:r>
              <a:rPr lang="en-US" dirty="0" err="1" smtClean="0"/>
              <a:t>PrimeMobile</a:t>
            </a:r>
            <a:r>
              <a:rPr lang="en-US" dirty="0" smtClean="0"/>
              <a:t> in Action on mobile device simulators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05-PrimePushUiMobile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PrimePush, PrimeUI and PrimeMobile</a:t>
            </a:r>
          </a:p>
        </p:txBody>
      </p:sp>
      <p:sp>
        <p:nvSpPr>
          <p:cNvPr id="6" name="Content Placeholder 34"/>
          <p:cNvSpPr txBox="1">
            <a:spLocks/>
          </p:cNvSpPr>
          <p:nvPr/>
        </p:nvSpPr>
        <p:spPr bwMode="white">
          <a:xfrm>
            <a:off x="950399" y="1574804"/>
            <a:ext cx="7617881" cy="135466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14300" indent="-11430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 sz="2400" b="0" kern="1200" cap="none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318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74725" indent="-174625" algn="l" defTabSz="2286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319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-1682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»"/>
              <a:defRPr sz="14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303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scaffolding with PrimeFaces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scaffolding with PrimeFaces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Generation of CRUD skeleton from the database</a:t>
            </a:r>
          </a:p>
          <a:p>
            <a:pPr lvl="1" fontAlgn="base"/>
            <a:r>
              <a:rPr lang="en-US" dirty="0" smtClean="0"/>
              <a:t>Standard distribution: </a:t>
            </a:r>
            <a:r>
              <a:rPr lang="en-US" dirty="0"/>
              <a:t>JSPs or vanila </a:t>
            </a:r>
            <a:r>
              <a:rPr lang="en-US" dirty="0" smtClean="0"/>
              <a:t>Facelets</a:t>
            </a:r>
          </a:p>
          <a:p>
            <a:pPr lvl="1" fontAlgn="base"/>
            <a:r>
              <a:rPr lang="en-US" dirty="0" smtClean="0"/>
              <a:t>Nbpfcrudgen plugin: </a:t>
            </a:r>
            <a:r>
              <a:rPr lang="en-US" dirty="0"/>
              <a:t>Facelets with </a:t>
            </a:r>
            <a:r>
              <a:rPr lang="en-US" dirty="0" smtClean="0"/>
              <a:t>PrimeFaces</a:t>
            </a:r>
          </a:p>
          <a:p>
            <a:pPr fontAlgn="base"/>
            <a:r>
              <a:rPr lang="en-US" dirty="0" smtClean="0"/>
              <a:t>Since NetBeans 7.3.1 </a:t>
            </a:r>
            <a:r>
              <a:rPr lang="en-US" dirty="0"/>
              <a:t>leverages </a:t>
            </a:r>
            <a:r>
              <a:rPr lang="en-US" dirty="0" smtClean="0"/>
              <a:t>Context and Dependency Injection</a:t>
            </a:r>
          </a:p>
          <a:p>
            <a:pPr fontAlgn="base"/>
            <a:r>
              <a:rPr lang="en-US" dirty="0" smtClean="0"/>
              <a:t>Procedure</a:t>
            </a:r>
          </a:p>
          <a:p>
            <a:pPr lvl="1" fontAlgn="base"/>
            <a:r>
              <a:rPr lang="en-US" dirty="0" smtClean="0"/>
              <a:t>Generate entity classes from database</a:t>
            </a:r>
          </a:p>
          <a:p>
            <a:pPr lvl="1" fontAlgn="base"/>
            <a:r>
              <a:rPr lang="en-US" dirty="0" smtClean="0"/>
              <a:t>Generate JSF skeleton from entities</a:t>
            </a:r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9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CRUD application generation using standard JavaServer Faces templates, generation of PrimeFaces templates.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06-JsfPrimeFacesScaffolding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JSF scaffolding with PrimeFaces</a:t>
            </a:r>
          </a:p>
        </p:txBody>
      </p:sp>
    </p:spTree>
    <p:extLst>
      <p:ext uri="{BB962C8B-B14F-4D97-AF65-F5344CB8AC3E}">
        <p14:creationId xmlns:p14="http://schemas.microsoft.com/office/powerpoint/2010/main" val="208805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Faces 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Faces Flows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Reusable </a:t>
            </a:r>
            <a:r>
              <a:rPr lang="en-US" dirty="0" smtClean="0"/>
              <a:t>flow of </a:t>
            </a:r>
            <a:r>
              <a:rPr lang="en-US" dirty="0" smtClean="0"/>
              <a:t>pages</a:t>
            </a:r>
          </a:p>
          <a:p>
            <a:pPr fontAlgn="base"/>
            <a:r>
              <a:rPr lang="en-US" dirty="0"/>
              <a:t>Derived from </a:t>
            </a:r>
            <a:r>
              <a:rPr lang="en-US" dirty="0" smtClean="0"/>
              <a:t>proven technologies</a:t>
            </a:r>
            <a:r>
              <a:rPr lang="en-US" dirty="0"/>
              <a:t>: </a:t>
            </a:r>
            <a:r>
              <a:rPr lang="en-US" dirty="0" smtClean="0"/>
              <a:t>SpringWebFlow and </a:t>
            </a:r>
            <a:r>
              <a:rPr lang="en-US" dirty="0"/>
              <a:t>Oracle </a:t>
            </a:r>
            <a:r>
              <a:rPr lang="en-US" dirty="0" smtClean="0"/>
              <a:t>ADF</a:t>
            </a:r>
          </a:p>
          <a:p>
            <a:pPr fontAlgn="base"/>
            <a:r>
              <a:rPr lang="en-US" dirty="0" smtClean="0"/>
              <a:t>@FlowScoped </a:t>
            </a:r>
            <a:r>
              <a:rPr lang="en-US" dirty="0"/>
              <a:t>CDI bean - </a:t>
            </a:r>
            <a:r>
              <a:rPr lang="en-US" dirty="0"/>
              <a:t>JSF specification bound with CDI one</a:t>
            </a:r>
            <a:endParaRPr lang="en-US" dirty="0"/>
          </a:p>
          <a:p>
            <a:pPr fontAlgn="base"/>
            <a:r>
              <a:rPr lang="en-US" dirty="0" smtClean="0"/>
              <a:t>Definition:</a:t>
            </a:r>
          </a:p>
          <a:p>
            <a:pPr lvl="1" fontAlgn="base"/>
            <a:r>
              <a:rPr lang="en-US" dirty="0" smtClean="0"/>
              <a:t>JSF configuration </a:t>
            </a:r>
            <a:r>
              <a:rPr lang="en-US" dirty="0" smtClean="0"/>
              <a:t>file (faces-config)</a:t>
            </a:r>
            <a:endParaRPr lang="en-US" dirty="0" smtClean="0"/>
          </a:p>
          <a:p>
            <a:pPr lvl="1" fontAlgn="base"/>
            <a:r>
              <a:rPr lang="en-US" dirty="0" smtClean="0"/>
              <a:t>@FlowDefinition </a:t>
            </a:r>
            <a:r>
              <a:rPr lang="en-US" dirty="0" smtClean="0"/>
              <a:t>annotation (java bean)</a:t>
            </a:r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1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wizard using </a:t>
            </a:r>
            <a:r>
              <a:rPr lang="en-US" dirty="0" smtClean="0"/>
              <a:t>navigation </a:t>
            </a:r>
            <a:r>
              <a:rPr lang="en-US" dirty="0" smtClean="0"/>
              <a:t>elements of the Faces Flow, flow scope defined </a:t>
            </a:r>
            <a:r>
              <a:rPr lang="en-US" dirty="0" smtClean="0"/>
              <a:t>bean</a:t>
            </a:r>
            <a:r>
              <a:rPr lang="en-US" dirty="0"/>
              <a:t>, Faces Flow component as a plugable library.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8010482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07-FacesFlow, 07-FacesFlowLibrary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Faces Flows</a:t>
            </a:r>
          </a:p>
        </p:txBody>
      </p:sp>
    </p:spTree>
    <p:extLst>
      <p:ext uri="{BB962C8B-B14F-4D97-AF65-F5344CB8AC3E}">
        <p14:creationId xmlns:p14="http://schemas.microsoft.com/office/powerpoint/2010/main" val="293743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443821" y="1404881"/>
            <a:ext cx="5369979" cy="2523657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Java EE 7 – 14 JSRs and 9 MRs, themes:</a:t>
            </a:r>
          </a:p>
          <a:p>
            <a:pPr marL="917575" lvl="1" indent="-285750"/>
            <a:r>
              <a:rPr lang="en-US" sz="1400" dirty="0" smtClean="0"/>
              <a:t>HTML5</a:t>
            </a:r>
          </a:p>
          <a:p>
            <a:pPr marL="917575" lvl="1" indent="-285750"/>
            <a:r>
              <a:rPr lang="en-US" sz="1400" dirty="0" smtClean="0"/>
              <a:t>Developer </a:t>
            </a:r>
            <a:r>
              <a:rPr lang="en-US" sz="1400" dirty="0"/>
              <a:t>productivity</a:t>
            </a:r>
            <a:endParaRPr lang="en-US" sz="1400" dirty="0" smtClean="0"/>
          </a:p>
          <a:p>
            <a:pPr marL="917575" lvl="1" indent="-285750"/>
            <a:r>
              <a:rPr lang="en-US" sz="1400" dirty="0" smtClean="0"/>
              <a:t>Enterprise </a:t>
            </a:r>
            <a:r>
              <a:rPr lang="en-US" sz="1400" dirty="0"/>
              <a:t>demands</a:t>
            </a:r>
            <a:endParaRPr lang="en-US" sz="1400" cap="none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JavaServer Faces 2.2 big features:</a:t>
            </a:r>
          </a:p>
          <a:p>
            <a:pPr marL="917575" lvl="1" indent="-285750"/>
            <a:r>
              <a:rPr lang="en-US" sz="1400" dirty="0" smtClean="0"/>
              <a:t>HTML5 </a:t>
            </a:r>
            <a:r>
              <a:rPr lang="en-US" sz="1400" dirty="0"/>
              <a:t>F</a:t>
            </a:r>
            <a:r>
              <a:rPr lang="en-US" sz="1400" dirty="0" smtClean="0"/>
              <a:t>riendly Markup</a:t>
            </a:r>
            <a:endParaRPr lang="en-US" sz="1400" dirty="0"/>
          </a:p>
          <a:p>
            <a:pPr marL="917575" lvl="1" indent="-285750"/>
            <a:r>
              <a:rPr lang="en-US" sz="1400" dirty="0" smtClean="0"/>
              <a:t>Faces Flow</a:t>
            </a:r>
          </a:p>
          <a:p>
            <a:pPr marL="917575" lvl="1" indent="-285750"/>
            <a:r>
              <a:rPr lang="en-US" sz="1400" dirty="0"/>
              <a:t>Resource Library </a:t>
            </a:r>
            <a:r>
              <a:rPr lang="en-US" sz="1400" dirty="0" smtClean="0"/>
              <a:t>Contract</a:t>
            </a:r>
          </a:p>
          <a:p>
            <a:pPr marL="917575" lvl="1" indent="-285750">
              <a:buFont typeface="Wingdings" pitchFamily="2" charset="2"/>
              <a:buChar char="§"/>
            </a:pPr>
            <a:endParaRPr lang="en-US" sz="1400" cap="none" dirty="0" smtClean="0"/>
          </a:p>
          <a:p>
            <a:pPr marL="917575" lvl="1" indent="-285750">
              <a:buFont typeface="Wingdings" pitchFamily="2" charset="2"/>
              <a:buChar char="§"/>
            </a:pPr>
            <a:endParaRPr lang="en-US" sz="1400" cap="none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 7 &amp; JavaServer Faces 2.2</a:t>
            </a:r>
            <a:endParaRPr lang="en-US" dirty="0"/>
          </a:p>
        </p:txBody>
      </p:sp>
      <p:pic>
        <p:nvPicPr>
          <p:cNvPr id="24" name="Picture 8" descr="http://entwicklertagebuch.com/blog/wp-content/uploads/2013/01/20110510-jsf-logo.pn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461" b="-66461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0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based UI </a:t>
            </a:r>
            <a:r>
              <a:rPr lang="en-US" dirty="0"/>
              <a:t>components definition</a:t>
            </a:r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based UI components definition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Improved @FacesComponent interface</a:t>
            </a:r>
          </a:p>
          <a:p>
            <a:pPr fontAlgn="base"/>
            <a:r>
              <a:rPr lang="en-US" dirty="0" smtClean="0"/>
              <a:t>Introduces default namespace for components</a:t>
            </a:r>
          </a:p>
          <a:p>
            <a:pPr fontAlgn="base"/>
            <a:r>
              <a:rPr lang="en-US" dirty="0" smtClean="0"/>
              <a:t>Eliminates </a:t>
            </a:r>
            <a:r>
              <a:rPr lang="en-US" dirty="0"/>
              <a:t>needs for a tag </a:t>
            </a:r>
            <a:r>
              <a:rPr lang="en-US" dirty="0" smtClean="0"/>
              <a:t>handler class and tag library</a:t>
            </a:r>
          </a:p>
          <a:p>
            <a:pPr fontAlgn="base"/>
            <a:r>
              <a:rPr lang="en-US" dirty="0"/>
              <a:t>CDI capable </a:t>
            </a:r>
            <a:r>
              <a:rPr lang="en-US" dirty="0" smtClean="0"/>
              <a:t>component</a:t>
            </a:r>
          </a:p>
          <a:p>
            <a:pPr fontAlgn="base"/>
            <a:r>
              <a:rPr lang="en-US" dirty="0" smtClean="0"/>
              <a:t>Specifies</a:t>
            </a:r>
            <a:endParaRPr lang="en-US" dirty="0" smtClean="0"/>
          </a:p>
          <a:p>
            <a:pPr lvl="1" fontAlgn="base"/>
            <a:r>
              <a:rPr lang="en-US" dirty="0" smtClean="0"/>
              <a:t>Create tag flag</a:t>
            </a:r>
          </a:p>
          <a:p>
            <a:pPr lvl="1" fontAlgn="base"/>
            <a:r>
              <a:rPr lang="en-US" dirty="0" smtClean="0"/>
              <a:t>Tag </a:t>
            </a:r>
            <a:r>
              <a:rPr lang="en-US" dirty="0" smtClean="0"/>
              <a:t>name</a:t>
            </a:r>
          </a:p>
          <a:p>
            <a:pPr lvl="1" fontAlgn="base"/>
            <a:r>
              <a:rPr lang="en-US" dirty="0" smtClean="0"/>
              <a:t>Namespace</a:t>
            </a:r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0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Usage of the tag defined by @FacesComponent without any tag library, </a:t>
            </a:r>
            <a:r>
              <a:rPr lang="en-US" dirty="0"/>
              <a:t>CDI binding in the </a:t>
            </a:r>
            <a:r>
              <a:rPr lang="en-US" dirty="0" smtClean="0"/>
              <a:t>component, Java SE project as a custom tag library.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7925421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08-FacesComponent, 08-FacesComponentLibrary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Annotation based UI components definition</a:t>
            </a:r>
          </a:p>
        </p:txBody>
      </p:sp>
    </p:spTree>
    <p:extLst>
      <p:ext uri="{BB962C8B-B14F-4D97-AF65-F5344CB8AC3E}">
        <p14:creationId xmlns:p14="http://schemas.microsoft.com/office/powerpoint/2010/main" val="8788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Upload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Upload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/>
              <a:t>Servlet 3.0 multipart architecture</a:t>
            </a:r>
          </a:p>
          <a:p>
            <a:pPr fontAlgn="base"/>
            <a:r>
              <a:rPr lang="en-US" dirty="0" smtClean="0"/>
              <a:t>Standard component </a:t>
            </a:r>
            <a:r>
              <a:rPr lang="en-US" dirty="0"/>
              <a:t>with/without AJAX </a:t>
            </a:r>
            <a:r>
              <a:rPr lang="en-US" dirty="0" smtClean="0"/>
              <a:t>requests</a:t>
            </a:r>
          </a:p>
          <a:p>
            <a:pPr fontAlgn="base"/>
            <a:r>
              <a:rPr lang="en-US" dirty="0" smtClean="0"/>
              <a:t>For lower JSF versions already available as PrimeFaces component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Prerequisites</a:t>
            </a:r>
            <a:endParaRPr lang="en-US" dirty="0"/>
          </a:p>
          <a:p>
            <a:pPr lvl="1" fontAlgn="base"/>
            <a:r>
              <a:rPr lang="en-US" dirty="0" smtClean="0"/>
              <a:t>Enctype multipart/form-data of </a:t>
            </a:r>
            <a:r>
              <a:rPr lang="en-US" dirty="0"/>
              <a:t>the form</a:t>
            </a:r>
          </a:p>
          <a:p>
            <a:pPr lvl="1" fontAlgn="base"/>
            <a:r>
              <a:rPr lang="en-US" dirty="0"/>
              <a:t>Servlet </a:t>
            </a:r>
            <a:r>
              <a:rPr lang="en-US" dirty="0" smtClean="0"/>
              <a:t>3.0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7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Upload of the standard JSF 2.2 and PrimeFaces library in action, setup of the type and size limit.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7925421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09-FileUpload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File Upload</a:t>
            </a:r>
          </a:p>
        </p:txBody>
      </p:sp>
    </p:spTree>
    <p:extLst>
      <p:ext uri="{BB962C8B-B14F-4D97-AF65-F5344CB8AC3E}">
        <p14:creationId xmlns:p14="http://schemas.microsoft.com/office/powerpoint/2010/main" val="143492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7960" y="143152"/>
            <a:ext cx="3918071" cy="374854"/>
          </a:xfrm>
        </p:spPr>
        <p:txBody>
          <a:bodyPr/>
          <a:lstStyle/>
          <a:p>
            <a:r>
              <a:rPr lang="en-US" dirty="0" smtClean="0"/>
              <a:t>PrimeFaces Cookbook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59" y="584842"/>
            <a:ext cx="3398841" cy="41941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28712" y="118079"/>
            <a:ext cx="3178467" cy="4427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114300" indent="-114300" defTabSz="228600">
              <a:lnSpc>
                <a:spcPct val="90000"/>
              </a:lnSpc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Over 90 practical recipes to learn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PrimeFaces</a:t>
            </a:r>
            <a:b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written by:</a:t>
            </a:r>
            <a:b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Oleg </a:t>
            </a:r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Varaksin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&amp; Yours 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ruly</a:t>
            </a:r>
          </a:p>
          <a:p>
            <a:pPr marL="114300" indent="-114300" defTabSz="228600">
              <a:lnSpc>
                <a:spcPct val="90000"/>
              </a:lnSpc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</a:pP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14300" indent="-114300" defTabSz="228600">
              <a:lnSpc>
                <a:spcPct val="90000"/>
              </a:lnSpc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Author discount 40% with code: TBD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21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79648" y="1262873"/>
            <a:ext cx="8402731" cy="2856104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docs.oracle.com/javaee/7/tutorial/doc/home.htm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http://www.primefaces.org/</a:t>
            </a:r>
            <a:r>
              <a:rPr lang="en-US" dirty="0" smtClean="0">
                <a:hlinkClick r:id="rId3"/>
              </a:rPr>
              <a:t>showcase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blog.primefaces.org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netbeans.org/kb/trails/java-ee.html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sourceforge.net/projects/nbpfcrudgen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</a:t>
            </a:r>
            <a:r>
              <a:rPr lang="en-US" smtClean="0"/>
              <a:t>Section Divider</a:t>
            </a:r>
            <a:endParaRPr lang="en-US"/>
          </a:p>
        </p:txBody>
      </p:sp>
      <p:pic>
        <p:nvPicPr>
          <p:cNvPr id="8" name="Picture 7" descr="O_signature_wht_rg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737" y="4144260"/>
            <a:ext cx="1139799" cy="3514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51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8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443821" y="1404881"/>
            <a:ext cx="5630202" cy="2523657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Open Source </a:t>
            </a:r>
            <a:r>
              <a:rPr lang="en-US" sz="2000" cap="none" dirty="0"/>
              <a:t>C</a:t>
            </a:r>
            <a:r>
              <a:rPr lang="en-US" sz="2000" cap="none" dirty="0" smtClean="0"/>
              <a:t>omponent </a:t>
            </a:r>
            <a:r>
              <a:rPr lang="en-US" sz="2000" cap="none" dirty="0"/>
              <a:t>L</a:t>
            </a:r>
            <a:r>
              <a:rPr lang="en-US" sz="2000" cap="none" dirty="0" smtClean="0"/>
              <a:t>ibrary for JSF 2.x</a:t>
            </a:r>
            <a:br>
              <a:rPr lang="en-US" sz="2000" cap="none" dirty="0" smtClean="0"/>
            </a:br>
            <a:r>
              <a:rPr lang="en-US" sz="2000" cap="none" dirty="0" smtClean="0"/>
              <a:t>			</a:t>
            </a:r>
            <a:r>
              <a:rPr lang="en-US" sz="1400" cap="none" dirty="0" smtClean="0"/>
              <a:t>JSF 2.2 is supported with PF version 4.x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Very Lightweight w/ Zero </a:t>
            </a:r>
            <a:r>
              <a:rPr lang="en-US" sz="2000" cap="none" dirty="0"/>
              <a:t>C</a:t>
            </a:r>
            <a:r>
              <a:rPr lang="en-US" sz="2000" cap="none" dirty="0" smtClean="0"/>
              <a:t>onfiguration</a:t>
            </a:r>
            <a:endParaRPr lang="en-US" sz="2000" cap="none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Plenty </a:t>
            </a:r>
            <a:r>
              <a:rPr lang="en-US" sz="2000" cap="none" dirty="0"/>
              <a:t>of examples in S</a:t>
            </a:r>
            <a:r>
              <a:rPr lang="en-US" sz="2000" cap="none" dirty="0" smtClean="0"/>
              <a:t>howcase, extensive theming, provides mobile components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Well documented, user guides, books &amp; etc.</a:t>
            </a:r>
            <a:endParaRPr lang="en-US" sz="2000" cap="none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Large </a:t>
            </a:r>
            <a:r>
              <a:rPr lang="en-US" sz="2000" cap="none" dirty="0"/>
              <a:t>and active </a:t>
            </a:r>
            <a:r>
              <a:rPr lang="en-US" sz="2000" cap="none" dirty="0" smtClean="0"/>
              <a:t>community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000" cap="none" dirty="0" smtClean="0"/>
          </a:p>
          <a:p>
            <a:pPr marL="342900" indent="-342900">
              <a:buFont typeface="Wingdings" pitchFamily="2" charset="2"/>
              <a:buChar char="§"/>
            </a:pPr>
            <a:endParaRPr lang="en-US" cap="none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PrimeFaces</a:t>
            </a:r>
            <a:endParaRPr lang="en-US" dirty="0"/>
          </a:p>
        </p:txBody>
      </p:sp>
      <p:pic>
        <p:nvPicPr>
          <p:cNvPr id="3076" name="Picture 4" descr="http://cagataycivici.files.wordpress.com/2011/05/logo.pn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2533" b="-122533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0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134669" y="1212717"/>
            <a:ext cx="5855800" cy="279764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/>
              <a:t>O</a:t>
            </a:r>
            <a:r>
              <a:rPr lang="en-US" sz="2000" cap="none" dirty="0" smtClean="0"/>
              <a:t>pen source IDE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Support for Java, PHP, C/C++, Groovy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Latest features</a:t>
            </a:r>
          </a:p>
          <a:p>
            <a:pPr marL="917575" lvl="1" indent="-285750"/>
            <a:r>
              <a:rPr lang="en-US" dirty="0"/>
              <a:t>JDK 7, Java EE </a:t>
            </a:r>
            <a:r>
              <a:rPr lang="en-US" dirty="0" smtClean="0"/>
              <a:t>7 and </a:t>
            </a:r>
            <a:r>
              <a:rPr lang="en-US" dirty="0"/>
              <a:t>JavaFX </a:t>
            </a:r>
            <a:r>
              <a:rPr lang="en-US" dirty="0" smtClean="0"/>
              <a:t>2</a:t>
            </a:r>
          </a:p>
          <a:p>
            <a:pPr marL="917575" lvl="1" indent="-285750"/>
            <a:r>
              <a:rPr lang="en-US" cap="none" dirty="0" smtClean="0"/>
              <a:t>HTML5 development, CSS preprocessors, JavaSciprt frameworks, PhoneGap</a:t>
            </a:r>
          </a:p>
          <a:p>
            <a:pPr marL="917575" lvl="1" indent="-285750"/>
            <a:r>
              <a:rPr lang="en-US" dirty="0" smtClean="0"/>
              <a:t>VCS improvements, PHP 5.4 and the newest PHP frameworks</a:t>
            </a:r>
            <a:endParaRPr lang="en-US" cap="none" dirty="0" smtClean="0"/>
          </a:p>
          <a:p>
            <a:pPr marL="974725" lvl="1" indent="-342900">
              <a:buFont typeface="Wingdings" pitchFamily="2" charset="2"/>
              <a:buChar char="§"/>
            </a:pPr>
            <a:endParaRPr lang="en-US" cap="none" dirty="0" smtClean="0"/>
          </a:p>
          <a:p>
            <a:pPr marL="974725" lvl="1" indent="-342900">
              <a:buFont typeface="Wingdings" pitchFamily="2" charset="2"/>
              <a:buChar char="§"/>
            </a:pPr>
            <a:endParaRPr lang="en-US" cap="none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NetBeans IDE</a:t>
            </a:r>
            <a:endParaRPr lang="en-US" dirty="0"/>
          </a:p>
        </p:txBody>
      </p:sp>
      <p:pic>
        <p:nvPicPr>
          <p:cNvPr id="4098" name="Picture 2" descr="http://gatrik.net/wp-content/uploads/2012/12/netbeans-logo.gif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1043" b="-181043"/>
          <a:stretch/>
        </p:blipFill>
        <p:spPr bwMode="auto">
          <a:xfrm>
            <a:off x="74427" y="1159936"/>
            <a:ext cx="280699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09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HTML(5) Friendly Markup</a:t>
            </a:r>
          </a:p>
        </p:txBody>
      </p:sp>
    </p:spTree>
    <p:extLst>
      <p:ext uri="{BB962C8B-B14F-4D97-AF65-F5344CB8AC3E}">
        <p14:creationId xmlns:p14="http://schemas.microsoft.com/office/powerpoint/2010/main" val="289202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HTML(5) Friendly Markup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ew </a:t>
            </a:r>
            <a:r>
              <a:rPr lang="en-US" dirty="0"/>
              <a:t>namespaces and id </a:t>
            </a:r>
            <a:r>
              <a:rPr lang="en-US" dirty="0" smtClean="0"/>
              <a:t>attributes </a:t>
            </a:r>
            <a:r>
              <a:rPr lang="en-US" dirty="0"/>
              <a:t>to all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://xmlns.jcp.org/jsf - </a:t>
            </a:r>
            <a:r>
              <a:rPr lang="en-US" dirty="0" smtClean="0"/>
              <a:t>passthrough elements</a:t>
            </a:r>
            <a:endParaRPr lang="en-US" dirty="0"/>
          </a:p>
          <a:p>
            <a:pPr lvl="1"/>
            <a:r>
              <a:rPr lang="en-US" dirty="0" smtClean="0"/>
              <a:t>http</a:t>
            </a:r>
            <a:r>
              <a:rPr lang="en-US" dirty="0"/>
              <a:t>://xmlns.jcp.org/jsf/passthrough </a:t>
            </a:r>
            <a:r>
              <a:rPr lang="en-US" dirty="0" smtClean="0"/>
              <a:t>- </a:t>
            </a:r>
            <a:r>
              <a:rPr lang="en-US" dirty="0"/>
              <a:t>passthrough</a:t>
            </a:r>
            <a:r>
              <a:rPr lang="en-US" dirty="0" smtClean="0"/>
              <a:t> attributes</a:t>
            </a:r>
          </a:p>
          <a:p>
            <a:pPr marL="403225" lvl="1" indent="0">
              <a:buNone/>
            </a:pPr>
            <a:endParaRPr lang="en-US" dirty="0"/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JSF UI components / JavaScript components / both </a:t>
            </a:r>
            <a:r>
              <a:rPr lang="en-US" dirty="0"/>
              <a:t>at once</a:t>
            </a:r>
          </a:p>
          <a:p>
            <a:pPr lvl="1"/>
            <a:r>
              <a:rPr lang="en-US" dirty="0" smtClean="0"/>
              <a:t>Write </a:t>
            </a:r>
            <a:r>
              <a:rPr lang="en-US" dirty="0"/>
              <a:t>and style pure HTML with benefits of </a:t>
            </a:r>
            <a:r>
              <a:rPr lang="en-US" dirty="0" smtClean="0"/>
              <a:t>JSF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3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 with usage of HTML friendly markup, validation by Bean Validation API, passthrough attributes, usage of JavaScript framework on JSF component.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01-HtmlFriendlyMarkup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HTML(5) Friendly Markup</a:t>
            </a:r>
          </a:p>
        </p:txBody>
      </p:sp>
    </p:spTree>
    <p:extLst>
      <p:ext uri="{BB962C8B-B14F-4D97-AF65-F5344CB8AC3E}">
        <p14:creationId xmlns:p14="http://schemas.microsoft.com/office/powerpoint/2010/main" val="321085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Libraries </a:t>
            </a:r>
            <a:r>
              <a:rPr lang="en-US" dirty="0" smtClean="0"/>
              <a:t>Contracts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7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One_PPT_Template_16x9">
  <a:themeElements>
    <a:clrScheme name="Custom 26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5382A1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JavaOne_PPT_Template_16x9">
  <a:themeElements>
    <a:clrScheme name="Custom 26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5382A1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racle 2012">
      <a:dk1>
        <a:sysClr val="windowText" lastClr="000000"/>
      </a:dk1>
      <a:lt1>
        <a:sysClr val="window" lastClr="FFFFFF"/>
      </a:lt1>
      <a:dk2>
        <a:srgbClr val="424545"/>
      </a:dk2>
      <a:lt2>
        <a:srgbClr val="A3A3A3"/>
      </a:lt2>
      <a:accent1>
        <a:srgbClr val="FF1414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Oracle_Template_16x9</Template>
  <TotalTime>10267</TotalTime>
  <Words>878</Words>
  <Application>Microsoft Office PowerPoint</Application>
  <PresentationFormat>On-screen Show (16:9)</PresentationFormat>
  <Paragraphs>173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JavaOne_PPT_Template_16x9</vt:lpstr>
      <vt:lpstr>1_JavaOne_PPT_Template_16x9</vt:lpstr>
      <vt:lpstr>10 Tips for Java EE 7 with PrimeFaces</vt:lpstr>
      <vt:lpstr>Agenda</vt:lpstr>
      <vt:lpstr>Java EE 7 &amp; JavaServer Faces 2.2</vt:lpstr>
      <vt:lpstr>PrimeFaces</vt:lpstr>
      <vt:lpstr>NetBeans IDE</vt:lpstr>
      <vt:lpstr>HTML(5) Friendly Markup</vt:lpstr>
      <vt:lpstr>HTML(5) Friendly Markup</vt:lpstr>
      <vt:lpstr>HTML(5) Friendly Markup</vt:lpstr>
      <vt:lpstr>Resource Libraries Contracts</vt:lpstr>
      <vt:lpstr>Resource Libraries Contracts</vt:lpstr>
      <vt:lpstr>Resource Libraries Contracts</vt:lpstr>
      <vt:lpstr>Expression Language 3.0</vt:lpstr>
      <vt:lpstr>Expression Language 3.0</vt:lpstr>
      <vt:lpstr>Expression Language 3.0</vt:lpstr>
      <vt:lpstr>­Prime Time with PrimeFaces Components</vt:lpstr>
      <vt:lpstr>­Prime Time with PrimeFaces Components</vt:lpstr>
      <vt:lpstr>­Prime Time with PrimeFaces Components</vt:lpstr>
      <vt:lpstr>In the Jungle of PrimeFaces Themes</vt:lpstr>
      <vt:lpstr>In the Jungle of PrimeFaces Themes</vt:lpstr>
      <vt:lpstr>In the Jungle of PrimeFaces Themes</vt:lpstr>
      <vt:lpstr>PrimePush, PrimeUI and PrimeMobile</vt:lpstr>
      <vt:lpstr>PrimePush, PrimeUI and PrimeMobile</vt:lpstr>
      <vt:lpstr>PrimePush, PrimeUI and PrimeMobile</vt:lpstr>
      <vt:lpstr>JSF scaffolding with PrimeFaces</vt:lpstr>
      <vt:lpstr>JSF scaffolding with PrimeFaces</vt:lpstr>
      <vt:lpstr>JSF scaffolding with PrimeFaces</vt:lpstr>
      <vt:lpstr>Faces Flows</vt:lpstr>
      <vt:lpstr>Faces Flows</vt:lpstr>
      <vt:lpstr>Faces Flows</vt:lpstr>
      <vt:lpstr>Annotation based UI components definition</vt:lpstr>
      <vt:lpstr>Annotation based UI components definition</vt:lpstr>
      <vt:lpstr>Annotation based UI components definition</vt:lpstr>
      <vt:lpstr>File Upload</vt:lpstr>
      <vt:lpstr>File Upload</vt:lpstr>
      <vt:lpstr>File Upload</vt:lpstr>
      <vt:lpstr>PrimeFaces Cookbook</vt:lpstr>
      <vt:lpstr>Useful Links</vt:lpstr>
      <vt:lpstr>Graphic Section Divider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 Contents</dc:title>
  <dc:creator>Cawe</dc:creator>
  <cp:lastModifiedBy>i18n</cp:lastModifiedBy>
  <cp:revision>105</cp:revision>
  <cp:lastPrinted>2012-08-21T21:28:08Z</cp:lastPrinted>
  <dcterms:created xsi:type="dcterms:W3CDTF">2013-07-09T18:27:51Z</dcterms:created>
  <dcterms:modified xsi:type="dcterms:W3CDTF">2013-08-29T13:24:44Z</dcterms:modified>
</cp:coreProperties>
</file>