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66" r:id="rId2"/>
  </p:sldMasterIdLst>
  <p:notesMasterIdLst>
    <p:notesMasterId r:id="rId44"/>
  </p:notesMasterIdLst>
  <p:handoutMasterIdLst>
    <p:handoutMasterId r:id="rId45"/>
  </p:handoutMasterIdLst>
  <p:sldIdLst>
    <p:sldId id="618" r:id="rId3"/>
    <p:sldId id="576" r:id="rId4"/>
    <p:sldId id="617" r:id="rId5"/>
    <p:sldId id="578" r:id="rId6"/>
    <p:sldId id="579" r:id="rId7"/>
    <p:sldId id="580" r:id="rId8"/>
    <p:sldId id="581" r:id="rId9"/>
    <p:sldId id="619" r:id="rId10"/>
    <p:sldId id="582" r:id="rId11"/>
    <p:sldId id="583" r:id="rId12"/>
    <p:sldId id="602" r:id="rId13"/>
    <p:sldId id="584" r:id="rId14"/>
    <p:sldId id="593" r:id="rId15"/>
    <p:sldId id="592" r:id="rId16"/>
    <p:sldId id="585" r:id="rId17"/>
    <p:sldId id="599" r:id="rId18"/>
    <p:sldId id="595" r:id="rId19"/>
    <p:sldId id="616" r:id="rId20"/>
    <p:sldId id="613" r:id="rId21"/>
    <p:sldId id="614" r:id="rId22"/>
    <p:sldId id="586" r:id="rId23"/>
    <p:sldId id="594" r:id="rId24"/>
    <p:sldId id="596" r:id="rId25"/>
    <p:sldId id="603" r:id="rId26"/>
    <p:sldId id="604" r:id="rId27"/>
    <p:sldId id="605" r:id="rId28"/>
    <p:sldId id="587" r:id="rId29"/>
    <p:sldId id="597" r:id="rId30"/>
    <p:sldId id="598" r:id="rId31"/>
    <p:sldId id="588" r:id="rId32"/>
    <p:sldId id="600" r:id="rId33"/>
    <p:sldId id="601" r:id="rId34"/>
    <p:sldId id="589" r:id="rId35"/>
    <p:sldId id="606" r:id="rId36"/>
    <p:sldId id="607" r:id="rId37"/>
    <p:sldId id="590" r:id="rId38"/>
    <p:sldId id="608" r:id="rId39"/>
    <p:sldId id="609" r:id="rId40"/>
    <p:sldId id="615" r:id="rId41"/>
    <p:sldId id="612" r:id="rId42"/>
    <p:sldId id="577" r:id="rId43"/>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82A1"/>
    <a:srgbClr val="3366FF"/>
    <a:srgbClr val="333399"/>
    <a:srgbClr val="006666"/>
    <a:srgbClr val="3366CC"/>
    <a:srgbClr val="3333FF"/>
    <a:srgbClr val="00B050"/>
    <a:srgbClr val="FFB500"/>
    <a:srgbClr val="7A7A7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1895" autoAdjust="0"/>
  </p:normalViewPr>
  <p:slideViewPr>
    <p:cSldViewPr snapToGrid="0">
      <p:cViewPr varScale="1">
        <p:scale>
          <a:sx n="96" d="100"/>
          <a:sy n="96" d="100"/>
        </p:scale>
        <p:origin x="-2064" y="-96"/>
      </p:cViewPr>
      <p:guideLst>
        <p:guide orient="horz" pos="1492"/>
        <p:guide orient="horz" pos="842"/>
        <p:guide orient="horz" pos="540"/>
        <p:guide orient="horz" pos="2281"/>
        <p:guide orient="horz" pos="2776"/>
        <p:guide orient="horz" pos="648"/>
        <p:guide orient="horz" pos="1739"/>
        <p:guide pos="2880"/>
        <p:guide pos="5619"/>
        <p:guide pos="3091"/>
        <p:guide pos="291"/>
        <p:guide pos="2327"/>
      </p:guideLst>
    </p:cSldViewPr>
  </p:slideViewPr>
  <p:outlineViewPr>
    <p:cViewPr>
      <p:scale>
        <a:sx n="33" d="100"/>
        <a:sy n="33" d="100"/>
      </p:scale>
      <p:origin x="0" y="0"/>
    </p:cViewPr>
  </p:outlineViewPr>
  <p:notesTextViewPr>
    <p:cViewPr>
      <p:scale>
        <a:sx n="1" d="1"/>
        <a:sy n="1" d="1"/>
      </p:scale>
      <p:origin x="0" y="0"/>
    </p:cViewPr>
  </p:notesTextViewPr>
  <p:sorterViewPr>
    <p:cViewPr>
      <p:scale>
        <a:sx n="201" d="100"/>
        <a:sy n="201" d="100"/>
      </p:scale>
      <p:origin x="0" y="33464"/>
    </p:cViewPr>
  </p:sorterViewPr>
  <p:notesViewPr>
    <p:cSldViewPr snapToGrid="0" snapToObjects="1">
      <p:cViewPr varScale="1">
        <p:scale>
          <a:sx n="95" d="100"/>
          <a:sy n="95" d="100"/>
        </p:scale>
        <p:origin x="-27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99333BE-0D34-4F62-BD6E-2C3B14663373}" type="datetimeFigureOut">
              <a:rPr lang="en-US" smtClean="0"/>
              <a:t>9/13/2013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ECABB6E-EB62-4D88-B3E7-408903A4E4B0}" type="slidenum">
              <a:rPr lang="en-US" smtClean="0"/>
              <a:t>‹#›</a:t>
            </a:fld>
            <a:endParaRPr lang="en-US"/>
          </a:p>
        </p:txBody>
      </p:sp>
    </p:spTree>
    <p:extLst>
      <p:ext uri="{BB962C8B-B14F-4D97-AF65-F5344CB8AC3E}">
        <p14:creationId xmlns:p14="http://schemas.microsoft.com/office/powerpoint/2010/main" val="1705973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A2D1F94-724F-43BD-B41B-43157E9B4550}" type="datetimeFigureOut">
              <a:rPr lang="en-US" smtClean="0"/>
              <a:t>9/13/2013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6E82501-53DA-4152-84B0-51135B15EEA8}" type="slidenum">
              <a:rPr lang="en-US" smtClean="0"/>
              <a:t>‹#›</a:t>
            </a:fld>
            <a:endParaRPr lang="en-US"/>
          </a:p>
        </p:txBody>
      </p:sp>
    </p:spTree>
    <p:extLst>
      <p:ext uri="{BB962C8B-B14F-4D97-AF65-F5344CB8AC3E}">
        <p14:creationId xmlns:p14="http://schemas.microsoft.com/office/powerpoint/2010/main" val="21532524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a:t>
            </a:fld>
            <a:endParaRPr lang="en-US"/>
          </a:p>
        </p:txBody>
      </p:sp>
    </p:spTree>
    <p:extLst>
      <p:ext uri="{BB962C8B-B14F-4D97-AF65-F5344CB8AC3E}">
        <p14:creationId xmlns:p14="http://schemas.microsoft.com/office/powerpoint/2010/main" val="2014489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PrimeFaces bundles</a:t>
            </a:r>
            <a:r>
              <a:rPr lang="en-US" baseline="0" dirty="0" smtClean="0"/>
              <a:t> over 100 JSF components that provide a rich UI experience with ajaxified architecture. It employs the JSF 2.0 standardized AJAX APIs on the server side and for the client side it uses jQuery for its javascript architecture. </a:t>
            </a:r>
          </a:p>
          <a:p>
            <a:r>
              <a:rPr lang="en-US" baseline="0" dirty="0" smtClean="0"/>
              <a:t>You can find nearly all the components that you might need to develop a web application, from a complex datatable to autocomplete, picklist and many others. The themes for all the components are managed in a centralized way with the help of the theme roller so structural and skinning CSS can be easily applied across the components. And With 4.0 release, codenamed sentinel, we are bringing some awesome features to the community like built-in client side validation infrastructure, which is compatible with the server side implementation, that exactly does what JSF do on the server side. The validation metadata is being held in HTML5 attributes. We are doing partial processing on the client side with javascript like JSF does on partial processing on the Ajax calls. We provide i18n for the validation messages. We provide the infrastructure to implement a custom client side validation mechanism. We also provide infrastructure to enable the client side validation on custom javascript events like keyup, blur and etc. All this can be enabled with a context parameter and I’ll show that in the demo. One of the coolest side to mention about is this validation mechanism also supports bean validation specification out of the box. So as you annotate your domain model with annotations like @Min @Max or @NotNull you will get the validation mechanism working on the client side instantly. The other feature that we’re bringing to the community with 4.0 is the Dialog Framework which enables to open an external xhtml page that gets generated dynamically at runtime. The same could be done via p:dialog component also but within dialog framework the pages gets created and destroyed programmatically at runtime. I’ll show a sample and ways to enable the dialog framework infrastructure with configuration. With PrimeFaces 4.0 we also provided drag drop ability between tree components which is a very cool feature in my opinion. Of course implementing this was not that easy. We also bundled many other cool features like deferred loading, sticky headers, new search expressions, the new file upload scrollable tabs and etc.</a:t>
            </a:r>
            <a:endParaRPr lang="en-US" dirty="0" smtClean="0"/>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19</a:t>
            </a:fld>
            <a:endParaRPr lang="en-US"/>
          </a:p>
        </p:txBody>
      </p:sp>
    </p:spTree>
    <p:extLst>
      <p:ext uri="{BB962C8B-B14F-4D97-AF65-F5344CB8AC3E}">
        <p14:creationId xmlns:p14="http://schemas.microsoft.com/office/powerpoint/2010/main" val="287391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Long time ago, the initial idea for this feature was to generate scaffolding of an application from database to illustrate how to use Java EE technologies together.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feature was periodically improved. Now, of course, you can generate Facelets, but also customize templates to be generated and lastly it came with generation of the CDI artifacts if</a:t>
            </a:r>
            <a:r>
              <a:rPr lang="en-US" sz="1200" kern="1200" baseline="0" dirty="0" smtClean="0">
                <a:solidFill>
                  <a:schemeClr val="tx1"/>
                </a:solidFill>
                <a:latin typeface="+mn-lt"/>
                <a:ea typeface="+mn-ea"/>
                <a:cs typeface="+mn-cs"/>
              </a:rPr>
              <a:t> suitable</a:t>
            </a:r>
            <a:r>
              <a:rPr lang="en-US" sz="1200" kern="1200" dirty="0" smtClean="0">
                <a:solidFill>
                  <a:schemeClr val="tx1"/>
                </a:solidFill>
                <a:latin typeface="+mn-lt"/>
                <a:ea typeface="+mn-ea"/>
                <a:cs typeface="+mn-cs"/>
              </a:rPr>
              <a:t>. Into next version of the IDE there are plans for generation</a:t>
            </a:r>
            <a:r>
              <a:rPr lang="en-US" sz="1200" kern="1200" baseline="0" dirty="0" smtClean="0">
                <a:solidFill>
                  <a:schemeClr val="tx1"/>
                </a:solidFill>
                <a:latin typeface="+mn-lt"/>
                <a:ea typeface="+mn-ea"/>
                <a:cs typeface="+mn-cs"/>
              </a:rPr>
              <a:t> of </a:t>
            </a:r>
            <a:r>
              <a:rPr lang="en-US" sz="1200" kern="1200" dirty="0" smtClean="0">
                <a:solidFill>
                  <a:schemeClr val="tx1"/>
                </a:solidFill>
                <a:latin typeface="+mn-lt"/>
                <a:ea typeface="+mn-ea"/>
                <a:cs typeface="+mn-cs"/>
              </a:rPr>
              <a:t>PrimeFaces templates directly.</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28</a:t>
            </a:fld>
            <a:endParaRPr lang="en-US"/>
          </a:p>
        </p:txBody>
      </p:sp>
    </p:spTree>
    <p:extLst>
      <p:ext uri="{BB962C8B-B14F-4D97-AF65-F5344CB8AC3E}">
        <p14:creationId xmlns:p14="http://schemas.microsoft.com/office/powerpoint/2010/main" val="1456231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w</a:t>
            </a:r>
            <a:r>
              <a:rPr lang="en-US" sz="1200" kern="1200" dirty="0" smtClean="0">
                <a:solidFill>
                  <a:schemeClr val="tx1"/>
                </a:solidFill>
                <a:latin typeface="+mn-lt"/>
                <a:ea typeface="+mn-ea"/>
                <a:cs typeface="+mn-cs"/>
              </a:rPr>
              <a:t>ill show you that even in the current</a:t>
            </a:r>
            <a:r>
              <a:rPr lang="en-US" sz="1200" kern="1200" baseline="0" dirty="0" smtClean="0">
                <a:solidFill>
                  <a:schemeClr val="tx1"/>
                </a:solidFill>
                <a:latin typeface="+mn-lt"/>
                <a:ea typeface="+mn-ea"/>
                <a:cs typeface="+mn-cs"/>
              </a:rPr>
              <a:t> version of NetBeans you </a:t>
            </a:r>
            <a:r>
              <a:rPr lang="en-US" sz="1200" kern="1200" dirty="0" smtClean="0">
                <a:solidFill>
                  <a:schemeClr val="tx1"/>
                </a:solidFill>
                <a:latin typeface="+mn-lt"/>
                <a:ea typeface="+mn-ea"/>
                <a:cs typeface="+mn-cs"/>
              </a:rPr>
              <a:t>could generate PrimeFaces CRUD application using the 3rd party plugin available on</a:t>
            </a:r>
            <a:r>
              <a:rPr lang="en-US" sz="1200" kern="1200" baseline="0" dirty="0" smtClean="0">
                <a:solidFill>
                  <a:schemeClr val="tx1"/>
                </a:solidFill>
                <a:latin typeface="+mn-lt"/>
                <a:ea typeface="+mn-ea"/>
                <a:cs typeface="+mn-cs"/>
              </a:rPr>
              <a:t> the GitHub from Kay Wrobel</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already</a:t>
            </a:r>
            <a:r>
              <a:rPr lang="en-US" sz="1200" kern="1200" baseline="0" dirty="0" smtClean="0">
                <a:solidFill>
                  <a:schemeClr val="tx1"/>
                </a:solidFill>
                <a:latin typeface="+mn-lt"/>
                <a:ea typeface="+mn-ea"/>
                <a:cs typeface="+mn-cs"/>
              </a:rPr>
              <a:t> installed that plugin. Now, I’ll create web project with setup of Java EE 7, JSF 2.2 and PrimeFaces. Into that project and I’m going to generate Entity Classes from Database. If you need only entities you are done or also you can generate controller layer of the application using Session beans for entity classes or vanilla JSFs using JSF pages wizard. We are going to create PrimeFaces application. I’ll keep defaults and generate all sources. We will deploy that project on the GlassFish 4 and we can try out our skeleton for the application. Of course now it would come time for updates in templates or application logic to customize that to your needs.</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29</a:t>
            </a:fld>
            <a:endParaRPr lang="en-US"/>
          </a:p>
        </p:txBody>
      </p:sp>
    </p:spTree>
    <p:extLst>
      <p:ext uri="{BB962C8B-B14F-4D97-AF65-F5344CB8AC3E}">
        <p14:creationId xmlns:p14="http://schemas.microsoft.com/office/powerpoint/2010/main" val="2267876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As it's described on the slides. We are speaking about series of screen with one start point and one or more return nodes.</a:t>
            </a:r>
            <a:r>
              <a:rPr lang="en-US" sz="1200" kern="1200" baseline="0" dirty="0" smtClean="0">
                <a:solidFill>
                  <a:schemeClr val="tx1"/>
                </a:solidFill>
                <a:latin typeface="+mn-lt"/>
                <a:ea typeface="+mn-ea"/>
                <a:cs typeface="+mn-cs"/>
              </a:rPr>
              <a:t> But o</a:t>
            </a:r>
            <a:r>
              <a:rPr lang="en-US" sz="1200" kern="1200" dirty="0" smtClean="0">
                <a:solidFill>
                  <a:schemeClr val="tx1"/>
                </a:solidFill>
                <a:latin typeface="+mn-lt"/>
                <a:ea typeface="+mn-ea"/>
                <a:cs typeface="+mn-cs"/>
              </a:rPr>
              <a:t>f course it can much more than just navigation through screens. You can specify to call method at specific action or when the flow starts or finishes. You can even call another flow defined in your app and set parameters to be shared.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BTW, this is one of the places JSF 2.2 where is JSF bound with the CDI specification. The API introduces new annotation @FlowScoped which is CDI scope that defines scope within the specified flow. When you leave any flow relevant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annotated beans are disintegrated.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Setup of these flows you can do inside the JSF configuration files or you can also build the flow using FlowBuilder object within annotatted Java method.</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31</a:t>
            </a:fld>
            <a:endParaRPr lang="en-US"/>
          </a:p>
        </p:txBody>
      </p:sp>
    </p:spTree>
    <p:extLst>
      <p:ext uri="{BB962C8B-B14F-4D97-AF65-F5344CB8AC3E}">
        <p14:creationId xmlns:p14="http://schemas.microsoft.com/office/powerpoint/2010/main" val="1097235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Here we will show usage of several navigation elements, bean limited to the flow scope and also Faces Flow bundled as a library inside .JAR file.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go to the CredentialsFlow class which produces</a:t>
            </a:r>
            <a:r>
              <a:rPr lang="en-US" sz="1200" kern="1200" baseline="0" dirty="0" smtClean="0">
                <a:solidFill>
                  <a:schemeClr val="tx1"/>
                </a:solidFill>
                <a:latin typeface="+mn-lt"/>
                <a:ea typeface="+mn-ea"/>
                <a:cs typeface="+mn-cs"/>
              </a:rPr>
              <a:t> f</a:t>
            </a:r>
            <a:r>
              <a:rPr lang="en-US" sz="1200" kern="1200" dirty="0" smtClean="0">
                <a:solidFill>
                  <a:schemeClr val="tx1"/>
                </a:solidFill>
                <a:latin typeface="+mn-lt"/>
                <a:ea typeface="+mn-ea"/>
                <a:cs typeface="+mn-cs"/>
              </a:rPr>
              <a:t>low definition. Here is set the flow's ID, return node which ends the flow lifecycle, standard view nodes which serves as a common</a:t>
            </a:r>
            <a:r>
              <a:rPr lang="en-US" sz="1200" kern="1200" baseline="0" dirty="0" smtClean="0">
                <a:solidFill>
                  <a:schemeClr val="tx1"/>
                </a:solidFill>
                <a:latin typeface="+mn-lt"/>
                <a:ea typeface="+mn-ea"/>
                <a:cs typeface="+mn-cs"/>
              </a:rPr>
              <a:t> screen</a:t>
            </a:r>
            <a:r>
              <a:rPr lang="en-US" sz="1200" kern="1200" dirty="0" smtClean="0">
                <a:solidFill>
                  <a:schemeClr val="tx1"/>
                </a:solidFill>
                <a:latin typeface="+mn-lt"/>
                <a:ea typeface="+mn-ea"/>
                <a:cs typeface="+mn-cs"/>
              </a:rPr>
              <a:t>, method call called on action restore which invokes this expression, finalizer called when leaving this flow</a:t>
            </a:r>
            <a:r>
              <a:rPr lang="en-US" sz="1200" kern="1200" baseline="0" dirty="0" smtClean="0">
                <a:solidFill>
                  <a:schemeClr val="tx1"/>
                </a:solidFill>
                <a:latin typeface="+mn-lt"/>
                <a:ea typeface="+mn-ea"/>
                <a:cs typeface="+mn-cs"/>
              </a:rPr>
              <a:t> and</a:t>
            </a:r>
            <a:r>
              <a:rPr lang="en-US" sz="1200" kern="1200" dirty="0" smtClean="0">
                <a:solidFill>
                  <a:schemeClr val="tx1"/>
                </a:solidFill>
                <a:latin typeface="+mn-lt"/>
                <a:ea typeface="+mn-ea"/>
                <a:cs typeface="+mn-cs"/>
              </a:rPr>
              <a:t> another flow call and parameters to be shared. FYI,</a:t>
            </a:r>
            <a:r>
              <a:rPr lang="en-US" sz="1200" kern="1200" baseline="0" dirty="0" smtClean="0">
                <a:solidFill>
                  <a:schemeClr val="tx1"/>
                </a:solidFill>
                <a:latin typeface="+mn-lt"/>
                <a:ea typeface="+mn-ea"/>
                <a:cs typeface="+mn-cs"/>
              </a:rPr>
              <a:t> for simplification t</a:t>
            </a:r>
            <a:r>
              <a:rPr lang="en-US" sz="1200" kern="1200" dirty="0" smtClean="0">
                <a:solidFill>
                  <a:schemeClr val="tx1"/>
                </a:solidFill>
                <a:latin typeface="+mn-lt"/>
                <a:ea typeface="+mn-ea"/>
                <a:cs typeface="+mn-cs"/>
              </a:rPr>
              <a:t>here exists also rules how to setup parts of the flow implicitly by templates naming.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when I start the flow first screen appears. I can choose avatar which takes me to the second flow and passes parameter - my name</a:t>
            </a:r>
            <a:r>
              <a:rPr lang="en-US" sz="1200" kern="1200" baseline="0" dirty="0" smtClean="0">
                <a:solidFill>
                  <a:schemeClr val="tx1"/>
                </a:solidFill>
                <a:latin typeface="+mn-lt"/>
                <a:ea typeface="+mn-ea"/>
                <a:cs typeface="+mn-cs"/>
              </a:rPr>
              <a:t> - </a:t>
            </a:r>
            <a:r>
              <a:rPr lang="en-US" sz="1200" kern="1200" dirty="0" smtClean="0">
                <a:solidFill>
                  <a:schemeClr val="tx1"/>
                </a:solidFill>
                <a:latin typeface="+mn-lt"/>
                <a:ea typeface="+mn-ea"/>
                <a:cs typeface="+mn-cs"/>
              </a:rPr>
              <a:t>there. Now I'll setup avatar and send the information back to the flow Nr.1. Here I'll finish the wizard and check the registration summary. The button could invoke save to database and navigates me back to the index page. My PersonBean which stores values of the flow was FlowScoped. You can see that all informations are gone. Fortunately my finalizer method stored data into SessionScoped StorageBean and I can invoke restore of that information using the methodCall node. As you can see power of this feature is pretty impressive and it makes good sense to incorporate that into your application.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forgot to mention that the second flow was bundled as a library so I'm able prepare components to be reusable from any application.</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6E82501-53DA-4152-84B0-51135B15EEA8}" type="slidenum">
              <a:rPr lang="en-US" smtClean="0"/>
              <a:t>32</a:t>
            </a:fld>
            <a:endParaRPr lang="en-US"/>
          </a:p>
        </p:txBody>
      </p:sp>
    </p:spTree>
    <p:extLst>
      <p:ext uri="{BB962C8B-B14F-4D97-AF65-F5344CB8AC3E}">
        <p14:creationId xmlns:p14="http://schemas.microsoft.com/office/powerpoint/2010/main" val="1251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Custom components were always big feature of the JSF framework since your simple element is able to create complex source and functionality. Let's see how this can be done with the latest specification. The</a:t>
            </a:r>
            <a:r>
              <a:rPr lang="en-US" sz="1200" kern="1200" baseline="0" dirty="0" smtClean="0">
                <a:solidFill>
                  <a:schemeClr val="tx1"/>
                </a:solidFill>
                <a:latin typeface="+mn-lt"/>
                <a:ea typeface="+mn-ea"/>
                <a:cs typeface="+mn-cs"/>
              </a:rPr>
              <a:t> simplified registration </a:t>
            </a:r>
            <a:r>
              <a:rPr lang="en-US" sz="1200" kern="1200" dirty="0" smtClean="0">
                <a:solidFill>
                  <a:schemeClr val="tx1"/>
                </a:solidFill>
                <a:latin typeface="+mn-lt"/>
                <a:ea typeface="+mn-ea"/>
                <a:cs typeface="+mn-cs"/>
              </a:rPr>
              <a:t>is based on the improved FacesComponent interface. You are able specify tag name, namespace or the flag saying create the tag handler which will process this tag in runtime. And the flag is the only parameter which needs to be set to use that component within your facelets. Rest of arguments can be defined implicitly - it can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 default namespace or component name derived from the class name then.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means that it removes the last additional requirement for the component registration. You don't need any tag library definition file to register your component, you will define it simply using the createTag argument in the annotation. </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34</a:t>
            </a:fld>
            <a:endParaRPr lang="en-US"/>
          </a:p>
        </p:txBody>
      </p:sp>
    </p:spTree>
    <p:extLst>
      <p:ext uri="{BB962C8B-B14F-4D97-AF65-F5344CB8AC3E}">
        <p14:creationId xmlns:p14="http://schemas.microsoft.com/office/powerpoint/2010/main" val="2462195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Let's show annotation based components within the project and inside external library .jar. Also I will show you that FacesComponents became CDI capable which proves that the JSF is moving closer to the CDI.</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have index page which uses PrimeFaces clock component, my custom Clock component created within the web application and the same component bundled as a library. This local component is registered inside the default component namespace and uses implicit</a:t>
            </a:r>
            <a:r>
              <a:rPr lang="en-US" sz="1200" kern="1200" baseline="0" dirty="0" smtClean="0">
                <a:solidFill>
                  <a:schemeClr val="tx1"/>
                </a:solidFill>
                <a:latin typeface="+mn-lt"/>
                <a:ea typeface="+mn-ea"/>
                <a:cs typeface="+mn-cs"/>
              </a:rPr>
              <a:t> naming</a:t>
            </a:r>
            <a:r>
              <a:rPr lang="en-US" sz="1200" kern="1200" dirty="0" smtClean="0">
                <a:solidFill>
                  <a:schemeClr val="tx1"/>
                </a:solidFill>
                <a:latin typeface="+mn-lt"/>
                <a:ea typeface="+mn-ea"/>
                <a:cs typeface="+mn-cs"/>
              </a:rPr>
              <a:t>. It</a:t>
            </a:r>
            <a:r>
              <a:rPr lang="en-US" sz="1200" kern="1200" baseline="0" dirty="0" smtClean="0">
                <a:solidFill>
                  <a:schemeClr val="tx1"/>
                </a:solidFill>
                <a:latin typeface="+mn-lt"/>
                <a:ea typeface="+mn-ea"/>
                <a:cs typeface="+mn-cs"/>
              </a:rPr>
              <a:t> means this is </a:t>
            </a:r>
            <a:r>
              <a:rPr lang="en-US" sz="1200" kern="1200" dirty="0" smtClean="0">
                <a:solidFill>
                  <a:schemeClr val="tx1"/>
                </a:solidFill>
                <a:latin typeface="+mn-lt"/>
                <a:ea typeface="+mn-ea"/>
                <a:cs typeface="+mn-cs"/>
              </a:rPr>
              <a:t>the simplest possible Faces component registration. Tip for long winter evenings, try to create similar component using JSF 1.2.</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external component is placed inside the Java SE project. It uses explicit naming and namespace definition. The second difference is the injected utility class</a:t>
            </a:r>
            <a:r>
              <a:rPr lang="en-US" sz="1200" kern="1200" baseline="0" dirty="0" smtClean="0">
                <a:solidFill>
                  <a:schemeClr val="tx1"/>
                </a:solidFill>
                <a:latin typeface="+mn-lt"/>
                <a:ea typeface="+mn-ea"/>
                <a:cs typeface="+mn-cs"/>
              </a:rPr>
              <a:t> which helps build source rendered by component.</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start the project, you will see that everything work smoothly.</a:t>
            </a:r>
          </a:p>
        </p:txBody>
      </p:sp>
      <p:sp>
        <p:nvSpPr>
          <p:cNvPr id="4" name="Slide Number Placeholder 3"/>
          <p:cNvSpPr>
            <a:spLocks noGrp="1"/>
          </p:cNvSpPr>
          <p:nvPr>
            <p:ph type="sldNum" sz="quarter" idx="10"/>
          </p:nvPr>
        </p:nvSpPr>
        <p:spPr/>
        <p:txBody>
          <a:bodyPr/>
          <a:lstStyle/>
          <a:p>
            <a:fld id="{36E82501-53DA-4152-84B0-51135B15EEA8}" type="slidenum">
              <a:rPr lang="en-US" smtClean="0"/>
              <a:t>35</a:t>
            </a:fld>
            <a:endParaRPr lang="en-US"/>
          </a:p>
        </p:txBody>
      </p:sp>
    </p:spTree>
    <p:extLst>
      <p:ext uri="{BB962C8B-B14F-4D97-AF65-F5344CB8AC3E}">
        <p14:creationId xmlns:p14="http://schemas.microsoft.com/office/powerpoint/2010/main" val="2614701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109884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6</a:t>
            </a:fld>
            <a:endParaRPr lang="en-US"/>
          </a:p>
        </p:txBody>
      </p:sp>
    </p:spTree>
    <p:extLst>
      <p:ext uri="{BB962C8B-B14F-4D97-AF65-F5344CB8AC3E}">
        <p14:creationId xmlns:p14="http://schemas.microsoft.com/office/powerpoint/2010/main" val="1762763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Html(5) friendly markup, what does it mean?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allows HTML markup directly within the Facelet component or JSF attibutes within HTML elements.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can help to i.e. create components which are missing in the HTML specification without creation of custom JSF components using JavaScript</a:t>
            </a:r>
            <a:r>
              <a:rPr lang="en-US" sz="1200" kern="1200" baseline="0" dirty="0" smtClean="0">
                <a:solidFill>
                  <a:schemeClr val="tx1"/>
                </a:solidFill>
                <a:latin typeface="+mn-lt"/>
                <a:ea typeface="+mn-ea"/>
                <a:cs typeface="+mn-cs"/>
              </a:rPr>
              <a:t> frameworks</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purpose of this feature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JSF defines two new namespaces. One is handled by RenderKit and passes attributes of</a:t>
            </a:r>
            <a:r>
              <a:rPr lang="en-US" sz="1200" kern="1200" baseline="0" dirty="0" smtClean="0">
                <a:solidFill>
                  <a:schemeClr val="tx1"/>
                </a:solidFill>
                <a:latin typeface="+mn-lt"/>
                <a:ea typeface="+mn-ea"/>
                <a:cs typeface="+mn-cs"/>
              </a:rPr>
              <a:t> given namespace from </a:t>
            </a:r>
            <a:r>
              <a:rPr lang="en-US" sz="1200" kern="1200" dirty="0" smtClean="0">
                <a:solidFill>
                  <a:schemeClr val="tx1"/>
                </a:solidFill>
                <a:latin typeface="+mn-lt"/>
                <a:ea typeface="+mn-ea"/>
                <a:cs typeface="+mn-cs"/>
              </a:rPr>
              <a:t>JSF component to the rendered HTML page. The second one is processed by TagDecorator which can</a:t>
            </a:r>
            <a:r>
              <a:rPr lang="en-US" sz="1200" kern="1200" baseline="0" dirty="0" smtClean="0">
                <a:solidFill>
                  <a:schemeClr val="tx1"/>
                </a:solidFill>
                <a:latin typeface="+mn-lt"/>
                <a:ea typeface="+mn-ea"/>
                <a:cs typeface="+mn-cs"/>
              </a:rPr>
              <a:t> turn</a:t>
            </a:r>
            <a:r>
              <a:rPr lang="en-US" sz="1200" kern="1200" dirty="0" smtClean="0">
                <a:solidFill>
                  <a:schemeClr val="tx1"/>
                </a:solidFill>
                <a:latin typeface="+mn-lt"/>
                <a:ea typeface="+mn-ea"/>
                <a:cs typeface="+mn-cs"/>
              </a:rPr>
              <a:t> HTML tag into</a:t>
            </a:r>
            <a:r>
              <a:rPr lang="en-US" sz="1200" kern="1200" baseline="0" dirty="0" smtClean="0">
                <a:solidFill>
                  <a:schemeClr val="tx1"/>
                </a:solidFill>
                <a:latin typeface="+mn-lt"/>
                <a:ea typeface="+mn-ea"/>
                <a:cs typeface="+mn-cs"/>
              </a:rPr>
              <a:t> JSF component </a:t>
            </a:r>
            <a:r>
              <a:rPr lang="en-US" sz="1200" kern="1200" dirty="0" smtClean="0">
                <a:solidFill>
                  <a:schemeClr val="tx1"/>
                </a:solidFill>
                <a:latin typeface="+mn-lt"/>
                <a:ea typeface="+mn-ea"/>
                <a:cs typeface="+mn-cs"/>
              </a:rPr>
              <a:t>before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processing </a:t>
            </a:r>
            <a:r>
              <a:rPr lang="en-US" sz="1200" kern="1200" baseline="0" dirty="0" smtClean="0">
                <a:solidFill>
                  <a:schemeClr val="tx1"/>
                </a:solidFill>
                <a:latin typeface="+mn-lt"/>
                <a:ea typeface="+mn-ea"/>
                <a:cs typeface="+mn-cs"/>
              </a:rPr>
              <a:t>with </a:t>
            </a:r>
            <a:r>
              <a:rPr lang="en-US" sz="1200" kern="1200" dirty="0" smtClean="0">
                <a:solidFill>
                  <a:schemeClr val="tx1"/>
                </a:solidFill>
                <a:latin typeface="+mn-lt"/>
                <a:ea typeface="+mn-ea"/>
                <a:cs typeface="+mn-cs"/>
              </a:rPr>
              <a:t>the associated TagHandler.</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advantage is that you take control over the rendered pages yourself,</a:t>
            </a:r>
            <a:r>
              <a:rPr lang="en-US" sz="1200" kern="1200" baseline="0" dirty="0" smtClean="0">
                <a:solidFill>
                  <a:schemeClr val="tx1"/>
                </a:solidFill>
                <a:latin typeface="+mn-lt"/>
                <a:ea typeface="+mn-ea"/>
                <a:cs typeface="+mn-cs"/>
              </a:rPr>
              <a:t> you are not fully dependent on the author of the component</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leads to benefit in mixing JavaScript and JavaServer Faces components.</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10</a:t>
            </a:fld>
            <a:endParaRPr lang="en-US"/>
          </a:p>
        </p:txBody>
      </p:sp>
    </p:spTree>
    <p:extLst>
      <p:ext uri="{BB962C8B-B14F-4D97-AF65-F5344CB8AC3E}">
        <p14:creationId xmlns:p14="http://schemas.microsoft.com/office/powerpoint/2010/main" val="2989104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Before showing first example I would like to point out that we are going to show the crucial part of features. There are often additional tips available within the GitHub repository so it makes sense to clone it and walk through available samples if you are interested</a:t>
            </a:r>
            <a:r>
              <a:rPr lang="en-US" sz="1200" kern="1200" baseline="0" dirty="0" smtClean="0">
                <a:solidFill>
                  <a:schemeClr val="tx1"/>
                </a:solidFill>
                <a:latin typeface="+mn-lt"/>
                <a:ea typeface="+mn-ea"/>
                <a:cs typeface="+mn-cs"/>
              </a:rPr>
              <a:t> in this topic</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let's start with the passthrough elements inside the simple template. I'm using HTML tag with attributes from the JSF namespace. Such tag is translated before JSF rendering and it's processed within the usual JSF lifecycle. You can see</a:t>
            </a:r>
            <a:r>
              <a:rPr lang="en-US" sz="1200" kern="1200" baseline="0" dirty="0" smtClean="0">
                <a:solidFill>
                  <a:schemeClr val="tx1"/>
                </a:solidFill>
                <a:latin typeface="+mn-lt"/>
                <a:ea typeface="+mn-ea"/>
                <a:cs typeface="+mn-cs"/>
              </a:rPr>
              <a:t> that the JSF validation over the HTML text input works like in cases of the JSF components. Let’s move to the second facelet and the</a:t>
            </a:r>
            <a:r>
              <a:rPr lang="en-US" sz="1200" kern="1200" dirty="0" smtClean="0">
                <a:solidFill>
                  <a:schemeClr val="tx1"/>
                </a:solidFill>
                <a:latin typeface="+mn-lt"/>
                <a:ea typeface="+mn-ea"/>
                <a:cs typeface="+mn-cs"/>
              </a:rPr>
              <a:t> passthrough attribute. It's specified at the JSF component and renderer passes it to the created HTML page</a:t>
            </a:r>
            <a:r>
              <a:rPr lang="en-US" sz="1200" kern="1200" baseline="0" dirty="0" smtClean="0">
                <a:solidFill>
                  <a:schemeClr val="tx1"/>
                </a:solidFill>
                <a:latin typeface="+mn-lt"/>
                <a:ea typeface="+mn-ea"/>
                <a:cs typeface="+mn-cs"/>
              </a:rPr>
              <a:t> as you can see in the rendered HTML source.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custom SELECT component is the real example of this feature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a:t>
            </a:r>
            <a:r>
              <a:rPr lang="en-US" sz="1200" kern="1200" baseline="0" dirty="0" smtClean="0">
                <a:solidFill>
                  <a:schemeClr val="tx1"/>
                </a:solidFill>
                <a:latin typeface="+mn-lt"/>
                <a:ea typeface="+mn-ea"/>
                <a:cs typeface="+mn-cs"/>
              </a:rPr>
              <a:t> action</a:t>
            </a:r>
            <a:r>
              <a:rPr lang="en-US" sz="1200" kern="1200" dirty="0" smtClean="0">
                <a:solidFill>
                  <a:schemeClr val="tx1"/>
                </a:solidFill>
                <a:latin typeface="+mn-lt"/>
                <a:ea typeface="+mn-ea"/>
                <a:cs typeface="+mn-cs"/>
              </a:rPr>
              <a:t>. There is called jQuery plugin which can turn textual option items into images. This plugin</a:t>
            </a:r>
            <a:r>
              <a:rPr lang="en-US" sz="1200" kern="1200" baseline="0" dirty="0" smtClean="0">
                <a:solidFill>
                  <a:schemeClr val="tx1"/>
                </a:solidFill>
                <a:latin typeface="+mn-lt"/>
                <a:ea typeface="+mn-ea"/>
                <a:cs typeface="+mn-cs"/>
              </a:rPr>
              <a:t> requires</a:t>
            </a:r>
            <a:r>
              <a:rPr lang="en-US" sz="1200" kern="1200" dirty="0" smtClean="0">
                <a:solidFill>
                  <a:schemeClr val="tx1"/>
                </a:solidFill>
                <a:latin typeface="+mn-lt"/>
                <a:ea typeface="+mn-ea"/>
                <a:cs typeface="+mn-cs"/>
              </a:rPr>
              <a:t> definition of attributes which are used for binding with its code. The result is JSF component behaviour with the JS component’s L&amp;F. This is JS and JSF interoperability which would not be possible before.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 is more to see is in the sample, you can compare Bean Validation validated form against the JSF validated one or take a look on custom simple Bean Validation constrain pattern.</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11</a:t>
            </a:fld>
            <a:endParaRPr lang="en-US"/>
          </a:p>
        </p:txBody>
      </p:sp>
    </p:spTree>
    <p:extLst>
      <p:ext uri="{BB962C8B-B14F-4D97-AF65-F5344CB8AC3E}">
        <p14:creationId xmlns:p14="http://schemas.microsoft.com/office/powerpoint/2010/main" val="11115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Libraries Contracts</a:t>
            </a:r>
            <a:r>
              <a:rPr lang="en-US" sz="1200" kern="1200" dirty="0" smtClean="0">
                <a:solidFill>
                  <a:schemeClr val="tx1"/>
                </a:solidFill>
                <a:latin typeface="+mn-lt"/>
                <a:ea typeface="+mn-ea"/>
                <a:cs typeface="+mn-cs"/>
              </a:rPr>
              <a:t> allows you to switch various L&amp;F across one web application or also it's able to define reusable L&amp;F library.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Every contract can specify templates, insertion points and statuc resources like images, styles, javascript files and so one.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creates complete bundle to be placed into the web root or to be included on the application classpath.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How could you choose the contract</a:t>
            </a:r>
            <a:r>
              <a:rPr lang="en-US" sz="1200" kern="1200" baseline="0" dirty="0" smtClean="0">
                <a:solidFill>
                  <a:schemeClr val="tx1"/>
                </a:solidFill>
                <a:latin typeface="+mn-lt"/>
                <a:ea typeface="+mn-ea"/>
                <a:cs typeface="+mn-cs"/>
              </a:rPr>
              <a:t> then</a:t>
            </a:r>
            <a:r>
              <a:rPr lang="en-US" sz="1200" kern="1200" dirty="0" smtClean="0">
                <a:solidFill>
                  <a:schemeClr val="tx1"/>
                </a:solidFill>
                <a:latin typeface="+mn-lt"/>
                <a:ea typeface="+mn-ea"/>
                <a:cs typeface="+mn-cs"/>
              </a:rPr>
              <a:t>? Right now you have</a:t>
            </a:r>
            <a:r>
              <a:rPr lang="en-US" sz="1200" kern="1200" baseline="0" dirty="0" smtClean="0">
                <a:solidFill>
                  <a:schemeClr val="tx1"/>
                </a:solidFill>
                <a:latin typeface="+mn-lt"/>
                <a:ea typeface="+mn-ea"/>
                <a:cs typeface="+mn-cs"/>
              </a:rPr>
              <a:t> following  </a:t>
            </a:r>
            <a:r>
              <a:rPr lang="en-US" sz="1200" kern="1200" dirty="0" smtClean="0">
                <a:solidFill>
                  <a:schemeClr val="tx1"/>
                </a:solidFill>
                <a:latin typeface="+mn-lt"/>
                <a:ea typeface="+mn-ea"/>
                <a:cs typeface="+mn-cs"/>
              </a:rPr>
              <a:t>three options:</a:t>
            </a: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 exists only one option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 one valid</a:t>
            </a:r>
            <a:r>
              <a:rPr lang="en-US" sz="1200" kern="1200" baseline="0" dirty="0" smtClean="0">
                <a:solidFill>
                  <a:schemeClr val="tx1"/>
                </a:solidFill>
                <a:latin typeface="+mn-lt"/>
                <a:ea typeface="+mn-ea"/>
                <a:cs typeface="+mn-cs"/>
              </a:rPr>
              <a:t> template path</a:t>
            </a:r>
            <a:r>
              <a:rPr lang="en-US" sz="1200" kern="1200" dirty="0" smtClean="0">
                <a:solidFill>
                  <a:schemeClr val="tx1"/>
                </a:solidFill>
                <a:latin typeface="+mn-lt"/>
                <a:ea typeface="+mn-ea"/>
                <a:cs typeface="+mn-cs"/>
              </a:rPr>
              <a:t> to be chosen.</a:t>
            </a:r>
          </a:p>
          <a:p>
            <a:r>
              <a:rPr lang="en-US" sz="1200" kern="1200" dirty="0" smtClean="0">
                <a:solidFill>
                  <a:schemeClr val="tx1"/>
                </a:solidFill>
                <a:latin typeface="+mn-lt"/>
                <a:ea typeface="+mn-ea"/>
                <a:cs typeface="+mn-cs"/>
              </a:rPr>
              <a:t>- You can choose the contract statically or dynamically using the EL within the view element.</a:t>
            </a:r>
          </a:p>
          <a:p>
            <a:r>
              <a:rPr lang="en-US" sz="1200" kern="1200" dirty="0" smtClean="0">
                <a:solidFill>
                  <a:schemeClr val="tx1"/>
                </a:solidFill>
                <a:latin typeface="+mn-lt"/>
                <a:ea typeface="+mn-ea"/>
                <a:cs typeface="+mn-cs"/>
              </a:rPr>
              <a:t>- And also there is a way to set mapping within faces-config file with limitation of the static RLC definition.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can suppose that JSF 2.3 should break not just faces-config</a:t>
            </a:r>
            <a:r>
              <a:rPr lang="en-US" sz="1200" kern="1200" baseline="0" dirty="0" smtClean="0">
                <a:solidFill>
                  <a:schemeClr val="tx1"/>
                </a:solidFill>
                <a:latin typeface="+mn-lt"/>
                <a:ea typeface="+mn-ea"/>
                <a:cs typeface="+mn-cs"/>
              </a:rPr>
              <a:t> definition</a:t>
            </a:r>
            <a:r>
              <a:rPr lang="en-US" sz="1200" kern="1200" dirty="0" smtClean="0">
                <a:solidFill>
                  <a:schemeClr val="tx1"/>
                </a:solidFill>
                <a:latin typeface="+mn-lt"/>
                <a:ea typeface="+mn-ea"/>
                <a:cs typeface="+mn-cs"/>
              </a:rPr>
              <a:t> limitation but also bring another way of theme selections, its parameters, inheritance which will lead to the complete multitemplating system.</a:t>
            </a:r>
          </a:p>
        </p:txBody>
      </p:sp>
      <p:sp>
        <p:nvSpPr>
          <p:cNvPr id="4" name="Slide Number Placeholder 3"/>
          <p:cNvSpPr>
            <a:spLocks noGrp="1"/>
          </p:cNvSpPr>
          <p:nvPr>
            <p:ph type="sldNum" sz="quarter" idx="10"/>
          </p:nvPr>
        </p:nvSpPr>
        <p:spPr/>
        <p:txBody>
          <a:bodyPr/>
          <a:lstStyle/>
          <a:p>
            <a:fld id="{36E82501-53DA-4152-84B0-51135B15EEA8}" type="slidenum">
              <a:rPr lang="en-US" smtClean="0"/>
              <a:t>13</a:t>
            </a:fld>
            <a:endParaRPr lang="en-US"/>
          </a:p>
        </p:txBody>
      </p:sp>
    </p:spTree>
    <p:extLst>
      <p:ext uri="{BB962C8B-B14F-4D97-AF65-F5344CB8AC3E}">
        <p14:creationId xmlns:p14="http://schemas.microsoft.com/office/powerpoint/2010/main" val="3363076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In this sample we will focus on the simple RLC usage and how to break at least some multitemplating limitation  using the JSF's view component.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simpler template client shows that usage of template called simpleTemplate. As you could see there is no such template available within the documentation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root of the application. Instead of that the template is loaded from the simple RLC. This contract is used because it contains the only valid candidate for such path.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was pretty simple. Now let's show how to leverage that in your applications. Define simple bean which holds information about chosen template.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information you can use within the contracts attribute of the view element. Now, the switching</a:t>
            </a:r>
            <a:r>
              <a:rPr lang="en-US" sz="1200" kern="1200" baseline="0" dirty="0" smtClean="0">
                <a:solidFill>
                  <a:schemeClr val="tx1"/>
                </a:solidFill>
                <a:latin typeface="+mn-lt"/>
                <a:ea typeface="+mn-ea"/>
                <a:cs typeface="+mn-cs"/>
              </a:rPr>
              <a:t> of</a:t>
            </a:r>
            <a:r>
              <a:rPr lang="en-US" sz="1200" kern="1200" dirty="0" smtClean="0">
                <a:solidFill>
                  <a:schemeClr val="tx1"/>
                </a:solidFill>
                <a:latin typeface="+mn-lt"/>
                <a:ea typeface="+mn-ea"/>
                <a:cs typeface="+mn-cs"/>
              </a:rPr>
              <a:t> templates is based on choice of the user in the form.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 your projects let's imagine that you will define your templates inside the external .JAR library. You will obtain deifinition i.e. of the corporate themes which are reusable by more applications and also the theme could be switched by the .JAR change on a classpath.</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14</a:t>
            </a:fld>
            <a:endParaRPr lang="en-US"/>
          </a:p>
        </p:txBody>
      </p:sp>
    </p:spTree>
    <p:extLst>
      <p:ext uri="{BB962C8B-B14F-4D97-AF65-F5344CB8AC3E}">
        <p14:creationId xmlns:p14="http://schemas.microsoft.com/office/powerpoint/2010/main" val="135454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As you probably knows, EL is mechanism how to communicate from application logic to presentation layer and vice versa.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sets or gets data between the layers or invokes methods to be called directly or i.e. called from listeners attached to components.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Let's show the biggest features of the new specification within samples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immediately.</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16</a:t>
            </a:fld>
            <a:endParaRPr lang="en-US"/>
          </a:p>
        </p:txBody>
      </p:sp>
    </p:spTree>
    <p:extLst>
      <p:ext uri="{BB962C8B-B14F-4D97-AF65-F5344CB8AC3E}">
        <p14:creationId xmlns:p14="http://schemas.microsoft.com/office/powerpoint/2010/main" val="2661981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first news in the API is that you are able to use standalone ELProcessor now. I have defined strings to be evaluated. Output from the standalone processor is shown in the second column. This enables better option how to test your application or you can even manage your EL parsing and evaluation environment - i.e.</a:t>
            </a:r>
            <a:r>
              <a:rPr lang="en-US" sz="1200" kern="1200" baseline="0" dirty="0" smtClean="0">
                <a:solidFill>
                  <a:schemeClr val="tx1"/>
                </a:solidFill>
                <a:latin typeface="+mn-lt"/>
                <a:ea typeface="+mn-ea"/>
                <a:cs typeface="+mn-cs"/>
              </a:rPr>
              <a:t> you can register your custom ELResolver.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Operators. Especially semicolon and assignement operators can make your development easier. You can place more statements inside one EL expression now or assign resolved value to the variable and use it further. Also you can even store reference to the lambda expression and call it like a method then. You will see that later.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skip two features you can find in the samples and switch immediately to the lambda expressions and collection operations. Both these features are fairly aligned with the Java SE 8 ones.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Lambdas can be resolved immediately, referenced by EL variable or passed as a method argument. The third case is just useful in</a:t>
            </a:r>
            <a:r>
              <a:rPr lang="en-US" sz="1200" kern="1200" baseline="0" dirty="0" smtClean="0">
                <a:solidFill>
                  <a:schemeClr val="tx1"/>
                </a:solidFill>
                <a:latin typeface="+mn-lt"/>
                <a:ea typeface="+mn-ea"/>
                <a:cs typeface="+mn-cs"/>
              </a:rPr>
              <a:t> collection operations to specify array reduction instructions, mapping functions etc. (Th</a:t>
            </a:r>
            <a:r>
              <a:rPr lang="en-US" sz="1200" kern="1200" dirty="0" smtClean="0">
                <a:solidFill>
                  <a:schemeClr val="tx1"/>
                </a:solidFill>
                <a:latin typeface="+mn-lt"/>
                <a:ea typeface="+mn-ea"/>
                <a:cs typeface="+mn-cs"/>
              </a:rPr>
              <a:t>ere exists two kinds of operations: lazy and eager. Lazy ones iterates over collections only when necessary, the eagers iterates immediately through entire collection.) In any case you can </a:t>
            </a:r>
            <a:r>
              <a:rPr lang="en-US" sz="1200" kern="1200" baseline="0" dirty="0" smtClean="0">
                <a:solidFill>
                  <a:schemeClr val="tx1"/>
                </a:solidFill>
                <a:latin typeface="+mn-lt"/>
                <a:ea typeface="+mn-ea"/>
                <a:cs typeface="+mn-cs"/>
              </a:rPr>
              <a:t>simplify your templates or controllers by usage of max, count, reduce, limit and another opperations and once you would be missing any you can define method via lambda expression. These last two features will be big helpmates of your development.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6E82501-53DA-4152-84B0-51135B15EEA8}" type="slidenum">
              <a:rPr lang="en-US" smtClean="0"/>
              <a:t>17</a:t>
            </a:fld>
            <a:endParaRPr lang="en-US"/>
          </a:p>
        </p:txBody>
      </p:sp>
    </p:spTree>
    <p:extLst>
      <p:ext uri="{BB962C8B-B14F-4D97-AF65-F5344CB8AC3E}">
        <p14:creationId xmlns:p14="http://schemas.microsoft.com/office/powerpoint/2010/main" val="177205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57211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66073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val="3550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endParaRPr lang="en-US" dirty="0">
              <a:solidFill>
                <a:srgbClr val="000000"/>
              </a:solidFill>
            </a:endParaRPr>
          </a:p>
        </p:txBody>
      </p:sp>
    </p:spTree>
    <p:extLst>
      <p:ext uri="{BB962C8B-B14F-4D97-AF65-F5344CB8AC3E}">
        <p14:creationId xmlns:p14="http://schemas.microsoft.com/office/powerpoint/2010/main" val="381749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val="13223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val="124550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896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440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0102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90298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val="57325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18386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val="391894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5097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val="125368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108493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val="349191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val="125698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264061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val="318620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endParaRPr lang="en-US" dirty="0">
              <a:solidFill>
                <a:srgbClr val="000000"/>
              </a:solidFill>
            </a:endParaRPr>
          </a:p>
        </p:txBody>
      </p:sp>
    </p:spTree>
    <p:extLst>
      <p:ext uri="{BB962C8B-B14F-4D97-AF65-F5344CB8AC3E}">
        <p14:creationId xmlns:p14="http://schemas.microsoft.com/office/powerpoint/2010/main" val="378282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val="21839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val="1975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val="310114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03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15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val="15645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22939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val="47085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209969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val="18339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val="62621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w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fontAlgn="base" hangingPunct="1">
                <a:spcAft>
                  <a:spcPct val="0"/>
                </a:spcAft>
                <a:buClr>
                  <a:srgbClr val="5382A1"/>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rgbClr val="000000"/>
                </a:solidFill>
              </a:rPr>
              <a:pPr algn="r"/>
              <a:t>‹#›</a:t>
            </a:fld>
            <a:endParaRPr lang="en-US" sz="600" dirty="0">
              <a:solidFill>
                <a:srgbClr val="000000"/>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val="6408918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fontAlgn="base" hangingPunct="1">
                <a:spcAft>
                  <a:spcPct val="0"/>
                </a:spcAft>
                <a:buClr>
                  <a:srgbClr val="5382A1"/>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rgbClr val="000000"/>
                </a:solidFill>
              </a:rPr>
              <a:pPr algn="r"/>
              <a:t>‹#›</a:t>
            </a:fld>
            <a:endParaRPr lang="en-US" sz="600" dirty="0">
              <a:solidFill>
                <a:srgbClr val="000000"/>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val="1431089642"/>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www.primefaces.org/showcase" TargetMode="External"/><Relationship Id="rId2" Type="http://schemas.openxmlformats.org/officeDocument/2006/relationships/hyperlink" Target="http://docs.oracle.com/javaee/7/tutorial/doc/home.htm" TargetMode="External"/><Relationship Id="rId1" Type="http://schemas.openxmlformats.org/officeDocument/2006/relationships/slideLayout" Target="../slideLayouts/slideLayout5.xml"/><Relationship Id="rId6" Type="http://schemas.openxmlformats.org/officeDocument/2006/relationships/hyperlink" Target="http://sourceforge.net/projects/nbpfcrudgen" TargetMode="External"/><Relationship Id="rId5" Type="http://schemas.openxmlformats.org/officeDocument/2006/relationships/hyperlink" Target="https://netbeans.org/kb/trails/java-ee.html" TargetMode="External"/><Relationship Id="rId4" Type="http://schemas.openxmlformats.org/officeDocument/2006/relationships/hyperlink" Target="http://blog.primefaces.org"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89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HTML(5) Friendly Markup</a:t>
            </a:r>
          </a:p>
        </p:txBody>
      </p:sp>
      <p:sp>
        <p:nvSpPr>
          <p:cNvPr id="35" name="Content Placeholder 34"/>
          <p:cNvSpPr>
            <a:spLocks noGrp="1"/>
          </p:cNvSpPr>
          <p:nvPr>
            <p:ph sz="quarter" idx="12"/>
          </p:nvPr>
        </p:nvSpPr>
        <p:spPr/>
        <p:txBody>
          <a:bodyPr/>
          <a:lstStyle/>
          <a:p>
            <a:r>
              <a:rPr lang="en-US" dirty="0"/>
              <a:t>N</a:t>
            </a:r>
            <a:r>
              <a:rPr lang="en-US" dirty="0" smtClean="0"/>
              <a:t>ew namespaces</a:t>
            </a:r>
          </a:p>
          <a:p>
            <a:pPr lvl="1"/>
            <a:r>
              <a:rPr lang="en-US" dirty="0"/>
              <a:t>passthrough </a:t>
            </a:r>
            <a:r>
              <a:rPr lang="en-US" dirty="0" smtClean="0"/>
              <a:t>elements: </a:t>
            </a:r>
            <a:r>
              <a:rPr lang="en-US" dirty="0" smtClean="0">
                <a:solidFill>
                  <a:srgbClr val="5382A1"/>
                </a:solidFill>
              </a:rPr>
              <a:t>http</a:t>
            </a:r>
            <a:r>
              <a:rPr lang="en-US" dirty="0">
                <a:solidFill>
                  <a:srgbClr val="5382A1"/>
                </a:solidFill>
              </a:rPr>
              <a:t>://</a:t>
            </a:r>
            <a:r>
              <a:rPr lang="en-US" dirty="0" smtClean="0">
                <a:solidFill>
                  <a:srgbClr val="5382A1"/>
                </a:solidFill>
              </a:rPr>
              <a:t>xmlns.jcp.org/jsf </a:t>
            </a:r>
            <a:r>
              <a:rPr lang="en-US" dirty="0" smtClean="0"/>
              <a:t>(TagDecorator)</a:t>
            </a:r>
            <a:endParaRPr lang="en-US" dirty="0"/>
          </a:p>
          <a:p>
            <a:pPr lvl="1"/>
            <a:r>
              <a:rPr lang="en-US" dirty="0" smtClean="0"/>
              <a:t>passthrough attributes: </a:t>
            </a:r>
            <a:r>
              <a:rPr lang="en-US" dirty="0" smtClean="0">
                <a:solidFill>
                  <a:srgbClr val="5382A1"/>
                </a:solidFill>
              </a:rPr>
              <a:t>http://xmlns.jcp.org/jsf/passthrough</a:t>
            </a:r>
            <a:r>
              <a:rPr lang="en-US" dirty="0" smtClean="0"/>
              <a:t> (RenderKit)</a:t>
            </a:r>
          </a:p>
          <a:p>
            <a:pPr marL="403225" lvl="1" indent="0">
              <a:buNone/>
            </a:pPr>
            <a:endParaRPr lang="en-US" dirty="0"/>
          </a:p>
          <a:p>
            <a:r>
              <a:rPr lang="en-US" dirty="0" smtClean="0"/>
              <a:t>Advantages</a:t>
            </a:r>
          </a:p>
          <a:p>
            <a:pPr lvl="1"/>
            <a:r>
              <a:rPr lang="en-US" dirty="0" smtClean="0"/>
              <a:t>Getting control over rendered Facelets</a:t>
            </a:r>
          </a:p>
          <a:p>
            <a:pPr lvl="1"/>
            <a:r>
              <a:rPr lang="en-US" dirty="0" smtClean="0"/>
              <a:t>JSF components </a:t>
            </a:r>
            <a:r>
              <a:rPr lang="en-US" dirty="0"/>
              <a:t>/ JavaScript components / </a:t>
            </a:r>
            <a:r>
              <a:rPr lang="en-US" dirty="0" smtClean="0"/>
              <a:t>arbitrary </a:t>
            </a:r>
            <a:r>
              <a:rPr lang="en-US" dirty="0"/>
              <a:t>mixing</a:t>
            </a:r>
          </a:p>
          <a:p>
            <a:pPr lvl="1"/>
            <a:r>
              <a:rPr lang="en-US" dirty="0"/>
              <a:t>Write and style pure HTML with benefits of </a:t>
            </a:r>
            <a:r>
              <a:rPr lang="en-US" dirty="0" smtClean="0"/>
              <a:t>JSF</a:t>
            </a:r>
            <a:endParaRPr lang="en-US" dirty="0"/>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0683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fontScale="92500" lnSpcReduction="10000"/>
          </a:bodyPr>
          <a:lstStyle/>
          <a:p>
            <a:r>
              <a:rPr lang="en-US" dirty="0" smtClean="0"/>
              <a:t>Form with usage of HTML friendly markup: validation by Bean Validation API with localized messages, custom Bean Validation annotation, passthrough attributes and elements, usage of jQuery plugin at JSF component.</a:t>
            </a:r>
            <a:endParaRPr lang="en-US" dirty="0"/>
          </a:p>
          <a:p>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01-HtmlFriendlyMarkup</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HTML(5) Friendly Markup</a:t>
            </a:r>
          </a:p>
        </p:txBody>
      </p:sp>
    </p:spTree>
    <p:extLst>
      <p:ext uri="{BB962C8B-B14F-4D97-AF65-F5344CB8AC3E}">
        <p14:creationId xmlns:p14="http://schemas.microsoft.com/office/powerpoint/2010/main" val="321085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Resource Libraries </a:t>
            </a:r>
            <a:r>
              <a:rPr lang="en-US" dirty="0" smtClean="0"/>
              <a:t>Contracts</a:t>
            </a:r>
            <a:endParaRPr lang="en-US" dirty="0"/>
          </a:p>
        </p:txBody>
      </p:sp>
    </p:spTree>
    <p:extLst>
      <p:ext uri="{BB962C8B-B14F-4D97-AF65-F5344CB8AC3E}">
        <p14:creationId xmlns:p14="http://schemas.microsoft.com/office/powerpoint/2010/main" val="102917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Resource Libraries Contracts</a:t>
            </a:r>
          </a:p>
        </p:txBody>
      </p:sp>
      <p:sp>
        <p:nvSpPr>
          <p:cNvPr id="35" name="Content Placeholder 34"/>
          <p:cNvSpPr>
            <a:spLocks noGrp="1"/>
          </p:cNvSpPr>
          <p:nvPr>
            <p:ph sz="quarter" idx="12"/>
          </p:nvPr>
        </p:nvSpPr>
        <p:spPr/>
        <p:txBody>
          <a:bodyPr/>
          <a:lstStyle/>
          <a:p>
            <a:pPr fontAlgn="base"/>
            <a:r>
              <a:rPr lang="en-US" dirty="0" smtClean="0"/>
              <a:t>Theme definitions across one or more web applications</a:t>
            </a:r>
          </a:p>
          <a:p>
            <a:pPr fontAlgn="base"/>
            <a:r>
              <a:rPr lang="en-US" dirty="0" smtClean="0"/>
              <a:t>Libraries </a:t>
            </a:r>
            <a:r>
              <a:rPr lang="en-US" dirty="0"/>
              <a:t>consisting of templates, insertion points, resources</a:t>
            </a:r>
          </a:p>
          <a:p>
            <a:pPr fontAlgn="base"/>
            <a:r>
              <a:rPr lang="en-US" dirty="0" smtClean="0"/>
              <a:t>Can be bundled directly into Web Application </a:t>
            </a:r>
            <a:r>
              <a:rPr lang="en-US" dirty="0"/>
              <a:t>or within </a:t>
            </a:r>
            <a:r>
              <a:rPr lang="en-US" dirty="0" smtClean="0"/>
              <a:t>.jar </a:t>
            </a:r>
            <a:r>
              <a:rPr lang="en-US" dirty="0"/>
              <a:t>library</a:t>
            </a:r>
          </a:p>
          <a:p>
            <a:pPr fontAlgn="base"/>
            <a:r>
              <a:rPr lang="en-US" dirty="0" smtClean="0"/>
              <a:t>How to choose the used one:</a:t>
            </a:r>
          </a:p>
          <a:p>
            <a:pPr lvl="1" fontAlgn="base"/>
            <a:r>
              <a:rPr lang="en-US" dirty="0" smtClean="0"/>
              <a:t>there is only one option</a:t>
            </a:r>
          </a:p>
          <a:p>
            <a:pPr lvl="1" fontAlgn="base"/>
            <a:r>
              <a:rPr lang="en-US" dirty="0" smtClean="0"/>
              <a:t>static </a:t>
            </a:r>
            <a:r>
              <a:rPr lang="en-US" dirty="0"/>
              <a:t>or dynamic view </a:t>
            </a:r>
            <a:r>
              <a:rPr lang="en-US" dirty="0" smtClean="0"/>
              <a:t>definition</a:t>
            </a:r>
          </a:p>
          <a:p>
            <a:pPr lvl="1" fontAlgn="base"/>
            <a:r>
              <a:rPr lang="en-US" dirty="0" smtClean="0"/>
              <a:t>URL based definition within faces-config</a:t>
            </a:r>
            <a:endParaRPr lang="en-US" dirty="0"/>
          </a:p>
          <a:p>
            <a:r>
              <a:rPr lang="en-US" dirty="0" smtClean="0"/>
              <a:t>Multi-templating</a:t>
            </a:r>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478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a:t>Simple </a:t>
            </a:r>
            <a:r>
              <a:rPr lang="en-US" dirty="0" smtClean="0"/>
              <a:t>Resource Libraries Contracts usage, switching RLCs dynamically using Expression Language and ManagedBean.</a:t>
            </a:r>
            <a:endParaRPr lang="en-US" dirty="0"/>
          </a:p>
          <a:p>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02-ResourceLibrariesContracts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Resource Libraries Contracts</a:t>
            </a:r>
          </a:p>
        </p:txBody>
      </p:sp>
    </p:spTree>
    <p:extLst>
      <p:ext uri="{BB962C8B-B14F-4D97-AF65-F5344CB8AC3E}">
        <p14:creationId xmlns:p14="http://schemas.microsoft.com/office/powerpoint/2010/main" val="220937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Expression Language 3.0</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Expression Language 3.0</a:t>
            </a:r>
          </a:p>
        </p:txBody>
      </p:sp>
      <p:sp>
        <p:nvSpPr>
          <p:cNvPr id="35" name="Content Placeholder 34"/>
          <p:cNvSpPr>
            <a:spLocks noGrp="1"/>
          </p:cNvSpPr>
          <p:nvPr>
            <p:ph sz="quarter" idx="12"/>
          </p:nvPr>
        </p:nvSpPr>
        <p:spPr/>
        <p:txBody>
          <a:bodyPr/>
          <a:lstStyle/>
          <a:p>
            <a:pPr fontAlgn="base"/>
            <a:r>
              <a:rPr lang="en-US" dirty="0" smtClean="0"/>
              <a:t>Communication </a:t>
            </a:r>
            <a:r>
              <a:rPr lang="en-US" dirty="0"/>
              <a:t>between presentation layer and application logic</a:t>
            </a:r>
          </a:p>
          <a:p>
            <a:pPr fontAlgn="base"/>
            <a:r>
              <a:rPr lang="en-US" dirty="0" smtClean="0"/>
              <a:t>Deferred or immediate </a:t>
            </a:r>
            <a:r>
              <a:rPr lang="en-US" dirty="0"/>
              <a:t>evaluation of expressions</a:t>
            </a:r>
          </a:p>
          <a:p>
            <a:pPr fontAlgn="base"/>
            <a:r>
              <a:rPr lang="en-US" dirty="0" smtClean="0"/>
              <a:t>Sets and </a:t>
            </a:r>
            <a:r>
              <a:rPr lang="en-US" dirty="0"/>
              <a:t>gets data, invokes </a:t>
            </a:r>
            <a:r>
              <a:rPr lang="en-US" dirty="0" smtClean="0"/>
              <a:t>methods</a:t>
            </a:r>
          </a:p>
          <a:p>
            <a:pPr fontAlgn="base"/>
            <a:r>
              <a:rPr lang="en-US" dirty="0" smtClean="0"/>
              <a:t>Features</a:t>
            </a:r>
          </a:p>
          <a:p>
            <a:pPr lvl="1" fontAlgn="base"/>
            <a:r>
              <a:rPr lang="en-US" dirty="0" smtClean="0"/>
              <a:t>Standalone ELProcessor </a:t>
            </a:r>
          </a:p>
          <a:p>
            <a:pPr lvl="1" fontAlgn="base"/>
            <a:r>
              <a:rPr lang="en-US" dirty="0" smtClean="0"/>
              <a:t>Concatenation, semicolon and assignments operators</a:t>
            </a:r>
          </a:p>
          <a:p>
            <a:pPr lvl="1" fontAlgn="base"/>
            <a:r>
              <a:rPr lang="en-US" dirty="0" smtClean="0"/>
              <a:t>Static collections</a:t>
            </a:r>
          </a:p>
          <a:p>
            <a:pPr lvl="1" fontAlgn="base"/>
            <a:r>
              <a:rPr lang="en-US" dirty="0" smtClean="0"/>
              <a:t>Collection </a:t>
            </a:r>
            <a:r>
              <a:rPr lang="en-US" dirty="0"/>
              <a:t>Operations (aligned with Java SE 8</a:t>
            </a:r>
            <a:r>
              <a:rPr lang="en-US" dirty="0" smtClean="0"/>
              <a:t>)</a:t>
            </a:r>
          </a:p>
          <a:p>
            <a:pPr lvl="1" fontAlgn="base"/>
            <a:r>
              <a:rPr lang="en-US" dirty="0" smtClean="0"/>
              <a:t>Lambda </a:t>
            </a:r>
            <a:r>
              <a:rPr lang="en-US" dirty="0"/>
              <a:t>Expressions (aligned with Java SE 8)</a:t>
            </a:r>
          </a:p>
          <a:p>
            <a:pPr lvl="1" fontAlgn="base"/>
            <a:endParaRPr lang="en-US" dirty="0"/>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6297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Examples of Expression Language 3.0 features: </a:t>
            </a:r>
            <a:r>
              <a:rPr lang="en-US" dirty="0"/>
              <a:t>standalone EL Processor, </a:t>
            </a:r>
            <a:r>
              <a:rPr lang="en-US" dirty="0" smtClean="0"/>
              <a:t>operators</a:t>
            </a:r>
            <a:r>
              <a:rPr lang="en-US" dirty="0"/>
              <a:t>, static fields, collections, lambdas and collection operations.</a:t>
            </a:r>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03-ExpressionLanguage3</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Expression Language 3.0</a:t>
            </a:r>
          </a:p>
        </p:txBody>
      </p:sp>
    </p:spTree>
    <p:extLst>
      <p:ext uri="{BB962C8B-B14F-4D97-AF65-F5344CB8AC3E}">
        <p14:creationId xmlns:p14="http://schemas.microsoft.com/office/powerpoint/2010/main" val="27969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­Prime </a:t>
            </a:r>
            <a:r>
              <a:rPr lang="en-US" dirty="0"/>
              <a:t>Time with PrimeFaces Components</a:t>
            </a:r>
          </a:p>
        </p:txBody>
      </p:sp>
    </p:spTree>
    <p:extLst>
      <p:ext uri="{BB962C8B-B14F-4D97-AF65-F5344CB8AC3E}">
        <p14:creationId xmlns:p14="http://schemas.microsoft.com/office/powerpoint/2010/main" val="210759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­Prime Time with PrimeFaces Components</a:t>
            </a:r>
          </a:p>
        </p:txBody>
      </p:sp>
      <p:sp>
        <p:nvSpPr>
          <p:cNvPr id="35" name="Content Placeholder 34"/>
          <p:cNvSpPr>
            <a:spLocks noGrp="1"/>
          </p:cNvSpPr>
          <p:nvPr>
            <p:ph sz="quarter" idx="12"/>
          </p:nvPr>
        </p:nvSpPr>
        <p:spPr>
          <a:xfrm>
            <a:off x="796742" y="1331987"/>
            <a:ext cx="8229600" cy="3466457"/>
          </a:xfrm>
        </p:spPr>
        <p:txBody>
          <a:bodyPr/>
          <a:lstStyle/>
          <a:p>
            <a:pPr fontAlgn="base"/>
            <a:r>
              <a:rPr lang="en-US" dirty="0" smtClean="0"/>
              <a:t>With 100+ Rich </a:t>
            </a:r>
            <a:r>
              <a:rPr lang="en-US" dirty="0"/>
              <a:t>S</a:t>
            </a:r>
            <a:r>
              <a:rPr lang="en-US" dirty="0" smtClean="0"/>
              <a:t>et of Components</a:t>
            </a:r>
          </a:p>
          <a:p>
            <a:pPr fontAlgn="base"/>
            <a:r>
              <a:rPr lang="en-US" dirty="0" smtClean="0"/>
              <a:t>Built</a:t>
            </a:r>
            <a:r>
              <a:rPr lang="en-US" dirty="0"/>
              <a:t>-in Ajax based on standard JSF 2.0 Ajax </a:t>
            </a:r>
            <a:r>
              <a:rPr lang="en-US" dirty="0" smtClean="0"/>
              <a:t>APIs</a:t>
            </a:r>
          </a:p>
          <a:p>
            <a:pPr fontAlgn="base"/>
            <a:r>
              <a:rPr lang="en-US" dirty="0" smtClean="0"/>
              <a:t>Client APIs based on </a:t>
            </a:r>
          </a:p>
          <a:p>
            <a:pPr fontAlgn="base"/>
            <a:r>
              <a:rPr lang="en-US" dirty="0" smtClean="0"/>
              <a:t>Enterprise theming w/ Theme Roller</a:t>
            </a:r>
            <a:br>
              <a:rPr lang="en-US" dirty="0" smtClean="0"/>
            </a:br>
            <a:r>
              <a:rPr lang="en-US" dirty="0" smtClean="0"/>
              <a:t>With 4.0 – Sentinel</a:t>
            </a:r>
            <a:r>
              <a:rPr lang="en-US" dirty="0"/>
              <a:t> </a:t>
            </a:r>
            <a:r>
              <a:rPr lang="en-US" dirty="0" smtClean="0"/>
              <a:t>We’re introducing cool stuff like,</a:t>
            </a:r>
          </a:p>
          <a:p>
            <a:pPr lvl="1" fontAlgn="base"/>
            <a:r>
              <a:rPr lang="en-US" dirty="0" smtClean="0"/>
              <a:t>Client </a:t>
            </a:r>
            <a:r>
              <a:rPr lang="en-US" dirty="0"/>
              <a:t>Side Validation</a:t>
            </a:r>
          </a:p>
          <a:p>
            <a:pPr lvl="1" fontAlgn="base"/>
            <a:r>
              <a:rPr lang="en-US" dirty="0"/>
              <a:t>Dialog Framework</a:t>
            </a:r>
          </a:p>
          <a:p>
            <a:pPr lvl="1" fontAlgn="base"/>
            <a:r>
              <a:rPr lang="en-US" dirty="0"/>
              <a:t>Tree </a:t>
            </a:r>
            <a:r>
              <a:rPr lang="en-US" dirty="0" smtClean="0"/>
              <a:t>Drag &amp; Drop</a:t>
            </a:r>
            <a:endParaRPr lang="en-US" dirty="0"/>
          </a:p>
          <a:p>
            <a:pPr lvl="1" fontAlgn="base"/>
            <a:r>
              <a:rPr lang="en-US" dirty="0"/>
              <a:t>Deferred </a:t>
            </a:r>
            <a:r>
              <a:rPr lang="en-US" dirty="0" smtClean="0"/>
              <a:t>Loading and many more…</a:t>
            </a:r>
          </a:p>
          <a:p>
            <a:pPr fontAlgn="base"/>
            <a:endParaRPr lang="en-US" dirty="0"/>
          </a:p>
        </p:txBody>
      </p:sp>
      <p:sp>
        <p:nvSpPr>
          <p:cNvPr id="36" name="Text Placeholder 35"/>
          <p:cNvSpPr>
            <a:spLocks noGrp="1"/>
          </p:cNvSpPr>
          <p:nvPr>
            <p:ph type="body" sz="quarter" idx="13"/>
          </p:nvPr>
        </p:nvSpPr>
        <p:spPr/>
        <p:txBody>
          <a:bodyPr/>
          <a:lstStyle/>
          <a:p>
            <a:endParaRPr lang="en-US" dirty="0"/>
          </a:p>
        </p:txBody>
      </p:sp>
      <p:pic>
        <p:nvPicPr>
          <p:cNvPr id="2" name="Picture 1"/>
          <p:cNvPicPr>
            <a:picLocks noChangeAspect="1"/>
          </p:cNvPicPr>
          <p:nvPr/>
        </p:nvPicPr>
        <p:blipFill>
          <a:blip r:embed="rId3"/>
          <a:stretch>
            <a:fillRect/>
          </a:stretch>
        </p:blipFill>
        <p:spPr>
          <a:xfrm>
            <a:off x="3497934" y="2066022"/>
            <a:ext cx="1570825" cy="386303"/>
          </a:xfrm>
          <a:prstGeom prst="rect">
            <a:avLst/>
          </a:prstGeom>
        </p:spPr>
      </p:pic>
    </p:spTree>
    <p:extLst>
      <p:ext uri="{BB962C8B-B14F-4D97-AF65-F5344CB8AC3E}">
        <p14:creationId xmlns:p14="http://schemas.microsoft.com/office/powerpoint/2010/main" val="249201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6634" y="1583267"/>
            <a:ext cx="5385112" cy="1230657"/>
          </a:xfrm>
        </p:spPr>
        <p:txBody>
          <a:bodyPr/>
          <a:lstStyle/>
          <a:p>
            <a:r>
              <a:rPr lang="en-US" sz="2400" b="0" dirty="0"/>
              <a:t>10 Tips for Java EE 7 with PrimeFaces</a:t>
            </a:r>
            <a:endParaRPr lang="en-US" sz="2400" dirty="0"/>
          </a:p>
        </p:txBody>
      </p:sp>
      <p:sp>
        <p:nvSpPr>
          <p:cNvPr id="8" name="Text Placeholder 7"/>
          <p:cNvSpPr>
            <a:spLocks noGrp="1"/>
          </p:cNvSpPr>
          <p:nvPr>
            <p:ph type="body" sz="quarter" idx="13"/>
          </p:nvPr>
        </p:nvSpPr>
        <p:spPr>
          <a:xfrm>
            <a:off x="411939" y="2914276"/>
            <a:ext cx="5027083" cy="1048124"/>
          </a:xfrm>
        </p:spPr>
        <p:txBody>
          <a:bodyPr/>
          <a:lstStyle/>
          <a:p>
            <a:r>
              <a:rPr lang="en-US" dirty="0" smtClean="0"/>
              <a:t>Mert Çalışkan		&amp;		Martin </a:t>
            </a:r>
            <a:r>
              <a:rPr lang="en-US" dirty="0" err="1" smtClean="0"/>
              <a:t>Fousek</a:t>
            </a:r>
            <a:endParaRPr lang="en-US" dirty="0"/>
          </a:p>
          <a:p>
            <a:r>
              <a:rPr lang="en-US" sz="1600" dirty="0" smtClean="0"/>
              <a:t>Software Architect    		Software Developer</a:t>
            </a:r>
          </a:p>
          <a:p>
            <a:r>
              <a:rPr lang="en-US" sz="1600" dirty="0" smtClean="0"/>
              <a:t>		 at T2 </a:t>
            </a:r>
            <a:r>
              <a:rPr lang="en-US" sz="1600" dirty="0" err="1" smtClean="0"/>
              <a:t>Yazılım</a:t>
            </a:r>
            <a:r>
              <a:rPr lang="en-US" sz="1600" dirty="0" smtClean="0"/>
              <a:t> Ltd.			at Oracle, NetBeans</a:t>
            </a:r>
            <a:endParaRPr lang="en-US" sz="1600" dirty="0"/>
          </a:p>
        </p:txBody>
      </p:sp>
    </p:spTree>
    <p:extLst>
      <p:ext uri="{BB962C8B-B14F-4D97-AF65-F5344CB8AC3E}">
        <p14:creationId xmlns:p14="http://schemas.microsoft.com/office/powerpoint/2010/main" val="78249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Examples on advanced UI components:</a:t>
            </a:r>
            <a:br>
              <a:rPr lang="en-US" dirty="0" smtClean="0"/>
            </a:br>
            <a:r>
              <a:rPr lang="en-US" dirty="0" err="1" smtClean="0"/>
              <a:t>DataTable</a:t>
            </a:r>
            <a:r>
              <a:rPr lang="en-US" dirty="0" smtClean="0"/>
              <a:t>, </a:t>
            </a:r>
            <a:r>
              <a:rPr lang="en-US" dirty="0" err="1" smtClean="0"/>
              <a:t>Gmap</a:t>
            </a:r>
            <a:r>
              <a:rPr lang="en-US" dirty="0" smtClean="0"/>
              <a:t>, AutoComplete, Client Side Validation, Tree Drag and Drop, The Dialog Framework and others.</a:t>
            </a:r>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10-PrimeFacesComponents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a:t>
            </a:r>
            <a:r>
              <a:rPr lang="en-US" dirty="0" smtClean="0"/>
              <a:t>Prime Time </a:t>
            </a:r>
            <a:r>
              <a:rPr lang="en-US" dirty="0"/>
              <a:t>with PrimeFaces Components</a:t>
            </a:r>
          </a:p>
        </p:txBody>
      </p:sp>
    </p:spTree>
    <p:extLst>
      <p:ext uri="{BB962C8B-B14F-4D97-AF65-F5344CB8AC3E}">
        <p14:creationId xmlns:p14="http://schemas.microsoft.com/office/powerpoint/2010/main" val="279940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 </a:t>
            </a:r>
            <a:r>
              <a:rPr lang="en-US" dirty="0"/>
              <a:t>the </a:t>
            </a:r>
            <a:r>
              <a:rPr lang="en-US" dirty="0" smtClean="0"/>
              <a:t>Jungle </a:t>
            </a:r>
            <a:r>
              <a:rPr lang="en-US" dirty="0"/>
              <a:t>of PrimeFaces Themes</a:t>
            </a:r>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In the Jungle of PrimeFaces Themes</a:t>
            </a:r>
          </a:p>
        </p:txBody>
      </p:sp>
      <p:sp>
        <p:nvSpPr>
          <p:cNvPr id="35" name="Content Placeholder 34"/>
          <p:cNvSpPr>
            <a:spLocks noGrp="1"/>
          </p:cNvSpPr>
          <p:nvPr>
            <p:ph sz="quarter" idx="12"/>
          </p:nvPr>
        </p:nvSpPr>
        <p:spPr/>
        <p:txBody>
          <a:bodyPr/>
          <a:lstStyle/>
          <a:p>
            <a:pPr fontAlgn="base"/>
            <a:r>
              <a:rPr lang="en-US" dirty="0" smtClean="0"/>
              <a:t>Powered w/ </a:t>
            </a:r>
            <a:r>
              <a:rPr lang="en-US" dirty="0" err="1" smtClean="0"/>
              <a:t>jQueryUI</a:t>
            </a:r>
            <a:r>
              <a:rPr lang="en-US" dirty="0" smtClean="0"/>
              <a:t> and ThemeRoller CSS Framework</a:t>
            </a:r>
            <a:br>
              <a:rPr lang="en-US" dirty="0" smtClean="0"/>
            </a:br>
            <a:r>
              <a:rPr lang="en-US" dirty="0"/>
              <a:t>	Skinning </a:t>
            </a:r>
            <a:r>
              <a:rPr lang="en-US" dirty="0" smtClean="0"/>
              <a:t>and </a:t>
            </a:r>
            <a:r>
              <a:rPr lang="en-US" dirty="0"/>
              <a:t>Structural </a:t>
            </a:r>
            <a:r>
              <a:rPr lang="en-US" dirty="0" smtClean="0"/>
              <a:t>CSS architecture</a:t>
            </a:r>
          </a:p>
          <a:p>
            <a:pPr fontAlgn="base"/>
            <a:r>
              <a:rPr lang="en-US" dirty="0" smtClean="0"/>
              <a:t>ThemeRoller </a:t>
            </a:r>
            <a:r>
              <a:rPr lang="en-US" dirty="0"/>
              <a:t>provides visual editor to create new </a:t>
            </a:r>
            <a:r>
              <a:rPr lang="en-US" dirty="0" smtClean="0"/>
              <a:t>themes</a:t>
            </a:r>
          </a:p>
          <a:p>
            <a:pPr fontAlgn="base"/>
            <a:r>
              <a:rPr lang="en-US" dirty="0" smtClean="0"/>
              <a:t>~40 themes available by only adding JAR dependency</a:t>
            </a:r>
          </a:p>
          <a:p>
            <a:pPr fontAlgn="base"/>
            <a:r>
              <a:rPr lang="en-US" dirty="0" smtClean="0"/>
              <a:t>Advanced themes are also available</a:t>
            </a:r>
          </a:p>
          <a:p>
            <a:pPr lvl="1" fontAlgn="base"/>
            <a:r>
              <a:rPr lang="en-US" dirty="0" smtClean="0"/>
              <a:t>Twitter Bootstrap Theme</a:t>
            </a:r>
          </a:p>
          <a:p>
            <a:pPr lvl="1" fontAlgn="base"/>
            <a:r>
              <a:rPr lang="en-US" dirty="0" smtClean="0"/>
              <a:t>Metro UI Theme ($$)</a:t>
            </a:r>
          </a:p>
          <a:p>
            <a:pPr fontAlgn="base"/>
            <a:r>
              <a:rPr lang="en-US" dirty="0" smtClean="0"/>
              <a:t>Configuration is done by &lt;context-</a:t>
            </a:r>
            <a:r>
              <a:rPr lang="en-US" dirty="0" err="1" smtClean="0"/>
              <a:t>param</a:t>
            </a:r>
            <a:r>
              <a:rPr lang="en-US" dirty="0" smtClean="0"/>
              <a:t>&gt; in </a:t>
            </a:r>
            <a:r>
              <a:rPr lang="en-US" dirty="0" err="1" smtClean="0"/>
              <a:t>web.xml</a:t>
            </a:r>
            <a:endParaRPr lang="en-US" dirty="0" smtClean="0"/>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6682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Theme variations on UI Components</a:t>
            </a:r>
          </a:p>
          <a:p>
            <a:r>
              <a:rPr lang="en-US" dirty="0" smtClean="0"/>
              <a:t>Configuration of theme infrastructure</a:t>
            </a:r>
          </a:p>
        </p:txBody>
      </p:sp>
      <p:sp>
        <p:nvSpPr>
          <p:cNvPr id="2" name="Text Placeholder 1"/>
          <p:cNvSpPr>
            <a:spLocks noGrp="1"/>
          </p:cNvSpPr>
          <p:nvPr>
            <p:ph type="body" sz="quarter" idx="16"/>
          </p:nvPr>
        </p:nvSpPr>
        <p:spPr/>
        <p:txBody>
          <a:bodyPr/>
          <a:lstStyle/>
          <a:p>
            <a:r>
              <a:rPr lang="en-US" dirty="0" smtClean="0"/>
              <a:t>04-PrimeFacesThemes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In the Jungle of PrimeFaces Themes</a:t>
            </a:r>
          </a:p>
        </p:txBody>
      </p:sp>
      <p:sp>
        <p:nvSpPr>
          <p:cNvPr id="6" name="Content Placeholder 34"/>
          <p:cNvSpPr txBox="1">
            <a:spLocks/>
          </p:cNvSpPr>
          <p:nvPr/>
        </p:nvSpPr>
        <p:spPr bwMode="white">
          <a:xfrm>
            <a:off x="950399" y="1574804"/>
            <a:ext cx="7617881" cy="1354667"/>
          </a:xfrm>
          <a:prstGeom prst="rect">
            <a:avLst/>
          </a:prstGeom>
        </p:spPr>
        <p:txBody>
          <a:bodyPr vert="horz" lIns="0" tIns="0" rIns="0" bIns="0" rtlCol="0" anchor="t" anchorCtr="0">
            <a:normAutofit/>
          </a:bodyPr>
          <a:lstStyle>
            <a:lvl1pPr marL="114300" indent="-114300" algn="l" defTabSz="228600" rtl="0" eaLnBrk="1" latinLnBrk="0" hangingPunct="1">
              <a:lnSpc>
                <a:spcPct val="90000"/>
              </a:lnSpc>
              <a:spcBef>
                <a:spcPts val="0"/>
              </a:spcBef>
              <a:spcAft>
                <a:spcPts val="1800"/>
              </a:spcAft>
              <a:buClr>
                <a:schemeClr val="accent1"/>
              </a:buClr>
              <a:buSzPct val="85000"/>
              <a:buFont typeface="Wingdings" pitchFamily="2" charset="2"/>
              <a:buNone/>
              <a:tabLst/>
              <a:defRPr sz="2400" b="0" kern="1200" cap="none" baseline="0">
                <a:solidFill>
                  <a:schemeClr val="bg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p:txBody>
      </p:sp>
    </p:spTree>
    <p:extLst>
      <p:ext uri="{BB962C8B-B14F-4D97-AF65-F5344CB8AC3E}">
        <p14:creationId xmlns:p14="http://schemas.microsoft.com/office/powerpoint/2010/main" val="16457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PrimePush, PrimeUI </a:t>
            </a:r>
            <a:r>
              <a:rPr lang="en-US" dirty="0"/>
              <a:t>and PrimeMobile</a:t>
            </a:r>
          </a:p>
        </p:txBody>
      </p:sp>
    </p:spTree>
    <p:extLst>
      <p:ext uri="{BB962C8B-B14F-4D97-AF65-F5344CB8AC3E}">
        <p14:creationId xmlns:p14="http://schemas.microsoft.com/office/powerpoint/2010/main" val="159406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PrimePush, PrimeUI and PrimeMobile</a:t>
            </a:r>
          </a:p>
        </p:txBody>
      </p:sp>
      <p:sp>
        <p:nvSpPr>
          <p:cNvPr id="35" name="Content Placeholder 34"/>
          <p:cNvSpPr>
            <a:spLocks noGrp="1"/>
          </p:cNvSpPr>
          <p:nvPr>
            <p:ph sz="quarter" idx="12"/>
          </p:nvPr>
        </p:nvSpPr>
        <p:spPr/>
        <p:txBody>
          <a:bodyPr/>
          <a:lstStyle/>
          <a:p>
            <a:pPr fontAlgn="base"/>
            <a:r>
              <a:rPr lang="en-US" dirty="0" err="1" smtClean="0"/>
              <a:t>PrimePush</a:t>
            </a:r>
            <a:r>
              <a:rPr lang="en-US" dirty="0" smtClean="0"/>
              <a:t> brings first class support with Atmosphere Framework</a:t>
            </a:r>
          </a:p>
          <a:p>
            <a:pPr lvl="1" fontAlgn="base"/>
            <a:r>
              <a:rPr lang="en-US" dirty="0" err="1" smtClean="0"/>
              <a:t>WebSockets</a:t>
            </a:r>
            <a:r>
              <a:rPr lang="en-US" dirty="0" smtClean="0"/>
              <a:t>, long polling, streaming, </a:t>
            </a:r>
            <a:r>
              <a:rPr lang="en-US" dirty="0" err="1" smtClean="0"/>
              <a:t>jsonp</a:t>
            </a:r>
            <a:endParaRPr lang="en-US" dirty="0" smtClean="0"/>
          </a:p>
          <a:p>
            <a:pPr fontAlgn="base"/>
            <a:r>
              <a:rPr lang="en-US" dirty="0" err="1" smtClean="0"/>
              <a:t>PrimeUI</a:t>
            </a:r>
            <a:r>
              <a:rPr lang="en-US" dirty="0"/>
              <a:t> </a:t>
            </a:r>
            <a:r>
              <a:rPr lang="en-US" dirty="0" smtClean="0"/>
              <a:t>is spin-off from the JSF suite, provides rich </a:t>
            </a:r>
            <a:r>
              <a:rPr lang="en-US" dirty="0" err="1" smtClean="0"/>
              <a:t>javascript</a:t>
            </a:r>
            <a:r>
              <a:rPr lang="en-US" dirty="0" smtClean="0"/>
              <a:t> widgets</a:t>
            </a:r>
          </a:p>
          <a:p>
            <a:pPr lvl="1" fontAlgn="base"/>
            <a:r>
              <a:rPr lang="en-US" dirty="0" err="1" smtClean="0"/>
              <a:t>autoComplete</a:t>
            </a:r>
            <a:r>
              <a:rPr lang="en-US" dirty="0" smtClean="0"/>
              <a:t>, </a:t>
            </a:r>
            <a:r>
              <a:rPr lang="en-US" dirty="0" err="1" smtClean="0"/>
              <a:t>dataTable</a:t>
            </a:r>
            <a:r>
              <a:rPr lang="en-US" dirty="0"/>
              <a:t> </a:t>
            </a:r>
            <a:r>
              <a:rPr lang="en-US" dirty="0" smtClean="0"/>
              <a:t>and many others (~35 components)</a:t>
            </a:r>
          </a:p>
          <a:p>
            <a:pPr fontAlgn="base"/>
            <a:r>
              <a:rPr lang="en-US" dirty="0" err="1" smtClean="0"/>
              <a:t>PrimeMobile</a:t>
            </a:r>
            <a:r>
              <a:rPr lang="en-US" dirty="0" smtClean="0"/>
              <a:t> offers UI components for mobile devices, supports for:</a:t>
            </a:r>
          </a:p>
          <a:p>
            <a:pPr lvl="1" fontAlgn="base"/>
            <a:r>
              <a:rPr lang="en-US" dirty="0"/>
              <a:t>p</a:t>
            </a:r>
            <a:r>
              <a:rPr lang="en-US" dirty="0" smtClean="0"/>
              <a:t>owered by </a:t>
            </a:r>
            <a:r>
              <a:rPr lang="en-US" dirty="0" err="1" smtClean="0"/>
              <a:t>jQuery</a:t>
            </a:r>
            <a:endParaRPr lang="en-US" dirty="0" smtClean="0"/>
          </a:p>
        </p:txBody>
      </p:sp>
      <p:sp>
        <p:nvSpPr>
          <p:cNvPr id="36" name="Text Placeholder 35"/>
          <p:cNvSpPr>
            <a:spLocks noGrp="1"/>
          </p:cNvSpPr>
          <p:nvPr>
            <p:ph type="body" sz="quarter" idx="13"/>
          </p:nvPr>
        </p:nvSpPr>
        <p:spPr/>
        <p:txBody>
          <a:bodyPr/>
          <a:lstStyle/>
          <a:p>
            <a:endParaRPr lang="en-US"/>
          </a:p>
        </p:txBody>
      </p:sp>
      <p:pic>
        <p:nvPicPr>
          <p:cNvPr id="2" name="Picture 1" descr="Screen Shot 2013-07-19 at 11.12.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925" y="3367034"/>
            <a:ext cx="4722990" cy="810928"/>
          </a:xfrm>
          <a:prstGeom prst="rect">
            <a:avLst/>
          </a:prstGeom>
        </p:spPr>
      </p:pic>
    </p:spTree>
    <p:extLst>
      <p:ext uri="{BB962C8B-B14F-4D97-AF65-F5344CB8AC3E}">
        <p14:creationId xmlns:p14="http://schemas.microsoft.com/office/powerpoint/2010/main" val="3544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err="1" smtClean="0"/>
              <a:t>PrimePush</a:t>
            </a:r>
            <a:r>
              <a:rPr lang="en-US" dirty="0" smtClean="0"/>
              <a:t> </a:t>
            </a:r>
            <a:r>
              <a:rPr lang="en-US" dirty="0" err="1" smtClean="0"/>
              <a:t>Checkin</a:t>
            </a:r>
            <a:r>
              <a:rPr lang="en-US" dirty="0" smtClean="0"/>
              <a:t> </a:t>
            </a:r>
            <a:r>
              <a:rPr lang="en-US" dirty="0"/>
              <a:t>Demo w/ </a:t>
            </a:r>
            <a:r>
              <a:rPr lang="en-US" dirty="0" err="1"/>
              <a:t>PrimeMobile</a:t>
            </a:r>
            <a:r>
              <a:rPr lang="en-US" dirty="0"/>
              <a:t> in </a:t>
            </a:r>
            <a:r>
              <a:rPr lang="en-US" dirty="0" smtClean="0"/>
              <a:t>Action</a:t>
            </a:r>
          </a:p>
          <a:p>
            <a:r>
              <a:rPr lang="en-US" dirty="0" err="1" smtClean="0"/>
              <a:t>PrimeUI</a:t>
            </a:r>
            <a:r>
              <a:rPr lang="en-US" dirty="0" smtClean="0"/>
              <a:t> integrated with REST Services</a:t>
            </a:r>
          </a:p>
        </p:txBody>
      </p:sp>
      <p:sp>
        <p:nvSpPr>
          <p:cNvPr id="2" name="Text Placeholder 1"/>
          <p:cNvSpPr>
            <a:spLocks noGrp="1"/>
          </p:cNvSpPr>
          <p:nvPr>
            <p:ph type="body" sz="quarter" idx="16"/>
          </p:nvPr>
        </p:nvSpPr>
        <p:spPr/>
        <p:txBody>
          <a:bodyPr/>
          <a:lstStyle/>
          <a:p>
            <a:r>
              <a:rPr lang="en-US" dirty="0" smtClean="0"/>
              <a:t>05-PrimePushUiMobile</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PrimePush, PrimeUI and PrimeMobile</a:t>
            </a:r>
          </a:p>
        </p:txBody>
      </p:sp>
      <p:sp>
        <p:nvSpPr>
          <p:cNvPr id="6" name="Content Placeholder 34"/>
          <p:cNvSpPr txBox="1">
            <a:spLocks/>
          </p:cNvSpPr>
          <p:nvPr/>
        </p:nvSpPr>
        <p:spPr bwMode="white">
          <a:xfrm>
            <a:off x="950399" y="1574804"/>
            <a:ext cx="7617881" cy="1354667"/>
          </a:xfrm>
          <a:prstGeom prst="rect">
            <a:avLst/>
          </a:prstGeom>
        </p:spPr>
        <p:txBody>
          <a:bodyPr vert="horz" lIns="0" tIns="0" rIns="0" bIns="0" rtlCol="0" anchor="t" anchorCtr="0">
            <a:normAutofit/>
          </a:bodyPr>
          <a:lstStyle>
            <a:lvl1pPr marL="114300" indent="-114300" algn="l" defTabSz="228600" rtl="0" eaLnBrk="1" latinLnBrk="0" hangingPunct="1">
              <a:lnSpc>
                <a:spcPct val="90000"/>
              </a:lnSpc>
              <a:spcBef>
                <a:spcPts val="0"/>
              </a:spcBef>
              <a:spcAft>
                <a:spcPts val="1800"/>
              </a:spcAft>
              <a:buClr>
                <a:schemeClr val="accent1"/>
              </a:buClr>
              <a:buSzPct val="85000"/>
              <a:buFont typeface="Wingdings" pitchFamily="2" charset="2"/>
              <a:buNone/>
              <a:tabLst/>
              <a:defRPr sz="2400" b="0" kern="1200" cap="none" baseline="0">
                <a:solidFill>
                  <a:schemeClr val="bg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p:txBody>
      </p:sp>
    </p:spTree>
    <p:extLst>
      <p:ext uri="{BB962C8B-B14F-4D97-AF65-F5344CB8AC3E}">
        <p14:creationId xmlns:p14="http://schemas.microsoft.com/office/powerpoint/2010/main" val="255303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JSF scaffolding with PrimeFaces</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JSF scaffolding with PrimeFaces</a:t>
            </a:r>
          </a:p>
        </p:txBody>
      </p:sp>
      <p:sp>
        <p:nvSpPr>
          <p:cNvPr id="35" name="Content Placeholder 34"/>
          <p:cNvSpPr>
            <a:spLocks noGrp="1"/>
          </p:cNvSpPr>
          <p:nvPr>
            <p:ph sz="quarter" idx="12"/>
          </p:nvPr>
        </p:nvSpPr>
        <p:spPr/>
        <p:txBody>
          <a:bodyPr/>
          <a:lstStyle/>
          <a:p>
            <a:pPr fontAlgn="base"/>
            <a:r>
              <a:rPr lang="en-US" dirty="0" smtClean="0"/>
              <a:t>Generation of CRUD skeleton from the database</a:t>
            </a:r>
          </a:p>
          <a:p>
            <a:pPr lvl="1" fontAlgn="base"/>
            <a:r>
              <a:rPr lang="en-US" dirty="0" smtClean="0"/>
              <a:t>NetBeans IDE: </a:t>
            </a:r>
            <a:r>
              <a:rPr lang="en-US" dirty="0"/>
              <a:t>JSPs or </a:t>
            </a:r>
            <a:r>
              <a:rPr lang="en-US" dirty="0" smtClean="0"/>
              <a:t>vanilla Facelets</a:t>
            </a:r>
          </a:p>
          <a:p>
            <a:pPr lvl="1" fontAlgn="base"/>
            <a:r>
              <a:rPr lang="en-US" dirty="0"/>
              <a:t>n</a:t>
            </a:r>
            <a:r>
              <a:rPr lang="en-US" dirty="0" smtClean="0"/>
              <a:t>bpfcrudgen plugin: </a:t>
            </a:r>
            <a:r>
              <a:rPr lang="en-US" dirty="0"/>
              <a:t>Facelets with </a:t>
            </a:r>
            <a:r>
              <a:rPr lang="en-US" dirty="0" smtClean="0"/>
              <a:t>PrimeFaces</a:t>
            </a:r>
          </a:p>
          <a:p>
            <a:pPr fontAlgn="base"/>
            <a:r>
              <a:rPr lang="en-US" dirty="0" smtClean="0"/>
              <a:t>Last feature – NetBeans 7.3.1 generates </a:t>
            </a:r>
            <a:r>
              <a:rPr lang="en-US" dirty="0"/>
              <a:t>CDI artifacts</a:t>
            </a:r>
            <a:endParaRPr lang="en-US" dirty="0" smtClean="0"/>
          </a:p>
          <a:p>
            <a:pPr fontAlgn="base"/>
            <a:r>
              <a:rPr lang="en-US" dirty="0" smtClean="0"/>
              <a:t>Procedure</a:t>
            </a:r>
          </a:p>
          <a:p>
            <a:pPr lvl="1" fontAlgn="base"/>
            <a:r>
              <a:rPr lang="en-US" dirty="0" smtClean="0"/>
              <a:t>Generate entity classes from database</a:t>
            </a:r>
          </a:p>
          <a:p>
            <a:pPr lvl="1" fontAlgn="base"/>
            <a:r>
              <a:rPr lang="en-US" dirty="0" smtClean="0"/>
              <a:t>Generate JSF pages from entities</a:t>
            </a:r>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234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CRUD application generation using standard JavaServer Faces templates, generation of PrimeFaces templates.</a:t>
            </a:r>
          </a:p>
          <a:p>
            <a:endParaRPr lang="en-US" dirty="0" smtClean="0"/>
          </a:p>
        </p:txBody>
      </p:sp>
      <p:sp>
        <p:nvSpPr>
          <p:cNvPr id="2" name="Text Placeholder 1"/>
          <p:cNvSpPr>
            <a:spLocks noGrp="1"/>
          </p:cNvSpPr>
          <p:nvPr>
            <p:ph type="body" sz="quarter" idx="16"/>
          </p:nvPr>
        </p:nvSpPr>
        <p:spPr/>
        <p:txBody>
          <a:bodyPr/>
          <a:lstStyle/>
          <a:p>
            <a:r>
              <a:rPr lang="en-US" dirty="0" smtClean="0"/>
              <a:t>06-JsfPrimeFacesScaffolding</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JSF scaffolding with PrimeFaces</a:t>
            </a:r>
          </a:p>
        </p:txBody>
      </p:sp>
    </p:spTree>
    <p:extLst>
      <p:ext uri="{BB962C8B-B14F-4D97-AF65-F5344CB8AC3E}">
        <p14:creationId xmlns:p14="http://schemas.microsoft.com/office/powerpoint/2010/main" val="208805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4346" y="1201839"/>
            <a:ext cx="6400801" cy="2929889"/>
          </a:xfrm>
        </p:spPr>
        <p:txBody>
          <a:bodyPr/>
          <a:lstStyle/>
          <a:p>
            <a:pPr marL="0" indent="0">
              <a:buNone/>
            </a:pPr>
            <a:r>
              <a:rPr lang="en-US" dirty="0">
                <a:ea typeface="ヒラギノ角ゴ Pro W3"/>
                <a:cs typeface="ヒラギノ角ゴ Pro W3"/>
              </a:rPr>
              <a:t>The following is intended to outline our general product direction. </a:t>
            </a:r>
            <a:r>
              <a:rPr lang="en-US" dirty="0" smtClean="0">
                <a:ea typeface="ヒラギノ角ゴ Pro W3"/>
                <a:cs typeface="ヒラギノ角ゴ Pro W3"/>
              </a:rPr>
              <a:t>It </a:t>
            </a:r>
            <a:r>
              <a:rPr lang="en-US" dirty="0">
                <a:ea typeface="ヒラギノ角ゴ Pro W3"/>
                <a:cs typeface="ヒラギノ角ゴ Pro W3"/>
              </a:rPr>
              <a:t>is intended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for </a:t>
            </a:r>
            <a:r>
              <a:rPr lang="en-US" dirty="0">
                <a:ea typeface="ヒラギノ角ゴ Pro W3"/>
                <a:cs typeface="ヒラギノ角ゴ Pro W3"/>
              </a:rPr>
              <a:t>information purposes only, and may not be incorporated into any contract.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It </a:t>
            </a:r>
            <a:r>
              <a:rPr lang="en-US" dirty="0">
                <a:ea typeface="ヒラギノ角ゴ Pro W3"/>
                <a:cs typeface="ヒラギノ角ゴ Pro W3"/>
              </a:rPr>
              <a:t>is not a commitment to deliver any material, code, </a:t>
            </a:r>
            <a:r>
              <a:rPr lang="en-US" dirty="0" smtClean="0">
                <a:ea typeface="ヒラギノ角ゴ Pro W3"/>
                <a:cs typeface="ヒラギノ角ゴ Pro W3"/>
              </a:rPr>
              <a:t>or </a:t>
            </a:r>
            <a:r>
              <a:rPr lang="en-US" dirty="0">
                <a:ea typeface="ヒラギノ角ゴ Pro W3"/>
                <a:cs typeface="ヒラギノ角ゴ Pro W3"/>
              </a:rPr>
              <a:t>functionality, and should not be relied upon in making purchasing decisions. The development, release, and timing of any features or functionality described for Oracle</a:t>
            </a:r>
            <a:r>
              <a:rPr lang="ja-JP" altLang="en-US" dirty="0">
                <a:ea typeface="ヒラギノ角ゴ Pro W3"/>
                <a:cs typeface="ヒラギノ角ゴ Pro W3"/>
              </a:rPr>
              <a:t>’</a:t>
            </a:r>
            <a:r>
              <a:rPr lang="en-US" altLang="ja-JP" dirty="0">
                <a:ea typeface="ヒラギノ角ゴ Pro W3"/>
                <a:cs typeface="ヒラギノ角ゴ Pro W3"/>
              </a:rPr>
              <a:t>s products remains at the sole discretion of Oracle.</a:t>
            </a:r>
            <a:endParaRPr lang="en-US" dirty="0">
              <a:ea typeface="ヒラギノ角ゴ Pro W3"/>
              <a:cs typeface="ヒラギノ角ゴ Pro W3"/>
            </a:endParaRPr>
          </a:p>
          <a:p>
            <a:pPr marL="0" indent="0">
              <a:buNone/>
            </a:pPr>
            <a:endParaRPr lang="en-US" dirty="0"/>
          </a:p>
          <a:p>
            <a:pPr marL="60325" indent="0">
              <a:buNone/>
            </a:pPr>
            <a:endParaRPr lang="en-US" dirty="0"/>
          </a:p>
        </p:txBody>
      </p:sp>
    </p:spTree>
    <p:extLst>
      <p:ext uri="{BB962C8B-B14F-4D97-AF65-F5344CB8AC3E}">
        <p14:creationId xmlns:p14="http://schemas.microsoft.com/office/powerpoint/2010/main" val="6263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Faces Flows</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Faces Flows</a:t>
            </a:r>
          </a:p>
        </p:txBody>
      </p:sp>
      <p:sp>
        <p:nvSpPr>
          <p:cNvPr id="35" name="Content Placeholder 34"/>
          <p:cNvSpPr>
            <a:spLocks noGrp="1"/>
          </p:cNvSpPr>
          <p:nvPr>
            <p:ph sz="quarter" idx="12"/>
          </p:nvPr>
        </p:nvSpPr>
        <p:spPr/>
        <p:txBody>
          <a:bodyPr/>
          <a:lstStyle/>
          <a:p>
            <a:pPr fontAlgn="base"/>
            <a:r>
              <a:rPr lang="en-US" dirty="0" smtClean="0"/>
              <a:t>Reusable collection of screens with defined entry and exit points</a:t>
            </a:r>
          </a:p>
          <a:p>
            <a:pPr fontAlgn="base"/>
            <a:r>
              <a:rPr lang="en-US" dirty="0" smtClean="0"/>
              <a:t>Nodes like switchNode, finalizer, methodCall etc.</a:t>
            </a:r>
          </a:p>
          <a:p>
            <a:pPr fontAlgn="base"/>
            <a:r>
              <a:rPr lang="en-US" dirty="0"/>
              <a:t>Derived from </a:t>
            </a:r>
            <a:r>
              <a:rPr lang="en-US" dirty="0" smtClean="0"/>
              <a:t>proven technologies</a:t>
            </a:r>
            <a:r>
              <a:rPr lang="en-US" dirty="0"/>
              <a:t>: </a:t>
            </a:r>
            <a:r>
              <a:rPr lang="en-US" dirty="0" smtClean="0"/>
              <a:t>Spring WebFlow, ADF Task Flow</a:t>
            </a:r>
          </a:p>
          <a:p>
            <a:pPr fontAlgn="base"/>
            <a:r>
              <a:rPr lang="en-US" dirty="0" smtClean="0"/>
              <a:t>JSF bound </a:t>
            </a:r>
            <a:r>
              <a:rPr lang="en-US" dirty="0"/>
              <a:t>with CDI  - @</a:t>
            </a:r>
            <a:r>
              <a:rPr lang="en-US" dirty="0" smtClean="0"/>
              <a:t>FlowScoped</a:t>
            </a:r>
            <a:endParaRPr lang="en-US" dirty="0"/>
          </a:p>
          <a:p>
            <a:pPr fontAlgn="base"/>
            <a:r>
              <a:rPr lang="en-US" dirty="0" smtClean="0"/>
              <a:t>Definition:</a:t>
            </a:r>
          </a:p>
          <a:p>
            <a:pPr lvl="1" fontAlgn="base"/>
            <a:r>
              <a:rPr lang="en-US" dirty="0" smtClean="0"/>
              <a:t>Faces-config configuration file</a:t>
            </a:r>
          </a:p>
          <a:p>
            <a:pPr lvl="1" fontAlgn="base"/>
            <a:r>
              <a:rPr lang="en-US" dirty="0" smtClean="0"/>
              <a:t>Java definition using FlowBuilder (@FlowDefinition)</a:t>
            </a:r>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1911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Sample wizard using navigation elements of the Faces Flow, flow scope defined bean</a:t>
            </a:r>
            <a:r>
              <a:rPr lang="en-US" dirty="0"/>
              <a:t>, Faces Flow component as a plugable library.</a:t>
            </a:r>
            <a:endParaRPr lang="en-US" dirty="0" smtClean="0"/>
          </a:p>
          <a:p>
            <a:endParaRPr lang="en-US" dirty="0" smtClean="0"/>
          </a:p>
        </p:txBody>
      </p:sp>
      <p:sp>
        <p:nvSpPr>
          <p:cNvPr id="2" name="Text Placeholder 1"/>
          <p:cNvSpPr>
            <a:spLocks noGrp="1"/>
          </p:cNvSpPr>
          <p:nvPr>
            <p:ph type="body" sz="quarter" idx="16"/>
          </p:nvPr>
        </p:nvSpPr>
        <p:spPr>
          <a:xfrm>
            <a:off x="899602" y="2844803"/>
            <a:ext cx="8010482" cy="443953"/>
          </a:xfrm>
        </p:spPr>
        <p:txBody>
          <a:bodyPr>
            <a:normAutofit/>
          </a:bodyPr>
          <a:lstStyle/>
          <a:p>
            <a:r>
              <a:rPr lang="en-US" dirty="0" smtClean="0"/>
              <a:t>07-FacesFlow, 07-FacesFlowLibrary</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Faces Flows</a:t>
            </a:r>
          </a:p>
        </p:txBody>
      </p:sp>
    </p:spTree>
    <p:extLst>
      <p:ext uri="{BB962C8B-B14F-4D97-AF65-F5344CB8AC3E}">
        <p14:creationId xmlns:p14="http://schemas.microsoft.com/office/powerpoint/2010/main" val="293743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Annotation based component registration</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Annotation based component registration</a:t>
            </a:r>
          </a:p>
        </p:txBody>
      </p:sp>
      <p:sp>
        <p:nvSpPr>
          <p:cNvPr id="35" name="Content Placeholder 34"/>
          <p:cNvSpPr>
            <a:spLocks noGrp="1"/>
          </p:cNvSpPr>
          <p:nvPr>
            <p:ph sz="quarter" idx="12"/>
          </p:nvPr>
        </p:nvSpPr>
        <p:spPr/>
        <p:txBody>
          <a:bodyPr/>
          <a:lstStyle/>
          <a:p>
            <a:pPr fontAlgn="base"/>
            <a:r>
              <a:rPr lang="en-US" dirty="0" smtClean="0"/>
              <a:t>Improved FacesComponent interface</a:t>
            </a:r>
          </a:p>
          <a:p>
            <a:pPr fontAlgn="base"/>
            <a:r>
              <a:rPr lang="en-US" dirty="0" smtClean="0"/>
              <a:t>Eliminates </a:t>
            </a:r>
            <a:r>
              <a:rPr lang="en-US" dirty="0"/>
              <a:t>needs for </a:t>
            </a:r>
            <a:r>
              <a:rPr lang="en-US" dirty="0" smtClean="0"/>
              <a:t>the TLD file</a:t>
            </a:r>
          </a:p>
          <a:p>
            <a:pPr fontAlgn="base"/>
            <a:r>
              <a:rPr lang="en-US" dirty="0"/>
              <a:t>CDI capable </a:t>
            </a:r>
            <a:r>
              <a:rPr lang="en-US" dirty="0" smtClean="0"/>
              <a:t>component</a:t>
            </a:r>
          </a:p>
          <a:p>
            <a:pPr fontAlgn="base"/>
            <a:endParaRPr lang="en-US" dirty="0"/>
          </a:p>
          <a:p>
            <a:pPr fontAlgn="base"/>
            <a:r>
              <a:rPr lang="en-US" dirty="0" smtClean="0">
                <a:solidFill>
                  <a:srgbClr val="5382A1"/>
                </a:solidFill>
              </a:rPr>
              <a:t>@FacesComponent(createTag = true,</a:t>
            </a:r>
          </a:p>
          <a:p>
            <a:pPr marL="403225" lvl="1" indent="0" fontAlgn="base">
              <a:buNone/>
            </a:pPr>
            <a:r>
              <a:rPr lang="en-US" dirty="0">
                <a:solidFill>
                  <a:srgbClr val="3333FF"/>
                </a:solidFill>
              </a:rPr>
              <a:t>	</a:t>
            </a:r>
            <a:r>
              <a:rPr lang="en-US" dirty="0" smtClean="0">
                <a:solidFill>
                  <a:srgbClr val="3333FF"/>
                </a:solidFill>
              </a:rPr>
              <a:t>			</a:t>
            </a:r>
            <a:r>
              <a:rPr lang="en-US" dirty="0" smtClean="0">
                <a:solidFill>
                  <a:schemeClr val="bg2">
                    <a:lumMod val="75000"/>
                  </a:schemeClr>
                </a:solidFill>
              </a:rPr>
              <a:t>namespace = ... ,	// implicitly: http</a:t>
            </a:r>
            <a:r>
              <a:rPr lang="en-US" dirty="0">
                <a:solidFill>
                  <a:schemeClr val="bg2">
                    <a:lumMod val="75000"/>
                  </a:schemeClr>
                </a:solidFill>
              </a:rPr>
              <a:t>://xmlns.jcp.org/jsf/component</a:t>
            </a:r>
            <a:endParaRPr lang="en-US" dirty="0" smtClean="0">
              <a:solidFill>
                <a:schemeClr val="bg2">
                  <a:lumMod val="75000"/>
                </a:schemeClr>
              </a:solidFill>
            </a:endParaRPr>
          </a:p>
          <a:p>
            <a:pPr marL="403225" lvl="1" indent="0" fontAlgn="base">
              <a:buNone/>
            </a:pPr>
            <a:r>
              <a:rPr lang="en-US" dirty="0">
                <a:solidFill>
                  <a:srgbClr val="3333FF"/>
                </a:solidFill>
              </a:rPr>
              <a:t>	</a:t>
            </a:r>
            <a:r>
              <a:rPr lang="en-US" dirty="0" smtClean="0">
                <a:solidFill>
                  <a:srgbClr val="3333FF"/>
                </a:solidFill>
              </a:rPr>
              <a:t>			</a:t>
            </a:r>
            <a:r>
              <a:rPr lang="en-US" dirty="0" smtClean="0">
                <a:solidFill>
                  <a:schemeClr val="bg2">
                    <a:lumMod val="75000"/>
                  </a:schemeClr>
                </a:solidFill>
              </a:rPr>
              <a:t>tagName = ...</a:t>
            </a:r>
            <a:r>
              <a:rPr lang="en-US" dirty="0" smtClean="0">
                <a:solidFill>
                  <a:srgbClr val="5382A1"/>
                </a:solidFill>
              </a:rPr>
              <a:t>)</a:t>
            </a:r>
            <a:r>
              <a:rPr lang="en-US" dirty="0" smtClean="0">
                <a:solidFill>
                  <a:srgbClr val="3333FF"/>
                </a:solidFill>
              </a:rPr>
              <a:t>		</a:t>
            </a:r>
            <a:r>
              <a:rPr lang="en-US" dirty="0" smtClean="0">
                <a:solidFill>
                  <a:schemeClr val="bg2">
                    <a:lumMod val="75000"/>
                  </a:schemeClr>
                </a:solidFill>
              </a:rPr>
              <a:t>// implicitly: lowercased class name</a:t>
            </a:r>
            <a:endParaRPr lang="en-US" dirty="0">
              <a:solidFill>
                <a:srgbClr val="3333FF"/>
              </a:solidFill>
            </a:endParaRPr>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81420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Usage of the tag defined by @FacesComponent without any tag library, </a:t>
            </a:r>
            <a:r>
              <a:rPr lang="en-US" dirty="0"/>
              <a:t>CDI binding in the </a:t>
            </a:r>
            <a:r>
              <a:rPr lang="en-US" dirty="0" smtClean="0"/>
              <a:t>component, Java SE project as a custom tag library.</a:t>
            </a:r>
          </a:p>
          <a:p>
            <a:endParaRPr lang="en-US" dirty="0" smtClean="0"/>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08-FacesComponent, 08-FacesComponentLibrary</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Annotation based component registration</a:t>
            </a:r>
          </a:p>
        </p:txBody>
      </p:sp>
    </p:spTree>
    <p:extLst>
      <p:ext uri="{BB962C8B-B14F-4D97-AF65-F5344CB8AC3E}">
        <p14:creationId xmlns:p14="http://schemas.microsoft.com/office/powerpoint/2010/main" val="8788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File Upload</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File Upload</a:t>
            </a:r>
          </a:p>
        </p:txBody>
      </p:sp>
      <p:sp>
        <p:nvSpPr>
          <p:cNvPr id="35" name="Content Placeholder 34"/>
          <p:cNvSpPr>
            <a:spLocks noGrp="1"/>
          </p:cNvSpPr>
          <p:nvPr>
            <p:ph sz="quarter" idx="12"/>
          </p:nvPr>
        </p:nvSpPr>
        <p:spPr/>
        <p:txBody>
          <a:bodyPr/>
          <a:lstStyle/>
          <a:p>
            <a:pPr fontAlgn="base"/>
            <a:r>
              <a:rPr lang="en-US" dirty="0"/>
              <a:t>Servlet 3.0 multipart architecture</a:t>
            </a:r>
          </a:p>
          <a:p>
            <a:pPr fontAlgn="base"/>
            <a:r>
              <a:rPr lang="en-US" dirty="0" smtClean="0"/>
              <a:t>Standard component </a:t>
            </a:r>
            <a:r>
              <a:rPr lang="en-US" dirty="0"/>
              <a:t>with/without AJAX </a:t>
            </a:r>
            <a:r>
              <a:rPr lang="en-US" dirty="0" smtClean="0"/>
              <a:t>requests</a:t>
            </a:r>
          </a:p>
          <a:p>
            <a:pPr fontAlgn="base"/>
            <a:r>
              <a:rPr lang="en-US" dirty="0" smtClean="0"/>
              <a:t>For lower JSF versions already available as PrimeFaces component</a:t>
            </a:r>
          </a:p>
          <a:p>
            <a:pPr fontAlgn="base"/>
            <a:endParaRPr lang="en-US" dirty="0" smtClean="0"/>
          </a:p>
          <a:p>
            <a:pPr fontAlgn="base"/>
            <a:r>
              <a:rPr lang="en-US" dirty="0" smtClean="0"/>
              <a:t>Prerequisites</a:t>
            </a:r>
            <a:endParaRPr lang="en-US" dirty="0"/>
          </a:p>
          <a:p>
            <a:pPr lvl="1" fontAlgn="base"/>
            <a:r>
              <a:rPr lang="en-US" dirty="0" smtClean="0"/>
              <a:t>Enctype multipart/form-data of </a:t>
            </a:r>
            <a:r>
              <a:rPr lang="en-US" dirty="0"/>
              <a:t>the form</a:t>
            </a:r>
          </a:p>
          <a:p>
            <a:pPr lvl="1" fontAlgn="base"/>
            <a:r>
              <a:rPr lang="en-US" dirty="0"/>
              <a:t>Servlet </a:t>
            </a:r>
            <a:r>
              <a:rPr lang="en-US" dirty="0" smtClean="0"/>
              <a:t>3.0</a:t>
            </a:r>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63387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File Upload of the standard JSF 2.2 and PrimeFaces library in action, with validation of type and size limit.</a:t>
            </a:r>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09-FileUpload</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File Upload</a:t>
            </a:r>
          </a:p>
        </p:txBody>
      </p:sp>
    </p:spTree>
    <p:extLst>
      <p:ext uri="{BB962C8B-B14F-4D97-AF65-F5344CB8AC3E}">
        <p14:creationId xmlns:p14="http://schemas.microsoft.com/office/powerpoint/2010/main" val="143492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7960" y="143152"/>
            <a:ext cx="3918071" cy="374854"/>
          </a:xfrm>
        </p:spPr>
        <p:txBody>
          <a:bodyPr/>
          <a:lstStyle/>
          <a:p>
            <a:r>
              <a:rPr lang="en-US" dirty="0" smtClean="0"/>
              <a:t>PrimeFaces Cookbook</a:t>
            </a:r>
            <a:endParaRPr lang="en-US" dirty="0"/>
          </a:p>
        </p:txBody>
      </p:sp>
      <p:pic>
        <p:nvPicPr>
          <p:cNvPr id="2" name="Picture 1"/>
          <p:cNvPicPr>
            <a:picLocks noChangeAspect="1"/>
          </p:cNvPicPr>
          <p:nvPr/>
        </p:nvPicPr>
        <p:blipFill>
          <a:blip r:embed="rId2"/>
          <a:stretch>
            <a:fillRect/>
          </a:stretch>
        </p:blipFill>
        <p:spPr>
          <a:xfrm>
            <a:off x="1046259" y="584842"/>
            <a:ext cx="3398841" cy="4194170"/>
          </a:xfrm>
          <a:prstGeom prst="rect">
            <a:avLst/>
          </a:prstGeom>
        </p:spPr>
      </p:pic>
      <p:sp>
        <p:nvSpPr>
          <p:cNvPr id="3" name="Rectangle 2"/>
          <p:cNvSpPr/>
          <p:nvPr/>
        </p:nvSpPr>
        <p:spPr>
          <a:xfrm>
            <a:off x="5828712" y="118079"/>
            <a:ext cx="3178467" cy="4427000"/>
          </a:xfrm>
          <a:prstGeom prst="rect">
            <a:avLst/>
          </a:prstGeom>
        </p:spPr>
        <p:txBody>
          <a:bodyPr vert="horz" lIns="0" tIns="0" rIns="0" bIns="0" rtlCol="0" anchor="t" anchorCtr="0">
            <a:normAutofit/>
          </a:bodyPr>
          <a:lstStyle/>
          <a:p>
            <a:pPr marL="114300" indent="-114300" defTabSz="228600">
              <a:lnSpc>
                <a:spcPct val="90000"/>
              </a:lnSpc>
              <a:spcAft>
                <a:spcPts val="1800"/>
              </a:spcAft>
              <a:buClr>
                <a:schemeClr val="accent1"/>
              </a:buClr>
              <a:buSzPct val="85000"/>
              <a:buFont typeface="Wingdings" pitchFamily="2" charset="2"/>
              <a:buNone/>
            </a:pPr>
            <a:r>
              <a:rPr lang="en-US" sz="2400" dirty="0">
                <a:solidFill>
                  <a:schemeClr val="bg1"/>
                </a:solidFill>
                <a:latin typeface="Arial" pitchFamily="34" charset="0"/>
                <a:cs typeface="Arial" pitchFamily="34" charset="0"/>
              </a:rPr>
              <a:t>Over 90 practical recipes to learn </a:t>
            </a:r>
            <a:r>
              <a:rPr lang="en-US" sz="2400" dirty="0" smtClean="0">
                <a:solidFill>
                  <a:schemeClr val="bg1"/>
                </a:solidFill>
                <a:latin typeface="Arial" pitchFamily="34" charset="0"/>
                <a:cs typeface="Arial" pitchFamily="34" charset="0"/>
              </a:rPr>
              <a:t>PrimeFaces</a:t>
            </a:r>
            <a:br>
              <a:rPr lang="en-US" sz="2400" dirty="0" smtClean="0">
                <a:solidFill>
                  <a:schemeClr val="bg1"/>
                </a:solidFill>
                <a:latin typeface="Arial" pitchFamily="34" charset="0"/>
                <a:cs typeface="Arial" pitchFamily="34" charset="0"/>
              </a:rPr>
            </a:br>
            <a:r>
              <a:rPr lang="en-US" sz="2400" dirty="0">
                <a:solidFill>
                  <a:schemeClr val="bg1"/>
                </a:solidFill>
                <a:latin typeface="Arial" pitchFamily="34" charset="0"/>
                <a:cs typeface="Arial" pitchFamily="34" charset="0"/>
              </a:rPr>
              <a:t/>
            </a:r>
            <a:br>
              <a:rPr lang="en-US" sz="2400" dirty="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written by:</a:t>
            </a:r>
            <a:br>
              <a:rPr lang="en-US" sz="2400" dirty="0" smtClean="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   Oleg </a:t>
            </a:r>
            <a:r>
              <a:rPr lang="en-US" sz="2400" dirty="0" err="1" smtClean="0">
                <a:solidFill>
                  <a:schemeClr val="bg1"/>
                </a:solidFill>
                <a:latin typeface="Arial" pitchFamily="34" charset="0"/>
                <a:cs typeface="Arial" pitchFamily="34" charset="0"/>
              </a:rPr>
              <a:t>Varaksin</a:t>
            </a:r>
            <a:r>
              <a:rPr lang="en-US" sz="2400" dirty="0">
                <a:solidFill>
                  <a:schemeClr val="bg1"/>
                </a:solidFill>
                <a:latin typeface="Arial" pitchFamily="34" charset="0"/>
                <a:cs typeface="Arial" pitchFamily="34" charset="0"/>
              </a:rPr>
              <a:t/>
            </a:r>
            <a:br>
              <a:rPr lang="en-US" sz="2400" dirty="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   &amp; Yours </a:t>
            </a:r>
            <a:r>
              <a:rPr lang="en-US" sz="2400" dirty="0">
                <a:solidFill>
                  <a:schemeClr val="bg1"/>
                </a:solidFill>
                <a:latin typeface="Arial" pitchFamily="34" charset="0"/>
                <a:cs typeface="Arial" pitchFamily="34" charset="0"/>
              </a:rPr>
              <a:t>T</a:t>
            </a:r>
            <a:r>
              <a:rPr lang="en-US" sz="2400" dirty="0" smtClean="0">
                <a:solidFill>
                  <a:schemeClr val="bg1"/>
                </a:solidFill>
                <a:latin typeface="Arial" pitchFamily="34" charset="0"/>
                <a:cs typeface="Arial" pitchFamily="34" charset="0"/>
              </a:rPr>
              <a:t>ruly</a:t>
            </a:r>
          </a:p>
          <a:p>
            <a:pPr marL="114300" indent="-114300" defTabSz="228600">
              <a:lnSpc>
                <a:spcPct val="90000"/>
              </a:lnSpc>
              <a:spcAft>
                <a:spcPts val="1800"/>
              </a:spcAft>
              <a:buClr>
                <a:schemeClr val="accent1"/>
              </a:buClr>
              <a:buSzPct val="85000"/>
              <a:buFont typeface="Wingdings" pitchFamily="2" charset="2"/>
              <a:buNone/>
            </a:pPr>
            <a:endParaRPr lang="en-US" sz="2400" dirty="0">
              <a:solidFill>
                <a:schemeClr val="bg1"/>
              </a:solidFill>
              <a:latin typeface="Arial" pitchFamily="34" charset="0"/>
              <a:cs typeface="Arial" pitchFamily="34" charset="0"/>
            </a:endParaRPr>
          </a:p>
          <a:p>
            <a:pPr marL="114300" indent="-114300" defTabSz="228600">
              <a:lnSpc>
                <a:spcPct val="90000"/>
              </a:lnSpc>
              <a:spcAft>
                <a:spcPts val="1800"/>
              </a:spcAft>
              <a:buClr>
                <a:schemeClr val="accent1"/>
              </a:buClr>
              <a:buSzPct val="85000"/>
              <a:buFont typeface="Wingdings" pitchFamily="2" charset="2"/>
              <a:buNone/>
            </a:pPr>
            <a:r>
              <a:rPr lang="en-US" sz="2400" dirty="0" smtClean="0">
                <a:solidFill>
                  <a:schemeClr val="bg1"/>
                </a:solidFill>
                <a:latin typeface="Arial" pitchFamily="34" charset="0"/>
                <a:cs typeface="Arial" pitchFamily="34" charset="0"/>
              </a:rPr>
              <a:t>Author discount 40% with code: TBD</a:t>
            </a:r>
            <a:endParaRPr lang="en-US" sz="2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61021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Agenda</a:t>
            </a:r>
            <a:endParaRPr lang="en-US" dirty="0"/>
          </a:p>
        </p:txBody>
      </p:sp>
      <p:sp>
        <p:nvSpPr>
          <p:cNvPr id="12" name="Text Placeholder 11"/>
          <p:cNvSpPr>
            <a:spLocks noGrp="1"/>
          </p:cNvSpPr>
          <p:nvPr>
            <p:ph type="body" sz="quarter" idx="13"/>
          </p:nvPr>
        </p:nvSpPr>
        <p:spPr/>
        <p:txBody>
          <a:bodyPr/>
          <a:lstStyle/>
          <a:p>
            <a:r>
              <a:rPr lang="en-US" dirty="0" smtClean="0"/>
              <a:t>Introduction</a:t>
            </a:r>
          </a:p>
          <a:p>
            <a:pPr lvl="1"/>
            <a:r>
              <a:rPr lang="en-US" dirty="0" smtClean="0"/>
              <a:t>Java EE 7 &amp; JavaServer Faces 2.2, PrimeFaces, NetBeans IDE</a:t>
            </a:r>
          </a:p>
          <a:p>
            <a:pPr marL="403225" lvl="1" indent="0">
              <a:buNone/>
            </a:pPr>
            <a:endParaRPr lang="en-US" dirty="0" smtClean="0"/>
          </a:p>
          <a:p>
            <a:r>
              <a:rPr lang="en-US" dirty="0" smtClean="0"/>
              <a:t>Tour through 10 features of the JSF and PF </a:t>
            </a:r>
          </a:p>
          <a:p>
            <a:pPr lvl="1"/>
            <a:r>
              <a:rPr lang="en-US" dirty="0" smtClean="0"/>
              <a:t>Feature overview</a:t>
            </a:r>
          </a:p>
          <a:p>
            <a:pPr lvl="1"/>
            <a:r>
              <a:rPr lang="en-US" dirty="0" smtClean="0"/>
              <a:t>Samples in action</a:t>
            </a:r>
          </a:p>
        </p:txBody>
      </p:sp>
    </p:spTree>
    <p:extLst>
      <p:ext uri="{BB962C8B-B14F-4D97-AF65-F5344CB8AC3E}">
        <p14:creationId xmlns:p14="http://schemas.microsoft.com/office/powerpoint/2010/main" val="188618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Useful Links</a:t>
            </a:r>
            <a:endParaRPr lang="en-US" dirty="0"/>
          </a:p>
        </p:txBody>
      </p:sp>
      <p:sp>
        <p:nvSpPr>
          <p:cNvPr id="2" name="Text Placeholder 1"/>
          <p:cNvSpPr>
            <a:spLocks noGrp="1"/>
          </p:cNvSpPr>
          <p:nvPr>
            <p:ph type="body" sz="quarter" idx="13"/>
          </p:nvPr>
        </p:nvSpPr>
        <p:spPr>
          <a:xfrm>
            <a:off x="679648" y="1262873"/>
            <a:ext cx="8402731" cy="2856104"/>
          </a:xfrm>
        </p:spPr>
        <p:txBody>
          <a:bodyPr>
            <a:normAutofit/>
          </a:bodyPr>
          <a:lstStyle/>
          <a:p>
            <a:r>
              <a:rPr lang="en-US" dirty="0" smtClean="0">
                <a:hlinkClick r:id="rId2"/>
              </a:rPr>
              <a:t>http</a:t>
            </a:r>
            <a:r>
              <a:rPr lang="en-US" dirty="0">
                <a:hlinkClick r:id="rId2"/>
              </a:rPr>
              <a:t>://</a:t>
            </a:r>
            <a:r>
              <a:rPr lang="en-US" dirty="0" smtClean="0">
                <a:hlinkClick r:id="rId2"/>
              </a:rPr>
              <a:t>docs.oracle.com/javaee/7/tutorial/doc/home.htm</a:t>
            </a:r>
            <a:endParaRPr lang="en-US" dirty="0" smtClean="0"/>
          </a:p>
          <a:p>
            <a:r>
              <a:rPr lang="en-US" dirty="0">
                <a:hlinkClick r:id="rId3"/>
              </a:rPr>
              <a:t>http://www.primefaces.org/</a:t>
            </a:r>
            <a:r>
              <a:rPr lang="en-US" dirty="0" smtClean="0">
                <a:hlinkClick r:id="rId3"/>
              </a:rPr>
              <a:t>showcase</a:t>
            </a:r>
            <a:endParaRPr lang="en-US" dirty="0" smtClean="0"/>
          </a:p>
          <a:p>
            <a:r>
              <a:rPr lang="en-US" dirty="0" smtClean="0">
                <a:hlinkClick r:id="rId4"/>
              </a:rPr>
              <a:t>http</a:t>
            </a:r>
            <a:r>
              <a:rPr lang="en-US" dirty="0">
                <a:hlinkClick r:id="rId4"/>
              </a:rPr>
              <a:t>://</a:t>
            </a:r>
            <a:r>
              <a:rPr lang="en-US" dirty="0" smtClean="0">
                <a:hlinkClick r:id="rId4"/>
              </a:rPr>
              <a:t>blog.primefaces.org</a:t>
            </a:r>
            <a:r>
              <a:rPr lang="en-US" dirty="0" smtClean="0"/>
              <a:t> </a:t>
            </a:r>
          </a:p>
          <a:p>
            <a:r>
              <a:rPr lang="en-US" dirty="0">
                <a:hlinkClick r:id="rId5"/>
              </a:rPr>
              <a:t>https://</a:t>
            </a:r>
            <a:r>
              <a:rPr lang="en-US" dirty="0" smtClean="0">
                <a:hlinkClick r:id="rId5"/>
              </a:rPr>
              <a:t>netbeans.org/kb/trails/java-ee.html</a:t>
            </a:r>
            <a:endParaRPr lang="en-US" dirty="0" smtClean="0"/>
          </a:p>
          <a:p>
            <a:r>
              <a:rPr lang="en-US" dirty="0" smtClean="0">
                <a:hlinkClick r:id="rId6"/>
              </a:rPr>
              <a:t>http</a:t>
            </a:r>
            <a:r>
              <a:rPr lang="en-US" dirty="0">
                <a:hlinkClick r:id="rId6"/>
              </a:rPr>
              <a:t>://</a:t>
            </a:r>
            <a:r>
              <a:rPr lang="en-US" dirty="0" smtClean="0">
                <a:hlinkClick r:id="rId6"/>
              </a:rPr>
              <a:t>sourceforge.net/projects/nbpfcrudgen</a:t>
            </a:r>
            <a:r>
              <a:rPr lang="en-US" dirty="0" smtClean="0"/>
              <a:t> </a:t>
            </a:r>
            <a:endParaRPr lang="en-US" dirty="0"/>
          </a:p>
        </p:txBody>
      </p:sp>
    </p:spTree>
    <p:extLst>
      <p:ext uri="{BB962C8B-B14F-4D97-AF65-F5344CB8AC3E}">
        <p14:creationId xmlns:p14="http://schemas.microsoft.com/office/powerpoint/2010/main" val="313310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 </a:t>
            </a:r>
            <a:r>
              <a:rPr lang="en-US" smtClean="0"/>
              <a:t>Section Divider</a:t>
            </a:r>
            <a:endParaRPr lang="en-US"/>
          </a:p>
        </p:txBody>
      </p:sp>
      <p:pic>
        <p:nvPicPr>
          <p:cNvPr id="8" name="Picture 7" descr="O_signature_wht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5737" y="4144260"/>
            <a:ext cx="1139799" cy="35143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43998" cy="5148070"/>
          </a:xfrm>
          <a:prstGeom prst="rect">
            <a:avLst/>
          </a:prstGeom>
        </p:spPr>
      </p:pic>
    </p:spTree>
    <p:extLst>
      <p:ext uri="{BB962C8B-B14F-4D97-AF65-F5344CB8AC3E}">
        <p14:creationId xmlns:p14="http://schemas.microsoft.com/office/powerpoint/2010/main" val="268398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443821" y="1404881"/>
            <a:ext cx="5369979" cy="2523657"/>
          </a:xfrm>
        </p:spPr>
        <p:txBody>
          <a:bodyPr/>
          <a:lstStyle/>
          <a:p>
            <a:pPr marL="342900" indent="-342900">
              <a:buFont typeface="Wingdings" pitchFamily="2" charset="2"/>
              <a:buChar char="§"/>
            </a:pPr>
            <a:r>
              <a:rPr lang="en-US" sz="2000" cap="none" dirty="0" smtClean="0"/>
              <a:t>Java EE 7 – 14 JSRs and 9 MRs, themes:</a:t>
            </a:r>
          </a:p>
          <a:p>
            <a:pPr marL="917575" lvl="1" indent="-285750"/>
            <a:r>
              <a:rPr lang="en-US" sz="1400" dirty="0" smtClean="0"/>
              <a:t>HTML5</a:t>
            </a:r>
          </a:p>
          <a:p>
            <a:pPr marL="917575" lvl="1" indent="-285750"/>
            <a:r>
              <a:rPr lang="en-US" sz="1400" dirty="0" smtClean="0"/>
              <a:t>Developer </a:t>
            </a:r>
            <a:r>
              <a:rPr lang="en-US" sz="1400" dirty="0"/>
              <a:t>productivity</a:t>
            </a:r>
            <a:endParaRPr lang="en-US" sz="1400" dirty="0" smtClean="0"/>
          </a:p>
          <a:p>
            <a:pPr marL="917575" lvl="1" indent="-285750"/>
            <a:r>
              <a:rPr lang="en-US" sz="1400" dirty="0" smtClean="0"/>
              <a:t>Enterprise </a:t>
            </a:r>
            <a:r>
              <a:rPr lang="en-US" sz="1400" dirty="0"/>
              <a:t>demands</a:t>
            </a:r>
            <a:endParaRPr lang="en-US" sz="1400" cap="none" dirty="0" smtClean="0"/>
          </a:p>
          <a:p>
            <a:pPr marL="342900" indent="-342900">
              <a:buFont typeface="Wingdings" pitchFamily="2" charset="2"/>
              <a:buChar char="§"/>
            </a:pPr>
            <a:r>
              <a:rPr lang="en-US" sz="2000" cap="none" dirty="0" smtClean="0"/>
              <a:t>JavaServer Faces 2.2 big ticket features:</a:t>
            </a:r>
          </a:p>
          <a:p>
            <a:pPr marL="917575" lvl="1" indent="-285750"/>
            <a:r>
              <a:rPr lang="en-US" sz="1400" dirty="0" smtClean="0"/>
              <a:t>HTML(5) </a:t>
            </a:r>
            <a:r>
              <a:rPr lang="en-US" sz="1400" dirty="0"/>
              <a:t>F</a:t>
            </a:r>
            <a:r>
              <a:rPr lang="en-US" sz="1400" dirty="0" smtClean="0"/>
              <a:t>riendly Markup</a:t>
            </a:r>
            <a:endParaRPr lang="en-US" sz="1400" dirty="0"/>
          </a:p>
          <a:p>
            <a:pPr marL="917575" lvl="1" indent="-285750"/>
            <a:r>
              <a:rPr lang="en-US" sz="1400" dirty="0" smtClean="0"/>
              <a:t>Faces Flow</a:t>
            </a:r>
          </a:p>
          <a:p>
            <a:pPr marL="917575" lvl="1" indent="-285750"/>
            <a:r>
              <a:rPr lang="en-US" sz="1400" dirty="0"/>
              <a:t>Resource Library </a:t>
            </a:r>
            <a:r>
              <a:rPr lang="en-US" sz="1400" dirty="0" smtClean="0"/>
              <a:t>Contract</a:t>
            </a:r>
          </a:p>
          <a:p>
            <a:pPr marL="917575" lvl="1" indent="-285750">
              <a:buFont typeface="Wingdings" pitchFamily="2" charset="2"/>
              <a:buChar char="§"/>
            </a:pPr>
            <a:endParaRPr lang="en-US" sz="1400" cap="none" dirty="0" smtClean="0"/>
          </a:p>
          <a:p>
            <a:pPr marL="917575" lvl="1" indent="-285750">
              <a:buFont typeface="Wingdings" pitchFamily="2" charset="2"/>
              <a:buChar char="§"/>
            </a:pPr>
            <a:endParaRPr lang="en-US" sz="1400" cap="none" dirty="0"/>
          </a:p>
        </p:txBody>
      </p:sp>
      <p:sp>
        <p:nvSpPr>
          <p:cNvPr id="16" name="Title 15"/>
          <p:cNvSpPr>
            <a:spLocks noGrp="1"/>
          </p:cNvSpPr>
          <p:nvPr>
            <p:ph type="title"/>
          </p:nvPr>
        </p:nvSpPr>
        <p:spPr/>
        <p:txBody>
          <a:bodyPr/>
          <a:lstStyle/>
          <a:p>
            <a:r>
              <a:rPr lang="en-US" dirty="0" smtClean="0"/>
              <a:t>Java EE 7 &amp; JavaServer Faces 2.2</a:t>
            </a:r>
            <a:endParaRPr lang="en-US" dirty="0"/>
          </a:p>
        </p:txBody>
      </p:sp>
      <p:pic>
        <p:nvPicPr>
          <p:cNvPr id="24" name="Picture 8" descr="http://entwicklertagebuch.com/blog/wp-content/uploads/2013/01/20110510-jsf-logo.png"/>
          <p:cNvPicPr>
            <a:picLocks noGrp="1" noChangeAspect="1" noChangeArrowheads="1"/>
          </p:cNvPicPr>
          <p:nvPr>
            <p:ph type="pic" sz="quarter" idx="13"/>
          </p:nvPr>
        </p:nvPicPr>
        <p:blipFill rotWithShape="1">
          <a:blip r:embed="rId2" cstate="print">
            <a:extLst>
              <a:ext uri="{28A0092B-C50C-407E-A947-70E740481C1C}">
                <a14:useLocalDpi xmlns:a14="http://schemas.microsoft.com/office/drawing/2010/main" val="0"/>
              </a:ext>
            </a:extLst>
          </a:blip>
          <a:srcRect t="-66461" b="-66461"/>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0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443821" y="1404881"/>
            <a:ext cx="5630202" cy="2523657"/>
          </a:xfrm>
        </p:spPr>
        <p:txBody>
          <a:bodyPr/>
          <a:lstStyle/>
          <a:p>
            <a:pPr marL="342900" indent="-342900">
              <a:buFont typeface="Wingdings" pitchFamily="2" charset="2"/>
              <a:buChar char="§"/>
            </a:pPr>
            <a:r>
              <a:rPr lang="en-US" sz="2000" cap="none" dirty="0" smtClean="0"/>
              <a:t>Open Source </a:t>
            </a:r>
            <a:r>
              <a:rPr lang="en-US" sz="2000" cap="none" dirty="0"/>
              <a:t>C</a:t>
            </a:r>
            <a:r>
              <a:rPr lang="en-US" sz="2000" cap="none" dirty="0" smtClean="0"/>
              <a:t>omponent </a:t>
            </a:r>
            <a:r>
              <a:rPr lang="en-US" sz="2000" cap="none" dirty="0"/>
              <a:t>L</a:t>
            </a:r>
            <a:r>
              <a:rPr lang="en-US" sz="2000" cap="none" dirty="0" smtClean="0"/>
              <a:t>ibrary for JSF 2.x</a:t>
            </a:r>
            <a:br>
              <a:rPr lang="en-US" sz="2000" cap="none" dirty="0" smtClean="0"/>
            </a:br>
            <a:r>
              <a:rPr lang="en-US" sz="2000" cap="none" dirty="0" smtClean="0"/>
              <a:t>			</a:t>
            </a:r>
            <a:r>
              <a:rPr lang="en-US" sz="1400" cap="none" dirty="0" smtClean="0"/>
              <a:t>JSF 2.2 is supported with PF version 4.x</a:t>
            </a:r>
          </a:p>
          <a:p>
            <a:pPr marL="342900" indent="-342900">
              <a:buFont typeface="Wingdings" pitchFamily="2" charset="2"/>
              <a:buChar char="§"/>
            </a:pPr>
            <a:r>
              <a:rPr lang="en-US" sz="2000" cap="none" dirty="0" smtClean="0"/>
              <a:t>Very Lightweight w/ Zero </a:t>
            </a:r>
            <a:r>
              <a:rPr lang="en-US" sz="2000" cap="none" dirty="0"/>
              <a:t>C</a:t>
            </a:r>
            <a:r>
              <a:rPr lang="en-US" sz="2000" cap="none" dirty="0" smtClean="0"/>
              <a:t>onfiguration</a:t>
            </a:r>
            <a:endParaRPr lang="en-US" sz="2000" cap="none" dirty="0"/>
          </a:p>
          <a:p>
            <a:pPr marL="342900" indent="-342900">
              <a:buFont typeface="Wingdings" pitchFamily="2" charset="2"/>
              <a:buChar char="§"/>
            </a:pPr>
            <a:r>
              <a:rPr lang="en-US" sz="2000" cap="none" dirty="0" smtClean="0"/>
              <a:t>Plenty </a:t>
            </a:r>
            <a:r>
              <a:rPr lang="en-US" sz="2000" cap="none" dirty="0"/>
              <a:t>of examples in S</a:t>
            </a:r>
            <a:r>
              <a:rPr lang="en-US" sz="2000" cap="none" dirty="0" smtClean="0"/>
              <a:t>howcase, extensive theming, provides mobile components</a:t>
            </a:r>
          </a:p>
          <a:p>
            <a:pPr marL="342900" indent="-342900">
              <a:buFont typeface="Wingdings" pitchFamily="2" charset="2"/>
              <a:buChar char="§"/>
            </a:pPr>
            <a:r>
              <a:rPr lang="en-US" sz="2000" cap="none" dirty="0" smtClean="0"/>
              <a:t>Well documented, user guides, books &amp; etc.</a:t>
            </a:r>
            <a:endParaRPr lang="en-US" sz="2000" cap="none" dirty="0"/>
          </a:p>
          <a:p>
            <a:pPr marL="342900" indent="-342900">
              <a:buFont typeface="Wingdings" pitchFamily="2" charset="2"/>
              <a:buChar char="§"/>
            </a:pPr>
            <a:r>
              <a:rPr lang="en-US" sz="2000" cap="none" dirty="0" smtClean="0"/>
              <a:t>Large </a:t>
            </a:r>
            <a:r>
              <a:rPr lang="en-US" sz="2000" cap="none" dirty="0"/>
              <a:t>and active </a:t>
            </a:r>
            <a:r>
              <a:rPr lang="en-US" sz="2000" cap="none" dirty="0" smtClean="0"/>
              <a:t>community</a:t>
            </a:r>
          </a:p>
          <a:p>
            <a:pPr marL="342900" indent="-342900">
              <a:buFont typeface="Wingdings" pitchFamily="2" charset="2"/>
              <a:buChar char="§"/>
            </a:pPr>
            <a:endParaRPr lang="en-US" sz="2000" cap="none" dirty="0" smtClean="0"/>
          </a:p>
          <a:p>
            <a:pPr marL="342900" indent="-342900">
              <a:buFont typeface="Wingdings" pitchFamily="2" charset="2"/>
              <a:buChar char="§"/>
            </a:pPr>
            <a:endParaRPr lang="en-US" cap="none" dirty="0"/>
          </a:p>
        </p:txBody>
      </p:sp>
      <p:sp>
        <p:nvSpPr>
          <p:cNvPr id="16" name="Title 15"/>
          <p:cNvSpPr>
            <a:spLocks noGrp="1"/>
          </p:cNvSpPr>
          <p:nvPr>
            <p:ph type="title"/>
          </p:nvPr>
        </p:nvSpPr>
        <p:spPr/>
        <p:txBody>
          <a:bodyPr/>
          <a:lstStyle/>
          <a:p>
            <a:r>
              <a:rPr lang="en-US" dirty="0" smtClean="0"/>
              <a:t>PrimeFaces</a:t>
            </a:r>
            <a:endParaRPr lang="en-US" dirty="0"/>
          </a:p>
        </p:txBody>
      </p:sp>
      <p:pic>
        <p:nvPicPr>
          <p:cNvPr id="3076" name="Picture 4" descr="http://cagataycivici.files.wordpress.com/2011/05/logo.png"/>
          <p:cNvPicPr>
            <a:picLocks noGrp="1" noChangeAspect="1" noChangeArrowheads="1"/>
          </p:cNvPicPr>
          <p:nvPr>
            <p:ph type="pic" sz="quarter" idx="13"/>
          </p:nvPr>
        </p:nvPicPr>
        <p:blipFill rotWithShape="1">
          <a:blip r:embed="rId3" cstate="print">
            <a:extLst>
              <a:ext uri="{28A0092B-C50C-407E-A947-70E740481C1C}">
                <a14:useLocalDpi xmlns:a14="http://schemas.microsoft.com/office/drawing/2010/main" val="0"/>
              </a:ext>
            </a:extLst>
          </a:blip>
          <a:srcRect t="-122533" b="-122533"/>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09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134669" y="1212717"/>
            <a:ext cx="5855800" cy="2797646"/>
          </a:xfrm>
        </p:spPr>
        <p:txBody>
          <a:bodyPr/>
          <a:lstStyle/>
          <a:p>
            <a:pPr marL="342900" indent="-342900">
              <a:buFont typeface="Wingdings" pitchFamily="2" charset="2"/>
              <a:buChar char="§"/>
            </a:pPr>
            <a:r>
              <a:rPr lang="en-US" sz="2000" cap="none" dirty="0"/>
              <a:t>O</a:t>
            </a:r>
            <a:r>
              <a:rPr lang="en-US" sz="2000" cap="none" dirty="0" smtClean="0"/>
              <a:t>pen source IDE</a:t>
            </a:r>
          </a:p>
          <a:p>
            <a:pPr marL="342900" indent="-342900">
              <a:buFont typeface="Wingdings" pitchFamily="2" charset="2"/>
              <a:buChar char="§"/>
            </a:pPr>
            <a:r>
              <a:rPr lang="en-US" sz="2000" cap="none" dirty="0" smtClean="0"/>
              <a:t>Support for Java, PHP, C/C++, Groovy</a:t>
            </a:r>
          </a:p>
          <a:p>
            <a:pPr marL="342900" indent="-342900">
              <a:buFont typeface="Wingdings" pitchFamily="2" charset="2"/>
              <a:buChar char="§"/>
            </a:pPr>
            <a:r>
              <a:rPr lang="en-US" sz="2000" cap="none" dirty="0" smtClean="0"/>
              <a:t>Latest features</a:t>
            </a:r>
          </a:p>
          <a:p>
            <a:pPr marL="917575" lvl="1" indent="-285750"/>
            <a:r>
              <a:rPr lang="en-US" dirty="0" smtClean="0"/>
              <a:t>Java SE </a:t>
            </a:r>
            <a:r>
              <a:rPr lang="en-US" dirty="0"/>
              <a:t>7, Java EE </a:t>
            </a:r>
            <a:r>
              <a:rPr lang="en-US" dirty="0" smtClean="0"/>
              <a:t>7 and JavaFX</a:t>
            </a:r>
          </a:p>
          <a:p>
            <a:pPr marL="917575" lvl="1" indent="-285750"/>
            <a:r>
              <a:rPr lang="en-US" cap="none" dirty="0" smtClean="0"/>
              <a:t>HTML(5) client side development,</a:t>
            </a:r>
            <a:br>
              <a:rPr lang="en-US" cap="none" dirty="0" smtClean="0"/>
            </a:br>
            <a:r>
              <a:rPr lang="en-US" cap="none" dirty="0" smtClean="0"/>
              <a:t>CSS preprocessors, JavaSciprt frameworks</a:t>
            </a:r>
          </a:p>
          <a:p>
            <a:pPr marL="917575" lvl="1" indent="-285750"/>
            <a:r>
              <a:rPr lang="en-US" dirty="0" smtClean="0"/>
              <a:t>Cordova, FindBugs, VCS improvements</a:t>
            </a:r>
          </a:p>
          <a:p>
            <a:pPr marL="917575" lvl="1" indent="-285750"/>
            <a:r>
              <a:rPr lang="en-US" dirty="0" smtClean="0"/>
              <a:t>PHP 5.4 and the newest PHP frameworks</a:t>
            </a:r>
            <a:endParaRPr lang="en-US" cap="none" dirty="0" smtClean="0"/>
          </a:p>
          <a:p>
            <a:pPr marL="974725" lvl="1" indent="-342900">
              <a:buFont typeface="Wingdings" pitchFamily="2" charset="2"/>
              <a:buChar char="§"/>
            </a:pPr>
            <a:endParaRPr lang="en-US" cap="none" dirty="0" smtClean="0"/>
          </a:p>
          <a:p>
            <a:pPr marL="974725" lvl="1" indent="-342900">
              <a:buFont typeface="Wingdings" pitchFamily="2" charset="2"/>
              <a:buChar char="§"/>
            </a:pPr>
            <a:endParaRPr lang="en-US" cap="none" dirty="0"/>
          </a:p>
        </p:txBody>
      </p:sp>
      <p:sp>
        <p:nvSpPr>
          <p:cNvPr id="16" name="Title 15"/>
          <p:cNvSpPr>
            <a:spLocks noGrp="1"/>
          </p:cNvSpPr>
          <p:nvPr>
            <p:ph type="title"/>
          </p:nvPr>
        </p:nvSpPr>
        <p:spPr/>
        <p:txBody>
          <a:bodyPr/>
          <a:lstStyle/>
          <a:p>
            <a:r>
              <a:rPr lang="en-US" dirty="0" smtClean="0"/>
              <a:t>NetBeans IDE</a:t>
            </a:r>
            <a:endParaRPr lang="en-US" dirty="0"/>
          </a:p>
        </p:txBody>
      </p:sp>
      <p:pic>
        <p:nvPicPr>
          <p:cNvPr id="4098" name="Picture 2" descr="http://gatrik.net/wp-content/uploads/2012/12/netbeans-logo.gif"/>
          <p:cNvPicPr>
            <a:picLocks noGrp="1" noChangeAspect="1" noChangeArrowheads="1"/>
          </p:cNvPicPr>
          <p:nvPr>
            <p:ph type="pic" sz="quarter" idx="13"/>
          </p:nvPr>
        </p:nvPicPr>
        <p:blipFill rotWithShape="1">
          <a:blip r:embed="rId2" cstate="print">
            <a:extLst>
              <a:ext uri="{28A0092B-C50C-407E-A947-70E740481C1C}">
                <a14:useLocalDpi xmlns:a14="http://schemas.microsoft.com/office/drawing/2010/main" val="0"/>
              </a:ext>
            </a:extLst>
          </a:blip>
          <a:srcRect t="-181043" b="-181043"/>
          <a:stretch/>
        </p:blipFill>
        <p:spPr bwMode="auto">
          <a:xfrm>
            <a:off x="74427" y="1159936"/>
            <a:ext cx="280699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09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134669" y="1212717"/>
            <a:ext cx="5855800" cy="2797646"/>
          </a:xfrm>
        </p:spPr>
        <p:txBody>
          <a:bodyPr/>
          <a:lstStyle/>
          <a:p>
            <a:pPr marL="342900" indent="-342900">
              <a:buFont typeface="Wingdings" pitchFamily="2" charset="2"/>
              <a:buChar char="§"/>
            </a:pPr>
            <a:r>
              <a:rPr lang="en-US" sz="2000" cap="none" dirty="0" smtClean="0"/>
              <a:t>Sample codes to demonstrate the tips</a:t>
            </a:r>
          </a:p>
          <a:p>
            <a:pPr marL="342900" indent="-342900">
              <a:buFont typeface="Wingdings" pitchFamily="2" charset="2"/>
              <a:buChar char="§"/>
            </a:pPr>
            <a:r>
              <a:rPr lang="en-US" sz="2000" cap="none" dirty="0"/>
              <a:t>Mavenized projects </a:t>
            </a:r>
            <a:r>
              <a:rPr lang="en-US" sz="2000" cap="none" dirty="0" smtClean="0"/>
              <a:t>from </a:t>
            </a:r>
            <a:r>
              <a:rPr lang="en-US" sz="2000" cap="none" dirty="0"/>
              <a:t>Java EE 7 archetype</a:t>
            </a:r>
          </a:p>
          <a:p>
            <a:pPr marL="342900" indent="-342900">
              <a:buFont typeface="Wingdings" pitchFamily="2" charset="2"/>
              <a:buChar char="§"/>
            </a:pPr>
            <a:r>
              <a:rPr lang="en-US" sz="2000" cap="none" dirty="0" smtClean="0"/>
              <a:t>Repository:</a:t>
            </a:r>
          </a:p>
          <a:p>
            <a:pPr algn="ctr"/>
            <a:r>
              <a:rPr lang="en-US" sz="3200" cap="none" dirty="0" smtClean="0">
                <a:solidFill>
                  <a:srgbClr val="5382A1"/>
                </a:solidFill>
              </a:rPr>
              <a:t>github.com/marfous/j1demo-pf</a:t>
            </a:r>
          </a:p>
          <a:p>
            <a:pPr marL="342900" indent="-342900">
              <a:buFont typeface="Wingdings" pitchFamily="2" charset="2"/>
              <a:buChar char="§"/>
            </a:pPr>
            <a:endParaRPr lang="en-US" sz="2000" cap="none" dirty="0" smtClean="0"/>
          </a:p>
        </p:txBody>
      </p:sp>
      <p:sp>
        <p:nvSpPr>
          <p:cNvPr id="16" name="Title 15"/>
          <p:cNvSpPr>
            <a:spLocks noGrp="1"/>
          </p:cNvSpPr>
          <p:nvPr>
            <p:ph type="title"/>
          </p:nvPr>
        </p:nvSpPr>
        <p:spPr/>
        <p:txBody>
          <a:bodyPr/>
          <a:lstStyle/>
          <a:p>
            <a:r>
              <a:rPr lang="en-US" dirty="0" smtClean="0"/>
              <a:t>Sample Codes</a:t>
            </a:r>
            <a:endParaRPr lang="en-US" dirty="0"/>
          </a:p>
        </p:txBody>
      </p:sp>
      <p:sp>
        <p:nvSpPr>
          <p:cNvPr id="2" name="TextBox 1"/>
          <p:cNvSpPr txBox="1"/>
          <p:nvPr/>
        </p:nvSpPr>
        <p:spPr>
          <a:xfrm>
            <a:off x="2570473" y="714824"/>
            <a:ext cx="184666" cy="400110"/>
          </a:xfrm>
          <a:prstGeom prst="rect">
            <a:avLst/>
          </a:prstGeom>
          <a:noFill/>
        </p:spPr>
        <p:txBody>
          <a:bodyPr wrap="none" rtlCol="0">
            <a:spAutoFit/>
          </a:bodyPr>
          <a:lstStyle/>
          <a:p>
            <a:endParaRPr lang="en-US" sz="2000" dirty="0" err="1" smtClean="0">
              <a:solidFill>
                <a:schemeClr val="tx2"/>
              </a:solidFill>
            </a:endParaRPr>
          </a:p>
        </p:txBody>
      </p:sp>
      <p:pic>
        <p:nvPicPr>
          <p:cNvPr id="6" name="Picture Placeholder 5"/>
          <p:cNvPicPr>
            <a:picLocks noGrp="1" noChangeAspect="1"/>
          </p:cNvPicPr>
          <p:nvPr>
            <p:ph type="pic" sz="quarter" idx="13"/>
          </p:nvPr>
        </p:nvPicPr>
        <p:blipFill rotWithShape="1">
          <a:blip r:embed="rId2"/>
          <a:srcRect l="-6685" t="-155853" r="-6737" b="-176112"/>
          <a:stretch/>
        </p:blipFill>
        <p:spPr/>
      </p:pic>
    </p:spTree>
    <p:extLst>
      <p:ext uri="{BB962C8B-B14F-4D97-AF65-F5344CB8AC3E}">
        <p14:creationId xmlns:p14="http://schemas.microsoft.com/office/powerpoint/2010/main" val="265538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HTML(5) Friendly Markup</a:t>
            </a:r>
          </a:p>
        </p:txBody>
      </p:sp>
    </p:spTree>
    <p:extLst>
      <p:ext uri="{BB962C8B-B14F-4D97-AF65-F5344CB8AC3E}">
        <p14:creationId xmlns:p14="http://schemas.microsoft.com/office/powerpoint/2010/main" val="289202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2.xml><?xml version="1.0" encoding="utf-8"?>
<a:theme xmlns:a="http://schemas.openxmlformats.org/drawingml/2006/main" name="1_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Oracle_Template_16x9</Template>
  <TotalTime>13890</TotalTime>
  <Words>3369</Words>
  <Application>Microsoft Office PowerPoint</Application>
  <PresentationFormat>On-screen Show (16:9)</PresentationFormat>
  <Paragraphs>256</Paragraphs>
  <Slides>41</Slides>
  <Notes>16</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JavaOne_PPT_Template_16x9</vt:lpstr>
      <vt:lpstr>1_JavaOne_PPT_Template_16x9</vt:lpstr>
      <vt:lpstr>PowerPoint Presentation</vt:lpstr>
      <vt:lpstr>10 Tips for Java EE 7 with PrimeFaces</vt:lpstr>
      <vt:lpstr>PowerPoint Presentation</vt:lpstr>
      <vt:lpstr>Agenda</vt:lpstr>
      <vt:lpstr>Java EE 7 &amp; JavaServer Faces 2.2</vt:lpstr>
      <vt:lpstr>PrimeFaces</vt:lpstr>
      <vt:lpstr>NetBeans IDE</vt:lpstr>
      <vt:lpstr>Sample Codes</vt:lpstr>
      <vt:lpstr>HTML(5) Friendly Markup</vt:lpstr>
      <vt:lpstr>HTML(5) Friendly Markup</vt:lpstr>
      <vt:lpstr>HTML(5) Friendly Markup</vt:lpstr>
      <vt:lpstr>Resource Libraries Contracts</vt:lpstr>
      <vt:lpstr>Resource Libraries Contracts</vt:lpstr>
      <vt:lpstr>Resource Libraries Contracts</vt:lpstr>
      <vt:lpstr>Expression Language 3.0</vt:lpstr>
      <vt:lpstr>Expression Language 3.0</vt:lpstr>
      <vt:lpstr>Expression Language 3.0</vt:lpstr>
      <vt:lpstr>­Prime Time with PrimeFaces Components</vt:lpstr>
      <vt:lpstr>­Prime Time with PrimeFaces Components</vt:lpstr>
      <vt:lpstr>­Prime Time with PrimeFaces Components</vt:lpstr>
      <vt:lpstr>In the Jungle of PrimeFaces Themes</vt:lpstr>
      <vt:lpstr>In the Jungle of PrimeFaces Themes</vt:lpstr>
      <vt:lpstr>In the Jungle of PrimeFaces Themes</vt:lpstr>
      <vt:lpstr>PrimePush, PrimeUI and PrimeMobile</vt:lpstr>
      <vt:lpstr>PrimePush, PrimeUI and PrimeMobile</vt:lpstr>
      <vt:lpstr>PrimePush, PrimeUI and PrimeMobile</vt:lpstr>
      <vt:lpstr>JSF scaffolding with PrimeFaces</vt:lpstr>
      <vt:lpstr>JSF scaffolding with PrimeFaces</vt:lpstr>
      <vt:lpstr>JSF scaffolding with PrimeFaces</vt:lpstr>
      <vt:lpstr>Faces Flows</vt:lpstr>
      <vt:lpstr>Faces Flows</vt:lpstr>
      <vt:lpstr>Faces Flows</vt:lpstr>
      <vt:lpstr>Annotation based component registration</vt:lpstr>
      <vt:lpstr>Annotation based component registration</vt:lpstr>
      <vt:lpstr>Annotation based component registration</vt:lpstr>
      <vt:lpstr>File Upload</vt:lpstr>
      <vt:lpstr>File Upload</vt:lpstr>
      <vt:lpstr>File Upload</vt:lpstr>
      <vt:lpstr>PrimeFaces Cookbook</vt:lpstr>
      <vt:lpstr>Useful Links</vt:lpstr>
      <vt:lpstr>Graphic Section Divider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Cawe</dc:creator>
  <cp:lastModifiedBy>i18n</cp:lastModifiedBy>
  <cp:revision>202</cp:revision>
  <cp:lastPrinted>2012-08-21T21:28:08Z</cp:lastPrinted>
  <dcterms:created xsi:type="dcterms:W3CDTF">2013-07-09T18:27:51Z</dcterms:created>
  <dcterms:modified xsi:type="dcterms:W3CDTF">2013-09-13T08:30:11Z</dcterms:modified>
</cp:coreProperties>
</file>