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4"/>
  </p:notesMasterIdLst>
  <p:handoutMasterIdLst>
    <p:handoutMasterId r:id="rId45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619" r:id="rId10"/>
    <p:sldId id="582" r:id="rId11"/>
    <p:sldId id="583" r:id="rId12"/>
    <p:sldId id="602" r:id="rId13"/>
    <p:sldId id="584" r:id="rId14"/>
    <p:sldId id="593" r:id="rId15"/>
    <p:sldId id="592" r:id="rId16"/>
    <p:sldId id="585" r:id="rId17"/>
    <p:sldId id="599" r:id="rId18"/>
    <p:sldId id="595" r:id="rId19"/>
    <p:sldId id="616" r:id="rId20"/>
    <p:sldId id="613" r:id="rId21"/>
    <p:sldId id="614" r:id="rId22"/>
    <p:sldId id="586" r:id="rId23"/>
    <p:sldId id="594" r:id="rId24"/>
    <p:sldId id="596" r:id="rId25"/>
    <p:sldId id="603" r:id="rId26"/>
    <p:sldId id="604" r:id="rId27"/>
    <p:sldId id="605" r:id="rId28"/>
    <p:sldId id="587" r:id="rId29"/>
    <p:sldId id="597" r:id="rId30"/>
    <p:sldId id="598" r:id="rId31"/>
    <p:sldId id="588" r:id="rId32"/>
    <p:sldId id="600" r:id="rId33"/>
    <p:sldId id="601" r:id="rId34"/>
    <p:sldId id="589" r:id="rId35"/>
    <p:sldId id="606" r:id="rId36"/>
    <p:sldId id="607" r:id="rId37"/>
    <p:sldId id="590" r:id="rId38"/>
    <p:sldId id="608" r:id="rId39"/>
    <p:sldId id="609" r:id="rId40"/>
    <p:sldId id="615" r:id="rId41"/>
    <p:sldId id="612" r:id="rId42"/>
    <p:sldId id="577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2A1"/>
    <a:srgbClr val="3366FF"/>
    <a:srgbClr val="333399"/>
    <a:srgbClr val="006666"/>
    <a:srgbClr val="3366CC"/>
    <a:srgbClr val="3333FF"/>
    <a:srgbClr val="00B050"/>
    <a:srgbClr val="FFB500"/>
    <a:srgbClr val="7A7A7A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5" autoAdjust="0"/>
    <p:restoredTop sz="94758" autoAdjust="0"/>
  </p:normalViewPr>
  <p:slideViewPr>
    <p:cSldViewPr snapToGrid="0">
      <p:cViewPr varScale="1">
        <p:scale>
          <a:sx n="129" d="100"/>
          <a:sy n="129" d="100"/>
        </p:scale>
        <p:origin x="-1104" y="-78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solidFill>
                  <a:srgbClr val="5382A1"/>
                </a:solidFill>
              </a:rPr>
              <a:t>http</a:t>
            </a:r>
            <a:r>
              <a:rPr lang="en-US" dirty="0">
                <a:solidFill>
                  <a:srgbClr val="5382A1"/>
                </a:solidFill>
              </a:rPr>
              <a:t>://</a:t>
            </a:r>
            <a:r>
              <a:rPr lang="en-US" dirty="0" smtClean="0">
                <a:solidFill>
                  <a:srgbClr val="5382A1"/>
                </a:solidFill>
              </a:rPr>
              <a:t>xmlns.jcp.org/jsf </a:t>
            </a:r>
            <a:r>
              <a:rPr lang="en-US" dirty="0" smtClean="0"/>
              <a:t>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solidFill>
                  <a:srgbClr val="5382A1"/>
                </a:solidFill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over rendered Facelets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at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</a:t>
            </a:r>
            <a:r>
              <a:rPr lang="en-US" dirty="0" smtClean="0"/>
              <a:t>one:</a:t>
            </a:r>
            <a:endParaRPr lang="en-US" dirty="0" smtClean="0"/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Concatenation</a:t>
            </a:r>
            <a:r>
              <a:rPr lang="en-US" dirty="0" smtClean="0"/>
              <a:t>, semicolon and assignments </a:t>
            </a:r>
            <a:r>
              <a:rPr lang="en-US" dirty="0" smtClean="0"/>
              <a:t>operators</a:t>
            </a:r>
            <a:endParaRPr lang="en-US" dirty="0" smtClean="0"/>
          </a:p>
          <a:p>
            <a:pPr lvl="1" fontAlgn="base"/>
            <a:r>
              <a:rPr lang="en-US" dirty="0" smtClean="0"/>
              <a:t>Static collections</a:t>
            </a:r>
          </a:p>
          <a:p>
            <a:pPr lvl="1" fontAlgn="base"/>
            <a:r>
              <a:rPr lang="en-US" dirty="0" smtClean="0"/>
              <a:t>Collection </a:t>
            </a:r>
            <a:r>
              <a:rPr lang="en-US" dirty="0"/>
              <a:t>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</a:t>
            </a:r>
            <a:r>
              <a:rPr lang="en-US" dirty="0"/>
              <a:t>Expressions (aligned with Java SE 8)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>
          <a:xfrm>
            <a:off x="796742" y="1331987"/>
            <a:ext cx="8229600" cy="3466457"/>
          </a:xfrm>
        </p:spPr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  <a:br>
              <a:rPr lang="en-US" dirty="0" smtClean="0"/>
            </a:br>
            <a:r>
              <a:rPr lang="en-US" dirty="0" smtClean="0"/>
              <a:t>With 4.0 – Sentinel, </a:t>
            </a:r>
            <a:br>
              <a:rPr lang="en-US" dirty="0" smtClean="0"/>
            </a:br>
            <a:r>
              <a:rPr lang="en-US" dirty="0" smtClean="0"/>
              <a:t>     We’re introducing cool stuff like,</a:t>
            </a:r>
          </a:p>
          <a:p>
            <a:pPr lvl="1" fontAlgn="base"/>
            <a:r>
              <a:rPr lang="en-US" dirty="0" smtClean="0"/>
              <a:t>Client </a:t>
            </a:r>
            <a:r>
              <a:rPr lang="en-US" dirty="0"/>
              <a:t>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 features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34" y="2066022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  <a:br>
              <a:rPr lang="en-US" dirty="0" smtClean="0"/>
            </a:br>
            <a:r>
              <a:rPr lang="en-US" dirty="0"/>
              <a:t>	Skinning </a:t>
            </a:r>
            <a:r>
              <a:rPr lang="en-US" dirty="0" smtClean="0"/>
              <a:t>and </a:t>
            </a:r>
            <a:r>
              <a:rPr lang="en-US" dirty="0"/>
              <a:t>Structural </a:t>
            </a:r>
            <a:r>
              <a:rPr lang="en-US" dirty="0" smtClean="0"/>
              <a:t>CSS architecture</a:t>
            </a:r>
          </a:p>
          <a:p>
            <a:pPr fontAlgn="base"/>
            <a:r>
              <a:rPr lang="en-US" dirty="0" smtClean="0"/>
              <a:t>ThemeRoller </a:t>
            </a:r>
            <a:r>
              <a:rPr lang="en-US" dirty="0"/>
              <a:t>provides visual editor to create new </a:t>
            </a:r>
            <a:r>
              <a:rPr lang="en-US" dirty="0" smtClean="0"/>
              <a:t>themes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Advanced themes are also available</a:t>
            </a:r>
          </a:p>
          <a:p>
            <a:pPr lvl="1" fontAlgn="base"/>
            <a:r>
              <a:rPr lang="en-US" dirty="0" smtClean="0"/>
              <a:t>Twitter Bootstrap Theme</a:t>
            </a:r>
          </a:p>
          <a:p>
            <a:pPr lvl="1" fontAlgn="base"/>
            <a:r>
              <a:rPr lang="en-US" dirty="0" smtClean="0"/>
              <a:t>Metro UI Theme ($$)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Configuration of theme infrastructure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</a:t>
            </a:r>
            <a:r>
              <a:rPr lang="en-US" dirty="0" err="1" smtClean="0"/>
              <a:t>Checkin</a:t>
            </a:r>
            <a:r>
              <a:rPr lang="en-US" dirty="0" smtClean="0"/>
              <a:t> </a:t>
            </a:r>
            <a:r>
              <a:rPr lang="en-US" dirty="0"/>
              <a:t>Demo w/ </a:t>
            </a:r>
            <a:r>
              <a:rPr lang="en-US" dirty="0" err="1"/>
              <a:t>PrimeMobile</a:t>
            </a:r>
            <a:r>
              <a:rPr lang="en-US" dirty="0"/>
              <a:t> in </a:t>
            </a:r>
            <a:r>
              <a:rPr lang="en-US" dirty="0" smtClean="0"/>
              <a:t>Action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</a:t>
            </a:r>
            <a:r>
              <a:rPr lang="en-US" dirty="0" smtClean="0"/>
              <a:t>vanilla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</a:t>
            </a:r>
            <a:r>
              <a:rPr lang="en-US" dirty="0" smtClean="0"/>
              <a:t>bound </a:t>
            </a:r>
            <a:r>
              <a:rPr lang="en-US" dirty="0"/>
              <a:t>with CDI  - @</a:t>
            </a:r>
            <a:r>
              <a:rPr lang="en-US" dirty="0" smtClean="0"/>
              <a:t>FlowScoped</a:t>
            </a:r>
            <a:endParaRPr lang="en-US" dirty="0"/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Faces-config configuration file</a:t>
            </a:r>
          </a:p>
          <a:p>
            <a:pPr lvl="1" fontAlgn="base"/>
            <a:r>
              <a:rPr lang="en-US" dirty="0" smtClean="0"/>
              <a:t>Java definition using FlowBuilder (@FlowDefinition)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</a:t>
            </a:r>
            <a:r>
              <a:rPr lang="en-US" dirty="0" smtClean="0"/>
              <a:t>FacesComponent </a:t>
            </a:r>
            <a:r>
              <a:rPr lang="en-US" dirty="0" smtClean="0"/>
              <a:t>interface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TLD file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>
                <a:solidFill>
                  <a:srgbClr val="5382A1"/>
                </a:solidFill>
              </a:rPr>
              <a:t>@FacesComponent(createTag = true,</a:t>
            </a: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namespace = ... ,	// implicitly: http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://xmlns.jcp.org/jsf/component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tagName = ...</a:t>
            </a:r>
            <a:r>
              <a:rPr lang="en-US" dirty="0" smtClean="0">
                <a:solidFill>
                  <a:srgbClr val="5382A1"/>
                </a:solidFill>
              </a:rPr>
              <a:t>)</a:t>
            </a:r>
            <a:r>
              <a:rPr lang="en-US" dirty="0" smtClean="0">
                <a:solidFill>
                  <a:srgbClr val="3333FF"/>
                </a:solidFill>
              </a:rPr>
              <a:t>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// implicitly: lowercased class name</a:t>
            </a:r>
            <a:endParaRPr lang="en-US" dirty="0">
              <a:solidFill>
                <a:srgbClr val="3333FF"/>
              </a:solidFill>
            </a:endParaRP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with validation of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FindBugs,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Sample </a:t>
            </a:r>
            <a:r>
              <a:rPr lang="en-US" sz="2000" cap="none" dirty="0" smtClean="0"/>
              <a:t>codes to demonstrate the </a:t>
            </a:r>
            <a:r>
              <a:rPr lang="en-US" sz="2000" cap="none" dirty="0" smtClean="0"/>
              <a:t>tips</a:t>
            </a: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Mavenized projects </a:t>
            </a:r>
            <a:r>
              <a:rPr lang="en-US" sz="2000" cap="none" dirty="0" smtClean="0"/>
              <a:t>from </a:t>
            </a:r>
            <a:r>
              <a:rPr lang="en-US" sz="2000" cap="none" dirty="0"/>
              <a:t>Java EE 7 archetype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Repository:</a:t>
            </a:r>
          </a:p>
          <a:p>
            <a:pPr algn="ctr"/>
            <a:r>
              <a:rPr lang="en-US" sz="3200" cap="none" dirty="0" smtClean="0">
                <a:solidFill>
                  <a:srgbClr val="5382A1"/>
                </a:solidFill>
              </a:rPr>
              <a:t>github.com/marfous/j1demo-pf</a:t>
            </a:r>
            <a:endParaRPr lang="en-US" sz="3200" cap="none" dirty="0" smtClean="0">
              <a:solidFill>
                <a:srgbClr val="5382A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70473" y="71482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6685" t="-155853" r="-6737" b="-176112"/>
          <a:stretch/>
        </p:blipFill>
        <p:spPr/>
      </p:pic>
    </p:spTree>
    <p:extLst>
      <p:ext uri="{BB962C8B-B14F-4D97-AF65-F5344CB8AC3E}">
        <p14:creationId xmlns:p14="http://schemas.microsoft.com/office/powerpoint/2010/main" val="26553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13132</TotalTime>
  <Words>887</Words>
  <Application>Microsoft Office PowerPoint</Application>
  <PresentationFormat>On-screen Show (16:9)</PresentationFormat>
  <Paragraphs>189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Sample Codes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154</cp:revision>
  <cp:lastPrinted>2012-08-21T21:28:08Z</cp:lastPrinted>
  <dcterms:created xsi:type="dcterms:W3CDTF">2013-07-09T18:27:51Z</dcterms:created>
  <dcterms:modified xsi:type="dcterms:W3CDTF">2013-09-10T07:21:19Z</dcterms:modified>
</cp:coreProperties>
</file>