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6" r:id="rId2"/>
  </p:sldMasterIdLst>
  <p:notesMasterIdLst>
    <p:notesMasterId r:id="rId44"/>
  </p:notesMasterIdLst>
  <p:handoutMasterIdLst>
    <p:handoutMasterId r:id="rId45"/>
  </p:handoutMasterIdLst>
  <p:sldIdLst>
    <p:sldId id="618" r:id="rId3"/>
    <p:sldId id="576" r:id="rId4"/>
    <p:sldId id="617" r:id="rId5"/>
    <p:sldId id="578" r:id="rId6"/>
    <p:sldId id="579" r:id="rId7"/>
    <p:sldId id="580" r:id="rId8"/>
    <p:sldId id="581" r:id="rId9"/>
    <p:sldId id="619" r:id="rId10"/>
    <p:sldId id="582" r:id="rId11"/>
    <p:sldId id="583" r:id="rId12"/>
    <p:sldId id="602" r:id="rId13"/>
    <p:sldId id="584" r:id="rId14"/>
    <p:sldId id="593" r:id="rId15"/>
    <p:sldId id="592" r:id="rId16"/>
    <p:sldId id="585" r:id="rId17"/>
    <p:sldId id="599" r:id="rId18"/>
    <p:sldId id="595" r:id="rId19"/>
    <p:sldId id="616" r:id="rId20"/>
    <p:sldId id="613" r:id="rId21"/>
    <p:sldId id="614" r:id="rId22"/>
    <p:sldId id="586" r:id="rId23"/>
    <p:sldId id="594" r:id="rId24"/>
    <p:sldId id="596" r:id="rId25"/>
    <p:sldId id="603" r:id="rId26"/>
    <p:sldId id="604" r:id="rId27"/>
    <p:sldId id="605" r:id="rId28"/>
    <p:sldId id="587" r:id="rId29"/>
    <p:sldId id="597" r:id="rId30"/>
    <p:sldId id="598" r:id="rId31"/>
    <p:sldId id="588" r:id="rId32"/>
    <p:sldId id="600" r:id="rId33"/>
    <p:sldId id="601" r:id="rId34"/>
    <p:sldId id="589" r:id="rId35"/>
    <p:sldId id="606" r:id="rId36"/>
    <p:sldId id="607" r:id="rId37"/>
    <p:sldId id="590" r:id="rId38"/>
    <p:sldId id="608" r:id="rId39"/>
    <p:sldId id="609" r:id="rId40"/>
    <p:sldId id="615" r:id="rId41"/>
    <p:sldId id="612" r:id="rId42"/>
    <p:sldId id="577" r:id="rId4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2A1"/>
    <a:srgbClr val="3366FF"/>
    <a:srgbClr val="333399"/>
    <a:srgbClr val="006666"/>
    <a:srgbClr val="3366CC"/>
    <a:srgbClr val="3333FF"/>
    <a:srgbClr val="00B050"/>
    <a:srgbClr val="FFB500"/>
    <a:srgbClr val="7A7A7A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1895" autoAdjust="0"/>
  </p:normalViewPr>
  <p:slideViewPr>
    <p:cSldViewPr snapToGrid="0">
      <p:cViewPr varScale="1">
        <p:scale>
          <a:sx n="128" d="100"/>
          <a:sy n="128" d="100"/>
        </p:scale>
        <p:origin x="-416" y="-104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1" d="100"/>
        <a:sy n="201" d="100"/>
      </p:scale>
      <p:origin x="0" y="33464"/>
    </p:cViewPr>
  </p:sorterViewPr>
  <p:notesViewPr>
    <p:cSldViewPr snapToGrid="0" snapToObjects="1">
      <p:cViewPr varScale="1">
        <p:scale>
          <a:sx n="95" d="100"/>
          <a:sy n="95" d="100"/>
        </p:scale>
        <p:origin x="-272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33BE-0D34-4F62-BD6E-2C3B14663373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D1F94-724F-43BD-B41B-43157E9B4550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1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1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8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1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6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5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5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1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34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3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1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68803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1029231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2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3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245538"/>
            <a:ext cx="8229586" cy="40639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522101"/>
            <a:ext cx="8229600" cy="3062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68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716438"/>
            <a:ext cx="4284133" cy="2420477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524" y="1156648"/>
            <a:ext cx="4291076" cy="55132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 anchor="ctr"/>
          <a:lstStyle/>
          <a:p>
            <a:pPr marL="119063" indent="-119063" algn="ctr">
              <a:defRPr/>
            </a:pPr>
            <a:endParaRPr lang="en-US" sz="4000" b="1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318000" y="1156648"/>
            <a:ext cx="4825998" cy="2971800"/>
          </a:xfrm>
          <a:effectLst>
            <a:reflection blurRad="63500" stA="50000" endPos="7000" dir="5400000" sy="-100000" algn="bl" rotWithShape="0"/>
          </a:effectLst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753544" y="1859644"/>
            <a:ext cx="3131820" cy="21374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804346" y="1163620"/>
            <a:ext cx="3412068" cy="544351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spcAft>
                <a:spcPts val="0"/>
              </a:spcAft>
              <a:buNone/>
              <a:defRPr sz="20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Master Text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04346" y="245538"/>
            <a:ext cx="8221121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1159938"/>
            <a:ext cx="9144000" cy="2971799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 bwMode="white">
          <a:xfrm>
            <a:off x="797999" y="1422404"/>
            <a:ext cx="7617881" cy="1354667"/>
          </a:xfrm>
        </p:spPr>
        <p:txBody>
          <a:bodyPr lIns="0" tIns="0" rIns="0" bIns="0" anchor="t" anchorCtr="0">
            <a:norm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899602" y="2844803"/>
            <a:ext cx="3994149" cy="443953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2000" b="1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name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899602" y="3343623"/>
            <a:ext cx="3994149" cy="703448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 lang="en-US" sz="1600" b="0" kern="1200" cap="none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dirty="0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8620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457201" y="1130300"/>
            <a:ext cx="2607406" cy="3136900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0" cap="none" baseline="0">
                <a:solidFill>
                  <a:schemeClr val="tx1"/>
                </a:solidFill>
              </a:defRPr>
            </a:lvl1pPr>
            <a:lvl2pPr marL="173736" indent="-173736">
              <a:buClr>
                <a:schemeClr val="accent1"/>
              </a:buClr>
              <a:buFont typeface="Wingdings" charset="2"/>
              <a:buChar char="§"/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482976" y="1123950"/>
            <a:ext cx="5236560" cy="3143250"/>
          </a:xfr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171825" y="1118350"/>
            <a:ext cx="27432" cy="31551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JavaOne_clr_rg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35" y="863600"/>
            <a:ext cx="684768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0"/>
            <a:ext cx="34290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anchor="ctr" anchorCtr="1"/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2" name="Picture 1" descr="JavaOne-Title_-16x9_v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4" y="1583267"/>
            <a:ext cx="5026449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  <p:pic>
        <p:nvPicPr>
          <p:cNvPr id="4" name="Picture 3" descr="JavaOne-Title_-16x9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6" y="0"/>
            <a:ext cx="3422909" cy="5143500"/>
          </a:xfrm>
          <a:prstGeom prst="rect">
            <a:avLst/>
          </a:prstGeom>
          <a:effectLst>
            <a:innerShdw blurRad="63500" dist="50800" dir="10800000">
              <a:srgbClr val="000000">
                <a:alpha val="5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0" y="1571843"/>
            <a:ext cx="5030787" cy="1100723"/>
          </a:xfrm>
        </p:spPr>
        <p:txBody>
          <a:bodyPr anchor="t" anchorCtr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153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66" y="4555067"/>
            <a:ext cx="2531533" cy="5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40639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buClr>
                <a:schemeClr val="accent1"/>
              </a:buCl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Template_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4964"/>
            <a:ext cx="9144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15000" y="-24964"/>
            <a:ext cx="3429000" cy="4157107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1485" y="1583267"/>
            <a:ext cx="5026448" cy="1230657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450849" y="2914276"/>
            <a:ext cx="5027083" cy="1048124"/>
          </a:xfrm>
        </p:spPr>
        <p:txBody>
          <a:bodyPr lIns="0" tIns="0"/>
          <a:lstStyle>
            <a:lvl1pPr marL="0" marR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715000" y="-25400"/>
            <a:ext cx="3429000" cy="4157663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0" tIns="0" rIns="0" bIns="0"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marL="60325" lvl="0" indent="0">
              <a:buFontTx/>
              <a:buNone/>
            </a:pPr>
            <a:r>
              <a:rPr lang="en-US" dirty="0" smtClean="0"/>
              <a:t>Insert Picture Here</a:t>
            </a:r>
            <a:endParaRPr lang="en-US" dirty="0"/>
          </a:p>
        </p:txBody>
      </p:sp>
      <p:pic>
        <p:nvPicPr>
          <p:cNvPr id="8" name="Picture 7" descr="JavaOne_wht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8" y="0"/>
            <a:ext cx="2331837" cy="10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159938"/>
            <a:ext cx="9143998" cy="2980266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 userDrawn="1">
            <p:ph type="title"/>
          </p:nvPr>
        </p:nvSpPr>
        <p:spPr>
          <a:xfrm>
            <a:off x="804981" y="245538"/>
            <a:ext cx="7771752" cy="761995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3"/>
          </p:nvPr>
        </p:nvSpPr>
        <p:spPr>
          <a:xfrm>
            <a:off x="804981" y="1363132"/>
            <a:ext cx="7771752" cy="2616201"/>
          </a:xfrm>
        </p:spPr>
        <p:txBody>
          <a:bodyPr lIns="0" tIns="0"/>
          <a:lstStyle>
            <a:lvl1pPr marL="219456" indent="-219456">
              <a:lnSpc>
                <a:spcPct val="120000"/>
              </a:lnSpc>
              <a:buSzPct val="90000"/>
              <a:buFont typeface="Wingdings" pitchFamily="2" charset="2"/>
              <a:buChar char="§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3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Graphic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53" cy="1100723"/>
          </a:xfrm>
        </p:spPr>
        <p:txBody>
          <a:bodyPr anchor="t" anchorCtr="0"/>
          <a:lstStyle>
            <a:lvl1pPr>
              <a:defRPr sz="2800" b="1">
                <a:ln w="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715000" y="0"/>
            <a:ext cx="3429000" cy="51435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355469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687321" y="4641335"/>
            <a:ext cx="2116475" cy="516126"/>
            <a:chOff x="6687321" y="4641335"/>
            <a:chExt cx="2116475" cy="516126"/>
          </a:xfrm>
        </p:grpSpPr>
        <p:pic>
          <p:nvPicPr>
            <p:cNvPr id="8" name="Picture 7" descr="O_signature_wht_rgb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452" y="4832520"/>
              <a:ext cx="919344" cy="283464"/>
            </a:xfrm>
            <a:prstGeom prst="rect">
              <a:avLst/>
            </a:prstGeom>
          </p:spPr>
        </p:pic>
        <p:pic>
          <p:nvPicPr>
            <p:cNvPr id="9" name="Picture 8" descr="JavaOne_clr.bmp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413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8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715000" y="0"/>
            <a:ext cx="3429000" cy="4631267"/>
          </a:xfrm>
          <a:prstGeom prst="rect">
            <a:avLst/>
          </a:prstGeom>
          <a:gradFill flip="none" rotWithShape="1">
            <a:gsLst>
              <a:gs pos="100000">
                <a:srgbClr val="F3F3F3"/>
              </a:gs>
              <a:gs pos="0">
                <a:srgbClr val="B3B3B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1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761" y="1571843"/>
            <a:ext cx="4709040" cy="1100723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>
                <a:ln w="0"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text 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5000" y="-2117"/>
            <a:ext cx="3429000" cy="4629150"/>
          </a:xfrm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1159938"/>
            <a:ext cx="9144000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04347" y="1459241"/>
            <a:ext cx="5029186" cy="2410019"/>
          </a:xfrm>
        </p:spPr>
        <p:txBody>
          <a:bodyPr anchor="t" anchorCtr="0">
            <a:noAutofit/>
          </a:bodyPr>
          <a:lstStyle>
            <a:lvl1pPr marL="0" marR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4400" b="1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</a:t>
            </a:r>
          </a:p>
          <a:p>
            <a:pPr marL="0" marR="0" lvl="0" indent="0" algn="l" defTabSz="2286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dirty="0" smtClean="0"/>
          </a:p>
        </p:txBody>
      </p:sp>
      <p:pic>
        <p:nvPicPr>
          <p:cNvPr id="17" name="Picture 16" descr="Java_blk_rgb.png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27" y="2025650"/>
            <a:ext cx="3573245" cy="18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90088" y="1159938"/>
            <a:ext cx="6153912" cy="2971800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43821" y="1430281"/>
            <a:ext cx="5369979" cy="2523657"/>
          </a:xfrm>
        </p:spPr>
        <p:txBody>
          <a:bodyPr anchor="t" anchorCtr="0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86" cy="77046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351" y="1159936"/>
            <a:ext cx="2944368" cy="2971800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18" Type="http://schemas.openxmlformats.org/officeDocument/2006/relationships/image" Target="../media/image1.w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590" cy="4063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47" y="1523585"/>
            <a:ext cx="8229600" cy="2929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Picture 20" descr="Oracle WHIT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15479" y="4668926"/>
            <a:ext cx="704056" cy="8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597807" y="4913973"/>
            <a:ext cx="2539093" cy="218542"/>
            <a:chOff x="597807" y="4913973"/>
            <a:chExt cx="2539093" cy="218542"/>
          </a:xfrm>
        </p:grpSpPr>
        <p:sp>
          <p:nvSpPr>
            <p:cNvPr id="15" name="Text Box 14"/>
            <p:cNvSpPr txBox="1">
              <a:spLocks noChangeArrowheads="1"/>
            </p:cNvSpPr>
            <p:nvPr userDrawn="1"/>
          </p:nvSpPr>
          <p:spPr bwMode="auto">
            <a:xfrm>
              <a:off x="631886" y="4913973"/>
              <a:ext cx="2505014" cy="21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851" eaLnBrk="1" fontAlgn="base" hangingPunct="1">
                <a:spcAft>
                  <a:spcPct val="0"/>
                </a:spcAft>
                <a:buClr>
                  <a:srgbClr val="5382A1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000000"/>
                  </a:solidFill>
                </a:rPr>
                <a:t>Copyright © 2012, Oracle and/or its affiliates. All rights reserved.</a:t>
              </a: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 flipH="1">
              <a:off x="597807" y="4935973"/>
              <a:ext cx="1092" cy="9662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356299" y="4883819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6A5A4AC0-1BEC-FE47-8A68-418BE237F8CE}" type="slidenum">
              <a:rPr lang="en-US" sz="600" smtClean="0">
                <a:solidFill>
                  <a:srgbClr val="000000"/>
                </a:solidFill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87321" y="4641335"/>
            <a:ext cx="2116475" cy="516126"/>
            <a:chOff x="6687321" y="4628635"/>
            <a:chExt cx="2116475" cy="516126"/>
          </a:xfrm>
        </p:grpSpPr>
        <p:pic>
          <p:nvPicPr>
            <p:cNvPr id="25" name="Picture 27" descr="O_signature_clr_rgb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950" y="4820656"/>
              <a:ext cx="920846" cy="28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JavaOne_clr.bmp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21" y="4628635"/>
              <a:ext cx="1164708" cy="516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8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faces.org/showcase" TargetMode="External"/><Relationship Id="rId4" Type="http://schemas.openxmlformats.org/officeDocument/2006/relationships/hyperlink" Target="http://blog.primefaces.org" TargetMode="External"/><Relationship Id="rId5" Type="http://schemas.openxmlformats.org/officeDocument/2006/relationships/hyperlink" Target="https://netbeans.org/kb/trails/java-ee.html" TargetMode="External"/><Relationship Id="rId6" Type="http://schemas.openxmlformats.org/officeDocument/2006/relationships/hyperlink" Target="http://sourceforge.net/projects/nbpfcrudgen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oracle.com/javaee/7/tutorial/doc/home.ht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89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namespaces</a:t>
            </a:r>
          </a:p>
          <a:p>
            <a:pPr lvl="1"/>
            <a:r>
              <a:rPr lang="en-US" dirty="0"/>
              <a:t>passthrough </a:t>
            </a:r>
            <a:r>
              <a:rPr lang="en-US" dirty="0" smtClean="0"/>
              <a:t>elements: </a:t>
            </a:r>
            <a:r>
              <a:rPr lang="en-US" dirty="0" smtClean="0">
                <a:solidFill>
                  <a:srgbClr val="5382A1"/>
                </a:solidFill>
              </a:rPr>
              <a:t>http</a:t>
            </a:r>
            <a:r>
              <a:rPr lang="en-US" dirty="0">
                <a:solidFill>
                  <a:srgbClr val="5382A1"/>
                </a:solidFill>
              </a:rPr>
              <a:t>://</a:t>
            </a:r>
            <a:r>
              <a:rPr lang="en-US" dirty="0" smtClean="0">
                <a:solidFill>
                  <a:srgbClr val="5382A1"/>
                </a:solidFill>
              </a:rPr>
              <a:t>xmlns.jcp.org/jsf </a:t>
            </a:r>
            <a:r>
              <a:rPr lang="en-US" dirty="0" smtClean="0"/>
              <a:t>(TagDecorator)</a:t>
            </a:r>
            <a:endParaRPr lang="en-US" dirty="0"/>
          </a:p>
          <a:p>
            <a:pPr lvl="1"/>
            <a:r>
              <a:rPr lang="en-US" dirty="0" smtClean="0"/>
              <a:t>passthrough attributes: </a:t>
            </a:r>
            <a:r>
              <a:rPr lang="en-US" dirty="0" smtClean="0">
                <a:solidFill>
                  <a:srgbClr val="5382A1"/>
                </a:solidFill>
              </a:rPr>
              <a:t>http://xmlns.jcp.org/jsf/passthrough</a:t>
            </a:r>
            <a:r>
              <a:rPr lang="en-US" dirty="0" smtClean="0"/>
              <a:t> (RenderKit)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Getting control over rendered Facelets</a:t>
            </a:r>
          </a:p>
          <a:p>
            <a:pPr lvl="1"/>
            <a:r>
              <a:rPr lang="en-US" dirty="0" smtClean="0"/>
              <a:t>JSF components </a:t>
            </a:r>
            <a:r>
              <a:rPr lang="en-US" dirty="0"/>
              <a:t>/ JavaScript components / </a:t>
            </a:r>
            <a:r>
              <a:rPr lang="en-US" dirty="0" smtClean="0"/>
              <a:t>arbitrary </a:t>
            </a:r>
            <a:r>
              <a:rPr lang="en-US" dirty="0"/>
              <a:t>mixing</a:t>
            </a:r>
          </a:p>
          <a:p>
            <a:pPr lvl="1"/>
            <a:r>
              <a:rPr lang="en-US" dirty="0"/>
              <a:t>Write and style pure HTML with benefits of </a:t>
            </a:r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 with usage of HTML friendly markup: validation by Bean Validation API with localized messages, custom Bean Validation annotation, passthrough attributes and elements, usage of jQuery plugin at JSF component.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01-HtmlFriendlyMarkup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32108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</a:t>
            </a:r>
            <a:r>
              <a:rPr lang="en-US" dirty="0" smtClean="0"/>
              <a:t>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Libraries Contracts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Theme definitions across one or more web applications</a:t>
            </a:r>
          </a:p>
          <a:p>
            <a:pPr fontAlgn="base"/>
            <a:r>
              <a:rPr lang="en-US" dirty="0" smtClean="0"/>
              <a:t>Libraries </a:t>
            </a:r>
            <a:r>
              <a:rPr lang="en-US" dirty="0"/>
              <a:t>consisting of templates, insertion points, resources</a:t>
            </a:r>
          </a:p>
          <a:p>
            <a:pPr fontAlgn="base"/>
            <a:r>
              <a:rPr lang="en-US" dirty="0" smtClean="0"/>
              <a:t>Can be bundled directly into Web Application </a:t>
            </a:r>
            <a:r>
              <a:rPr lang="en-US" dirty="0"/>
              <a:t>or within </a:t>
            </a:r>
            <a:r>
              <a:rPr lang="en-US" dirty="0" smtClean="0"/>
              <a:t>.jar </a:t>
            </a:r>
            <a:r>
              <a:rPr lang="en-US" dirty="0"/>
              <a:t>library</a:t>
            </a:r>
          </a:p>
          <a:p>
            <a:pPr fontAlgn="base"/>
            <a:r>
              <a:rPr lang="en-US" dirty="0" smtClean="0"/>
              <a:t>How to choose the used one:</a:t>
            </a:r>
          </a:p>
          <a:p>
            <a:pPr lvl="1" fontAlgn="base"/>
            <a:r>
              <a:rPr lang="en-US" dirty="0" smtClean="0"/>
              <a:t>there is only one option</a:t>
            </a:r>
          </a:p>
          <a:p>
            <a:pPr lvl="1" fontAlgn="base"/>
            <a:r>
              <a:rPr lang="en-US" dirty="0" smtClean="0"/>
              <a:t>static </a:t>
            </a:r>
            <a:r>
              <a:rPr lang="en-US" dirty="0"/>
              <a:t>or dynamic view </a:t>
            </a:r>
            <a:r>
              <a:rPr lang="en-US" dirty="0" smtClean="0"/>
              <a:t>definition</a:t>
            </a:r>
          </a:p>
          <a:p>
            <a:pPr lvl="1" fontAlgn="base"/>
            <a:r>
              <a:rPr lang="en-US" dirty="0" smtClean="0"/>
              <a:t>URL based definition within faces-config</a:t>
            </a:r>
            <a:endParaRPr lang="en-US" dirty="0"/>
          </a:p>
          <a:p>
            <a:r>
              <a:rPr lang="en-US" dirty="0" smtClean="0"/>
              <a:t>Multi-templating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Resource Libraries Contracts usage, switching RLCs dynamically using Expression Language and ManagedBean.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02-ResourceLibrariesContracts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Resource Libraries Contracts</a:t>
            </a:r>
          </a:p>
        </p:txBody>
      </p:sp>
    </p:spTree>
    <p:extLst>
      <p:ext uri="{BB962C8B-B14F-4D97-AF65-F5344CB8AC3E}">
        <p14:creationId xmlns:p14="http://schemas.microsoft.com/office/powerpoint/2010/main" val="220937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Language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Language 3.0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Communication </a:t>
            </a:r>
            <a:r>
              <a:rPr lang="en-US" dirty="0"/>
              <a:t>between presentation layer and application logic</a:t>
            </a:r>
          </a:p>
          <a:p>
            <a:pPr fontAlgn="base"/>
            <a:r>
              <a:rPr lang="en-US" dirty="0" smtClean="0"/>
              <a:t>Deferred or immediate </a:t>
            </a:r>
            <a:r>
              <a:rPr lang="en-US" dirty="0"/>
              <a:t>evaluation of expressions</a:t>
            </a:r>
          </a:p>
          <a:p>
            <a:pPr fontAlgn="base"/>
            <a:r>
              <a:rPr lang="en-US" dirty="0" smtClean="0"/>
              <a:t>Sets and </a:t>
            </a:r>
            <a:r>
              <a:rPr lang="en-US" dirty="0"/>
              <a:t>gets data, invokes </a:t>
            </a:r>
            <a:r>
              <a:rPr lang="en-US" dirty="0" smtClean="0"/>
              <a:t>methods</a:t>
            </a:r>
          </a:p>
          <a:p>
            <a:pPr fontAlgn="base"/>
            <a:r>
              <a:rPr lang="en-US" dirty="0" smtClean="0"/>
              <a:t>Features</a:t>
            </a:r>
          </a:p>
          <a:p>
            <a:pPr lvl="1" fontAlgn="base"/>
            <a:r>
              <a:rPr lang="en-US" dirty="0" smtClean="0"/>
              <a:t>Standalone ELProcessor </a:t>
            </a:r>
          </a:p>
          <a:p>
            <a:pPr lvl="1" fontAlgn="base"/>
            <a:r>
              <a:rPr lang="en-US" dirty="0" smtClean="0"/>
              <a:t>Concatenation, semicolon and assignments operators</a:t>
            </a:r>
          </a:p>
          <a:p>
            <a:pPr lvl="1" fontAlgn="base"/>
            <a:r>
              <a:rPr lang="en-US" dirty="0" smtClean="0"/>
              <a:t>Static collections</a:t>
            </a:r>
          </a:p>
          <a:p>
            <a:pPr lvl="1" fontAlgn="base"/>
            <a:r>
              <a:rPr lang="en-US" dirty="0" smtClean="0"/>
              <a:t>Collection </a:t>
            </a:r>
            <a:r>
              <a:rPr lang="en-US" dirty="0"/>
              <a:t>Operations (aligned with Java SE 8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Lambda </a:t>
            </a:r>
            <a:r>
              <a:rPr lang="en-US" dirty="0"/>
              <a:t>Expressions (aligned with Java SE 8)</a:t>
            </a:r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Expression Language 3.0 features: </a:t>
            </a:r>
            <a:r>
              <a:rPr lang="en-US" dirty="0"/>
              <a:t>standalone EL Processor, </a:t>
            </a:r>
            <a:r>
              <a:rPr lang="en-US" dirty="0" smtClean="0"/>
              <a:t>operators</a:t>
            </a:r>
            <a:r>
              <a:rPr lang="en-US" dirty="0"/>
              <a:t>, static fields, collections, lambdas and collection operations.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03-ExpressionLanguage3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Expression Language 3.0</a:t>
            </a:r>
          </a:p>
        </p:txBody>
      </p:sp>
    </p:spTree>
    <p:extLst>
      <p:ext uri="{BB962C8B-B14F-4D97-AF65-F5344CB8AC3E}">
        <p14:creationId xmlns:p14="http://schemas.microsoft.com/office/powerpoint/2010/main" val="27969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­Prime </a:t>
            </a:r>
            <a:r>
              <a:rPr lang="en-US" dirty="0"/>
              <a:t>Time 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1075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­Prime Time with PrimeFaces Components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>
          <a:xfrm>
            <a:off x="796742" y="1331987"/>
            <a:ext cx="8229600" cy="3466457"/>
          </a:xfrm>
        </p:spPr>
        <p:txBody>
          <a:bodyPr/>
          <a:lstStyle/>
          <a:p>
            <a:pPr fontAlgn="base"/>
            <a:r>
              <a:rPr lang="en-US" dirty="0" smtClean="0"/>
              <a:t>With 100+ Rich </a:t>
            </a:r>
            <a:r>
              <a:rPr lang="en-US" dirty="0"/>
              <a:t>S</a:t>
            </a:r>
            <a:r>
              <a:rPr lang="en-US" dirty="0" smtClean="0"/>
              <a:t>et of Components</a:t>
            </a:r>
          </a:p>
          <a:p>
            <a:pPr fontAlgn="base"/>
            <a:r>
              <a:rPr lang="en-US" dirty="0" smtClean="0"/>
              <a:t>Built</a:t>
            </a:r>
            <a:r>
              <a:rPr lang="en-US" dirty="0"/>
              <a:t>-in Ajax based on standard JSF 2.0 Ajax </a:t>
            </a:r>
            <a:r>
              <a:rPr lang="en-US" dirty="0" smtClean="0"/>
              <a:t>APIs</a:t>
            </a:r>
          </a:p>
          <a:p>
            <a:pPr fontAlgn="base"/>
            <a:r>
              <a:rPr lang="en-US" dirty="0" smtClean="0"/>
              <a:t>Client APIs based on </a:t>
            </a:r>
          </a:p>
          <a:p>
            <a:pPr fontAlgn="base"/>
            <a:r>
              <a:rPr lang="en-US" dirty="0" smtClean="0"/>
              <a:t>Enterprise theming w/ Theme Roller</a:t>
            </a:r>
            <a:br>
              <a:rPr lang="en-US" dirty="0" smtClean="0"/>
            </a:br>
            <a:r>
              <a:rPr lang="en-US" dirty="0" smtClean="0"/>
              <a:t>With 4.0 – Sentinel</a:t>
            </a:r>
            <a:r>
              <a:rPr lang="en-US" dirty="0"/>
              <a:t> </a:t>
            </a:r>
            <a:r>
              <a:rPr lang="en-US" dirty="0" smtClean="0"/>
              <a:t>We’re introducing cool stuff like,</a:t>
            </a:r>
          </a:p>
          <a:p>
            <a:pPr lvl="1" fontAlgn="base"/>
            <a:r>
              <a:rPr lang="en-US" dirty="0" smtClean="0"/>
              <a:t>Client </a:t>
            </a:r>
            <a:r>
              <a:rPr lang="en-US" dirty="0"/>
              <a:t>Side Validation</a:t>
            </a:r>
          </a:p>
          <a:p>
            <a:pPr lvl="1" fontAlgn="base"/>
            <a:r>
              <a:rPr lang="en-US" dirty="0"/>
              <a:t>Dialog Framework</a:t>
            </a:r>
          </a:p>
          <a:p>
            <a:pPr lvl="1" fontAlgn="base"/>
            <a:r>
              <a:rPr lang="en-US" dirty="0"/>
              <a:t>Tree </a:t>
            </a:r>
            <a:r>
              <a:rPr lang="en-US" dirty="0" smtClean="0"/>
              <a:t>Drag &amp; Drop</a:t>
            </a:r>
            <a:endParaRPr lang="en-US" dirty="0"/>
          </a:p>
          <a:p>
            <a:pPr lvl="1" fontAlgn="base"/>
            <a:r>
              <a:rPr lang="en-US" dirty="0"/>
              <a:t>Deferred </a:t>
            </a:r>
            <a:r>
              <a:rPr lang="en-US" dirty="0" smtClean="0"/>
              <a:t>Loading and many more…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34" y="2066022"/>
            <a:ext cx="1570825" cy="3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6634" y="1583267"/>
            <a:ext cx="5385112" cy="1230657"/>
          </a:xfrm>
        </p:spPr>
        <p:txBody>
          <a:bodyPr/>
          <a:lstStyle/>
          <a:p>
            <a:r>
              <a:rPr lang="en-US" sz="2400" b="0" dirty="0"/>
              <a:t>10 Tips for Java EE 7 with PrimeFaces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939" y="2914276"/>
            <a:ext cx="5027083" cy="1048124"/>
          </a:xfrm>
        </p:spPr>
        <p:txBody>
          <a:bodyPr/>
          <a:lstStyle/>
          <a:p>
            <a:r>
              <a:rPr lang="en-US" dirty="0" smtClean="0"/>
              <a:t>Mert Çalışkan		&amp;		Martin </a:t>
            </a:r>
            <a:r>
              <a:rPr lang="en-US" dirty="0" err="1" smtClean="0"/>
              <a:t>Fousek</a:t>
            </a:r>
            <a:endParaRPr lang="en-US" dirty="0"/>
          </a:p>
          <a:p>
            <a:r>
              <a:rPr lang="en-US" sz="1600" dirty="0" smtClean="0"/>
              <a:t>Software Architect    		Software Developer</a:t>
            </a:r>
          </a:p>
          <a:p>
            <a:r>
              <a:rPr lang="en-US" sz="1600" dirty="0" smtClean="0"/>
              <a:t>		 at T2 </a:t>
            </a:r>
            <a:r>
              <a:rPr lang="en-US" sz="1600" dirty="0" err="1" smtClean="0"/>
              <a:t>Yazılım</a:t>
            </a:r>
            <a:r>
              <a:rPr lang="en-US" sz="1600" dirty="0" smtClean="0"/>
              <a:t> Ltd.			at Oracle, NetBeans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4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on advanced UI components:</a:t>
            </a:r>
            <a:br>
              <a:rPr lang="en-US" dirty="0" smtClean="0"/>
            </a:br>
            <a:r>
              <a:rPr lang="en-US" dirty="0" err="1" smtClean="0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Gmap</a:t>
            </a:r>
            <a:r>
              <a:rPr lang="en-US" dirty="0" smtClean="0"/>
              <a:t>, AutoComplete, Client Side Validation, Tree Drag and Drop, The Dialog Framework and others.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10-PrimeFacesComponents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­</a:t>
            </a:r>
            <a:r>
              <a:rPr lang="en-US" dirty="0" smtClean="0"/>
              <a:t>Prime Time </a:t>
            </a:r>
            <a:r>
              <a:rPr lang="en-US" dirty="0"/>
              <a:t>with PrimeFaces Components</a:t>
            </a:r>
          </a:p>
        </p:txBody>
      </p:sp>
    </p:spTree>
    <p:extLst>
      <p:ext uri="{BB962C8B-B14F-4D97-AF65-F5344CB8AC3E}">
        <p14:creationId xmlns:p14="http://schemas.microsoft.com/office/powerpoint/2010/main" val="27994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Jungle </a:t>
            </a:r>
            <a:r>
              <a:rPr lang="en-US" dirty="0"/>
              <a:t>of PrimeFaces Themes</a:t>
            </a:r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Powered w/ </a:t>
            </a:r>
            <a:r>
              <a:rPr lang="en-US" dirty="0" err="1" smtClean="0"/>
              <a:t>jQueryUI</a:t>
            </a:r>
            <a:r>
              <a:rPr lang="en-US" dirty="0" smtClean="0"/>
              <a:t> and ThemeRoller CSS Framework</a:t>
            </a:r>
            <a:br>
              <a:rPr lang="en-US" dirty="0" smtClean="0"/>
            </a:br>
            <a:r>
              <a:rPr lang="en-US" dirty="0"/>
              <a:t>	Skinning </a:t>
            </a:r>
            <a:r>
              <a:rPr lang="en-US" dirty="0" smtClean="0"/>
              <a:t>and </a:t>
            </a:r>
            <a:r>
              <a:rPr lang="en-US" dirty="0"/>
              <a:t>Structural </a:t>
            </a:r>
            <a:r>
              <a:rPr lang="en-US" dirty="0" smtClean="0"/>
              <a:t>CSS architecture</a:t>
            </a:r>
          </a:p>
          <a:p>
            <a:pPr fontAlgn="base"/>
            <a:r>
              <a:rPr lang="en-US" dirty="0" smtClean="0"/>
              <a:t>ThemeRoller </a:t>
            </a:r>
            <a:r>
              <a:rPr lang="en-US" dirty="0"/>
              <a:t>provides visual editor to create new </a:t>
            </a:r>
            <a:r>
              <a:rPr lang="en-US" dirty="0" smtClean="0"/>
              <a:t>themes</a:t>
            </a:r>
          </a:p>
          <a:p>
            <a:pPr fontAlgn="base"/>
            <a:r>
              <a:rPr lang="en-US" dirty="0" smtClean="0"/>
              <a:t>~40 themes available by only adding JAR dependency</a:t>
            </a:r>
          </a:p>
          <a:p>
            <a:pPr fontAlgn="base"/>
            <a:r>
              <a:rPr lang="en-US" dirty="0" smtClean="0"/>
              <a:t>Advanced themes are also available</a:t>
            </a:r>
          </a:p>
          <a:p>
            <a:pPr lvl="1" fontAlgn="base"/>
            <a:r>
              <a:rPr lang="en-US" dirty="0" smtClean="0"/>
              <a:t>Twitter Bootstrap Theme</a:t>
            </a:r>
          </a:p>
          <a:p>
            <a:pPr lvl="1" fontAlgn="base"/>
            <a:r>
              <a:rPr lang="en-US" dirty="0" smtClean="0"/>
              <a:t>Metro UI Theme ($$)</a:t>
            </a:r>
          </a:p>
          <a:p>
            <a:pPr fontAlgn="base"/>
            <a:r>
              <a:rPr lang="en-US" dirty="0" smtClean="0"/>
              <a:t>Configuration is done by &lt;context-</a:t>
            </a:r>
            <a:r>
              <a:rPr lang="en-US" dirty="0" err="1" smtClean="0"/>
              <a:t>param</a:t>
            </a:r>
            <a:r>
              <a:rPr lang="en-US" dirty="0" smtClean="0"/>
              <a:t>&gt; in </a:t>
            </a:r>
            <a:r>
              <a:rPr lang="en-US" dirty="0" err="1" smtClean="0"/>
              <a:t>web.xml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 variations on UI Components</a:t>
            </a:r>
          </a:p>
          <a:p>
            <a:r>
              <a:rPr lang="en-US" dirty="0" smtClean="0"/>
              <a:t>Configuration of theme infrastructure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04-PrimeFacesThemes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In the Jungle of PrimeFaces Themes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PrimePush, PrimeUI </a:t>
            </a:r>
            <a:r>
              <a:rPr lang="en-US" dirty="0"/>
              <a:t>and PrimeMobile</a:t>
            </a:r>
          </a:p>
        </p:txBody>
      </p:sp>
    </p:spTree>
    <p:extLst>
      <p:ext uri="{BB962C8B-B14F-4D97-AF65-F5344CB8AC3E}">
        <p14:creationId xmlns:p14="http://schemas.microsoft.com/office/powerpoint/2010/main" val="1594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PrimePush</a:t>
            </a:r>
            <a:r>
              <a:rPr lang="en-US" dirty="0" smtClean="0"/>
              <a:t> brings first class support with Atmosphere Framework</a:t>
            </a:r>
          </a:p>
          <a:p>
            <a:pPr lvl="1" fontAlgn="base"/>
            <a:r>
              <a:rPr lang="en-US" dirty="0" err="1" smtClean="0"/>
              <a:t>WebSockets</a:t>
            </a:r>
            <a:r>
              <a:rPr lang="en-US" dirty="0" smtClean="0"/>
              <a:t>, long polling, streaming, </a:t>
            </a:r>
            <a:r>
              <a:rPr lang="en-US" dirty="0" err="1" smtClean="0"/>
              <a:t>jsonp</a:t>
            </a:r>
            <a:endParaRPr lang="en-US" dirty="0" smtClean="0"/>
          </a:p>
          <a:p>
            <a:pPr fontAlgn="base"/>
            <a:r>
              <a:rPr lang="en-US" dirty="0" err="1" smtClean="0"/>
              <a:t>PrimeUI</a:t>
            </a:r>
            <a:r>
              <a:rPr lang="en-US" dirty="0"/>
              <a:t> </a:t>
            </a:r>
            <a:r>
              <a:rPr lang="en-US" dirty="0" smtClean="0"/>
              <a:t>is spin-off from the JSF suite, provides rich </a:t>
            </a:r>
            <a:r>
              <a:rPr lang="en-US" dirty="0" err="1" smtClean="0"/>
              <a:t>javascript</a:t>
            </a:r>
            <a:r>
              <a:rPr lang="en-US" dirty="0" smtClean="0"/>
              <a:t> widgets</a:t>
            </a:r>
          </a:p>
          <a:p>
            <a:pPr lvl="1" fontAlgn="base"/>
            <a:r>
              <a:rPr lang="en-US" dirty="0" err="1" smtClean="0"/>
              <a:t>autoComplete</a:t>
            </a:r>
            <a:r>
              <a:rPr lang="en-US" dirty="0" smtClean="0"/>
              <a:t>,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and many others (~35 components)</a:t>
            </a:r>
          </a:p>
          <a:p>
            <a:pPr fontAlgn="base"/>
            <a:r>
              <a:rPr lang="en-US" dirty="0" err="1" smtClean="0"/>
              <a:t>PrimeMobile</a:t>
            </a:r>
            <a:r>
              <a:rPr lang="en-US" dirty="0" smtClean="0"/>
              <a:t> offers UI components for mobile devices, supports for:</a:t>
            </a:r>
          </a:p>
          <a:p>
            <a:pPr lvl="1" fontAlgn="base"/>
            <a:r>
              <a:rPr lang="en-US" dirty="0"/>
              <a:t>p</a:t>
            </a:r>
            <a:r>
              <a:rPr lang="en-US" dirty="0" smtClean="0"/>
              <a:t>owered by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3-07-19 at 11.1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5" y="3367034"/>
            <a:ext cx="4722990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PrimePush</a:t>
            </a:r>
            <a:r>
              <a:rPr lang="en-US" dirty="0" smtClean="0"/>
              <a:t> </a:t>
            </a:r>
            <a:r>
              <a:rPr lang="en-US" dirty="0" err="1" smtClean="0"/>
              <a:t>Checkin</a:t>
            </a:r>
            <a:r>
              <a:rPr lang="en-US" dirty="0" smtClean="0"/>
              <a:t> </a:t>
            </a:r>
            <a:r>
              <a:rPr lang="en-US" dirty="0"/>
              <a:t>Demo w/ </a:t>
            </a:r>
            <a:r>
              <a:rPr lang="en-US" dirty="0" err="1"/>
              <a:t>PrimeMobile</a:t>
            </a:r>
            <a:r>
              <a:rPr lang="en-US" dirty="0"/>
              <a:t> in </a:t>
            </a:r>
            <a:r>
              <a:rPr lang="en-US" dirty="0" smtClean="0"/>
              <a:t>Action</a:t>
            </a:r>
          </a:p>
          <a:p>
            <a:r>
              <a:rPr lang="en-US" dirty="0" err="1" smtClean="0"/>
              <a:t>PrimeUI</a:t>
            </a:r>
            <a:r>
              <a:rPr lang="en-US" dirty="0" smtClean="0"/>
              <a:t> integrated with REST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05-PrimePushUiMobile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PrimePush, PrimeUI and PrimeMobile</a:t>
            </a:r>
          </a:p>
        </p:txBody>
      </p:sp>
      <p:sp>
        <p:nvSpPr>
          <p:cNvPr id="6" name="Content Placeholder 34"/>
          <p:cNvSpPr txBox="1">
            <a:spLocks/>
          </p:cNvSpPr>
          <p:nvPr/>
        </p:nvSpPr>
        <p:spPr bwMode="white">
          <a:xfrm>
            <a:off x="950399" y="1574804"/>
            <a:ext cx="7617881" cy="135466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14300" indent="-11430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 sz="2400" b="0" kern="12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18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74725" indent="-174625" algn="l" defTabSz="2286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1925" indent="-228600" algn="l" defTabSz="228600" rtl="0" eaLnBrk="1" latinLnBrk="0" hangingPunct="1">
              <a:spcBef>
                <a:spcPts val="0"/>
              </a:spcBef>
              <a:spcAft>
                <a:spcPts val="600"/>
              </a:spcAft>
              <a:buSzPct val="85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1682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»"/>
              <a:defRPr sz="1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0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scaffolding with PrimeFaces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scaffolding with PrimeFaces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Generation of CRUD skeleton from the database</a:t>
            </a:r>
          </a:p>
          <a:p>
            <a:pPr lvl="1" fontAlgn="base"/>
            <a:r>
              <a:rPr lang="en-US" dirty="0" smtClean="0"/>
              <a:t>NetBeans IDE: </a:t>
            </a:r>
            <a:r>
              <a:rPr lang="en-US" dirty="0"/>
              <a:t>JSPs or </a:t>
            </a:r>
            <a:r>
              <a:rPr lang="en-US" dirty="0" smtClean="0"/>
              <a:t>vanilla Facelets</a:t>
            </a:r>
          </a:p>
          <a:p>
            <a:pPr lvl="1" fontAlgn="base"/>
            <a:r>
              <a:rPr lang="en-US" dirty="0"/>
              <a:t>n</a:t>
            </a:r>
            <a:r>
              <a:rPr lang="en-US" dirty="0" smtClean="0"/>
              <a:t>bpfcrudgen plugin: </a:t>
            </a:r>
            <a:r>
              <a:rPr lang="en-US" dirty="0"/>
              <a:t>Facelets with </a:t>
            </a:r>
            <a:r>
              <a:rPr lang="en-US" dirty="0" smtClean="0"/>
              <a:t>PrimeFaces</a:t>
            </a:r>
          </a:p>
          <a:p>
            <a:pPr fontAlgn="base"/>
            <a:r>
              <a:rPr lang="en-US" dirty="0" smtClean="0"/>
              <a:t>Last feature – NetBeans 7.3.1 generates </a:t>
            </a:r>
            <a:r>
              <a:rPr lang="en-US" dirty="0"/>
              <a:t>CDI artifacts</a:t>
            </a:r>
            <a:endParaRPr lang="en-US" dirty="0" smtClean="0"/>
          </a:p>
          <a:p>
            <a:pPr fontAlgn="base"/>
            <a:r>
              <a:rPr lang="en-US" dirty="0" smtClean="0"/>
              <a:t>Procedure</a:t>
            </a:r>
          </a:p>
          <a:p>
            <a:pPr lvl="1" fontAlgn="base"/>
            <a:r>
              <a:rPr lang="en-US" dirty="0" smtClean="0"/>
              <a:t>Generate entity classes from database</a:t>
            </a:r>
          </a:p>
          <a:p>
            <a:pPr lvl="1" fontAlgn="base"/>
            <a:r>
              <a:rPr lang="en-US" dirty="0" smtClean="0"/>
              <a:t>Generate JSF pages from entities</a:t>
            </a: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application generation using standard JavaServer Faces templates, generation of PrimeFaces templates.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06-JsfPrimeFacesScaffolding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JSF scaffolding with PrimeFaces</a:t>
            </a:r>
          </a:p>
        </p:txBody>
      </p:sp>
    </p:spTree>
    <p:extLst>
      <p:ext uri="{BB962C8B-B14F-4D97-AF65-F5344CB8AC3E}">
        <p14:creationId xmlns:p14="http://schemas.microsoft.com/office/powerpoint/2010/main" val="20880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4346" y="1201839"/>
            <a:ext cx="6400801" cy="29298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ヒラギノ角ゴ Pro W3"/>
                <a:cs typeface="ヒラギノ角ゴ Pro W3"/>
              </a:rPr>
              <a:t>The following is intended to outline our general product direction. </a:t>
            </a: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intended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for </a:t>
            </a:r>
            <a:r>
              <a:rPr lang="en-US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dirty="0" smtClean="0">
                <a:ea typeface="ヒラギノ角ゴ Pro W3"/>
                <a:cs typeface="ヒラギノ角ゴ Pro W3"/>
              </a:rPr>
              <a:t/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It </a:t>
            </a:r>
            <a:r>
              <a:rPr lang="en-US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dirty="0" smtClean="0">
                <a:ea typeface="ヒラギノ角ゴ Pro W3"/>
                <a:cs typeface="ヒラギノ角ゴ Pro W3"/>
              </a:rPr>
              <a:t>or </a:t>
            </a:r>
            <a:r>
              <a:rPr lang="en-US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dirty="0">
                <a:ea typeface="ヒラギノ角ゴ Pro W3"/>
                <a:cs typeface="ヒラギノ角ゴ Pro W3"/>
              </a:rPr>
              <a:t>’</a:t>
            </a:r>
            <a:r>
              <a:rPr lang="en-US" altLang="ja-JP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dirty="0">
              <a:ea typeface="ヒラギノ角ゴ Pro W3"/>
              <a:cs typeface="ヒラギノ角ゴ Pro W3"/>
            </a:endParaRPr>
          </a:p>
          <a:p>
            <a:pPr marL="0" indent="0">
              <a:buNone/>
            </a:pPr>
            <a:endParaRPr lang="en-US" dirty="0"/>
          </a:p>
          <a:p>
            <a:pPr marL="603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Faces Flows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Reusable collection of screens with defined entry and exit points</a:t>
            </a:r>
          </a:p>
          <a:p>
            <a:pPr fontAlgn="base"/>
            <a:r>
              <a:rPr lang="en-US" dirty="0" smtClean="0"/>
              <a:t>Nodes like switchNode, finalizer, methodCall etc.</a:t>
            </a:r>
          </a:p>
          <a:p>
            <a:pPr fontAlgn="base"/>
            <a:r>
              <a:rPr lang="en-US" dirty="0"/>
              <a:t>Derived from </a:t>
            </a:r>
            <a:r>
              <a:rPr lang="en-US" dirty="0" smtClean="0"/>
              <a:t>proven technologies</a:t>
            </a:r>
            <a:r>
              <a:rPr lang="en-US" dirty="0"/>
              <a:t>: </a:t>
            </a:r>
            <a:r>
              <a:rPr lang="en-US" dirty="0" smtClean="0"/>
              <a:t>Spring WebFlow, ADF Task Flow</a:t>
            </a:r>
          </a:p>
          <a:p>
            <a:pPr fontAlgn="base"/>
            <a:r>
              <a:rPr lang="en-US" dirty="0" smtClean="0"/>
              <a:t>JSF bound </a:t>
            </a:r>
            <a:r>
              <a:rPr lang="en-US" dirty="0"/>
              <a:t>with CDI  - @</a:t>
            </a:r>
            <a:r>
              <a:rPr lang="en-US" dirty="0" smtClean="0"/>
              <a:t>FlowScoped</a:t>
            </a:r>
            <a:endParaRPr lang="en-US" dirty="0"/>
          </a:p>
          <a:p>
            <a:pPr fontAlgn="base"/>
            <a:r>
              <a:rPr lang="en-US" dirty="0" smtClean="0"/>
              <a:t>Definition:</a:t>
            </a:r>
          </a:p>
          <a:p>
            <a:pPr lvl="1" fontAlgn="base"/>
            <a:r>
              <a:rPr lang="en-US" dirty="0" smtClean="0"/>
              <a:t>Faces-config configuration file</a:t>
            </a:r>
          </a:p>
          <a:p>
            <a:pPr lvl="1" fontAlgn="base"/>
            <a:r>
              <a:rPr lang="en-US" dirty="0" smtClean="0"/>
              <a:t>Java definition using FlowBuilder (@FlowDefinition)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wizard using navigation elements of the Faces Flow, flow scope defined bean</a:t>
            </a:r>
            <a:r>
              <a:rPr lang="en-US" dirty="0"/>
              <a:t>, Faces Flow component as a plugable library.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8010482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07-FacesFlow, 07-FacesFlowLibrary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Faces Flows</a:t>
            </a:r>
          </a:p>
        </p:txBody>
      </p:sp>
    </p:spTree>
    <p:extLst>
      <p:ext uri="{BB962C8B-B14F-4D97-AF65-F5344CB8AC3E}">
        <p14:creationId xmlns:p14="http://schemas.microsoft.com/office/powerpoint/2010/main" val="293743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based component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 smtClean="0"/>
              <a:t>Improved FacesComponent interface</a:t>
            </a:r>
          </a:p>
          <a:p>
            <a:pPr fontAlgn="base"/>
            <a:r>
              <a:rPr lang="en-US" dirty="0" smtClean="0"/>
              <a:t>Eliminates </a:t>
            </a:r>
            <a:r>
              <a:rPr lang="en-US" dirty="0"/>
              <a:t>needs for </a:t>
            </a:r>
            <a:r>
              <a:rPr lang="en-US" dirty="0" smtClean="0"/>
              <a:t>the TLD file</a:t>
            </a:r>
          </a:p>
          <a:p>
            <a:pPr fontAlgn="base"/>
            <a:r>
              <a:rPr lang="en-US" dirty="0"/>
              <a:t>CDI capable </a:t>
            </a:r>
            <a:r>
              <a:rPr lang="en-US" dirty="0" smtClean="0"/>
              <a:t>component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>
                <a:solidFill>
                  <a:srgbClr val="5382A1"/>
                </a:solidFill>
              </a:rPr>
              <a:t>@FacesComponent(createTag = true,</a:t>
            </a:r>
          </a:p>
          <a:p>
            <a:pPr marL="403225" lvl="1" indent="0" fontAlgn="base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namespace = ... ,	// implicitly: http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://xmlns.jcp.org/jsf/component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403225" lvl="1" indent="0" fontAlgn="base">
              <a:buNone/>
            </a:pPr>
            <a:r>
              <a:rPr lang="en-US" dirty="0">
                <a:solidFill>
                  <a:srgbClr val="3333FF"/>
                </a:solidFill>
              </a:rPr>
              <a:t>	</a:t>
            </a:r>
            <a:r>
              <a:rPr lang="en-US" dirty="0" smtClean="0">
                <a:solidFill>
                  <a:srgbClr val="3333FF"/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tagName = ...</a:t>
            </a:r>
            <a:r>
              <a:rPr lang="en-US" dirty="0" smtClean="0">
                <a:solidFill>
                  <a:srgbClr val="5382A1"/>
                </a:solidFill>
              </a:rPr>
              <a:t>)</a:t>
            </a:r>
            <a:r>
              <a:rPr lang="en-US" dirty="0" smtClean="0">
                <a:solidFill>
                  <a:srgbClr val="3333FF"/>
                </a:solidFill>
              </a:rPr>
              <a:t>	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// implicitly: lowercased class name</a:t>
            </a:r>
            <a:endParaRPr lang="en-US" dirty="0">
              <a:solidFill>
                <a:srgbClr val="3333FF"/>
              </a:solidFill>
            </a:endParaRPr>
          </a:p>
          <a:p>
            <a:pPr fontAlgn="base"/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of the tag defined by @FacesComponent without any tag library, </a:t>
            </a:r>
            <a:r>
              <a:rPr lang="en-US" dirty="0"/>
              <a:t>CDI binding in the </a:t>
            </a:r>
            <a:r>
              <a:rPr lang="en-US" dirty="0" smtClean="0"/>
              <a:t>component, Java SE project as a custom tag library.</a:t>
            </a:r>
          </a:p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08-FacesComponent, 08-FacesComponentLibrary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Annotation based component registration</a:t>
            </a:r>
          </a:p>
        </p:txBody>
      </p:sp>
    </p:spTree>
    <p:extLst>
      <p:ext uri="{BB962C8B-B14F-4D97-AF65-F5344CB8AC3E}">
        <p14:creationId xmlns:p14="http://schemas.microsoft.com/office/powerpoint/2010/main" val="8788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r>
              <a:rPr lang="en-US" dirty="0"/>
              <a:t>Servlet 3.0 multipart architecture</a:t>
            </a:r>
          </a:p>
          <a:p>
            <a:pPr fontAlgn="base"/>
            <a:r>
              <a:rPr lang="en-US" dirty="0" smtClean="0"/>
              <a:t>Standard component </a:t>
            </a:r>
            <a:r>
              <a:rPr lang="en-US" dirty="0"/>
              <a:t>with/without AJAX </a:t>
            </a:r>
            <a:r>
              <a:rPr lang="en-US" dirty="0" smtClean="0"/>
              <a:t>requests</a:t>
            </a:r>
          </a:p>
          <a:p>
            <a:pPr fontAlgn="base"/>
            <a:r>
              <a:rPr lang="en-US" dirty="0" smtClean="0"/>
              <a:t>For lower JSF versions already available as PrimeFaces component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Prerequisites</a:t>
            </a:r>
            <a:endParaRPr lang="en-US" dirty="0"/>
          </a:p>
          <a:p>
            <a:pPr lvl="1" fontAlgn="base"/>
            <a:r>
              <a:rPr lang="en-US" dirty="0" smtClean="0"/>
              <a:t>Enctype multipart/form-data of </a:t>
            </a:r>
            <a:r>
              <a:rPr lang="en-US" dirty="0"/>
              <a:t>the form</a:t>
            </a:r>
          </a:p>
          <a:p>
            <a:pPr lvl="1" fontAlgn="base"/>
            <a:r>
              <a:rPr lang="en-US" dirty="0"/>
              <a:t>Servlet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Upload of the standard JSF 2.2 and PrimeFaces library in action, with validation of type and size limit.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899602" y="2844803"/>
            <a:ext cx="7925421" cy="443953"/>
          </a:xfrm>
        </p:spPr>
        <p:txBody>
          <a:bodyPr>
            <a:normAutofit/>
          </a:bodyPr>
          <a:lstStyle/>
          <a:p>
            <a:r>
              <a:rPr lang="en-US" dirty="0" smtClean="0"/>
              <a:t>09-FileUpload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https://github.com/marfous/j1demo-pf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idx="4294967295"/>
          </p:nvPr>
        </p:nvSpPr>
        <p:spPr>
          <a:xfrm>
            <a:off x="914400" y="246063"/>
            <a:ext cx="8229600" cy="768350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349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7960" y="143152"/>
            <a:ext cx="3918071" cy="374854"/>
          </a:xfrm>
        </p:spPr>
        <p:txBody>
          <a:bodyPr/>
          <a:lstStyle/>
          <a:p>
            <a:r>
              <a:rPr lang="en-US" dirty="0" smtClean="0"/>
              <a:t>PrimeFaces Cookbook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59" y="584842"/>
            <a:ext cx="3398841" cy="41941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28712" y="118079"/>
            <a:ext cx="3178467" cy="442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 practical recipes to learn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PrimeFaces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written by:</a:t>
            </a:r>
            <a:b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Oleg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Varaksin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&amp; Yours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ruly</a:t>
            </a: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14300" indent="-114300" defTabSz="228600">
              <a:lnSpc>
                <a:spcPct val="90000"/>
              </a:lnSpc>
              <a:spcAft>
                <a:spcPts val="1800"/>
              </a:spcAft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Author discount 40% with code: </a:t>
            </a:r>
            <a:r>
              <a:rPr lang="fi-FI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Java EE 7 &amp; JavaServer Faces 2.2, PrimeFaces, NetBeans IDE</a:t>
            </a:r>
          </a:p>
          <a:p>
            <a:pPr marL="403225" lvl="1" indent="0">
              <a:buNone/>
            </a:pPr>
            <a:endParaRPr lang="en-US" dirty="0" smtClean="0"/>
          </a:p>
          <a:p>
            <a:r>
              <a:rPr lang="en-US" dirty="0" smtClean="0"/>
              <a:t>Tour through 10 features of the JSF and PF </a:t>
            </a:r>
          </a:p>
          <a:p>
            <a:pPr lvl="1"/>
            <a:r>
              <a:rPr lang="en-US" dirty="0" smtClean="0"/>
              <a:t>Feature overview</a:t>
            </a:r>
          </a:p>
          <a:p>
            <a:pPr lvl="1"/>
            <a:r>
              <a:rPr lang="en-US" dirty="0" smtClean="0"/>
              <a:t>Samples in action</a:t>
            </a:r>
          </a:p>
        </p:txBody>
      </p:sp>
    </p:spTree>
    <p:extLst>
      <p:ext uri="{BB962C8B-B14F-4D97-AF65-F5344CB8AC3E}">
        <p14:creationId xmlns:p14="http://schemas.microsoft.com/office/powerpoint/2010/main" val="188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648" y="1262873"/>
            <a:ext cx="8402731" cy="2856104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docs.oracle.com/javaee/7/tutorial/doc/home.htm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http://www.primefaces.org/</a:t>
            </a:r>
            <a:r>
              <a:rPr lang="en-US" dirty="0" smtClean="0">
                <a:hlinkClick r:id="rId3"/>
              </a:rPr>
              <a:t>showcase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blog.primefaces.org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netbeans.org/kb/trails/java-ee.html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sourceforge.net/projects/nbpfcrudgen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</a:t>
            </a:r>
            <a:r>
              <a:rPr lang="en-US" smtClean="0"/>
              <a:t>Section Divider</a:t>
            </a:r>
            <a:endParaRPr lang="en-US"/>
          </a:p>
        </p:txBody>
      </p:sp>
      <p:pic>
        <p:nvPicPr>
          <p:cNvPr id="8" name="Picture 7" descr="O_signature_wht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37" y="4144260"/>
            <a:ext cx="1139799" cy="3514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51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8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369979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 EE 7 – 14 JSRs and 9 MRs, themes:</a:t>
            </a:r>
          </a:p>
          <a:p>
            <a:pPr marL="917575" lvl="1" indent="-285750"/>
            <a:r>
              <a:rPr lang="en-US" sz="1400" dirty="0" smtClean="0"/>
              <a:t>HTML5</a:t>
            </a:r>
          </a:p>
          <a:p>
            <a:pPr marL="917575" lvl="1" indent="-285750"/>
            <a:r>
              <a:rPr lang="en-US" sz="1400" dirty="0" smtClean="0"/>
              <a:t>Developer </a:t>
            </a:r>
            <a:r>
              <a:rPr lang="en-US" sz="1400" dirty="0"/>
              <a:t>productivity</a:t>
            </a:r>
            <a:endParaRPr lang="en-US" sz="1400" dirty="0" smtClean="0"/>
          </a:p>
          <a:p>
            <a:pPr marL="917575" lvl="1" indent="-285750"/>
            <a:r>
              <a:rPr lang="en-US" sz="1400" dirty="0" smtClean="0"/>
              <a:t>Enterprise </a:t>
            </a:r>
            <a:r>
              <a:rPr lang="en-US" sz="1400" dirty="0"/>
              <a:t>demands</a:t>
            </a:r>
            <a:endParaRPr lang="en-US" sz="1400" cap="none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JavaServer Faces 2.2 big ticket features:</a:t>
            </a:r>
          </a:p>
          <a:p>
            <a:pPr marL="917575" lvl="1" indent="-285750"/>
            <a:r>
              <a:rPr lang="en-US" sz="1400" dirty="0" smtClean="0"/>
              <a:t>HTML(5) </a:t>
            </a:r>
            <a:r>
              <a:rPr lang="en-US" sz="1400" dirty="0"/>
              <a:t>F</a:t>
            </a:r>
            <a:r>
              <a:rPr lang="en-US" sz="1400" dirty="0" smtClean="0"/>
              <a:t>riendly Markup</a:t>
            </a:r>
            <a:endParaRPr lang="en-US" sz="1400" dirty="0"/>
          </a:p>
          <a:p>
            <a:pPr marL="917575" lvl="1" indent="-285750"/>
            <a:r>
              <a:rPr lang="en-US" sz="1400" dirty="0" smtClean="0"/>
              <a:t>Faces Flow</a:t>
            </a:r>
          </a:p>
          <a:p>
            <a:pPr marL="917575" lvl="1" indent="-285750"/>
            <a:r>
              <a:rPr lang="en-US" sz="1400" dirty="0"/>
              <a:t>Resource Library </a:t>
            </a:r>
            <a:r>
              <a:rPr lang="en-US" sz="1400" dirty="0" smtClean="0"/>
              <a:t>Contract</a:t>
            </a:r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 smtClean="0"/>
          </a:p>
          <a:p>
            <a:pPr marL="917575" lvl="1" indent="-285750">
              <a:buFont typeface="Wingdings" pitchFamily="2" charset="2"/>
              <a:buChar char="§"/>
            </a:pPr>
            <a:endParaRPr lang="en-US" sz="1400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7 &amp; JavaServer Faces 2.2</a:t>
            </a:r>
            <a:endParaRPr lang="en-US" dirty="0"/>
          </a:p>
        </p:txBody>
      </p:sp>
      <p:pic>
        <p:nvPicPr>
          <p:cNvPr id="24" name="Picture 8" descr="http://entwicklertagebuch.com/blog/wp-content/uploads/2013/01/20110510-jsf-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1" b="-664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443821" y="1404881"/>
            <a:ext cx="5630202" cy="2523657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Open Source </a:t>
            </a:r>
            <a:r>
              <a:rPr lang="en-US" sz="2000" cap="none" dirty="0"/>
              <a:t>C</a:t>
            </a:r>
            <a:r>
              <a:rPr lang="en-US" sz="2000" cap="none" dirty="0" smtClean="0"/>
              <a:t>omponent </a:t>
            </a:r>
            <a:r>
              <a:rPr lang="en-US" sz="2000" cap="none" dirty="0"/>
              <a:t>L</a:t>
            </a:r>
            <a:r>
              <a:rPr lang="en-US" sz="2000" cap="none" dirty="0" smtClean="0"/>
              <a:t>ibrary for JSF 2.x</a:t>
            </a:r>
            <a:br>
              <a:rPr lang="en-US" sz="2000" cap="none" dirty="0" smtClean="0"/>
            </a:br>
            <a:r>
              <a:rPr lang="en-US" sz="2000" cap="none" dirty="0" smtClean="0"/>
              <a:t>			</a:t>
            </a:r>
            <a:r>
              <a:rPr lang="en-US" sz="1400" cap="none" dirty="0" smtClean="0"/>
              <a:t>JSF 2.2 is supported with PF version 4.x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Very Lightweight w/ Zero </a:t>
            </a:r>
            <a:r>
              <a:rPr lang="en-US" sz="2000" cap="none" dirty="0"/>
              <a:t>C</a:t>
            </a:r>
            <a:r>
              <a:rPr lang="en-US" sz="2000" cap="none" dirty="0" smtClean="0"/>
              <a:t>onfiguration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Plenty </a:t>
            </a:r>
            <a:r>
              <a:rPr lang="en-US" sz="2000" cap="none" dirty="0"/>
              <a:t>of examples in S</a:t>
            </a:r>
            <a:r>
              <a:rPr lang="en-US" sz="2000" cap="none" dirty="0" smtClean="0"/>
              <a:t>howcase, extensive theming, provides mobile components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Well documented, user guides, books &amp; etc.</a:t>
            </a:r>
            <a:endParaRPr lang="en-US" sz="2000" cap="none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Large </a:t>
            </a:r>
            <a:r>
              <a:rPr lang="en-US" sz="2000" cap="none" dirty="0"/>
              <a:t>and active </a:t>
            </a:r>
            <a:r>
              <a:rPr lang="en-US" sz="2000" cap="none" dirty="0" smtClean="0"/>
              <a:t>community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  <a:p>
            <a:pPr marL="342900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PrimeFaces</a:t>
            </a:r>
            <a:endParaRPr lang="en-US" dirty="0"/>
          </a:p>
        </p:txBody>
      </p:sp>
      <p:pic>
        <p:nvPicPr>
          <p:cNvPr id="3076" name="Picture 4" descr="http://cagataycivici.files.wordpress.com/2011/05/logo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533" b="-12253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O</a:t>
            </a:r>
            <a:r>
              <a:rPr lang="en-US" sz="2000" cap="none" dirty="0" smtClean="0"/>
              <a:t>pen source IDE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Support for Java, PHP, C/C++, Groovy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Latest features</a:t>
            </a:r>
          </a:p>
          <a:p>
            <a:pPr marL="917575" lvl="1" indent="-285750"/>
            <a:r>
              <a:rPr lang="en-US" dirty="0" smtClean="0"/>
              <a:t>Java SE </a:t>
            </a:r>
            <a:r>
              <a:rPr lang="en-US" dirty="0"/>
              <a:t>7, Java EE </a:t>
            </a:r>
            <a:r>
              <a:rPr lang="en-US" dirty="0" smtClean="0"/>
              <a:t>7 and JavaFX</a:t>
            </a:r>
          </a:p>
          <a:p>
            <a:pPr marL="917575" lvl="1" indent="-285750"/>
            <a:r>
              <a:rPr lang="en-US" cap="none" dirty="0" smtClean="0"/>
              <a:t>HTML(5) client side development,</a:t>
            </a:r>
            <a:br>
              <a:rPr lang="en-US" cap="none" dirty="0" smtClean="0"/>
            </a:br>
            <a:r>
              <a:rPr lang="en-US" cap="none" dirty="0" smtClean="0"/>
              <a:t>CSS preprocessors, JavaSciprt frameworks</a:t>
            </a:r>
          </a:p>
          <a:p>
            <a:pPr marL="917575" lvl="1" indent="-285750"/>
            <a:r>
              <a:rPr lang="en-US" dirty="0" smtClean="0"/>
              <a:t>Cordova, FindBugs, VCS improvements</a:t>
            </a:r>
          </a:p>
          <a:p>
            <a:pPr marL="917575" lvl="1" indent="-285750"/>
            <a:r>
              <a:rPr lang="en-US" dirty="0" smtClean="0"/>
              <a:t>PHP 5.4 and the newest PHP frameworks</a:t>
            </a: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 smtClean="0"/>
          </a:p>
          <a:p>
            <a:pPr marL="974725" lvl="1" indent="-342900">
              <a:buFont typeface="Wingdings" pitchFamily="2" charset="2"/>
              <a:buChar char="§"/>
            </a:pPr>
            <a:endParaRPr lang="en-US" cap="none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IDE</a:t>
            </a:r>
            <a:endParaRPr lang="en-US" dirty="0"/>
          </a:p>
        </p:txBody>
      </p:sp>
      <p:pic>
        <p:nvPicPr>
          <p:cNvPr id="4098" name="Picture 2" descr="http://gatrik.net/wp-content/uploads/2012/12/netbeans-logo.gif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043" b="-181043"/>
          <a:stretch/>
        </p:blipFill>
        <p:spPr bwMode="auto">
          <a:xfrm>
            <a:off x="74427" y="1159936"/>
            <a:ext cx="2806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134669" y="1212717"/>
            <a:ext cx="5855800" cy="27976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Sample codes to demonstrate the tips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/>
              <a:t>Mavenized projects </a:t>
            </a:r>
            <a:r>
              <a:rPr lang="en-US" sz="2000" cap="none" dirty="0" smtClean="0"/>
              <a:t>from </a:t>
            </a:r>
            <a:r>
              <a:rPr lang="en-US" sz="2000" cap="none" dirty="0"/>
              <a:t>Java EE 7 archetype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cap="none" dirty="0" smtClean="0"/>
              <a:t>Repository:</a:t>
            </a:r>
          </a:p>
          <a:p>
            <a:pPr algn="ctr"/>
            <a:r>
              <a:rPr lang="en-US" sz="3200" cap="none" dirty="0" smtClean="0">
                <a:solidFill>
                  <a:srgbClr val="5382A1"/>
                </a:solidFill>
              </a:rPr>
              <a:t>github.com/marfous/j1demo-pf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cap="none" dirty="0" smtClean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70473" y="71482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6685" t="-155853" r="-6737" b="-176112"/>
          <a:stretch/>
        </p:blipFill>
        <p:spPr/>
      </p:pic>
    </p:spTree>
    <p:extLst>
      <p:ext uri="{BB962C8B-B14F-4D97-AF65-F5344CB8AC3E}">
        <p14:creationId xmlns:p14="http://schemas.microsoft.com/office/powerpoint/2010/main" val="26553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HTML(5) Friendly Markup</a:t>
            </a:r>
          </a:p>
        </p:txBody>
      </p:sp>
    </p:spTree>
    <p:extLst>
      <p:ext uri="{BB962C8B-B14F-4D97-AF65-F5344CB8AC3E}">
        <p14:creationId xmlns:p14="http://schemas.microsoft.com/office/powerpoint/2010/main" val="28920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One_PPT_Template_16x9">
  <a:themeElements>
    <a:clrScheme name="Custom 26">
      <a:dk1>
        <a:srgbClr val="000000"/>
      </a:dk1>
      <a:lt1>
        <a:sysClr val="window" lastClr="FFFFFF"/>
      </a:lt1>
      <a:dk2>
        <a:srgbClr val="424545"/>
      </a:dk2>
      <a:lt2>
        <a:srgbClr val="A3A3A3"/>
      </a:lt2>
      <a:accent1>
        <a:srgbClr val="5382A1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Oracle_Template_16x9</Template>
  <TotalTime>17508</TotalTime>
  <Words>1105</Words>
  <Application>Microsoft Macintosh PowerPoint</Application>
  <PresentationFormat>On-screen Show (16:9)</PresentationFormat>
  <Paragraphs>215</Paragraphs>
  <Slides>41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JavaOne_PPT_Template_16x9</vt:lpstr>
      <vt:lpstr>1_JavaOne_PPT_Template_16x9</vt:lpstr>
      <vt:lpstr>PowerPoint Presentation</vt:lpstr>
      <vt:lpstr>10 Tips for Java EE 7 with PrimeFaces</vt:lpstr>
      <vt:lpstr>PowerPoint Presentation</vt:lpstr>
      <vt:lpstr>Agenda</vt:lpstr>
      <vt:lpstr>Java EE 7 &amp; JavaServer Faces 2.2</vt:lpstr>
      <vt:lpstr>PrimeFaces</vt:lpstr>
      <vt:lpstr>NetBeans IDE</vt:lpstr>
      <vt:lpstr>Sample Codes</vt:lpstr>
      <vt:lpstr>HTML(5) Friendly Markup</vt:lpstr>
      <vt:lpstr>HTML(5) Friendly Markup</vt:lpstr>
      <vt:lpstr>HTML(5) Friendly Markup</vt:lpstr>
      <vt:lpstr>Resource Libraries Contracts</vt:lpstr>
      <vt:lpstr>Resource Libraries Contracts</vt:lpstr>
      <vt:lpstr>Resource Libraries Contracts</vt:lpstr>
      <vt:lpstr>Expression Language 3.0</vt:lpstr>
      <vt:lpstr>Expression Language 3.0</vt:lpstr>
      <vt:lpstr>Expression Language 3.0</vt:lpstr>
      <vt:lpstr>­Prime Time with PrimeFaces Components</vt:lpstr>
      <vt:lpstr>­Prime Time with PrimeFaces Components</vt:lpstr>
      <vt:lpstr>­Prime Time with PrimeFaces Components</vt:lpstr>
      <vt:lpstr>In the Jungle of PrimeFaces Themes</vt:lpstr>
      <vt:lpstr>In the Jungle of PrimeFaces Themes</vt:lpstr>
      <vt:lpstr>In the Jungle of PrimeFaces Themes</vt:lpstr>
      <vt:lpstr>PrimePush, PrimeUI and PrimeMobile</vt:lpstr>
      <vt:lpstr>PrimePush, PrimeUI and PrimeMobile</vt:lpstr>
      <vt:lpstr>PrimePush, PrimeUI and PrimeMobile</vt:lpstr>
      <vt:lpstr>JSF scaffolding with PrimeFaces</vt:lpstr>
      <vt:lpstr>JSF scaffolding with PrimeFaces</vt:lpstr>
      <vt:lpstr>JSF scaffolding with PrimeFaces</vt:lpstr>
      <vt:lpstr>Faces Flows</vt:lpstr>
      <vt:lpstr>Faces Flows</vt:lpstr>
      <vt:lpstr>Faces Flows</vt:lpstr>
      <vt:lpstr>Annotation based component registration</vt:lpstr>
      <vt:lpstr>Annotation based component registration</vt:lpstr>
      <vt:lpstr>Annotation based component registration</vt:lpstr>
      <vt:lpstr>File Upload</vt:lpstr>
      <vt:lpstr>File Upload</vt:lpstr>
      <vt:lpstr>File Upload</vt:lpstr>
      <vt:lpstr>PrimeFaces Cookbook</vt:lpstr>
      <vt:lpstr>Useful Links</vt:lpstr>
      <vt:lpstr>Graphic Section Divider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Cawe</dc:creator>
  <cp:lastModifiedBy>Mert Çalışkan</cp:lastModifiedBy>
  <cp:revision>228</cp:revision>
  <cp:lastPrinted>2012-08-21T21:28:08Z</cp:lastPrinted>
  <dcterms:created xsi:type="dcterms:W3CDTF">2013-07-09T18:27:51Z</dcterms:created>
  <dcterms:modified xsi:type="dcterms:W3CDTF">2013-09-24T15:44:35Z</dcterms:modified>
</cp:coreProperties>
</file>